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2" r:id="rId2"/>
    <p:sldId id="387" r:id="rId3"/>
    <p:sldId id="382" r:id="rId4"/>
    <p:sldId id="408" r:id="rId5"/>
    <p:sldId id="390" r:id="rId6"/>
    <p:sldId id="389" r:id="rId7"/>
    <p:sldId id="384" r:id="rId8"/>
    <p:sldId id="385" r:id="rId9"/>
    <p:sldId id="397" r:id="rId10"/>
    <p:sldId id="392" r:id="rId11"/>
    <p:sldId id="394" r:id="rId12"/>
    <p:sldId id="393" r:id="rId13"/>
    <p:sldId id="395" r:id="rId14"/>
    <p:sldId id="426" r:id="rId15"/>
    <p:sldId id="399" r:id="rId16"/>
    <p:sldId id="419" r:id="rId17"/>
    <p:sldId id="401" r:id="rId18"/>
    <p:sldId id="402" r:id="rId19"/>
    <p:sldId id="403" r:id="rId20"/>
    <p:sldId id="404" r:id="rId21"/>
    <p:sldId id="417" r:id="rId22"/>
    <p:sldId id="418" r:id="rId23"/>
    <p:sldId id="405" r:id="rId24"/>
    <p:sldId id="429" r:id="rId25"/>
    <p:sldId id="383" r:id="rId26"/>
    <p:sldId id="427" r:id="rId27"/>
    <p:sldId id="428" r:id="rId28"/>
    <p:sldId id="386" r:id="rId29"/>
    <p:sldId id="396" r:id="rId30"/>
    <p:sldId id="391" r:id="rId31"/>
    <p:sldId id="409" r:id="rId32"/>
    <p:sldId id="413" r:id="rId33"/>
    <p:sldId id="407" r:id="rId34"/>
    <p:sldId id="406" r:id="rId35"/>
    <p:sldId id="415" r:id="rId36"/>
    <p:sldId id="410" r:id="rId37"/>
    <p:sldId id="416" r:id="rId38"/>
    <p:sldId id="414" r:id="rId39"/>
    <p:sldId id="420" r:id="rId40"/>
    <p:sldId id="398" r:id="rId41"/>
    <p:sldId id="421" r:id="rId42"/>
    <p:sldId id="400" r:id="rId43"/>
    <p:sldId id="380" r:id="rId44"/>
    <p:sldId id="422" r:id="rId45"/>
    <p:sldId id="424" r:id="rId46"/>
    <p:sldId id="425" r:id="rId47"/>
    <p:sldId id="423" r:id="rId4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EEC222"/>
    <a:srgbClr val="33CC33"/>
    <a:srgbClr val="FF9900"/>
    <a:srgbClr val="FFCC00"/>
    <a:srgbClr val="FFFC10"/>
    <a:srgbClr val="FF66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67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toulova23161\Plocha\Seminar\podklady-prezentace_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dan\DATA\UNEMPLO\CR\Sumary_v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dan\DATA\UNEMPLO\CR\Sumary_v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dan\DATA\UNEMPLO\CR\Sumary_v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dan\DATA\UNEMPLO\CR\Sumary_v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dan\Conference\2013_Jihlava\Support\statsNotEmplNotEdu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5650396825396991E-2"/>
          <c:y val="2.8799428104575166E-2"/>
          <c:w val="0.9068089285714287"/>
          <c:h val="0.57329656862745049"/>
        </c:manualLayout>
      </c:layout>
      <c:lineChart>
        <c:grouping val="standard"/>
        <c:ser>
          <c:idx val="0"/>
          <c:order val="0"/>
          <c:tx>
            <c:strRef>
              <c:f>neocisteno!$A$75</c:f>
              <c:strCache>
                <c:ptCount val="1"/>
                <c:pt idx="0">
                  <c:v>MPSV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cat>
            <c:multiLvlStrRef>
              <c:f>neocisteno!$B$73:$AS$74</c:f>
              <c:multiLvlStrCache>
                <c:ptCount val="44"/>
                <c:lvl>
                  <c:pt idx="0">
                    <c:v>leden</c:v>
                  </c:pt>
                  <c:pt idx="1">
                    <c:v>únor</c:v>
                  </c:pt>
                  <c:pt idx="2">
                    <c:v>březen</c:v>
                  </c:pt>
                  <c:pt idx="3">
                    <c:v>duben</c:v>
                  </c:pt>
                  <c:pt idx="4">
                    <c:v>květen</c:v>
                  </c:pt>
                  <c:pt idx="5">
                    <c:v>červen</c:v>
                  </c:pt>
                  <c:pt idx="6">
                    <c:v>červenec</c:v>
                  </c:pt>
                  <c:pt idx="7">
                    <c:v>srpen</c:v>
                  </c:pt>
                  <c:pt idx="8">
                    <c:v>září</c:v>
                  </c:pt>
                  <c:pt idx="9">
                    <c:v>říjen</c:v>
                  </c:pt>
                  <c:pt idx="10">
                    <c:v>listopad</c:v>
                  </c:pt>
                  <c:pt idx="11">
                    <c:v>prosinec</c:v>
                  </c:pt>
                  <c:pt idx="12">
                    <c:v>leden</c:v>
                  </c:pt>
                  <c:pt idx="13">
                    <c:v>únor</c:v>
                  </c:pt>
                  <c:pt idx="14">
                    <c:v>březen</c:v>
                  </c:pt>
                  <c:pt idx="15">
                    <c:v>duben</c:v>
                  </c:pt>
                  <c:pt idx="16">
                    <c:v>květen</c:v>
                  </c:pt>
                  <c:pt idx="17">
                    <c:v>červen</c:v>
                  </c:pt>
                  <c:pt idx="18">
                    <c:v>červenec</c:v>
                  </c:pt>
                  <c:pt idx="19">
                    <c:v>srpen</c:v>
                  </c:pt>
                  <c:pt idx="20">
                    <c:v>září</c:v>
                  </c:pt>
                  <c:pt idx="21">
                    <c:v>říjen</c:v>
                  </c:pt>
                  <c:pt idx="22">
                    <c:v>listopad</c:v>
                  </c:pt>
                  <c:pt idx="23">
                    <c:v>prosinec</c:v>
                  </c:pt>
                  <c:pt idx="24">
                    <c:v>leden</c:v>
                  </c:pt>
                  <c:pt idx="25">
                    <c:v>únor</c:v>
                  </c:pt>
                  <c:pt idx="26">
                    <c:v>březen</c:v>
                  </c:pt>
                  <c:pt idx="27">
                    <c:v>duben</c:v>
                  </c:pt>
                  <c:pt idx="28">
                    <c:v>květen</c:v>
                  </c:pt>
                  <c:pt idx="29">
                    <c:v>červen</c:v>
                  </c:pt>
                  <c:pt idx="30">
                    <c:v>červenec</c:v>
                  </c:pt>
                  <c:pt idx="31">
                    <c:v>srpen</c:v>
                  </c:pt>
                  <c:pt idx="32">
                    <c:v>září</c:v>
                  </c:pt>
                  <c:pt idx="33">
                    <c:v>říjen</c:v>
                  </c:pt>
                  <c:pt idx="34">
                    <c:v>listopad</c:v>
                  </c:pt>
                  <c:pt idx="35">
                    <c:v>prosinec</c:v>
                  </c:pt>
                  <c:pt idx="36">
                    <c:v>leden</c:v>
                  </c:pt>
                  <c:pt idx="37">
                    <c:v>únor</c:v>
                  </c:pt>
                  <c:pt idx="38">
                    <c:v>březen</c:v>
                  </c:pt>
                  <c:pt idx="39">
                    <c:v>duben</c:v>
                  </c:pt>
                  <c:pt idx="40">
                    <c:v>květen</c:v>
                  </c:pt>
                  <c:pt idx="41">
                    <c:v>červen</c:v>
                  </c:pt>
                  <c:pt idx="42">
                    <c:v>červenec</c:v>
                  </c:pt>
                  <c:pt idx="43">
                    <c:v>srpen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  <c:pt idx="36">
                    <c:v>2012</c:v>
                  </c:pt>
                </c:lvl>
              </c:multiLvlStrCache>
            </c:multiLvlStrRef>
          </c:cat>
          <c:val>
            <c:numRef>
              <c:f>neocisteno!$B$75:$AS$75</c:f>
              <c:numCache>
                <c:formatCode>0.0</c:formatCode>
                <c:ptCount val="44"/>
                <c:pt idx="0">
                  <c:v>6.2804740800551535</c:v>
                </c:pt>
                <c:pt idx="1">
                  <c:v>6.6922185416426281</c:v>
                </c:pt>
                <c:pt idx="2">
                  <c:v>7.2013304472026745</c:v>
                </c:pt>
                <c:pt idx="3">
                  <c:v>7.6590818109848176</c:v>
                </c:pt>
                <c:pt idx="4">
                  <c:v>8.0227742373341524</c:v>
                </c:pt>
                <c:pt idx="5">
                  <c:v>8.3125187795863766</c:v>
                </c:pt>
                <c:pt idx="6">
                  <c:v>8.4520117389091247</c:v>
                </c:pt>
                <c:pt idx="7">
                  <c:v>8.6878662285194252</c:v>
                </c:pt>
                <c:pt idx="8">
                  <c:v>8.9033766425154059</c:v>
                </c:pt>
                <c:pt idx="9">
                  <c:v>8.9951685987789425</c:v>
                </c:pt>
                <c:pt idx="10">
                  <c:v>9.0225650840101679</c:v>
                </c:pt>
                <c:pt idx="11">
                  <c:v>9.049044161797168</c:v>
                </c:pt>
                <c:pt idx="12">
                  <c:v>9.1720296169096756</c:v>
                </c:pt>
                <c:pt idx="13">
                  <c:v>9.206763776088593</c:v>
                </c:pt>
                <c:pt idx="14">
                  <c:v>9.1548824657997443</c:v>
                </c:pt>
                <c:pt idx="15">
                  <c:v>9.0681267037060707</c:v>
                </c:pt>
                <c:pt idx="16">
                  <c:v>8.9607040363640795</c:v>
                </c:pt>
                <c:pt idx="17">
                  <c:v>8.9027877871321834</c:v>
                </c:pt>
                <c:pt idx="18">
                  <c:v>8.9046523047742205</c:v>
                </c:pt>
                <c:pt idx="19">
                  <c:v>8.8579829514775188</c:v>
                </c:pt>
                <c:pt idx="20">
                  <c:v>8.8565325751223831</c:v>
                </c:pt>
                <c:pt idx="21">
                  <c:v>8.9149495158426184</c:v>
                </c:pt>
                <c:pt idx="22">
                  <c:v>9.0379086591095081</c:v>
                </c:pt>
                <c:pt idx="23">
                  <c:v>9.171103768131216</c:v>
                </c:pt>
                <c:pt idx="24">
                  <c:v>9.028650377541922</c:v>
                </c:pt>
                <c:pt idx="25">
                  <c:v>8.8130116398595</c:v>
                </c:pt>
                <c:pt idx="26">
                  <c:v>8.6935907591450867</c:v>
                </c:pt>
                <c:pt idx="27">
                  <c:v>8.5959320850502596</c:v>
                </c:pt>
                <c:pt idx="28">
                  <c:v>8.4811114629265099</c:v>
                </c:pt>
                <c:pt idx="29">
                  <c:v>8.4214248111438721</c:v>
                </c:pt>
                <c:pt idx="30">
                  <c:v>8.411883403827721</c:v>
                </c:pt>
                <c:pt idx="31">
                  <c:v>8.3838725889271348</c:v>
                </c:pt>
                <c:pt idx="32">
                  <c:v>8.3888905238979508</c:v>
                </c:pt>
                <c:pt idx="33">
                  <c:v>8.4080465078398507</c:v>
                </c:pt>
                <c:pt idx="34">
                  <c:v>8.4033407075327649</c:v>
                </c:pt>
                <c:pt idx="35">
                  <c:v>8.3656012961804915</c:v>
                </c:pt>
                <c:pt idx="36">
                  <c:v>8.4079063228350108</c:v>
                </c:pt>
                <c:pt idx="37">
                  <c:v>8.4847394012422068</c:v>
                </c:pt>
                <c:pt idx="38">
                  <c:v>8.4231647010787505</c:v>
                </c:pt>
                <c:pt idx="39">
                  <c:v>8.3946248407806507</c:v>
                </c:pt>
                <c:pt idx="40">
                  <c:v>8.4665348240947385</c:v>
                </c:pt>
                <c:pt idx="41">
                  <c:v>8.4763143559568945</c:v>
                </c:pt>
                <c:pt idx="42">
                  <c:v>8.4949815123102557</c:v>
                </c:pt>
                <c:pt idx="43">
                  <c:v>8.4528524698014476</c:v>
                </c:pt>
              </c:numCache>
            </c:numRef>
          </c:val>
        </c:ser>
        <c:ser>
          <c:idx val="1"/>
          <c:order val="1"/>
          <c:tx>
            <c:strRef>
              <c:f>neocisteno!$A$76</c:f>
              <c:strCache>
                <c:ptCount val="1"/>
                <c:pt idx="0">
                  <c:v>ČSÚ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neocisteno!$B$73:$AS$74</c:f>
              <c:multiLvlStrCache>
                <c:ptCount val="44"/>
                <c:lvl>
                  <c:pt idx="0">
                    <c:v>leden</c:v>
                  </c:pt>
                  <c:pt idx="1">
                    <c:v>únor</c:v>
                  </c:pt>
                  <c:pt idx="2">
                    <c:v>březen</c:v>
                  </c:pt>
                  <c:pt idx="3">
                    <c:v>duben</c:v>
                  </c:pt>
                  <c:pt idx="4">
                    <c:v>květen</c:v>
                  </c:pt>
                  <c:pt idx="5">
                    <c:v>červen</c:v>
                  </c:pt>
                  <c:pt idx="6">
                    <c:v>červenec</c:v>
                  </c:pt>
                  <c:pt idx="7">
                    <c:v>srpen</c:v>
                  </c:pt>
                  <c:pt idx="8">
                    <c:v>září</c:v>
                  </c:pt>
                  <c:pt idx="9">
                    <c:v>říjen</c:v>
                  </c:pt>
                  <c:pt idx="10">
                    <c:v>listopad</c:v>
                  </c:pt>
                  <c:pt idx="11">
                    <c:v>prosinec</c:v>
                  </c:pt>
                  <c:pt idx="12">
                    <c:v>leden</c:v>
                  </c:pt>
                  <c:pt idx="13">
                    <c:v>únor</c:v>
                  </c:pt>
                  <c:pt idx="14">
                    <c:v>březen</c:v>
                  </c:pt>
                  <c:pt idx="15">
                    <c:v>duben</c:v>
                  </c:pt>
                  <c:pt idx="16">
                    <c:v>květen</c:v>
                  </c:pt>
                  <c:pt idx="17">
                    <c:v>červen</c:v>
                  </c:pt>
                  <c:pt idx="18">
                    <c:v>červenec</c:v>
                  </c:pt>
                  <c:pt idx="19">
                    <c:v>srpen</c:v>
                  </c:pt>
                  <c:pt idx="20">
                    <c:v>září</c:v>
                  </c:pt>
                  <c:pt idx="21">
                    <c:v>říjen</c:v>
                  </c:pt>
                  <c:pt idx="22">
                    <c:v>listopad</c:v>
                  </c:pt>
                  <c:pt idx="23">
                    <c:v>prosinec</c:v>
                  </c:pt>
                  <c:pt idx="24">
                    <c:v>leden</c:v>
                  </c:pt>
                  <c:pt idx="25">
                    <c:v>únor</c:v>
                  </c:pt>
                  <c:pt idx="26">
                    <c:v>březen</c:v>
                  </c:pt>
                  <c:pt idx="27">
                    <c:v>duben</c:v>
                  </c:pt>
                  <c:pt idx="28">
                    <c:v>květen</c:v>
                  </c:pt>
                  <c:pt idx="29">
                    <c:v>červen</c:v>
                  </c:pt>
                  <c:pt idx="30">
                    <c:v>červenec</c:v>
                  </c:pt>
                  <c:pt idx="31">
                    <c:v>srpen</c:v>
                  </c:pt>
                  <c:pt idx="32">
                    <c:v>září</c:v>
                  </c:pt>
                  <c:pt idx="33">
                    <c:v>říjen</c:v>
                  </c:pt>
                  <c:pt idx="34">
                    <c:v>listopad</c:v>
                  </c:pt>
                  <c:pt idx="35">
                    <c:v>prosinec</c:v>
                  </c:pt>
                  <c:pt idx="36">
                    <c:v>leden</c:v>
                  </c:pt>
                  <c:pt idx="37">
                    <c:v>únor</c:v>
                  </c:pt>
                  <c:pt idx="38">
                    <c:v>březen</c:v>
                  </c:pt>
                  <c:pt idx="39">
                    <c:v>duben</c:v>
                  </c:pt>
                  <c:pt idx="40">
                    <c:v>květen</c:v>
                  </c:pt>
                  <c:pt idx="41">
                    <c:v>červen</c:v>
                  </c:pt>
                  <c:pt idx="42">
                    <c:v>červenec</c:v>
                  </c:pt>
                  <c:pt idx="43">
                    <c:v>srpen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  <c:pt idx="36">
                    <c:v>2012</c:v>
                  </c:pt>
                </c:lvl>
              </c:multiLvlStrCache>
            </c:multiLvlStrRef>
          </c:cat>
          <c:val>
            <c:numRef>
              <c:f>neocisteno!$B$76:$AS$76</c:f>
              <c:numCache>
                <c:formatCode>0.0</c:formatCode>
                <c:ptCount val="44"/>
                <c:pt idx="0">
                  <c:v>5.3696114714949905</c:v>
                </c:pt>
                <c:pt idx="1">
                  <c:v>5.520677315930719</c:v>
                </c:pt>
                <c:pt idx="2">
                  <c:v>5.8626800163384818</c:v>
                </c:pt>
                <c:pt idx="3">
                  <c:v>6.329316042004189</c:v>
                </c:pt>
                <c:pt idx="4">
                  <c:v>6.6629134290681904</c:v>
                </c:pt>
                <c:pt idx="5">
                  <c:v>6.9189094444788761</c:v>
                </c:pt>
                <c:pt idx="6">
                  <c:v>7.1423637183803326</c:v>
                </c:pt>
                <c:pt idx="7">
                  <c:v>7.3700743984584447</c:v>
                </c:pt>
                <c:pt idx="8">
                  <c:v>7.4691705448019068</c:v>
                </c:pt>
                <c:pt idx="9">
                  <c:v>7.4728877808917922</c:v>
                </c:pt>
                <c:pt idx="10">
                  <c:v>7.6257885394557308</c:v>
                </c:pt>
                <c:pt idx="11">
                  <c:v>7.7291250237067679</c:v>
                </c:pt>
                <c:pt idx="12">
                  <c:v>7.780627837894567</c:v>
                </c:pt>
                <c:pt idx="13">
                  <c:v>7.939048577672259</c:v>
                </c:pt>
                <c:pt idx="14">
                  <c:v>7.8987439223273324</c:v>
                </c:pt>
                <c:pt idx="15">
                  <c:v>7.5815158908150915</c:v>
                </c:pt>
                <c:pt idx="16">
                  <c:v>7.4256985097061987</c:v>
                </c:pt>
                <c:pt idx="17">
                  <c:v>7.4433353594510026</c:v>
                </c:pt>
                <c:pt idx="18">
                  <c:v>7.4305965630713473</c:v>
                </c:pt>
                <c:pt idx="19">
                  <c:v>7.1852789299844604</c:v>
                </c:pt>
                <c:pt idx="20">
                  <c:v>6.9501282574420635</c:v>
                </c:pt>
                <c:pt idx="21">
                  <c:v>7.098734251849069</c:v>
                </c:pt>
                <c:pt idx="22">
                  <c:v>7.2100848848415975</c:v>
                </c:pt>
                <c:pt idx="23">
                  <c:v>7.107147292721848</c:v>
                </c:pt>
                <c:pt idx="24">
                  <c:v>7.0240533161983674</c:v>
                </c:pt>
                <c:pt idx="25">
                  <c:v>6.9142335562972406</c:v>
                </c:pt>
                <c:pt idx="26">
                  <c:v>6.8393166644447509</c:v>
                </c:pt>
                <c:pt idx="27">
                  <c:v>6.8178238704127896</c:v>
                </c:pt>
                <c:pt idx="28">
                  <c:v>6.7594379936038065</c:v>
                </c:pt>
                <c:pt idx="29">
                  <c:v>6.7191457567347177</c:v>
                </c:pt>
                <c:pt idx="30">
                  <c:v>6.5586715614874755</c:v>
                </c:pt>
                <c:pt idx="31">
                  <c:v>6.5111129151805693</c:v>
                </c:pt>
                <c:pt idx="32">
                  <c:v>6.7424575516349545</c:v>
                </c:pt>
                <c:pt idx="33">
                  <c:v>6.7521922711360469</c:v>
                </c:pt>
                <c:pt idx="34">
                  <c:v>6.652547207319186</c:v>
                </c:pt>
                <c:pt idx="35">
                  <c:v>6.785073127114388</c:v>
                </c:pt>
                <c:pt idx="36">
                  <c:v>6.9344663304514622</c:v>
                </c:pt>
                <c:pt idx="37">
                  <c:v>6.9660746876732986</c:v>
                </c:pt>
                <c:pt idx="38">
                  <c:v>6.894747089355687</c:v>
                </c:pt>
                <c:pt idx="39">
                  <c:v>6.8845663367302086</c:v>
                </c:pt>
                <c:pt idx="40">
                  <c:v>6.9267686673972291</c:v>
                </c:pt>
                <c:pt idx="41">
                  <c:v>6.8657605716728005</c:v>
                </c:pt>
                <c:pt idx="42">
                  <c:v>6.9799008409136194</c:v>
                </c:pt>
                <c:pt idx="43">
                  <c:v>7.1852274219831624</c:v>
                </c:pt>
              </c:numCache>
            </c:numRef>
          </c:val>
        </c:ser>
        <c:marker val="1"/>
        <c:axId val="96096256"/>
        <c:axId val="96098560"/>
      </c:lineChart>
      <c:catAx>
        <c:axId val="960962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cs-CZ" sz="1400"/>
            </a:pPr>
            <a:endParaRPr lang="en-US"/>
          </a:p>
        </c:txPr>
        <c:crossAx val="96098560"/>
        <c:crosses val="autoZero"/>
        <c:auto val="1"/>
        <c:lblAlgn val="ctr"/>
        <c:lblOffset val="100"/>
      </c:catAx>
      <c:valAx>
        <c:axId val="96098560"/>
        <c:scaling>
          <c:orientation val="minMax"/>
          <c:max val="10"/>
          <c:min val="5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tickLblPos val="nextTo"/>
        <c:txPr>
          <a:bodyPr/>
          <a:lstStyle/>
          <a:p>
            <a:pPr>
              <a:defRPr lang="cs-CZ"/>
            </a:pPr>
            <a:endParaRPr lang="en-US"/>
          </a:p>
        </c:txPr>
        <c:crossAx val="9609625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1496845238095287"/>
          <c:y val="0.92635130718954262"/>
          <c:w val="0.20579543650793691"/>
          <c:h val="7.3648692810457522E-2"/>
        </c:manualLayout>
      </c:layout>
      <c:txPr>
        <a:bodyPr/>
        <a:lstStyle/>
        <a:p>
          <a:pPr>
            <a:defRPr lang="cs-CZ" b="1"/>
          </a:pPr>
          <a:endParaRPr lang="en-US"/>
        </a:p>
      </c:txPr>
    </c:legend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800" b="1" i="0" strike="noStrike" dirty="0">
                <a:solidFill>
                  <a:srgbClr val="000000"/>
                </a:solidFill>
                <a:latin typeface="Arial"/>
                <a:cs typeface="Arial"/>
              </a:rPr>
              <a:t>Unemployment Rate</a:t>
            </a:r>
          </a:p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8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Míra</a:t>
            </a:r>
            <a:r>
              <a:rPr lang="en-US" sz="28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b="1" i="0" strike="noStrike" dirty="0" err="1" smtClean="0">
                <a:solidFill>
                  <a:srgbClr val="000000"/>
                </a:solidFill>
                <a:latin typeface="Arial"/>
                <a:cs typeface="Arial"/>
              </a:rPr>
              <a:t>nezaměstnanosti</a:t>
            </a:r>
            <a:endParaRPr lang="cs-CZ" sz="2800" b="1" i="0" strike="noStrike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2800" b="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(registrovaná, MPSV)</a:t>
            </a:r>
            <a:endParaRPr lang="en-US" sz="1800" b="0" i="0" strike="noStrike" dirty="0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7.2806553027025489E-2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109855498831878E-2"/>
          <c:y val="0.23469714343959436"/>
          <c:w val="0.91767288693743143"/>
          <c:h val="0.46283783783783788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multiLvlStrRef>
              <c:f>BASE!$A$29:$B$224</c:f>
              <c:multiLvlStrCache>
                <c:ptCount val="196"/>
                <c:lvl>
                  <c:pt idx="0">
                    <c:v>leden</c:v>
                  </c:pt>
                  <c:pt idx="1">
                    <c:v>únor</c:v>
                  </c:pt>
                  <c:pt idx="2">
                    <c:v>březen</c:v>
                  </c:pt>
                  <c:pt idx="3">
                    <c:v>duben</c:v>
                  </c:pt>
                  <c:pt idx="4">
                    <c:v>květen</c:v>
                  </c:pt>
                  <c:pt idx="5">
                    <c:v>červen</c:v>
                  </c:pt>
                  <c:pt idx="6">
                    <c:v>červenec</c:v>
                  </c:pt>
                  <c:pt idx="7">
                    <c:v>srpen</c:v>
                  </c:pt>
                  <c:pt idx="8">
                    <c:v>září</c:v>
                  </c:pt>
                  <c:pt idx="9">
                    <c:v>říjen</c:v>
                  </c:pt>
                  <c:pt idx="10">
                    <c:v>listopad</c:v>
                  </c:pt>
                  <c:pt idx="11">
                    <c:v>prosinec</c:v>
                  </c:pt>
                  <c:pt idx="12">
                    <c:v>leden</c:v>
                  </c:pt>
                  <c:pt idx="13">
                    <c:v>únor</c:v>
                  </c:pt>
                  <c:pt idx="14">
                    <c:v>březen</c:v>
                  </c:pt>
                  <c:pt idx="15">
                    <c:v>duben</c:v>
                  </c:pt>
                  <c:pt idx="16">
                    <c:v>květen</c:v>
                  </c:pt>
                  <c:pt idx="17">
                    <c:v>červen</c:v>
                  </c:pt>
                  <c:pt idx="18">
                    <c:v>červenec</c:v>
                  </c:pt>
                  <c:pt idx="19">
                    <c:v>srpen</c:v>
                  </c:pt>
                  <c:pt idx="20">
                    <c:v>září</c:v>
                  </c:pt>
                  <c:pt idx="21">
                    <c:v>říjen</c:v>
                  </c:pt>
                  <c:pt idx="22">
                    <c:v>listopad</c:v>
                  </c:pt>
                  <c:pt idx="23">
                    <c:v>prosinec</c:v>
                  </c:pt>
                  <c:pt idx="24">
                    <c:v>leden</c:v>
                  </c:pt>
                  <c:pt idx="25">
                    <c:v>únor</c:v>
                  </c:pt>
                  <c:pt idx="26">
                    <c:v>březen</c:v>
                  </c:pt>
                  <c:pt idx="27">
                    <c:v>duben</c:v>
                  </c:pt>
                  <c:pt idx="28">
                    <c:v>květen</c:v>
                  </c:pt>
                  <c:pt idx="29">
                    <c:v>červen</c:v>
                  </c:pt>
                  <c:pt idx="30">
                    <c:v>červenec</c:v>
                  </c:pt>
                  <c:pt idx="31">
                    <c:v>srpen</c:v>
                  </c:pt>
                  <c:pt idx="32">
                    <c:v>září</c:v>
                  </c:pt>
                  <c:pt idx="33">
                    <c:v>říjen</c:v>
                  </c:pt>
                  <c:pt idx="34">
                    <c:v>listopad</c:v>
                  </c:pt>
                  <c:pt idx="35">
                    <c:v>prosinec</c:v>
                  </c:pt>
                  <c:pt idx="36">
                    <c:v>leden</c:v>
                  </c:pt>
                  <c:pt idx="37">
                    <c:v>únor</c:v>
                  </c:pt>
                  <c:pt idx="38">
                    <c:v>březen</c:v>
                  </c:pt>
                  <c:pt idx="39">
                    <c:v>duben</c:v>
                  </c:pt>
                  <c:pt idx="40">
                    <c:v>květen</c:v>
                  </c:pt>
                  <c:pt idx="41">
                    <c:v>červen</c:v>
                  </c:pt>
                  <c:pt idx="42">
                    <c:v>červenec</c:v>
                  </c:pt>
                  <c:pt idx="43">
                    <c:v>srpen</c:v>
                  </c:pt>
                  <c:pt idx="44">
                    <c:v>září</c:v>
                  </c:pt>
                  <c:pt idx="45">
                    <c:v>říjen</c:v>
                  </c:pt>
                  <c:pt idx="46">
                    <c:v>listopad</c:v>
                  </c:pt>
                  <c:pt idx="47">
                    <c:v>prosinec</c:v>
                  </c:pt>
                  <c:pt idx="48">
                    <c:v>leden</c:v>
                  </c:pt>
                  <c:pt idx="49">
                    <c:v>únor</c:v>
                  </c:pt>
                  <c:pt idx="50">
                    <c:v>březen</c:v>
                  </c:pt>
                  <c:pt idx="51">
                    <c:v>duben</c:v>
                  </c:pt>
                  <c:pt idx="52">
                    <c:v>květen</c:v>
                  </c:pt>
                  <c:pt idx="53">
                    <c:v>červen</c:v>
                  </c:pt>
                  <c:pt idx="54">
                    <c:v>červenec</c:v>
                  </c:pt>
                  <c:pt idx="55">
                    <c:v>srpen</c:v>
                  </c:pt>
                  <c:pt idx="56">
                    <c:v>září</c:v>
                  </c:pt>
                  <c:pt idx="57">
                    <c:v>říjen</c:v>
                  </c:pt>
                  <c:pt idx="58">
                    <c:v>listopad</c:v>
                  </c:pt>
                  <c:pt idx="59">
                    <c:v>prosinec</c:v>
                  </c:pt>
                  <c:pt idx="60">
                    <c:v>leden</c:v>
                  </c:pt>
                  <c:pt idx="61">
                    <c:v>únor</c:v>
                  </c:pt>
                  <c:pt idx="62">
                    <c:v>březen</c:v>
                  </c:pt>
                  <c:pt idx="63">
                    <c:v>duben</c:v>
                  </c:pt>
                  <c:pt idx="64">
                    <c:v>květen</c:v>
                  </c:pt>
                  <c:pt idx="65">
                    <c:v>červen</c:v>
                  </c:pt>
                  <c:pt idx="66">
                    <c:v>červenec</c:v>
                  </c:pt>
                  <c:pt idx="67">
                    <c:v>srpen</c:v>
                  </c:pt>
                  <c:pt idx="68">
                    <c:v>září</c:v>
                  </c:pt>
                  <c:pt idx="69">
                    <c:v>říjen</c:v>
                  </c:pt>
                  <c:pt idx="70">
                    <c:v>listopad</c:v>
                  </c:pt>
                  <c:pt idx="71">
                    <c:v>prosinec</c:v>
                  </c:pt>
                  <c:pt idx="72">
                    <c:v>leden</c:v>
                  </c:pt>
                  <c:pt idx="73">
                    <c:v>únor</c:v>
                  </c:pt>
                  <c:pt idx="74">
                    <c:v>březen</c:v>
                  </c:pt>
                  <c:pt idx="75">
                    <c:v>duben</c:v>
                  </c:pt>
                  <c:pt idx="76">
                    <c:v>květen</c:v>
                  </c:pt>
                  <c:pt idx="77">
                    <c:v>červen</c:v>
                  </c:pt>
                  <c:pt idx="78">
                    <c:v>červenec</c:v>
                  </c:pt>
                  <c:pt idx="79">
                    <c:v>srpen</c:v>
                  </c:pt>
                  <c:pt idx="80">
                    <c:v>září</c:v>
                  </c:pt>
                  <c:pt idx="81">
                    <c:v>říjen</c:v>
                  </c:pt>
                  <c:pt idx="82">
                    <c:v>listopad</c:v>
                  </c:pt>
                  <c:pt idx="83">
                    <c:v>prosinec</c:v>
                  </c:pt>
                  <c:pt idx="84">
                    <c:v>leden</c:v>
                  </c:pt>
                  <c:pt idx="85">
                    <c:v>únor</c:v>
                  </c:pt>
                  <c:pt idx="86">
                    <c:v>březen</c:v>
                  </c:pt>
                  <c:pt idx="87">
                    <c:v>duben</c:v>
                  </c:pt>
                  <c:pt idx="88">
                    <c:v>květen</c:v>
                  </c:pt>
                  <c:pt idx="89">
                    <c:v>červen</c:v>
                  </c:pt>
                  <c:pt idx="90">
                    <c:v>červenec</c:v>
                  </c:pt>
                  <c:pt idx="91">
                    <c:v>srpen</c:v>
                  </c:pt>
                  <c:pt idx="92">
                    <c:v>září</c:v>
                  </c:pt>
                  <c:pt idx="93">
                    <c:v>říjen</c:v>
                  </c:pt>
                  <c:pt idx="94">
                    <c:v>listopad</c:v>
                  </c:pt>
                  <c:pt idx="95">
                    <c:v>prosinec</c:v>
                  </c:pt>
                  <c:pt idx="96">
                    <c:v>leden</c:v>
                  </c:pt>
                  <c:pt idx="97">
                    <c:v>únor</c:v>
                  </c:pt>
                  <c:pt idx="98">
                    <c:v>březen</c:v>
                  </c:pt>
                  <c:pt idx="99">
                    <c:v>duben</c:v>
                  </c:pt>
                  <c:pt idx="100">
                    <c:v>květen</c:v>
                  </c:pt>
                  <c:pt idx="101">
                    <c:v>červen</c:v>
                  </c:pt>
                  <c:pt idx="102">
                    <c:v>červenec</c:v>
                  </c:pt>
                  <c:pt idx="103">
                    <c:v>srpen</c:v>
                  </c:pt>
                  <c:pt idx="104">
                    <c:v>září</c:v>
                  </c:pt>
                  <c:pt idx="105">
                    <c:v>říjen</c:v>
                  </c:pt>
                  <c:pt idx="106">
                    <c:v>listopad</c:v>
                  </c:pt>
                  <c:pt idx="107">
                    <c:v>prosinec</c:v>
                  </c:pt>
                  <c:pt idx="108">
                    <c:v>leden</c:v>
                  </c:pt>
                  <c:pt idx="109">
                    <c:v>únor</c:v>
                  </c:pt>
                  <c:pt idx="110">
                    <c:v>březen</c:v>
                  </c:pt>
                  <c:pt idx="111">
                    <c:v>duben</c:v>
                  </c:pt>
                  <c:pt idx="112">
                    <c:v>květen</c:v>
                  </c:pt>
                  <c:pt idx="113">
                    <c:v>červen</c:v>
                  </c:pt>
                  <c:pt idx="114">
                    <c:v>červenec</c:v>
                  </c:pt>
                  <c:pt idx="115">
                    <c:v>srpen</c:v>
                  </c:pt>
                  <c:pt idx="116">
                    <c:v>září</c:v>
                  </c:pt>
                  <c:pt idx="117">
                    <c:v>říjen</c:v>
                  </c:pt>
                  <c:pt idx="118">
                    <c:v>listopad</c:v>
                  </c:pt>
                  <c:pt idx="119">
                    <c:v>prosinec</c:v>
                  </c:pt>
                  <c:pt idx="120">
                    <c:v>leden</c:v>
                  </c:pt>
                  <c:pt idx="121">
                    <c:v>únor</c:v>
                  </c:pt>
                  <c:pt idx="122">
                    <c:v>březen</c:v>
                  </c:pt>
                  <c:pt idx="123">
                    <c:v>duben</c:v>
                  </c:pt>
                  <c:pt idx="124">
                    <c:v>květen</c:v>
                  </c:pt>
                  <c:pt idx="125">
                    <c:v>červen</c:v>
                  </c:pt>
                  <c:pt idx="126">
                    <c:v>červenec</c:v>
                  </c:pt>
                  <c:pt idx="127">
                    <c:v>srpen</c:v>
                  </c:pt>
                  <c:pt idx="128">
                    <c:v>září</c:v>
                  </c:pt>
                  <c:pt idx="129">
                    <c:v>říjen</c:v>
                  </c:pt>
                  <c:pt idx="130">
                    <c:v>listopad</c:v>
                  </c:pt>
                  <c:pt idx="131">
                    <c:v>prosinec</c:v>
                  </c:pt>
                  <c:pt idx="132">
                    <c:v>leden</c:v>
                  </c:pt>
                  <c:pt idx="133">
                    <c:v>únor</c:v>
                  </c:pt>
                  <c:pt idx="134">
                    <c:v>březen</c:v>
                  </c:pt>
                  <c:pt idx="135">
                    <c:v>duben</c:v>
                  </c:pt>
                  <c:pt idx="136">
                    <c:v>květen</c:v>
                  </c:pt>
                  <c:pt idx="137">
                    <c:v>červen</c:v>
                  </c:pt>
                  <c:pt idx="138">
                    <c:v>červenec</c:v>
                  </c:pt>
                  <c:pt idx="139">
                    <c:v>srpen</c:v>
                  </c:pt>
                  <c:pt idx="140">
                    <c:v>září</c:v>
                  </c:pt>
                  <c:pt idx="141">
                    <c:v>říjen</c:v>
                  </c:pt>
                  <c:pt idx="142">
                    <c:v>listopad</c:v>
                  </c:pt>
                  <c:pt idx="143">
                    <c:v>prosinec</c:v>
                  </c:pt>
                  <c:pt idx="144">
                    <c:v>leden</c:v>
                  </c:pt>
                  <c:pt idx="145">
                    <c:v>únor</c:v>
                  </c:pt>
                  <c:pt idx="146">
                    <c:v>březen</c:v>
                  </c:pt>
                  <c:pt idx="147">
                    <c:v>duben</c:v>
                  </c:pt>
                  <c:pt idx="148">
                    <c:v>květen</c:v>
                  </c:pt>
                  <c:pt idx="149">
                    <c:v>červen</c:v>
                  </c:pt>
                  <c:pt idx="150">
                    <c:v>červenec</c:v>
                  </c:pt>
                  <c:pt idx="151">
                    <c:v>srpen</c:v>
                  </c:pt>
                  <c:pt idx="152">
                    <c:v>září</c:v>
                  </c:pt>
                  <c:pt idx="153">
                    <c:v>říjen</c:v>
                  </c:pt>
                  <c:pt idx="154">
                    <c:v>listopad</c:v>
                  </c:pt>
                  <c:pt idx="155">
                    <c:v>prosinec</c:v>
                  </c:pt>
                  <c:pt idx="156">
                    <c:v>leden</c:v>
                  </c:pt>
                  <c:pt idx="157">
                    <c:v>únor</c:v>
                  </c:pt>
                  <c:pt idx="158">
                    <c:v>březen</c:v>
                  </c:pt>
                  <c:pt idx="159">
                    <c:v>duben</c:v>
                  </c:pt>
                  <c:pt idx="160">
                    <c:v>květen</c:v>
                  </c:pt>
                  <c:pt idx="161">
                    <c:v>červen</c:v>
                  </c:pt>
                  <c:pt idx="162">
                    <c:v>červenec</c:v>
                  </c:pt>
                  <c:pt idx="163">
                    <c:v>srpen</c:v>
                  </c:pt>
                  <c:pt idx="164">
                    <c:v>září</c:v>
                  </c:pt>
                  <c:pt idx="165">
                    <c:v>říjen</c:v>
                  </c:pt>
                  <c:pt idx="166">
                    <c:v>listopad</c:v>
                  </c:pt>
                  <c:pt idx="167">
                    <c:v>prosinec</c:v>
                  </c:pt>
                  <c:pt idx="168">
                    <c:v>leden</c:v>
                  </c:pt>
                  <c:pt idx="169">
                    <c:v>únor</c:v>
                  </c:pt>
                  <c:pt idx="170">
                    <c:v>březen</c:v>
                  </c:pt>
                  <c:pt idx="171">
                    <c:v>duben</c:v>
                  </c:pt>
                  <c:pt idx="172">
                    <c:v>květen</c:v>
                  </c:pt>
                  <c:pt idx="173">
                    <c:v>červen</c:v>
                  </c:pt>
                  <c:pt idx="174">
                    <c:v>červenec</c:v>
                  </c:pt>
                  <c:pt idx="175">
                    <c:v>srpen</c:v>
                  </c:pt>
                  <c:pt idx="176">
                    <c:v>září</c:v>
                  </c:pt>
                  <c:pt idx="177">
                    <c:v>říjen</c:v>
                  </c:pt>
                  <c:pt idx="178">
                    <c:v>listopad</c:v>
                  </c:pt>
                  <c:pt idx="179">
                    <c:v>prosinec</c:v>
                  </c:pt>
                  <c:pt idx="180">
                    <c:v>leden</c:v>
                  </c:pt>
                  <c:pt idx="181">
                    <c:v>únor</c:v>
                  </c:pt>
                  <c:pt idx="182">
                    <c:v>březen</c:v>
                  </c:pt>
                  <c:pt idx="183">
                    <c:v>duben</c:v>
                  </c:pt>
                  <c:pt idx="184">
                    <c:v>květen</c:v>
                  </c:pt>
                  <c:pt idx="185">
                    <c:v>červen</c:v>
                  </c:pt>
                  <c:pt idx="186">
                    <c:v>červenec</c:v>
                  </c:pt>
                  <c:pt idx="187">
                    <c:v>srpen</c:v>
                  </c:pt>
                  <c:pt idx="188">
                    <c:v>září</c:v>
                  </c:pt>
                  <c:pt idx="189">
                    <c:v>říjen</c:v>
                  </c:pt>
                  <c:pt idx="190">
                    <c:v>listopad</c:v>
                  </c:pt>
                  <c:pt idx="191">
                    <c:v>prosinec</c:v>
                  </c:pt>
                  <c:pt idx="192">
                    <c:v>leden</c:v>
                  </c:pt>
                  <c:pt idx="193">
                    <c:v>únor</c:v>
                  </c:pt>
                  <c:pt idx="194">
                    <c:v>březen</c:v>
                  </c:pt>
                  <c:pt idx="195">
                    <c:v>duben</c:v>
                  </c:pt>
                </c:lvl>
                <c:lvl>
                  <c:pt idx="0">
                    <c:v>1997</c:v>
                  </c:pt>
                  <c:pt idx="12">
                    <c:v>1998</c:v>
                  </c:pt>
                  <c:pt idx="24">
                    <c:v>1999</c:v>
                  </c:pt>
                  <c:pt idx="36">
                    <c:v>2000</c:v>
                  </c:pt>
                  <c:pt idx="48">
                    <c:v>2001</c:v>
                  </c:pt>
                  <c:pt idx="60">
                    <c:v>2002</c:v>
                  </c:pt>
                  <c:pt idx="72">
                    <c:v>2003</c:v>
                  </c:pt>
                  <c:pt idx="84">
                    <c:v>2004</c:v>
                  </c:pt>
                  <c:pt idx="96">
                    <c:v>2005</c:v>
                  </c:pt>
                  <c:pt idx="108">
                    <c:v>2006</c:v>
                  </c:pt>
                  <c:pt idx="120">
                    <c:v>2007</c:v>
                  </c:pt>
                  <c:pt idx="132">
                    <c:v>2008</c:v>
                  </c:pt>
                  <c:pt idx="144">
                    <c:v>2009</c:v>
                  </c:pt>
                  <c:pt idx="156">
                    <c:v>2010</c:v>
                  </c:pt>
                  <c:pt idx="168">
                    <c:v>2011</c:v>
                  </c:pt>
                  <c:pt idx="180">
                    <c:v>2012</c:v>
                  </c:pt>
                  <c:pt idx="192">
                    <c:v>2013</c:v>
                  </c:pt>
                </c:lvl>
              </c:multiLvlStrCache>
            </c:multiLvlStrRef>
          </c:cat>
          <c:val>
            <c:numRef>
              <c:f>BASE!$D$29:$D$224</c:f>
              <c:numCache>
                <c:formatCode>0.0</c:formatCode>
                <c:ptCount val="196"/>
                <c:pt idx="0">
                  <c:v>4</c:v>
                </c:pt>
                <c:pt idx="1">
                  <c:v>4.0999999999999996</c:v>
                </c:pt>
                <c:pt idx="2">
                  <c:v>3.9</c:v>
                </c:pt>
                <c:pt idx="3">
                  <c:v>3.8</c:v>
                </c:pt>
                <c:pt idx="4">
                  <c:v>3.8</c:v>
                </c:pt>
                <c:pt idx="5">
                  <c:v>4</c:v>
                </c:pt>
                <c:pt idx="6">
                  <c:v>4.3</c:v>
                </c:pt>
                <c:pt idx="7">
                  <c:v>4.5</c:v>
                </c:pt>
                <c:pt idx="8">
                  <c:v>4.8</c:v>
                </c:pt>
                <c:pt idx="9">
                  <c:v>4.9000000000000004</c:v>
                </c:pt>
                <c:pt idx="10">
                  <c:v>4.9000000000000004</c:v>
                </c:pt>
                <c:pt idx="11">
                  <c:v>5.2</c:v>
                </c:pt>
                <c:pt idx="12">
                  <c:v>5.6</c:v>
                </c:pt>
                <c:pt idx="13">
                  <c:v>5.6</c:v>
                </c:pt>
                <c:pt idx="14">
                  <c:v>5.5</c:v>
                </c:pt>
                <c:pt idx="15">
                  <c:v>5.4</c:v>
                </c:pt>
                <c:pt idx="16">
                  <c:v>5.3</c:v>
                </c:pt>
                <c:pt idx="17">
                  <c:v>5.6</c:v>
                </c:pt>
                <c:pt idx="18">
                  <c:v>6.1</c:v>
                </c:pt>
                <c:pt idx="19">
                  <c:v>6.4</c:v>
                </c:pt>
                <c:pt idx="20">
                  <c:v>6.8</c:v>
                </c:pt>
                <c:pt idx="21">
                  <c:v>6.8</c:v>
                </c:pt>
                <c:pt idx="22">
                  <c:v>7</c:v>
                </c:pt>
                <c:pt idx="23">
                  <c:v>7.5</c:v>
                </c:pt>
                <c:pt idx="24">
                  <c:v>8.1</c:v>
                </c:pt>
                <c:pt idx="25">
                  <c:v>8.3000000000000007</c:v>
                </c:pt>
                <c:pt idx="26">
                  <c:v>8.4</c:v>
                </c:pt>
                <c:pt idx="27">
                  <c:v>8.2000000000000011</c:v>
                </c:pt>
                <c:pt idx="28">
                  <c:v>8.1</c:v>
                </c:pt>
                <c:pt idx="29">
                  <c:v>8.4</c:v>
                </c:pt>
                <c:pt idx="30">
                  <c:v>8.8000000000000007</c:v>
                </c:pt>
                <c:pt idx="31">
                  <c:v>9</c:v>
                </c:pt>
                <c:pt idx="32">
                  <c:v>9</c:v>
                </c:pt>
                <c:pt idx="33">
                  <c:v>8.9</c:v>
                </c:pt>
                <c:pt idx="34">
                  <c:v>9</c:v>
                </c:pt>
                <c:pt idx="35">
                  <c:v>9.4</c:v>
                </c:pt>
                <c:pt idx="36">
                  <c:v>9.8000000000000007</c:v>
                </c:pt>
                <c:pt idx="37">
                  <c:v>9.7000000000000011</c:v>
                </c:pt>
                <c:pt idx="38">
                  <c:v>9.5</c:v>
                </c:pt>
                <c:pt idx="39">
                  <c:v>9</c:v>
                </c:pt>
                <c:pt idx="40">
                  <c:v>8.7000000000000011</c:v>
                </c:pt>
                <c:pt idx="41">
                  <c:v>8.7000000000000011</c:v>
                </c:pt>
                <c:pt idx="42">
                  <c:v>9</c:v>
                </c:pt>
                <c:pt idx="43">
                  <c:v>9</c:v>
                </c:pt>
                <c:pt idx="44">
                  <c:v>8.8000000000000007</c:v>
                </c:pt>
                <c:pt idx="45">
                  <c:v>8.5</c:v>
                </c:pt>
                <c:pt idx="46">
                  <c:v>8.5</c:v>
                </c:pt>
                <c:pt idx="47">
                  <c:v>8.8000000000000007</c:v>
                </c:pt>
                <c:pt idx="48">
                  <c:v>9.1</c:v>
                </c:pt>
                <c:pt idx="49">
                  <c:v>9</c:v>
                </c:pt>
                <c:pt idx="50">
                  <c:v>8.7000000000000011</c:v>
                </c:pt>
                <c:pt idx="51">
                  <c:v>8.3000000000000007</c:v>
                </c:pt>
                <c:pt idx="52">
                  <c:v>8.1</c:v>
                </c:pt>
                <c:pt idx="53">
                  <c:v>8.1</c:v>
                </c:pt>
                <c:pt idx="54">
                  <c:v>8.5</c:v>
                </c:pt>
                <c:pt idx="55">
                  <c:v>8.5</c:v>
                </c:pt>
                <c:pt idx="56">
                  <c:v>8.5</c:v>
                </c:pt>
                <c:pt idx="57">
                  <c:v>8.4</c:v>
                </c:pt>
                <c:pt idx="58">
                  <c:v>8.5</c:v>
                </c:pt>
                <c:pt idx="59">
                  <c:v>8.9</c:v>
                </c:pt>
                <c:pt idx="60">
                  <c:v>9.4</c:v>
                </c:pt>
                <c:pt idx="61">
                  <c:v>9.3000000000000007</c:v>
                </c:pt>
                <c:pt idx="62">
                  <c:v>9.1</c:v>
                </c:pt>
                <c:pt idx="63">
                  <c:v>8.8000000000000007</c:v>
                </c:pt>
                <c:pt idx="64">
                  <c:v>8.6</c:v>
                </c:pt>
                <c:pt idx="65">
                  <c:v>8.7000000000000011</c:v>
                </c:pt>
                <c:pt idx="66">
                  <c:v>9.2000000000000011</c:v>
                </c:pt>
                <c:pt idx="67">
                  <c:v>9.4</c:v>
                </c:pt>
                <c:pt idx="68">
                  <c:v>9.4</c:v>
                </c:pt>
                <c:pt idx="69">
                  <c:v>9.3000000000000007</c:v>
                </c:pt>
                <c:pt idx="70">
                  <c:v>9.3000000000000007</c:v>
                </c:pt>
                <c:pt idx="71">
                  <c:v>9.8000000000000007</c:v>
                </c:pt>
                <c:pt idx="72">
                  <c:v>10.200000000000001</c:v>
                </c:pt>
                <c:pt idx="73">
                  <c:v>10.200000000000001</c:v>
                </c:pt>
                <c:pt idx="74">
                  <c:v>10</c:v>
                </c:pt>
                <c:pt idx="75">
                  <c:v>9.6</c:v>
                </c:pt>
                <c:pt idx="76">
                  <c:v>9.4</c:v>
                </c:pt>
                <c:pt idx="77">
                  <c:v>9.5</c:v>
                </c:pt>
                <c:pt idx="78">
                  <c:v>9.9</c:v>
                </c:pt>
                <c:pt idx="79">
                  <c:v>10</c:v>
                </c:pt>
                <c:pt idx="80">
                  <c:v>10.1</c:v>
                </c:pt>
                <c:pt idx="81">
                  <c:v>9.9</c:v>
                </c:pt>
                <c:pt idx="82">
                  <c:v>9.9</c:v>
                </c:pt>
                <c:pt idx="83">
                  <c:v>10.3</c:v>
                </c:pt>
                <c:pt idx="84">
                  <c:v>10.8</c:v>
                </c:pt>
                <c:pt idx="85">
                  <c:v>10.9</c:v>
                </c:pt>
                <c:pt idx="86">
                  <c:v>10.7</c:v>
                </c:pt>
                <c:pt idx="87">
                  <c:v>10.200000000000001</c:v>
                </c:pt>
                <c:pt idx="88">
                  <c:v>9.9</c:v>
                </c:pt>
                <c:pt idx="89">
                  <c:v>9.9</c:v>
                </c:pt>
                <c:pt idx="90">
                  <c:v>9.2000000000000011</c:v>
                </c:pt>
                <c:pt idx="91">
                  <c:v>9.2800000000000011</c:v>
                </c:pt>
                <c:pt idx="92">
                  <c:v>9.08</c:v>
                </c:pt>
                <c:pt idx="93">
                  <c:v>8.92</c:v>
                </c:pt>
                <c:pt idx="94">
                  <c:v>8.9</c:v>
                </c:pt>
                <c:pt idx="95">
                  <c:v>9.4700000000000006</c:v>
                </c:pt>
                <c:pt idx="96">
                  <c:v>9.82</c:v>
                </c:pt>
                <c:pt idx="97">
                  <c:v>9.65</c:v>
                </c:pt>
                <c:pt idx="98">
                  <c:v>9.41</c:v>
                </c:pt>
                <c:pt idx="99">
                  <c:v>8.92</c:v>
                </c:pt>
                <c:pt idx="100">
                  <c:v>8.61</c:v>
                </c:pt>
                <c:pt idx="101">
                  <c:v>8.59</c:v>
                </c:pt>
                <c:pt idx="102">
                  <c:v>8.83</c:v>
                </c:pt>
                <c:pt idx="103">
                  <c:v>8.91</c:v>
                </c:pt>
                <c:pt idx="104">
                  <c:v>8.8000000000000007</c:v>
                </c:pt>
                <c:pt idx="105">
                  <c:v>8.49</c:v>
                </c:pt>
                <c:pt idx="106">
                  <c:v>8.43</c:v>
                </c:pt>
                <c:pt idx="107">
                  <c:v>8.8800000000000008</c:v>
                </c:pt>
                <c:pt idx="108">
                  <c:v>9.16</c:v>
                </c:pt>
                <c:pt idx="109">
                  <c:v>9.06</c:v>
                </c:pt>
                <c:pt idx="110">
                  <c:v>8.82</c:v>
                </c:pt>
                <c:pt idx="111">
                  <c:v>8.31</c:v>
                </c:pt>
                <c:pt idx="112">
                  <c:v>7.9</c:v>
                </c:pt>
                <c:pt idx="113">
                  <c:v>7.74</c:v>
                </c:pt>
                <c:pt idx="114">
                  <c:v>7.9150490846504109</c:v>
                </c:pt>
                <c:pt idx="115">
                  <c:v>7.9260015340718706</c:v>
                </c:pt>
                <c:pt idx="116">
                  <c:v>7.7875560128491701</c:v>
                </c:pt>
                <c:pt idx="117">
                  <c:v>7.4</c:v>
                </c:pt>
                <c:pt idx="118">
                  <c:v>7.3</c:v>
                </c:pt>
                <c:pt idx="119">
                  <c:v>7.7</c:v>
                </c:pt>
                <c:pt idx="120">
                  <c:v>7.9</c:v>
                </c:pt>
                <c:pt idx="121">
                  <c:v>7.7</c:v>
                </c:pt>
                <c:pt idx="122">
                  <c:v>7.3</c:v>
                </c:pt>
                <c:pt idx="123">
                  <c:v>6.8</c:v>
                </c:pt>
                <c:pt idx="124">
                  <c:v>6.4</c:v>
                </c:pt>
                <c:pt idx="125">
                  <c:v>6.3</c:v>
                </c:pt>
                <c:pt idx="126">
                  <c:v>6.4</c:v>
                </c:pt>
                <c:pt idx="127">
                  <c:v>6.4</c:v>
                </c:pt>
                <c:pt idx="128">
                  <c:v>6.2</c:v>
                </c:pt>
                <c:pt idx="129">
                  <c:v>5.8</c:v>
                </c:pt>
                <c:pt idx="130">
                  <c:v>5.6</c:v>
                </c:pt>
                <c:pt idx="131">
                  <c:v>6</c:v>
                </c:pt>
                <c:pt idx="132">
                  <c:v>6.1</c:v>
                </c:pt>
                <c:pt idx="133">
                  <c:v>5.9</c:v>
                </c:pt>
                <c:pt idx="134">
                  <c:v>5.6</c:v>
                </c:pt>
                <c:pt idx="135">
                  <c:v>5.2</c:v>
                </c:pt>
                <c:pt idx="136">
                  <c:v>5</c:v>
                </c:pt>
                <c:pt idx="137">
                  <c:v>5</c:v>
                </c:pt>
                <c:pt idx="138">
                  <c:v>5.3</c:v>
                </c:pt>
                <c:pt idx="139">
                  <c:v>5.3</c:v>
                </c:pt>
                <c:pt idx="140">
                  <c:v>5.3</c:v>
                </c:pt>
                <c:pt idx="141">
                  <c:v>5.2</c:v>
                </c:pt>
                <c:pt idx="142">
                  <c:v>5.3</c:v>
                </c:pt>
                <c:pt idx="143">
                  <c:v>6</c:v>
                </c:pt>
                <c:pt idx="144">
                  <c:v>6.8</c:v>
                </c:pt>
                <c:pt idx="145">
                  <c:v>7.4</c:v>
                </c:pt>
                <c:pt idx="146">
                  <c:v>7.7</c:v>
                </c:pt>
                <c:pt idx="147">
                  <c:v>7.9</c:v>
                </c:pt>
                <c:pt idx="148">
                  <c:v>7.9</c:v>
                </c:pt>
                <c:pt idx="149">
                  <c:v>8</c:v>
                </c:pt>
                <c:pt idx="150">
                  <c:v>8.4</c:v>
                </c:pt>
                <c:pt idx="151">
                  <c:v>8.5</c:v>
                </c:pt>
                <c:pt idx="152">
                  <c:v>8.6</c:v>
                </c:pt>
                <c:pt idx="153">
                  <c:v>8.5</c:v>
                </c:pt>
                <c:pt idx="154">
                  <c:v>8.6</c:v>
                </c:pt>
                <c:pt idx="155">
                  <c:v>9.2000000000000011</c:v>
                </c:pt>
                <c:pt idx="156">
                  <c:v>9.8000000000000007</c:v>
                </c:pt>
                <c:pt idx="157">
                  <c:v>9.9</c:v>
                </c:pt>
                <c:pt idx="158">
                  <c:v>9.7000000000000011</c:v>
                </c:pt>
                <c:pt idx="159">
                  <c:v>9.2000000000000011</c:v>
                </c:pt>
                <c:pt idx="160">
                  <c:v>8.7000000000000011</c:v>
                </c:pt>
                <c:pt idx="161">
                  <c:v>8.5</c:v>
                </c:pt>
                <c:pt idx="162">
                  <c:v>8.7000000000000011</c:v>
                </c:pt>
                <c:pt idx="163">
                  <c:v>8.6</c:v>
                </c:pt>
                <c:pt idx="164">
                  <c:v>8.5</c:v>
                </c:pt>
                <c:pt idx="165">
                  <c:v>8.5</c:v>
                </c:pt>
                <c:pt idx="166">
                  <c:v>8.6</c:v>
                </c:pt>
                <c:pt idx="167">
                  <c:v>9.6</c:v>
                </c:pt>
                <c:pt idx="168">
                  <c:v>9.7000000000000011</c:v>
                </c:pt>
                <c:pt idx="169">
                  <c:v>9.6</c:v>
                </c:pt>
                <c:pt idx="170">
                  <c:v>9.2000000000000011</c:v>
                </c:pt>
                <c:pt idx="171">
                  <c:v>8.6</c:v>
                </c:pt>
                <c:pt idx="172">
                  <c:v>8.2000000000000011</c:v>
                </c:pt>
                <c:pt idx="173">
                  <c:v>8.1</c:v>
                </c:pt>
                <c:pt idx="174">
                  <c:v>8.2000000000000011</c:v>
                </c:pt>
                <c:pt idx="175">
                  <c:v>8.2000000000000011</c:v>
                </c:pt>
                <c:pt idx="176">
                  <c:v>8</c:v>
                </c:pt>
                <c:pt idx="177">
                  <c:v>7.9</c:v>
                </c:pt>
                <c:pt idx="178">
                  <c:v>8</c:v>
                </c:pt>
                <c:pt idx="179">
                  <c:v>8.6</c:v>
                </c:pt>
                <c:pt idx="180">
                  <c:v>9.0821474175621688</c:v>
                </c:pt>
                <c:pt idx="181">
                  <c:v>9.2118916288494557</c:v>
                </c:pt>
                <c:pt idx="182">
                  <c:v>8.9143535585893527</c:v>
                </c:pt>
                <c:pt idx="183">
                  <c:v>8.4417748272468103</c:v>
                </c:pt>
                <c:pt idx="184">
                  <c:v>8.1877936646219656</c:v>
                </c:pt>
                <c:pt idx="185">
                  <c:v>8.0674396711342542</c:v>
                </c:pt>
                <c:pt idx="186">
                  <c:v>8.3120618295240547</c:v>
                </c:pt>
                <c:pt idx="187">
                  <c:v>8.3324641181807895</c:v>
                </c:pt>
                <c:pt idx="188">
                  <c:v>8.4459121384969524</c:v>
                </c:pt>
                <c:pt idx="189">
                  <c:v>8.4899350799837805</c:v>
                </c:pt>
                <c:pt idx="190">
                  <c:v>8.6920952738291675</c:v>
                </c:pt>
                <c:pt idx="191">
                  <c:v>9.3580202223638747</c:v>
                </c:pt>
                <c:pt idx="192">
                  <c:v>10.324057274550674</c:v>
                </c:pt>
                <c:pt idx="193">
                  <c:v>10.462825417375063</c:v>
                </c:pt>
                <c:pt idx="194">
                  <c:v>10.358581886157607</c:v>
                </c:pt>
                <c:pt idx="195">
                  <c:v>9.9613461813999571</c:v>
                </c:pt>
              </c:numCache>
            </c:numRef>
          </c:val>
          <c:smooth val="1"/>
        </c:ser>
        <c:marker val="1"/>
        <c:axId val="96401280"/>
        <c:axId val="97789056"/>
      </c:lineChart>
      <c:catAx>
        <c:axId val="96401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čas - time</a:t>
                </a:r>
              </a:p>
            </c:rich>
          </c:tx>
          <c:layout>
            <c:manualLayout>
              <c:xMode val="edge"/>
              <c:yMode val="edge"/>
              <c:x val="0.51481883995269817"/>
              <c:y val="0.8716215700310191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789056"/>
        <c:crosses val="autoZero"/>
        <c:auto val="1"/>
        <c:lblAlgn val="ctr"/>
        <c:lblOffset val="100"/>
        <c:tickLblSkip val="3"/>
        <c:tickMarkSkip val="1"/>
      </c:catAx>
      <c:valAx>
        <c:axId val="977890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7563035389807059E-2"/>
              <c:y val="0.4020270420742863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40128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Change in unemployment rate (annual in p.p.)</a:t>
            </a:r>
          </a:p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Míra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nezaměstnanosti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meziroční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změna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v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p.b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.)</a:t>
            </a:r>
            <a:endParaRPr lang="en-US" sz="1150" b="1" i="0" strike="noStrike" dirty="0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35423575899166443"/>
          <c:y val="3.81943847928099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408228273072564E-2"/>
          <c:y val="0.22222297574522484"/>
          <c:w val="0.90319128935395321"/>
          <c:h val="0.61111318329936826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multiLvlStrRef>
              <c:f>BASE!$A$29:$B$224</c:f>
              <c:multiLvlStrCache>
                <c:ptCount val="196"/>
                <c:lvl>
                  <c:pt idx="0">
                    <c:v>leden</c:v>
                  </c:pt>
                  <c:pt idx="1">
                    <c:v>únor</c:v>
                  </c:pt>
                  <c:pt idx="2">
                    <c:v>březen</c:v>
                  </c:pt>
                  <c:pt idx="3">
                    <c:v>duben</c:v>
                  </c:pt>
                  <c:pt idx="4">
                    <c:v>květen</c:v>
                  </c:pt>
                  <c:pt idx="5">
                    <c:v>červen</c:v>
                  </c:pt>
                  <c:pt idx="6">
                    <c:v>červenec</c:v>
                  </c:pt>
                  <c:pt idx="7">
                    <c:v>srpen</c:v>
                  </c:pt>
                  <c:pt idx="8">
                    <c:v>září</c:v>
                  </c:pt>
                  <c:pt idx="9">
                    <c:v>říjen</c:v>
                  </c:pt>
                  <c:pt idx="10">
                    <c:v>listopad</c:v>
                  </c:pt>
                  <c:pt idx="11">
                    <c:v>prosinec</c:v>
                  </c:pt>
                  <c:pt idx="12">
                    <c:v>leden</c:v>
                  </c:pt>
                  <c:pt idx="13">
                    <c:v>únor</c:v>
                  </c:pt>
                  <c:pt idx="14">
                    <c:v>březen</c:v>
                  </c:pt>
                  <c:pt idx="15">
                    <c:v>duben</c:v>
                  </c:pt>
                  <c:pt idx="16">
                    <c:v>květen</c:v>
                  </c:pt>
                  <c:pt idx="17">
                    <c:v>červen</c:v>
                  </c:pt>
                  <c:pt idx="18">
                    <c:v>červenec</c:v>
                  </c:pt>
                  <c:pt idx="19">
                    <c:v>srpen</c:v>
                  </c:pt>
                  <c:pt idx="20">
                    <c:v>září</c:v>
                  </c:pt>
                  <c:pt idx="21">
                    <c:v>říjen</c:v>
                  </c:pt>
                  <c:pt idx="22">
                    <c:v>listopad</c:v>
                  </c:pt>
                  <c:pt idx="23">
                    <c:v>prosinec</c:v>
                  </c:pt>
                  <c:pt idx="24">
                    <c:v>leden</c:v>
                  </c:pt>
                  <c:pt idx="25">
                    <c:v>únor</c:v>
                  </c:pt>
                  <c:pt idx="26">
                    <c:v>březen</c:v>
                  </c:pt>
                  <c:pt idx="27">
                    <c:v>duben</c:v>
                  </c:pt>
                  <c:pt idx="28">
                    <c:v>květen</c:v>
                  </c:pt>
                  <c:pt idx="29">
                    <c:v>červen</c:v>
                  </c:pt>
                  <c:pt idx="30">
                    <c:v>červenec</c:v>
                  </c:pt>
                  <c:pt idx="31">
                    <c:v>srpen</c:v>
                  </c:pt>
                  <c:pt idx="32">
                    <c:v>září</c:v>
                  </c:pt>
                  <c:pt idx="33">
                    <c:v>říjen</c:v>
                  </c:pt>
                  <c:pt idx="34">
                    <c:v>listopad</c:v>
                  </c:pt>
                  <c:pt idx="35">
                    <c:v>prosinec</c:v>
                  </c:pt>
                  <c:pt idx="36">
                    <c:v>leden</c:v>
                  </c:pt>
                  <c:pt idx="37">
                    <c:v>únor</c:v>
                  </c:pt>
                  <c:pt idx="38">
                    <c:v>březen</c:v>
                  </c:pt>
                  <c:pt idx="39">
                    <c:v>duben</c:v>
                  </c:pt>
                  <c:pt idx="40">
                    <c:v>květen</c:v>
                  </c:pt>
                  <c:pt idx="41">
                    <c:v>červen</c:v>
                  </c:pt>
                  <c:pt idx="42">
                    <c:v>červenec</c:v>
                  </c:pt>
                  <c:pt idx="43">
                    <c:v>srpen</c:v>
                  </c:pt>
                  <c:pt idx="44">
                    <c:v>září</c:v>
                  </c:pt>
                  <c:pt idx="45">
                    <c:v>říjen</c:v>
                  </c:pt>
                  <c:pt idx="46">
                    <c:v>listopad</c:v>
                  </c:pt>
                  <c:pt idx="47">
                    <c:v>prosinec</c:v>
                  </c:pt>
                  <c:pt idx="48">
                    <c:v>leden</c:v>
                  </c:pt>
                  <c:pt idx="49">
                    <c:v>únor</c:v>
                  </c:pt>
                  <c:pt idx="50">
                    <c:v>březen</c:v>
                  </c:pt>
                  <c:pt idx="51">
                    <c:v>duben</c:v>
                  </c:pt>
                  <c:pt idx="52">
                    <c:v>květen</c:v>
                  </c:pt>
                  <c:pt idx="53">
                    <c:v>červen</c:v>
                  </c:pt>
                  <c:pt idx="54">
                    <c:v>červenec</c:v>
                  </c:pt>
                  <c:pt idx="55">
                    <c:v>srpen</c:v>
                  </c:pt>
                  <c:pt idx="56">
                    <c:v>září</c:v>
                  </c:pt>
                  <c:pt idx="57">
                    <c:v>říjen</c:v>
                  </c:pt>
                  <c:pt idx="58">
                    <c:v>listopad</c:v>
                  </c:pt>
                  <c:pt idx="59">
                    <c:v>prosinec</c:v>
                  </c:pt>
                  <c:pt idx="60">
                    <c:v>leden</c:v>
                  </c:pt>
                  <c:pt idx="61">
                    <c:v>únor</c:v>
                  </c:pt>
                  <c:pt idx="62">
                    <c:v>březen</c:v>
                  </c:pt>
                  <c:pt idx="63">
                    <c:v>duben</c:v>
                  </c:pt>
                  <c:pt idx="64">
                    <c:v>květen</c:v>
                  </c:pt>
                  <c:pt idx="65">
                    <c:v>červen</c:v>
                  </c:pt>
                  <c:pt idx="66">
                    <c:v>červenec</c:v>
                  </c:pt>
                  <c:pt idx="67">
                    <c:v>srpen</c:v>
                  </c:pt>
                  <c:pt idx="68">
                    <c:v>září</c:v>
                  </c:pt>
                  <c:pt idx="69">
                    <c:v>říjen</c:v>
                  </c:pt>
                  <c:pt idx="70">
                    <c:v>listopad</c:v>
                  </c:pt>
                  <c:pt idx="71">
                    <c:v>prosinec</c:v>
                  </c:pt>
                  <c:pt idx="72">
                    <c:v>leden</c:v>
                  </c:pt>
                  <c:pt idx="73">
                    <c:v>únor</c:v>
                  </c:pt>
                  <c:pt idx="74">
                    <c:v>březen</c:v>
                  </c:pt>
                  <c:pt idx="75">
                    <c:v>duben</c:v>
                  </c:pt>
                  <c:pt idx="76">
                    <c:v>květen</c:v>
                  </c:pt>
                  <c:pt idx="77">
                    <c:v>červen</c:v>
                  </c:pt>
                  <c:pt idx="78">
                    <c:v>červenec</c:v>
                  </c:pt>
                  <c:pt idx="79">
                    <c:v>srpen</c:v>
                  </c:pt>
                  <c:pt idx="80">
                    <c:v>září</c:v>
                  </c:pt>
                  <c:pt idx="81">
                    <c:v>říjen</c:v>
                  </c:pt>
                  <c:pt idx="82">
                    <c:v>listopad</c:v>
                  </c:pt>
                  <c:pt idx="83">
                    <c:v>prosinec</c:v>
                  </c:pt>
                  <c:pt idx="84">
                    <c:v>leden</c:v>
                  </c:pt>
                  <c:pt idx="85">
                    <c:v>únor</c:v>
                  </c:pt>
                  <c:pt idx="86">
                    <c:v>březen</c:v>
                  </c:pt>
                  <c:pt idx="87">
                    <c:v>duben</c:v>
                  </c:pt>
                  <c:pt idx="88">
                    <c:v>květen</c:v>
                  </c:pt>
                  <c:pt idx="89">
                    <c:v>červen</c:v>
                  </c:pt>
                  <c:pt idx="90">
                    <c:v>červenec</c:v>
                  </c:pt>
                  <c:pt idx="91">
                    <c:v>srpen</c:v>
                  </c:pt>
                  <c:pt idx="92">
                    <c:v>září</c:v>
                  </c:pt>
                  <c:pt idx="93">
                    <c:v>říjen</c:v>
                  </c:pt>
                  <c:pt idx="94">
                    <c:v>listopad</c:v>
                  </c:pt>
                  <c:pt idx="95">
                    <c:v>prosinec</c:v>
                  </c:pt>
                  <c:pt idx="96">
                    <c:v>leden</c:v>
                  </c:pt>
                  <c:pt idx="97">
                    <c:v>únor</c:v>
                  </c:pt>
                  <c:pt idx="98">
                    <c:v>březen</c:v>
                  </c:pt>
                  <c:pt idx="99">
                    <c:v>duben</c:v>
                  </c:pt>
                  <c:pt idx="100">
                    <c:v>květen</c:v>
                  </c:pt>
                  <c:pt idx="101">
                    <c:v>červen</c:v>
                  </c:pt>
                  <c:pt idx="102">
                    <c:v>červenec</c:v>
                  </c:pt>
                  <c:pt idx="103">
                    <c:v>srpen</c:v>
                  </c:pt>
                  <c:pt idx="104">
                    <c:v>září</c:v>
                  </c:pt>
                  <c:pt idx="105">
                    <c:v>říjen</c:v>
                  </c:pt>
                  <c:pt idx="106">
                    <c:v>listopad</c:v>
                  </c:pt>
                  <c:pt idx="107">
                    <c:v>prosinec</c:v>
                  </c:pt>
                  <c:pt idx="108">
                    <c:v>leden</c:v>
                  </c:pt>
                  <c:pt idx="109">
                    <c:v>únor</c:v>
                  </c:pt>
                  <c:pt idx="110">
                    <c:v>březen</c:v>
                  </c:pt>
                  <c:pt idx="111">
                    <c:v>duben</c:v>
                  </c:pt>
                  <c:pt idx="112">
                    <c:v>květen</c:v>
                  </c:pt>
                  <c:pt idx="113">
                    <c:v>červen</c:v>
                  </c:pt>
                  <c:pt idx="114">
                    <c:v>červenec</c:v>
                  </c:pt>
                  <c:pt idx="115">
                    <c:v>srpen</c:v>
                  </c:pt>
                  <c:pt idx="116">
                    <c:v>září</c:v>
                  </c:pt>
                  <c:pt idx="117">
                    <c:v>říjen</c:v>
                  </c:pt>
                  <c:pt idx="118">
                    <c:v>listopad</c:v>
                  </c:pt>
                  <c:pt idx="119">
                    <c:v>prosinec</c:v>
                  </c:pt>
                  <c:pt idx="120">
                    <c:v>leden</c:v>
                  </c:pt>
                  <c:pt idx="121">
                    <c:v>únor</c:v>
                  </c:pt>
                  <c:pt idx="122">
                    <c:v>březen</c:v>
                  </c:pt>
                  <c:pt idx="123">
                    <c:v>duben</c:v>
                  </c:pt>
                  <c:pt idx="124">
                    <c:v>květen</c:v>
                  </c:pt>
                  <c:pt idx="125">
                    <c:v>červen</c:v>
                  </c:pt>
                  <c:pt idx="126">
                    <c:v>červenec</c:v>
                  </c:pt>
                  <c:pt idx="127">
                    <c:v>srpen</c:v>
                  </c:pt>
                  <c:pt idx="128">
                    <c:v>září</c:v>
                  </c:pt>
                  <c:pt idx="129">
                    <c:v>říjen</c:v>
                  </c:pt>
                  <c:pt idx="130">
                    <c:v>listopad</c:v>
                  </c:pt>
                  <c:pt idx="131">
                    <c:v>prosinec</c:v>
                  </c:pt>
                  <c:pt idx="132">
                    <c:v>leden</c:v>
                  </c:pt>
                  <c:pt idx="133">
                    <c:v>únor</c:v>
                  </c:pt>
                  <c:pt idx="134">
                    <c:v>březen</c:v>
                  </c:pt>
                  <c:pt idx="135">
                    <c:v>duben</c:v>
                  </c:pt>
                  <c:pt idx="136">
                    <c:v>květen</c:v>
                  </c:pt>
                  <c:pt idx="137">
                    <c:v>červen</c:v>
                  </c:pt>
                  <c:pt idx="138">
                    <c:v>červenec</c:v>
                  </c:pt>
                  <c:pt idx="139">
                    <c:v>srpen</c:v>
                  </c:pt>
                  <c:pt idx="140">
                    <c:v>září</c:v>
                  </c:pt>
                  <c:pt idx="141">
                    <c:v>říjen</c:v>
                  </c:pt>
                  <c:pt idx="142">
                    <c:v>listopad</c:v>
                  </c:pt>
                  <c:pt idx="143">
                    <c:v>prosinec</c:v>
                  </c:pt>
                  <c:pt idx="144">
                    <c:v>leden</c:v>
                  </c:pt>
                  <c:pt idx="145">
                    <c:v>únor</c:v>
                  </c:pt>
                  <c:pt idx="146">
                    <c:v>březen</c:v>
                  </c:pt>
                  <c:pt idx="147">
                    <c:v>duben</c:v>
                  </c:pt>
                  <c:pt idx="148">
                    <c:v>květen</c:v>
                  </c:pt>
                  <c:pt idx="149">
                    <c:v>červen</c:v>
                  </c:pt>
                  <c:pt idx="150">
                    <c:v>červenec</c:v>
                  </c:pt>
                  <c:pt idx="151">
                    <c:v>srpen</c:v>
                  </c:pt>
                  <c:pt idx="152">
                    <c:v>září</c:v>
                  </c:pt>
                  <c:pt idx="153">
                    <c:v>říjen</c:v>
                  </c:pt>
                  <c:pt idx="154">
                    <c:v>listopad</c:v>
                  </c:pt>
                  <c:pt idx="155">
                    <c:v>prosinec</c:v>
                  </c:pt>
                  <c:pt idx="156">
                    <c:v>leden</c:v>
                  </c:pt>
                  <c:pt idx="157">
                    <c:v>únor</c:v>
                  </c:pt>
                  <c:pt idx="158">
                    <c:v>březen</c:v>
                  </c:pt>
                  <c:pt idx="159">
                    <c:v>duben</c:v>
                  </c:pt>
                  <c:pt idx="160">
                    <c:v>květen</c:v>
                  </c:pt>
                  <c:pt idx="161">
                    <c:v>červen</c:v>
                  </c:pt>
                  <c:pt idx="162">
                    <c:v>červenec</c:v>
                  </c:pt>
                  <c:pt idx="163">
                    <c:v>srpen</c:v>
                  </c:pt>
                  <c:pt idx="164">
                    <c:v>září</c:v>
                  </c:pt>
                  <c:pt idx="165">
                    <c:v>říjen</c:v>
                  </c:pt>
                  <c:pt idx="166">
                    <c:v>listopad</c:v>
                  </c:pt>
                  <c:pt idx="167">
                    <c:v>prosinec</c:v>
                  </c:pt>
                  <c:pt idx="168">
                    <c:v>leden</c:v>
                  </c:pt>
                  <c:pt idx="169">
                    <c:v>únor</c:v>
                  </c:pt>
                  <c:pt idx="170">
                    <c:v>březen</c:v>
                  </c:pt>
                  <c:pt idx="171">
                    <c:v>duben</c:v>
                  </c:pt>
                  <c:pt idx="172">
                    <c:v>květen</c:v>
                  </c:pt>
                  <c:pt idx="173">
                    <c:v>červen</c:v>
                  </c:pt>
                  <c:pt idx="174">
                    <c:v>červenec</c:v>
                  </c:pt>
                  <c:pt idx="175">
                    <c:v>srpen</c:v>
                  </c:pt>
                  <c:pt idx="176">
                    <c:v>září</c:v>
                  </c:pt>
                  <c:pt idx="177">
                    <c:v>říjen</c:v>
                  </c:pt>
                  <c:pt idx="178">
                    <c:v>listopad</c:v>
                  </c:pt>
                  <c:pt idx="179">
                    <c:v>prosinec</c:v>
                  </c:pt>
                  <c:pt idx="180">
                    <c:v>leden</c:v>
                  </c:pt>
                  <c:pt idx="181">
                    <c:v>únor</c:v>
                  </c:pt>
                  <c:pt idx="182">
                    <c:v>březen</c:v>
                  </c:pt>
                  <c:pt idx="183">
                    <c:v>duben</c:v>
                  </c:pt>
                  <c:pt idx="184">
                    <c:v>květen</c:v>
                  </c:pt>
                  <c:pt idx="185">
                    <c:v>červen</c:v>
                  </c:pt>
                  <c:pt idx="186">
                    <c:v>červenec</c:v>
                  </c:pt>
                  <c:pt idx="187">
                    <c:v>srpen</c:v>
                  </c:pt>
                  <c:pt idx="188">
                    <c:v>září</c:v>
                  </c:pt>
                  <c:pt idx="189">
                    <c:v>říjen</c:v>
                  </c:pt>
                  <c:pt idx="190">
                    <c:v>listopad</c:v>
                  </c:pt>
                  <c:pt idx="191">
                    <c:v>prosinec</c:v>
                  </c:pt>
                  <c:pt idx="192">
                    <c:v>leden</c:v>
                  </c:pt>
                  <c:pt idx="193">
                    <c:v>únor</c:v>
                  </c:pt>
                  <c:pt idx="194">
                    <c:v>březen</c:v>
                  </c:pt>
                  <c:pt idx="195">
                    <c:v>duben</c:v>
                  </c:pt>
                </c:lvl>
                <c:lvl>
                  <c:pt idx="0">
                    <c:v>1997</c:v>
                  </c:pt>
                  <c:pt idx="12">
                    <c:v>1998</c:v>
                  </c:pt>
                  <c:pt idx="24">
                    <c:v>1999</c:v>
                  </c:pt>
                  <c:pt idx="36">
                    <c:v>2000</c:v>
                  </c:pt>
                  <c:pt idx="48">
                    <c:v>2001</c:v>
                  </c:pt>
                  <c:pt idx="60">
                    <c:v>2002</c:v>
                  </c:pt>
                  <c:pt idx="72">
                    <c:v>2003</c:v>
                  </c:pt>
                  <c:pt idx="84">
                    <c:v>2004</c:v>
                  </c:pt>
                  <c:pt idx="96">
                    <c:v>2005</c:v>
                  </c:pt>
                  <c:pt idx="108">
                    <c:v>2006</c:v>
                  </c:pt>
                  <c:pt idx="120">
                    <c:v>2007</c:v>
                  </c:pt>
                  <c:pt idx="132">
                    <c:v>2008</c:v>
                  </c:pt>
                  <c:pt idx="144">
                    <c:v>2009</c:v>
                  </c:pt>
                  <c:pt idx="156">
                    <c:v>2010</c:v>
                  </c:pt>
                  <c:pt idx="168">
                    <c:v>2011</c:v>
                  </c:pt>
                  <c:pt idx="180">
                    <c:v>2012</c:v>
                  </c:pt>
                  <c:pt idx="192">
                    <c:v>2013</c:v>
                  </c:pt>
                </c:lvl>
              </c:multiLvlStrCache>
            </c:multiLvlStrRef>
          </c:cat>
          <c:val>
            <c:numRef>
              <c:f>BASE!$G$29:$G$224</c:f>
              <c:numCache>
                <c:formatCode>0.0</c:formatCode>
                <c:ptCount val="196"/>
                <c:pt idx="0">
                  <c:v>0.89999999999999991</c:v>
                </c:pt>
                <c:pt idx="1">
                  <c:v>0.99999999999999967</c:v>
                </c:pt>
                <c:pt idx="2">
                  <c:v>0.89999999999999991</c:v>
                </c:pt>
                <c:pt idx="3">
                  <c:v>1</c:v>
                </c:pt>
                <c:pt idx="4">
                  <c:v>1.0999999999999994</c:v>
                </c:pt>
                <c:pt idx="5">
                  <c:v>1.2999999999999996</c:v>
                </c:pt>
                <c:pt idx="6">
                  <c:v>1.2999999999999996</c:v>
                </c:pt>
                <c:pt idx="7">
                  <c:v>1.4</c:v>
                </c:pt>
                <c:pt idx="8">
                  <c:v>1.5999999999999994</c:v>
                </c:pt>
                <c:pt idx="9">
                  <c:v>1.7000000000000002</c:v>
                </c:pt>
                <c:pt idx="10">
                  <c:v>1.6000000000000005</c:v>
                </c:pt>
                <c:pt idx="11">
                  <c:v>1.7000000000000002</c:v>
                </c:pt>
                <c:pt idx="12">
                  <c:v>1.5999999999999994</c:v>
                </c:pt>
                <c:pt idx="13">
                  <c:v>1.5</c:v>
                </c:pt>
                <c:pt idx="14">
                  <c:v>1.6</c:v>
                </c:pt>
                <c:pt idx="15">
                  <c:v>1.6000000000000005</c:v>
                </c:pt>
                <c:pt idx="16">
                  <c:v>1.5</c:v>
                </c:pt>
                <c:pt idx="17">
                  <c:v>1.5999999999999994</c:v>
                </c:pt>
                <c:pt idx="18">
                  <c:v>1.7999999999999996</c:v>
                </c:pt>
                <c:pt idx="19">
                  <c:v>1.9000000000000006</c:v>
                </c:pt>
                <c:pt idx="20">
                  <c:v>2</c:v>
                </c:pt>
                <c:pt idx="21">
                  <c:v>1.8999999999999992</c:v>
                </c:pt>
                <c:pt idx="22">
                  <c:v>2.0999999999999992</c:v>
                </c:pt>
                <c:pt idx="23">
                  <c:v>2.2999999999999998</c:v>
                </c:pt>
                <c:pt idx="24">
                  <c:v>2.5</c:v>
                </c:pt>
                <c:pt idx="25">
                  <c:v>2.7000000000000011</c:v>
                </c:pt>
                <c:pt idx="26">
                  <c:v>2.9000000000000004</c:v>
                </c:pt>
                <c:pt idx="27">
                  <c:v>2.7999999999999989</c:v>
                </c:pt>
                <c:pt idx="28">
                  <c:v>2.8</c:v>
                </c:pt>
                <c:pt idx="29">
                  <c:v>2.8000000000000007</c:v>
                </c:pt>
                <c:pt idx="30">
                  <c:v>2.7000000000000011</c:v>
                </c:pt>
                <c:pt idx="31">
                  <c:v>2.5999999999999992</c:v>
                </c:pt>
                <c:pt idx="32">
                  <c:v>2.2000000000000002</c:v>
                </c:pt>
                <c:pt idx="33">
                  <c:v>2.1000000000000005</c:v>
                </c:pt>
                <c:pt idx="34">
                  <c:v>2</c:v>
                </c:pt>
                <c:pt idx="35">
                  <c:v>1.9000000000000006</c:v>
                </c:pt>
                <c:pt idx="36">
                  <c:v>1.7000000000000011</c:v>
                </c:pt>
                <c:pt idx="37">
                  <c:v>1.3999999999999984</c:v>
                </c:pt>
                <c:pt idx="38">
                  <c:v>1.0999999999999994</c:v>
                </c:pt>
                <c:pt idx="39">
                  <c:v>0.80000000000000071</c:v>
                </c:pt>
                <c:pt idx="40">
                  <c:v>0.59999999999999953</c:v>
                </c:pt>
                <c:pt idx="41">
                  <c:v>0.29999999999999905</c:v>
                </c:pt>
                <c:pt idx="42">
                  <c:v>0.19999999999999932</c:v>
                </c:pt>
                <c:pt idx="43">
                  <c:v>0</c:v>
                </c:pt>
                <c:pt idx="44">
                  <c:v>-0.19999999999999932</c:v>
                </c:pt>
                <c:pt idx="45">
                  <c:v>-0.40000000000000036</c:v>
                </c:pt>
                <c:pt idx="46">
                  <c:v>-0.5</c:v>
                </c:pt>
                <c:pt idx="47">
                  <c:v>-0.59999999999999953</c:v>
                </c:pt>
                <c:pt idx="48">
                  <c:v>-0.70000000000000118</c:v>
                </c:pt>
                <c:pt idx="49">
                  <c:v>-0.6999999999999994</c:v>
                </c:pt>
                <c:pt idx="50">
                  <c:v>-0.80000000000000071</c:v>
                </c:pt>
                <c:pt idx="51">
                  <c:v>-0.6999999999999994</c:v>
                </c:pt>
                <c:pt idx="52">
                  <c:v>-0.59999999999999953</c:v>
                </c:pt>
                <c:pt idx="53">
                  <c:v>-0.59999999999999953</c:v>
                </c:pt>
                <c:pt idx="54">
                  <c:v>-0.5</c:v>
                </c:pt>
                <c:pt idx="55">
                  <c:v>-0.5</c:v>
                </c:pt>
                <c:pt idx="56">
                  <c:v>-0.30000000000000077</c:v>
                </c:pt>
                <c:pt idx="57">
                  <c:v>-9.9999999999999672E-2</c:v>
                </c:pt>
                <c:pt idx="58">
                  <c:v>0</c:v>
                </c:pt>
                <c:pt idx="59">
                  <c:v>9.9999999999999672E-2</c:v>
                </c:pt>
                <c:pt idx="60">
                  <c:v>0.30000000000000077</c:v>
                </c:pt>
                <c:pt idx="61">
                  <c:v>0.30000000000000077</c:v>
                </c:pt>
                <c:pt idx="62">
                  <c:v>0.40000000000000036</c:v>
                </c:pt>
                <c:pt idx="63">
                  <c:v>0.5</c:v>
                </c:pt>
                <c:pt idx="64">
                  <c:v>0.5</c:v>
                </c:pt>
                <c:pt idx="65">
                  <c:v>0.59999999999999953</c:v>
                </c:pt>
                <c:pt idx="66">
                  <c:v>0.6999999999999994</c:v>
                </c:pt>
                <c:pt idx="67">
                  <c:v>0.90000000000000047</c:v>
                </c:pt>
                <c:pt idx="68">
                  <c:v>0.90000000000000047</c:v>
                </c:pt>
                <c:pt idx="69">
                  <c:v>0.90000000000000047</c:v>
                </c:pt>
                <c:pt idx="70">
                  <c:v>0.80000000000000071</c:v>
                </c:pt>
                <c:pt idx="71">
                  <c:v>0.90000000000000047</c:v>
                </c:pt>
                <c:pt idx="72">
                  <c:v>0.79999999999999893</c:v>
                </c:pt>
                <c:pt idx="73">
                  <c:v>0.89999999999999869</c:v>
                </c:pt>
                <c:pt idx="74">
                  <c:v>0.90000000000000047</c:v>
                </c:pt>
                <c:pt idx="75">
                  <c:v>0.79999999999999893</c:v>
                </c:pt>
                <c:pt idx="76">
                  <c:v>0.80000000000000071</c:v>
                </c:pt>
                <c:pt idx="77">
                  <c:v>0.80000000000000071</c:v>
                </c:pt>
                <c:pt idx="78">
                  <c:v>0.70000000000000118</c:v>
                </c:pt>
                <c:pt idx="79">
                  <c:v>0.59999999999999953</c:v>
                </c:pt>
                <c:pt idx="80">
                  <c:v>0.6999999999999994</c:v>
                </c:pt>
                <c:pt idx="81">
                  <c:v>0.59999999999999953</c:v>
                </c:pt>
                <c:pt idx="82">
                  <c:v>0.59999999999999953</c:v>
                </c:pt>
                <c:pt idx="83">
                  <c:v>0.5</c:v>
                </c:pt>
                <c:pt idx="84">
                  <c:v>0.60000000000000153</c:v>
                </c:pt>
                <c:pt idx="85">
                  <c:v>0.70000000000000118</c:v>
                </c:pt>
                <c:pt idx="86">
                  <c:v>0.6999999999999994</c:v>
                </c:pt>
                <c:pt idx="87">
                  <c:v>0.59999999999999953</c:v>
                </c:pt>
                <c:pt idx="88">
                  <c:v>0.5</c:v>
                </c:pt>
                <c:pt idx="89">
                  <c:v>0.40000000000000036</c:v>
                </c:pt>
                <c:pt idx="90">
                  <c:v>-0.70000000000000118</c:v>
                </c:pt>
                <c:pt idx="91">
                  <c:v>-0.72000000000000064</c:v>
                </c:pt>
                <c:pt idx="92">
                  <c:v>-1.0199999999999994</c:v>
                </c:pt>
                <c:pt idx="93">
                  <c:v>-0.98000000000000043</c:v>
                </c:pt>
                <c:pt idx="94">
                  <c:v>-1</c:v>
                </c:pt>
                <c:pt idx="95">
                  <c:v>-0.83000000000000018</c:v>
                </c:pt>
                <c:pt idx="96">
                  <c:v>-0.98000000000000043</c:v>
                </c:pt>
                <c:pt idx="97">
                  <c:v>-1.25</c:v>
                </c:pt>
                <c:pt idx="98">
                  <c:v>-1.2899999999999987</c:v>
                </c:pt>
                <c:pt idx="99">
                  <c:v>-1.2799999999999991</c:v>
                </c:pt>
                <c:pt idx="100">
                  <c:v>-1.2900000000000009</c:v>
                </c:pt>
                <c:pt idx="101">
                  <c:v>-1.3100000000000005</c:v>
                </c:pt>
                <c:pt idx="102">
                  <c:v>-0.36999999999999933</c:v>
                </c:pt>
                <c:pt idx="103">
                  <c:v>-0.36999999999999933</c:v>
                </c:pt>
                <c:pt idx="104">
                  <c:v>-0.27999999999999942</c:v>
                </c:pt>
                <c:pt idx="105">
                  <c:v>-0.42999999999999983</c:v>
                </c:pt>
                <c:pt idx="106">
                  <c:v>-0.47000000000000069</c:v>
                </c:pt>
                <c:pt idx="107">
                  <c:v>-0.58999999999999986</c:v>
                </c:pt>
                <c:pt idx="108">
                  <c:v>-0.66000000000000025</c:v>
                </c:pt>
                <c:pt idx="109">
                  <c:v>-0.58999999999999986</c:v>
                </c:pt>
                <c:pt idx="110">
                  <c:v>-0.58999999999999986</c:v>
                </c:pt>
                <c:pt idx="111">
                  <c:v>-0.60999999999999954</c:v>
                </c:pt>
                <c:pt idx="112">
                  <c:v>-0.70999999999999919</c:v>
                </c:pt>
                <c:pt idx="113">
                  <c:v>-0.84999999999999964</c:v>
                </c:pt>
                <c:pt idx="114">
                  <c:v>-0.91495091534959017</c:v>
                </c:pt>
                <c:pt idx="115">
                  <c:v>-0.98399846592813045</c:v>
                </c:pt>
                <c:pt idx="116">
                  <c:v>-1.0124439871508306</c:v>
                </c:pt>
                <c:pt idx="117">
                  <c:v>-1.0899999999999996</c:v>
                </c:pt>
                <c:pt idx="118">
                  <c:v>-1.1299999999999997</c:v>
                </c:pt>
                <c:pt idx="119">
                  <c:v>-1.1800000000000008</c:v>
                </c:pt>
                <c:pt idx="120">
                  <c:v>-1.2599999999999996</c:v>
                </c:pt>
                <c:pt idx="121">
                  <c:v>-1.3600000000000003</c:v>
                </c:pt>
                <c:pt idx="122">
                  <c:v>-1.5200000000000005</c:v>
                </c:pt>
                <c:pt idx="123">
                  <c:v>-1.5100000000000007</c:v>
                </c:pt>
                <c:pt idx="124">
                  <c:v>-1.5</c:v>
                </c:pt>
                <c:pt idx="125">
                  <c:v>-1.4400000000000004</c:v>
                </c:pt>
                <c:pt idx="126">
                  <c:v>-1.5150490846504097</c:v>
                </c:pt>
                <c:pt idx="127">
                  <c:v>-1.5260015340718696</c:v>
                </c:pt>
                <c:pt idx="128">
                  <c:v>-1.5875560128491697</c:v>
                </c:pt>
                <c:pt idx="129">
                  <c:v>-1.6000000000000005</c:v>
                </c:pt>
                <c:pt idx="130">
                  <c:v>-1.7000000000000002</c:v>
                </c:pt>
                <c:pt idx="131">
                  <c:v>-1.7000000000000002</c:v>
                </c:pt>
                <c:pt idx="132">
                  <c:v>-1.8000000000000007</c:v>
                </c:pt>
                <c:pt idx="133">
                  <c:v>-1.7999999999999996</c:v>
                </c:pt>
                <c:pt idx="134">
                  <c:v>-1.7000000000000002</c:v>
                </c:pt>
                <c:pt idx="135">
                  <c:v>-1.5999999999999994</c:v>
                </c:pt>
                <c:pt idx="136">
                  <c:v>-1.4000000000000004</c:v>
                </c:pt>
                <c:pt idx="137">
                  <c:v>-1.2999999999999996</c:v>
                </c:pt>
                <c:pt idx="138">
                  <c:v>-1.1000000000000005</c:v>
                </c:pt>
                <c:pt idx="139">
                  <c:v>-1.1000000000000005</c:v>
                </c:pt>
                <c:pt idx="140">
                  <c:v>-0.90000000000000047</c:v>
                </c:pt>
                <c:pt idx="141">
                  <c:v>-0.59999999999999953</c:v>
                </c:pt>
                <c:pt idx="142">
                  <c:v>-0.29999999999999988</c:v>
                </c:pt>
                <c:pt idx="143">
                  <c:v>0</c:v>
                </c:pt>
                <c:pt idx="144">
                  <c:v>0.70000000000000029</c:v>
                </c:pt>
                <c:pt idx="145">
                  <c:v>1.5</c:v>
                </c:pt>
                <c:pt idx="146">
                  <c:v>2.1000000000000005</c:v>
                </c:pt>
                <c:pt idx="147">
                  <c:v>2.7</c:v>
                </c:pt>
                <c:pt idx="148">
                  <c:v>2.9000000000000004</c:v>
                </c:pt>
                <c:pt idx="149">
                  <c:v>3</c:v>
                </c:pt>
                <c:pt idx="150">
                  <c:v>3.1000000000000005</c:v>
                </c:pt>
                <c:pt idx="151">
                  <c:v>3.2</c:v>
                </c:pt>
                <c:pt idx="152">
                  <c:v>3.3</c:v>
                </c:pt>
                <c:pt idx="153">
                  <c:v>3.3</c:v>
                </c:pt>
                <c:pt idx="154">
                  <c:v>3.3</c:v>
                </c:pt>
                <c:pt idx="155">
                  <c:v>3.1999999999999993</c:v>
                </c:pt>
                <c:pt idx="156">
                  <c:v>3.0000000000000009</c:v>
                </c:pt>
                <c:pt idx="157">
                  <c:v>2.5</c:v>
                </c:pt>
                <c:pt idx="158">
                  <c:v>1.9999999999999989</c:v>
                </c:pt>
                <c:pt idx="159">
                  <c:v>1.2999999999999985</c:v>
                </c:pt>
                <c:pt idx="160">
                  <c:v>0.79999999999999893</c:v>
                </c:pt>
                <c:pt idx="161">
                  <c:v>0.5</c:v>
                </c:pt>
                <c:pt idx="162">
                  <c:v>0.29999999999999905</c:v>
                </c:pt>
                <c:pt idx="163">
                  <c:v>9.9999999999999672E-2</c:v>
                </c:pt>
                <c:pt idx="164">
                  <c:v>-9.9999999999999672E-2</c:v>
                </c:pt>
                <c:pt idx="165">
                  <c:v>0</c:v>
                </c:pt>
                <c:pt idx="166">
                  <c:v>0</c:v>
                </c:pt>
                <c:pt idx="167">
                  <c:v>0.40000000000000036</c:v>
                </c:pt>
                <c:pt idx="168">
                  <c:v>-0.10000000000000142</c:v>
                </c:pt>
                <c:pt idx="169">
                  <c:v>-0.30000000000000077</c:v>
                </c:pt>
                <c:pt idx="170">
                  <c:v>-0.5</c:v>
                </c:pt>
                <c:pt idx="171">
                  <c:v>-0.59999999999999953</c:v>
                </c:pt>
                <c:pt idx="172">
                  <c:v>-0.5</c:v>
                </c:pt>
                <c:pt idx="173">
                  <c:v>-0.40000000000000036</c:v>
                </c:pt>
                <c:pt idx="174">
                  <c:v>-0.5</c:v>
                </c:pt>
                <c:pt idx="175">
                  <c:v>-0.40000000000000036</c:v>
                </c:pt>
                <c:pt idx="176">
                  <c:v>-0.5</c:v>
                </c:pt>
                <c:pt idx="177">
                  <c:v>-0.59999999999999953</c:v>
                </c:pt>
                <c:pt idx="178">
                  <c:v>-0.59999999999999953</c:v>
                </c:pt>
                <c:pt idx="179">
                  <c:v>-1</c:v>
                </c:pt>
                <c:pt idx="180">
                  <c:v>-0.61785258243783225</c:v>
                </c:pt>
                <c:pt idx="181">
                  <c:v>-0.38810837115054236</c:v>
                </c:pt>
                <c:pt idx="182">
                  <c:v>-0.2856464414106466</c:v>
                </c:pt>
                <c:pt idx="183">
                  <c:v>-0.1582251727531894</c:v>
                </c:pt>
                <c:pt idx="184">
                  <c:v>-1.220633537803373E-2</c:v>
                </c:pt>
                <c:pt idx="185">
                  <c:v>-3.2560328865750783E-2</c:v>
                </c:pt>
                <c:pt idx="186">
                  <c:v>0.11206182952405364</c:v>
                </c:pt>
                <c:pt idx="187">
                  <c:v>0.13246411818078666</c:v>
                </c:pt>
                <c:pt idx="188">
                  <c:v>0.44591213849694883</c:v>
                </c:pt>
                <c:pt idx="189">
                  <c:v>0.58993507998377848</c:v>
                </c:pt>
                <c:pt idx="190">
                  <c:v>0.69209527382916403</c:v>
                </c:pt>
                <c:pt idx="191">
                  <c:v>0.75802022236387712</c:v>
                </c:pt>
                <c:pt idx="192">
                  <c:v>1.2419098569885063</c:v>
                </c:pt>
                <c:pt idx="193">
                  <c:v>1.2509337885256038</c:v>
                </c:pt>
                <c:pt idx="194">
                  <c:v>1.4442283275682524</c:v>
                </c:pt>
                <c:pt idx="195">
                  <c:v>1.5195713541531466</c:v>
                </c:pt>
              </c:numCache>
            </c:numRef>
          </c:val>
          <c:smooth val="1"/>
        </c:ser>
        <c:marker val="1"/>
        <c:axId val="99208192"/>
        <c:axId val="99286016"/>
      </c:lineChart>
      <c:catAx>
        <c:axId val="99208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čas - time</a:t>
                </a:r>
              </a:p>
            </c:rich>
          </c:tx>
          <c:layout>
            <c:manualLayout>
              <c:xMode val="edge"/>
              <c:yMode val="edge"/>
              <c:x val="0.52145274148423715"/>
              <c:y val="0.8680583790662526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25400">
            <a:solidFill>
              <a:srgbClr val="FF0000"/>
            </a:solidFill>
            <a:prstDash val="solid"/>
          </a:ln>
        </c:spPr>
        <c:txPr>
          <a:bodyPr rot="-5400000" vert="horz"/>
          <a:lstStyle/>
          <a:p>
            <a:pPr>
              <a:defRPr sz="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286016"/>
        <c:crosses val="autoZero"/>
        <c:auto val="1"/>
        <c:lblAlgn val="ctr"/>
        <c:lblOffset val="100"/>
        <c:tickLblSkip val="3"/>
        <c:tickMarkSkip val="1"/>
      </c:catAx>
      <c:valAx>
        <c:axId val="99286016"/>
        <c:scaling>
          <c:orientation val="minMax"/>
          <c:max val="4"/>
          <c:min val="-3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p.b.</a:t>
                </a:r>
              </a:p>
            </c:rich>
          </c:tx>
          <c:layout>
            <c:manualLayout>
              <c:xMode val="edge"/>
              <c:yMode val="edge"/>
              <c:x val="1.7601799775028123E-2"/>
              <c:y val="0.47916805853813704"/>
            </c:manualLayout>
          </c:layout>
          <c:spPr>
            <a:noFill/>
            <a:ln w="25400">
              <a:noFill/>
            </a:ln>
          </c:spPr>
        </c:title>
        <c:numFmt formatCode="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208192"/>
        <c:crosses val="autoZero"/>
        <c:crossBetween val="between"/>
        <c:minorUnit val="0.2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Diff-in-diff in unemployment rate: </a:t>
            </a:r>
          </a:p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Meziroční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rozdíl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meziměsíční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změny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míry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nezaměstnanosti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0" i="0" strike="noStrik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U(</a:t>
            </a:r>
            <a:r>
              <a:rPr lang="en-US" sz="2400" b="0" i="0" strike="noStrik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y,m</a:t>
            </a:r>
            <a:r>
              <a:rPr lang="en-US" sz="2400" b="0" i="0" strike="noStrik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)-U(y,m-1)</a:t>
            </a:r>
            <a:r>
              <a:rPr lang="en-US" sz="2400" b="0" i="0" strike="noStrike" dirty="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lang="en-US" sz="2400" b="0" i="0" strike="noStrike" dirty="0">
                <a:solidFill>
                  <a:srgbClr val="00B050"/>
                </a:solidFill>
                <a:latin typeface="Arial"/>
                <a:cs typeface="Arial"/>
              </a:rPr>
              <a:t>[U(y-1,m)-U(y-1,m-1)]</a:t>
            </a:r>
            <a:endParaRPr lang="en-US" sz="1150" b="0" i="0" strike="noStrike" dirty="0">
              <a:solidFill>
                <a:srgbClr val="00B05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7689377289377289"/>
          <c:y val="3.018438941189133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229418221734351E-2"/>
          <c:y val="0.29473785203485481"/>
          <c:w val="0.90340285400658615"/>
          <c:h val="0.53684394477777131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multiLvlStrRef>
              <c:f>BASE!$A$29:$B$224</c:f>
              <c:multiLvlStrCache>
                <c:ptCount val="196"/>
                <c:lvl>
                  <c:pt idx="0">
                    <c:v>leden</c:v>
                  </c:pt>
                  <c:pt idx="1">
                    <c:v>únor</c:v>
                  </c:pt>
                  <c:pt idx="2">
                    <c:v>březen</c:v>
                  </c:pt>
                  <c:pt idx="3">
                    <c:v>duben</c:v>
                  </c:pt>
                  <c:pt idx="4">
                    <c:v>květen</c:v>
                  </c:pt>
                  <c:pt idx="5">
                    <c:v>červen</c:v>
                  </c:pt>
                  <c:pt idx="6">
                    <c:v>červenec</c:v>
                  </c:pt>
                  <c:pt idx="7">
                    <c:v>srpen</c:v>
                  </c:pt>
                  <c:pt idx="8">
                    <c:v>září</c:v>
                  </c:pt>
                  <c:pt idx="9">
                    <c:v>říjen</c:v>
                  </c:pt>
                  <c:pt idx="10">
                    <c:v>listopad</c:v>
                  </c:pt>
                  <c:pt idx="11">
                    <c:v>prosinec</c:v>
                  </c:pt>
                  <c:pt idx="12">
                    <c:v>leden</c:v>
                  </c:pt>
                  <c:pt idx="13">
                    <c:v>únor</c:v>
                  </c:pt>
                  <c:pt idx="14">
                    <c:v>březen</c:v>
                  </c:pt>
                  <c:pt idx="15">
                    <c:v>duben</c:v>
                  </c:pt>
                  <c:pt idx="16">
                    <c:v>květen</c:v>
                  </c:pt>
                  <c:pt idx="17">
                    <c:v>červen</c:v>
                  </c:pt>
                  <c:pt idx="18">
                    <c:v>červenec</c:v>
                  </c:pt>
                  <c:pt idx="19">
                    <c:v>srpen</c:v>
                  </c:pt>
                  <c:pt idx="20">
                    <c:v>září</c:v>
                  </c:pt>
                  <c:pt idx="21">
                    <c:v>říjen</c:v>
                  </c:pt>
                  <c:pt idx="22">
                    <c:v>listopad</c:v>
                  </c:pt>
                  <c:pt idx="23">
                    <c:v>prosinec</c:v>
                  </c:pt>
                  <c:pt idx="24">
                    <c:v>leden</c:v>
                  </c:pt>
                  <c:pt idx="25">
                    <c:v>únor</c:v>
                  </c:pt>
                  <c:pt idx="26">
                    <c:v>březen</c:v>
                  </c:pt>
                  <c:pt idx="27">
                    <c:v>duben</c:v>
                  </c:pt>
                  <c:pt idx="28">
                    <c:v>květen</c:v>
                  </c:pt>
                  <c:pt idx="29">
                    <c:v>červen</c:v>
                  </c:pt>
                  <c:pt idx="30">
                    <c:v>červenec</c:v>
                  </c:pt>
                  <c:pt idx="31">
                    <c:v>srpen</c:v>
                  </c:pt>
                  <c:pt idx="32">
                    <c:v>září</c:v>
                  </c:pt>
                  <c:pt idx="33">
                    <c:v>říjen</c:v>
                  </c:pt>
                  <c:pt idx="34">
                    <c:v>listopad</c:v>
                  </c:pt>
                  <c:pt idx="35">
                    <c:v>prosinec</c:v>
                  </c:pt>
                  <c:pt idx="36">
                    <c:v>leden</c:v>
                  </c:pt>
                  <c:pt idx="37">
                    <c:v>únor</c:v>
                  </c:pt>
                  <c:pt idx="38">
                    <c:v>březen</c:v>
                  </c:pt>
                  <c:pt idx="39">
                    <c:v>duben</c:v>
                  </c:pt>
                  <c:pt idx="40">
                    <c:v>květen</c:v>
                  </c:pt>
                  <c:pt idx="41">
                    <c:v>červen</c:v>
                  </c:pt>
                  <c:pt idx="42">
                    <c:v>červenec</c:v>
                  </c:pt>
                  <c:pt idx="43">
                    <c:v>srpen</c:v>
                  </c:pt>
                  <c:pt idx="44">
                    <c:v>září</c:v>
                  </c:pt>
                  <c:pt idx="45">
                    <c:v>říjen</c:v>
                  </c:pt>
                  <c:pt idx="46">
                    <c:v>listopad</c:v>
                  </c:pt>
                  <c:pt idx="47">
                    <c:v>prosinec</c:v>
                  </c:pt>
                  <c:pt idx="48">
                    <c:v>leden</c:v>
                  </c:pt>
                  <c:pt idx="49">
                    <c:v>únor</c:v>
                  </c:pt>
                  <c:pt idx="50">
                    <c:v>březen</c:v>
                  </c:pt>
                  <c:pt idx="51">
                    <c:v>duben</c:v>
                  </c:pt>
                  <c:pt idx="52">
                    <c:v>květen</c:v>
                  </c:pt>
                  <c:pt idx="53">
                    <c:v>červen</c:v>
                  </c:pt>
                  <c:pt idx="54">
                    <c:v>červenec</c:v>
                  </c:pt>
                  <c:pt idx="55">
                    <c:v>srpen</c:v>
                  </c:pt>
                  <c:pt idx="56">
                    <c:v>září</c:v>
                  </c:pt>
                  <c:pt idx="57">
                    <c:v>říjen</c:v>
                  </c:pt>
                  <c:pt idx="58">
                    <c:v>listopad</c:v>
                  </c:pt>
                  <c:pt idx="59">
                    <c:v>prosinec</c:v>
                  </c:pt>
                  <c:pt idx="60">
                    <c:v>leden</c:v>
                  </c:pt>
                  <c:pt idx="61">
                    <c:v>únor</c:v>
                  </c:pt>
                  <c:pt idx="62">
                    <c:v>březen</c:v>
                  </c:pt>
                  <c:pt idx="63">
                    <c:v>duben</c:v>
                  </c:pt>
                  <c:pt idx="64">
                    <c:v>květen</c:v>
                  </c:pt>
                  <c:pt idx="65">
                    <c:v>červen</c:v>
                  </c:pt>
                  <c:pt idx="66">
                    <c:v>červenec</c:v>
                  </c:pt>
                  <c:pt idx="67">
                    <c:v>srpen</c:v>
                  </c:pt>
                  <c:pt idx="68">
                    <c:v>září</c:v>
                  </c:pt>
                  <c:pt idx="69">
                    <c:v>říjen</c:v>
                  </c:pt>
                  <c:pt idx="70">
                    <c:v>listopad</c:v>
                  </c:pt>
                  <c:pt idx="71">
                    <c:v>prosinec</c:v>
                  </c:pt>
                  <c:pt idx="72">
                    <c:v>leden</c:v>
                  </c:pt>
                  <c:pt idx="73">
                    <c:v>únor</c:v>
                  </c:pt>
                  <c:pt idx="74">
                    <c:v>březen</c:v>
                  </c:pt>
                  <c:pt idx="75">
                    <c:v>duben</c:v>
                  </c:pt>
                  <c:pt idx="76">
                    <c:v>květen</c:v>
                  </c:pt>
                  <c:pt idx="77">
                    <c:v>červen</c:v>
                  </c:pt>
                  <c:pt idx="78">
                    <c:v>červenec</c:v>
                  </c:pt>
                  <c:pt idx="79">
                    <c:v>srpen</c:v>
                  </c:pt>
                  <c:pt idx="80">
                    <c:v>září</c:v>
                  </c:pt>
                  <c:pt idx="81">
                    <c:v>říjen</c:v>
                  </c:pt>
                  <c:pt idx="82">
                    <c:v>listopad</c:v>
                  </c:pt>
                  <c:pt idx="83">
                    <c:v>prosinec</c:v>
                  </c:pt>
                  <c:pt idx="84">
                    <c:v>leden</c:v>
                  </c:pt>
                  <c:pt idx="85">
                    <c:v>únor</c:v>
                  </c:pt>
                  <c:pt idx="86">
                    <c:v>březen</c:v>
                  </c:pt>
                  <c:pt idx="87">
                    <c:v>duben</c:v>
                  </c:pt>
                  <c:pt idx="88">
                    <c:v>květen</c:v>
                  </c:pt>
                  <c:pt idx="89">
                    <c:v>červen</c:v>
                  </c:pt>
                  <c:pt idx="90">
                    <c:v>červenec</c:v>
                  </c:pt>
                  <c:pt idx="91">
                    <c:v>srpen</c:v>
                  </c:pt>
                  <c:pt idx="92">
                    <c:v>září</c:v>
                  </c:pt>
                  <c:pt idx="93">
                    <c:v>říjen</c:v>
                  </c:pt>
                  <c:pt idx="94">
                    <c:v>listopad</c:v>
                  </c:pt>
                  <c:pt idx="95">
                    <c:v>prosinec</c:v>
                  </c:pt>
                  <c:pt idx="96">
                    <c:v>leden</c:v>
                  </c:pt>
                  <c:pt idx="97">
                    <c:v>únor</c:v>
                  </c:pt>
                  <c:pt idx="98">
                    <c:v>březen</c:v>
                  </c:pt>
                  <c:pt idx="99">
                    <c:v>duben</c:v>
                  </c:pt>
                  <c:pt idx="100">
                    <c:v>květen</c:v>
                  </c:pt>
                  <c:pt idx="101">
                    <c:v>červen</c:v>
                  </c:pt>
                  <c:pt idx="102">
                    <c:v>červenec</c:v>
                  </c:pt>
                  <c:pt idx="103">
                    <c:v>srpen</c:v>
                  </c:pt>
                  <c:pt idx="104">
                    <c:v>září</c:v>
                  </c:pt>
                  <c:pt idx="105">
                    <c:v>říjen</c:v>
                  </c:pt>
                  <c:pt idx="106">
                    <c:v>listopad</c:v>
                  </c:pt>
                  <c:pt idx="107">
                    <c:v>prosinec</c:v>
                  </c:pt>
                  <c:pt idx="108">
                    <c:v>leden</c:v>
                  </c:pt>
                  <c:pt idx="109">
                    <c:v>únor</c:v>
                  </c:pt>
                  <c:pt idx="110">
                    <c:v>březen</c:v>
                  </c:pt>
                  <c:pt idx="111">
                    <c:v>duben</c:v>
                  </c:pt>
                  <c:pt idx="112">
                    <c:v>květen</c:v>
                  </c:pt>
                  <c:pt idx="113">
                    <c:v>červen</c:v>
                  </c:pt>
                  <c:pt idx="114">
                    <c:v>červenec</c:v>
                  </c:pt>
                  <c:pt idx="115">
                    <c:v>srpen</c:v>
                  </c:pt>
                  <c:pt idx="116">
                    <c:v>září</c:v>
                  </c:pt>
                  <c:pt idx="117">
                    <c:v>říjen</c:v>
                  </c:pt>
                  <c:pt idx="118">
                    <c:v>listopad</c:v>
                  </c:pt>
                  <c:pt idx="119">
                    <c:v>prosinec</c:v>
                  </c:pt>
                  <c:pt idx="120">
                    <c:v>leden</c:v>
                  </c:pt>
                  <c:pt idx="121">
                    <c:v>únor</c:v>
                  </c:pt>
                  <c:pt idx="122">
                    <c:v>březen</c:v>
                  </c:pt>
                  <c:pt idx="123">
                    <c:v>duben</c:v>
                  </c:pt>
                  <c:pt idx="124">
                    <c:v>květen</c:v>
                  </c:pt>
                  <c:pt idx="125">
                    <c:v>červen</c:v>
                  </c:pt>
                  <c:pt idx="126">
                    <c:v>červenec</c:v>
                  </c:pt>
                  <c:pt idx="127">
                    <c:v>srpen</c:v>
                  </c:pt>
                  <c:pt idx="128">
                    <c:v>září</c:v>
                  </c:pt>
                  <c:pt idx="129">
                    <c:v>říjen</c:v>
                  </c:pt>
                  <c:pt idx="130">
                    <c:v>listopad</c:v>
                  </c:pt>
                  <c:pt idx="131">
                    <c:v>prosinec</c:v>
                  </c:pt>
                  <c:pt idx="132">
                    <c:v>leden</c:v>
                  </c:pt>
                  <c:pt idx="133">
                    <c:v>únor</c:v>
                  </c:pt>
                  <c:pt idx="134">
                    <c:v>březen</c:v>
                  </c:pt>
                  <c:pt idx="135">
                    <c:v>duben</c:v>
                  </c:pt>
                  <c:pt idx="136">
                    <c:v>květen</c:v>
                  </c:pt>
                  <c:pt idx="137">
                    <c:v>červen</c:v>
                  </c:pt>
                  <c:pt idx="138">
                    <c:v>červenec</c:v>
                  </c:pt>
                  <c:pt idx="139">
                    <c:v>srpen</c:v>
                  </c:pt>
                  <c:pt idx="140">
                    <c:v>září</c:v>
                  </c:pt>
                  <c:pt idx="141">
                    <c:v>říjen</c:v>
                  </c:pt>
                  <c:pt idx="142">
                    <c:v>listopad</c:v>
                  </c:pt>
                  <c:pt idx="143">
                    <c:v>prosinec</c:v>
                  </c:pt>
                  <c:pt idx="144">
                    <c:v>leden</c:v>
                  </c:pt>
                  <c:pt idx="145">
                    <c:v>únor</c:v>
                  </c:pt>
                  <c:pt idx="146">
                    <c:v>březen</c:v>
                  </c:pt>
                  <c:pt idx="147">
                    <c:v>duben</c:v>
                  </c:pt>
                  <c:pt idx="148">
                    <c:v>květen</c:v>
                  </c:pt>
                  <c:pt idx="149">
                    <c:v>červen</c:v>
                  </c:pt>
                  <c:pt idx="150">
                    <c:v>červenec</c:v>
                  </c:pt>
                  <c:pt idx="151">
                    <c:v>srpen</c:v>
                  </c:pt>
                  <c:pt idx="152">
                    <c:v>září</c:v>
                  </c:pt>
                  <c:pt idx="153">
                    <c:v>říjen</c:v>
                  </c:pt>
                  <c:pt idx="154">
                    <c:v>listopad</c:v>
                  </c:pt>
                  <c:pt idx="155">
                    <c:v>prosinec</c:v>
                  </c:pt>
                  <c:pt idx="156">
                    <c:v>leden</c:v>
                  </c:pt>
                  <c:pt idx="157">
                    <c:v>únor</c:v>
                  </c:pt>
                  <c:pt idx="158">
                    <c:v>březen</c:v>
                  </c:pt>
                  <c:pt idx="159">
                    <c:v>duben</c:v>
                  </c:pt>
                  <c:pt idx="160">
                    <c:v>květen</c:v>
                  </c:pt>
                  <c:pt idx="161">
                    <c:v>červen</c:v>
                  </c:pt>
                  <c:pt idx="162">
                    <c:v>červenec</c:v>
                  </c:pt>
                  <c:pt idx="163">
                    <c:v>srpen</c:v>
                  </c:pt>
                  <c:pt idx="164">
                    <c:v>září</c:v>
                  </c:pt>
                  <c:pt idx="165">
                    <c:v>říjen</c:v>
                  </c:pt>
                  <c:pt idx="166">
                    <c:v>listopad</c:v>
                  </c:pt>
                  <c:pt idx="167">
                    <c:v>prosinec</c:v>
                  </c:pt>
                  <c:pt idx="168">
                    <c:v>leden</c:v>
                  </c:pt>
                  <c:pt idx="169">
                    <c:v>únor</c:v>
                  </c:pt>
                  <c:pt idx="170">
                    <c:v>březen</c:v>
                  </c:pt>
                  <c:pt idx="171">
                    <c:v>duben</c:v>
                  </c:pt>
                  <c:pt idx="172">
                    <c:v>květen</c:v>
                  </c:pt>
                  <c:pt idx="173">
                    <c:v>červen</c:v>
                  </c:pt>
                  <c:pt idx="174">
                    <c:v>červenec</c:v>
                  </c:pt>
                  <c:pt idx="175">
                    <c:v>srpen</c:v>
                  </c:pt>
                  <c:pt idx="176">
                    <c:v>září</c:v>
                  </c:pt>
                  <c:pt idx="177">
                    <c:v>říjen</c:v>
                  </c:pt>
                  <c:pt idx="178">
                    <c:v>listopad</c:v>
                  </c:pt>
                  <c:pt idx="179">
                    <c:v>prosinec</c:v>
                  </c:pt>
                  <c:pt idx="180">
                    <c:v>leden</c:v>
                  </c:pt>
                  <c:pt idx="181">
                    <c:v>únor</c:v>
                  </c:pt>
                  <c:pt idx="182">
                    <c:v>březen</c:v>
                  </c:pt>
                  <c:pt idx="183">
                    <c:v>duben</c:v>
                  </c:pt>
                  <c:pt idx="184">
                    <c:v>květen</c:v>
                  </c:pt>
                  <c:pt idx="185">
                    <c:v>červen</c:v>
                  </c:pt>
                  <c:pt idx="186">
                    <c:v>červenec</c:v>
                  </c:pt>
                  <c:pt idx="187">
                    <c:v>srpen</c:v>
                  </c:pt>
                  <c:pt idx="188">
                    <c:v>září</c:v>
                  </c:pt>
                  <c:pt idx="189">
                    <c:v>říjen</c:v>
                  </c:pt>
                  <c:pt idx="190">
                    <c:v>listopad</c:v>
                  </c:pt>
                  <c:pt idx="191">
                    <c:v>prosinec</c:v>
                  </c:pt>
                  <c:pt idx="192">
                    <c:v>leden</c:v>
                  </c:pt>
                  <c:pt idx="193">
                    <c:v>únor</c:v>
                  </c:pt>
                  <c:pt idx="194">
                    <c:v>březen</c:v>
                  </c:pt>
                  <c:pt idx="195">
                    <c:v>duben</c:v>
                  </c:pt>
                </c:lvl>
                <c:lvl>
                  <c:pt idx="0">
                    <c:v>1997</c:v>
                  </c:pt>
                  <c:pt idx="12">
                    <c:v>1998</c:v>
                  </c:pt>
                  <c:pt idx="24">
                    <c:v>1999</c:v>
                  </c:pt>
                  <c:pt idx="36">
                    <c:v>2000</c:v>
                  </c:pt>
                  <c:pt idx="48">
                    <c:v>2001</c:v>
                  </c:pt>
                  <c:pt idx="60">
                    <c:v>2002</c:v>
                  </c:pt>
                  <c:pt idx="72">
                    <c:v>2003</c:v>
                  </c:pt>
                  <c:pt idx="84">
                    <c:v>2004</c:v>
                  </c:pt>
                  <c:pt idx="96">
                    <c:v>2005</c:v>
                  </c:pt>
                  <c:pt idx="108">
                    <c:v>2006</c:v>
                  </c:pt>
                  <c:pt idx="120">
                    <c:v>2007</c:v>
                  </c:pt>
                  <c:pt idx="132">
                    <c:v>2008</c:v>
                  </c:pt>
                  <c:pt idx="144">
                    <c:v>2009</c:v>
                  </c:pt>
                  <c:pt idx="156">
                    <c:v>2010</c:v>
                  </c:pt>
                  <c:pt idx="168">
                    <c:v>2011</c:v>
                  </c:pt>
                  <c:pt idx="180">
                    <c:v>2012</c:v>
                  </c:pt>
                  <c:pt idx="192">
                    <c:v>2013</c:v>
                  </c:pt>
                </c:lvl>
              </c:multiLvlStrCache>
            </c:multiLvlStrRef>
          </c:cat>
          <c:val>
            <c:numRef>
              <c:f>BASE!$M$29:$M$224</c:f>
              <c:numCache>
                <c:formatCode>0.00</c:formatCode>
                <c:ptCount val="196"/>
                <c:pt idx="0">
                  <c:v>0.29999999999999988</c:v>
                </c:pt>
                <c:pt idx="1">
                  <c:v>9.9999999999999672E-2</c:v>
                </c:pt>
                <c:pt idx="2">
                  <c:v>-9.9999999999999672E-2</c:v>
                </c:pt>
                <c:pt idx="3">
                  <c:v>0.10000000000000009</c:v>
                </c:pt>
                <c:pt idx="4">
                  <c:v>9.9999999999999672E-2</c:v>
                </c:pt>
                <c:pt idx="5">
                  <c:v>0.20000000000000021</c:v>
                </c:pt>
                <c:pt idx="6">
                  <c:v>0</c:v>
                </c:pt>
                <c:pt idx="7">
                  <c:v>0.10000000000000009</c:v>
                </c:pt>
                <c:pt idx="8">
                  <c:v>0.19999999999999976</c:v>
                </c:pt>
                <c:pt idx="9">
                  <c:v>0.10000000000000053</c:v>
                </c:pt>
                <c:pt idx="10">
                  <c:v>-9.9999999999999672E-2</c:v>
                </c:pt>
                <c:pt idx="11">
                  <c:v>9.9999999999999672E-2</c:v>
                </c:pt>
                <c:pt idx="12">
                  <c:v>-0.10000000000000053</c:v>
                </c:pt>
                <c:pt idx="13">
                  <c:v>-9.9999999999999672E-2</c:v>
                </c:pt>
                <c:pt idx="14">
                  <c:v>0.10000000000000009</c:v>
                </c:pt>
                <c:pt idx="15">
                  <c:v>4.4408920985006321E-16</c:v>
                </c:pt>
                <c:pt idx="16">
                  <c:v>-0.10000000000000053</c:v>
                </c:pt>
                <c:pt idx="17">
                  <c:v>9.9999999999999672E-2</c:v>
                </c:pt>
                <c:pt idx="18">
                  <c:v>0.20000000000000021</c:v>
                </c:pt>
                <c:pt idx="19">
                  <c:v>0.10000000000000053</c:v>
                </c:pt>
                <c:pt idx="20">
                  <c:v>9.9999999999999672E-2</c:v>
                </c:pt>
                <c:pt idx="21">
                  <c:v>-0.10000000000000053</c:v>
                </c:pt>
                <c:pt idx="22">
                  <c:v>0.20000000000000021</c:v>
                </c:pt>
                <c:pt idx="23">
                  <c:v>0.20000000000000021</c:v>
                </c:pt>
                <c:pt idx="24">
                  <c:v>0.20000000000000021</c:v>
                </c:pt>
                <c:pt idx="25">
                  <c:v>0.20000000000000109</c:v>
                </c:pt>
                <c:pt idx="26">
                  <c:v>0.19999999999999932</c:v>
                </c:pt>
                <c:pt idx="27">
                  <c:v>-0.10000000000000142</c:v>
                </c:pt>
                <c:pt idx="28">
                  <c:v>8.8817841970012622E-16</c:v>
                </c:pt>
                <c:pt idx="29">
                  <c:v>8.8817841970012622E-16</c:v>
                </c:pt>
                <c:pt idx="30">
                  <c:v>-9.9999999999999672E-2</c:v>
                </c:pt>
                <c:pt idx="31">
                  <c:v>-0.10000000000000142</c:v>
                </c:pt>
                <c:pt idx="32">
                  <c:v>-0.39999999999999958</c:v>
                </c:pt>
                <c:pt idx="33">
                  <c:v>-9.9999999999999672E-2</c:v>
                </c:pt>
                <c:pt idx="34">
                  <c:v>-0.10000000000000053</c:v>
                </c:pt>
                <c:pt idx="35">
                  <c:v>-9.9999999999999672E-2</c:v>
                </c:pt>
                <c:pt idx="36">
                  <c:v>-0.19999999999999932</c:v>
                </c:pt>
                <c:pt idx="37">
                  <c:v>-0.30000000000000254</c:v>
                </c:pt>
                <c:pt idx="38">
                  <c:v>-0.29999999999999905</c:v>
                </c:pt>
                <c:pt idx="39">
                  <c:v>-0.29999999999999905</c:v>
                </c:pt>
                <c:pt idx="40">
                  <c:v>-0.20000000000000109</c:v>
                </c:pt>
                <c:pt idx="41">
                  <c:v>-0.30000000000000077</c:v>
                </c:pt>
                <c:pt idx="42">
                  <c:v>-9.9999999999999672E-2</c:v>
                </c:pt>
                <c:pt idx="43">
                  <c:v>-0.19999999999999932</c:v>
                </c:pt>
                <c:pt idx="44">
                  <c:v>-0.19999999999999932</c:v>
                </c:pt>
                <c:pt idx="45">
                  <c:v>-0.20000000000000109</c:v>
                </c:pt>
                <c:pt idx="46">
                  <c:v>-9.9999999999999672E-2</c:v>
                </c:pt>
                <c:pt idx="47">
                  <c:v>-9.9999999999999672E-2</c:v>
                </c:pt>
                <c:pt idx="48">
                  <c:v>-0.10000000000000142</c:v>
                </c:pt>
                <c:pt idx="49">
                  <c:v>1.776356839400252E-15</c:v>
                </c:pt>
                <c:pt idx="50">
                  <c:v>-0.10000000000000142</c:v>
                </c:pt>
                <c:pt idx="51">
                  <c:v>0.10000000000000142</c:v>
                </c:pt>
                <c:pt idx="52">
                  <c:v>9.9999999999999672E-2</c:v>
                </c:pt>
                <c:pt idx="53">
                  <c:v>0</c:v>
                </c:pt>
                <c:pt idx="54">
                  <c:v>9.9999999999999672E-2</c:v>
                </c:pt>
                <c:pt idx="55">
                  <c:v>0</c:v>
                </c:pt>
                <c:pt idx="56">
                  <c:v>0.19999999999999932</c:v>
                </c:pt>
                <c:pt idx="57">
                  <c:v>0.20000000000000109</c:v>
                </c:pt>
                <c:pt idx="58">
                  <c:v>9.9999999999999672E-2</c:v>
                </c:pt>
                <c:pt idx="59">
                  <c:v>9.9999999999999672E-2</c:v>
                </c:pt>
                <c:pt idx="60">
                  <c:v>0.20000000000000109</c:v>
                </c:pt>
                <c:pt idx="61">
                  <c:v>0</c:v>
                </c:pt>
                <c:pt idx="62">
                  <c:v>9.9999999999999672E-2</c:v>
                </c:pt>
                <c:pt idx="63">
                  <c:v>9.9999999999999672E-2</c:v>
                </c:pt>
                <c:pt idx="64">
                  <c:v>0</c:v>
                </c:pt>
                <c:pt idx="65">
                  <c:v>9.9999999999999672E-2</c:v>
                </c:pt>
                <c:pt idx="66">
                  <c:v>9.9999999999999672E-2</c:v>
                </c:pt>
                <c:pt idx="67">
                  <c:v>0.20000000000000109</c:v>
                </c:pt>
                <c:pt idx="68">
                  <c:v>0</c:v>
                </c:pt>
                <c:pt idx="69">
                  <c:v>0</c:v>
                </c:pt>
                <c:pt idx="70">
                  <c:v>-9.9999999999999672E-2</c:v>
                </c:pt>
                <c:pt idx="71">
                  <c:v>9.9999999999999672E-2</c:v>
                </c:pt>
                <c:pt idx="72">
                  <c:v>-0.10000000000000142</c:v>
                </c:pt>
                <c:pt idx="73">
                  <c:v>9.9999999999999672E-2</c:v>
                </c:pt>
                <c:pt idx="74">
                  <c:v>1.776356839400252E-15</c:v>
                </c:pt>
                <c:pt idx="75">
                  <c:v>-0.10000000000000142</c:v>
                </c:pt>
                <c:pt idx="76">
                  <c:v>1.776356839400252E-15</c:v>
                </c:pt>
                <c:pt idx="77">
                  <c:v>0</c:v>
                </c:pt>
                <c:pt idx="78">
                  <c:v>-9.9999999999999672E-2</c:v>
                </c:pt>
                <c:pt idx="79">
                  <c:v>-0.10000000000000142</c:v>
                </c:pt>
                <c:pt idx="80">
                  <c:v>9.9999999999999672E-2</c:v>
                </c:pt>
                <c:pt idx="81">
                  <c:v>-9.9999999999999672E-2</c:v>
                </c:pt>
                <c:pt idx="82">
                  <c:v>0</c:v>
                </c:pt>
                <c:pt idx="83">
                  <c:v>-9.9999999999999672E-2</c:v>
                </c:pt>
                <c:pt idx="84">
                  <c:v>0.10000000000000142</c:v>
                </c:pt>
                <c:pt idx="85">
                  <c:v>9.9999999999999672E-2</c:v>
                </c:pt>
                <c:pt idx="86">
                  <c:v>-1.776356839400252E-15</c:v>
                </c:pt>
                <c:pt idx="87">
                  <c:v>-9.9999999999999672E-2</c:v>
                </c:pt>
                <c:pt idx="88">
                  <c:v>-9.9999999999999672E-2</c:v>
                </c:pt>
                <c:pt idx="89">
                  <c:v>-9.9999999999999672E-2</c:v>
                </c:pt>
                <c:pt idx="90">
                  <c:v>-1.1000000000000016</c:v>
                </c:pt>
                <c:pt idx="91">
                  <c:v>-1.9999999999999577E-2</c:v>
                </c:pt>
                <c:pt idx="92">
                  <c:v>-0.29999999999999905</c:v>
                </c:pt>
                <c:pt idx="93">
                  <c:v>3.9999999999999154E-2</c:v>
                </c:pt>
                <c:pt idx="94">
                  <c:v>-1.9999999999999577E-2</c:v>
                </c:pt>
                <c:pt idx="95">
                  <c:v>0.16999999999999996</c:v>
                </c:pt>
                <c:pt idx="96">
                  <c:v>-0.15000000000000038</c:v>
                </c:pt>
                <c:pt idx="97">
                  <c:v>-0.26999999999999963</c:v>
                </c:pt>
                <c:pt idx="98">
                  <c:v>-3.9999999999999154E-2</c:v>
                </c:pt>
                <c:pt idx="99">
                  <c:v>9.9999999999997886E-3</c:v>
                </c:pt>
                <c:pt idx="100">
                  <c:v>-1.0000000000001561E-2</c:v>
                </c:pt>
                <c:pt idx="101">
                  <c:v>-1.9999999999999577E-2</c:v>
                </c:pt>
                <c:pt idx="102">
                  <c:v>0.94000000000000139</c:v>
                </c:pt>
                <c:pt idx="103">
                  <c:v>0</c:v>
                </c:pt>
                <c:pt idx="104">
                  <c:v>8.9999999999999886E-2</c:v>
                </c:pt>
                <c:pt idx="105">
                  <c:v>-0.15000000000000038</c:v>
                </c:pt>
                <c:pt idx="106">
                  <c:v>-4.0000000000000917E-2</c:v>
                </c:pt>
                <c:pt idx="107">
                  <c:v>-0.1199999999999992</c:v>
                </c:pt>
                <c:pt idx="108">
                  <c:v>-7.0000000000000298E-2</c:v>
                </c:pt>
                <c:pt idx="109">
                  <c:v>7.0000000000000298E-2</c:v>
                </c:pt>
                <c:pt idx="110">
                  <c:v>0</c:v>
                </c:pt>
                <c:pt idx="111">
                  <c:v>-1.9999999999999577E-2</c:v>
                </c:pt>
                <c:pt idx="112">
                  <c:v>-9.9999999999999672E-2</c:v>
                </c:pt>
                <c:pt idx="113">
                  <c:v>-0.1400000000000006</c:v>
                </c:pt>
                <c:pt idx="114">
                  <c:v>-6.4950915349590424E-2</c:v>
                </c:pt>
                <c:pt idx="115">
                  <c:v>-6.9047550578540409E-2</c:v>
                </c:pt>
                <c:pt idx="116">
                  <c:v>-2.8445521222700169E-2</c:v>
                </c:pt>
                <c:pt idx="117">
                  <c:v>-7.7556012849169256E-2</c:v>
                </c:pt>
                <c:pt idx="118">
                  <c:v>-4.0000000000000042E-2</c:v>
                </c:pt>
                <c:pt idx="119">
                  <c:v>-5.0000000000000717E-2</c:v>
                </c:pt>
                <c:pt idx="120">
                  <c:v>-7.9999999999999197E-2</c:v>
                </c:pt>
                <c:pt idx="121">
                  <c:v>-0.10000000000000053</c:v>
                </c:pt>
                <c:pt idx="122">
                  <c:v>-0.16000000000000014</c:v>
                </c:pt>
                <c:pt idx="123">
                  <c:v>9.9999999999997886E-3</c:v>
                </c:pt>
                <c:pt idx="124">
                  <c:v>1.0000000000000677E-2</c:v>
                </c:pt>
                <c:pt idx="125">
                  <c:v>5.9999999999999623E-2</c:v>
                </c:pt>
                <c:pt idx="126">
                  <c:v>-7.5049084650409284E-2</c:v>
                </c:pt>
                <c:pt idx="127">
                  <c:v>-1.0952449421459677E-2</c:v>
                </c:pt>
                <c:pt idx="128">
                  <c:v>-6.1554478777300567E-2</c:v>
                </c:pt>
                <c:pt idx="129">
                  <c:v>-1.2443987150830615E-2</c:v>
                </c:pt>
                <c:pt idx="130">
                  <c:v>-9.9999999999999672E-2</c:v>
                </c:pt>
                <c:pt idx="131">
                  <c:v>0</c:v>
                </c:pt>
                <c:pt idx="132">
                  <c:v>-0.10000000000000053</c:v>
                </c:pt>
                <c:pt idx="133">
                  <c:v>8.8817841970012622E-16</c:v>
                </c:pt>
                <c:pt idx="134">
                  <c:v>9.9999999999999672E-2</c:v>
                </c:pt>
                <c:pt idx="135">
                  <c:v>0.10000000000000053</c:v>
                </c:pt>
                <c:pt idx="136">
                  <c:v>0.19999999999999932</c:v>
                </c:pt>
                <c:pt idx="137">
                  <c:v>0.10000000000000053</c:v>
                </c:pt>
                <c:pt idx="138">
                  <c:v>0.19999999999999932</c:v>
                </c:pt>
                <c:pt idx="139">
                  <c:v>0</c:v>
                </c:pt>
                <c:pt idx="140">
                  <c:v>0.20000000000000021</c:v>
                </c:pt>
                <c:pt idx="141">
                  <c:v>0.30000000000000077</c:v>
                </c:pt>
                <c:pt idx="142">
                  <c:v>0.29999999999999988</c:v>
                </c:pt>
                <c:pt idx="143">
                  <c:v>0.29999999999999988</c:v>
                </c:pt>
                <c:pt idx="144">
                  <c:v>0.70000000000000029</c:v>
                </c:pt>
                <c:pt idx="145">
                  <c:v>0.79999999999999982</c:v>
                </c:pt>
                <c:pt idx="146">
                  <c:v>0.60000000000000064</c:v>
                </c:pt>
                <c:pt idx="147">
                  <c:v>0.59999999999999953</c:v>
                </c:pt>
                <c:pt idx="148">
                  <c:v>0.20000000000000021</c:v>
                </c:pt>
                <c:pt idx="149">
                  <c:v>9.9999999999999672E-2</c:v>
                </c:pt>
                <c:pt idx="150">
                  <c:v>0.10000000000000053</c:v>
                </c:pt>
                <c:pt idx="151">
                  <c:v>9.9999999999999672E-2</c:v>
                </c:pt>
                <c:pt idx="152">
                  <c:v>9.9999999999999672E-2</c:v>
                </c:pt>
                <c:pt idx="153">
                  <c:v>0</c:v>
                </c:pt>
                <c:pt idx="154">
                  <c:v>0</c:v>
                </c:pt>
                <c:pt idx="155">
                  <c:v>-0.10000000000000053</c:v>
                </c:pt>
                <c:pt idx="156">
                  <c:v>-0.19999999999999843</c:v>
                </c:pt>
                <c:pt idx="157">
                  <c:v>-0.50000000000000089</c:v>
                </c:pt>
                <c:pt idx="158">
                  <c:v>-0.50000000000000089</c:v>
                </c:pt>
                <c:pt idx="159">
                  <c:v>-0.70000000000000029</c:v>
                </c:pt>
                <c:pt idx="160">
                  <c:v>-0.5</c:v>
                </c:pt>
                <c:pt idx="161">
                  <c:v>-0.29999999999999905</c:v>
                </c:pt>
                <c:pt idx="162">
                  <c:v>-0.20000000000000109</c:v>
                </c:pt>
                <c:pt idx="163">
                  <c:v>-0.19999999999999932</c:v>
                </c:pt>
                <c:pt idx="164">
                  <c:v>-0.19999999999999932</c:v>
                </c:pt>
                <c:pt idx="165">
                  <c:v>9.9999999999999672E-2</c:v>
                </c:pt>
                <c:pt idx="166">
                  <c:v>0</c:v>
                </c:pt>
                <c:pt idx="167">
                  <c:v>0.40000000000000036</c:v>
                </c:pt>
                <c:pt idx="168">
                  <c:v>-0.50000000000000178</c:v>
                </c:pt>
                <c:pt idx="169">
                  <c:v>-0.19999999999999932</c:v>
                </c:pt>
                <c:pt idx="170">
                  <c:v>-0.19999999999999932</c:v>
                </c:pt>
                <c:pt idx="171">
                  <c:v>-9.9999999999999672E-2</c:v>
                </c:pt>
                <c:pt idx="172">
                  <c:v>9.9999999999999672E-2</c:v>
                </c:pt>
                <c:pt idx="173">
                  <c:v>9.9999999999999672E-2</c:v>
                </c:pt>
                <c:pt idx="174">
                  <c:v>-9.9999999999999672E-2</c:v>
                </c:pt>
                <c:pt idx="175">
                  <c:v>9.9999999999999672E-2</c:v>
                </c:pt>
                <c:pt idx="176">
                  <c:v>-9.9999999999999672E-2</c:v>
                </c:pt>
                <c:pt idx="177">
                  <c:v>-9.9999999999999672E-2</c:v>
                </c:pt>
                <c:pt idx="178">
                  <c:v>0</c:v>
                </c:pt>
                <c:pt idx="179">
                  <c:v>-0.40000000000000036</c:v>
                </c:pt>
                <c:pt idx="180">
                  <c:v>0.3821474175621678</c:v>
                </c:pt>
                <c:pt idx="181">
                  <c:v>0.22974421128729011</c:v>
                </c:pt>
                <c:pt idx="182">
                  <c:v>0.10246192973989565</c:v>
                </c:pt>
                <c:pt idx="183">
                  <c:v>0.1274212686574572</c:v>
                </c:pt>
                <c:pt idx="184">
                  <c:v>0.14601883737515567</c:v>
                </c:pt>
                <c:pt idx="185">
                  <c:v>-2.0353993487717055E-2</c:v>
                </c:pt>
                <c:pt idx="186">
                  <c:v>0.14462215838980438</c:v>
                </c:pt>
                <c:pt idx="187">
                  <c:v>2.0402288656732988E-2</c:v>
                </c:pt>
                <c:pt idx="188">
                  <c:v>0.31344802031616231</c:v>
                </c:pt>
                <c:pt idx="189">
                  <c:v>0.14402294148682951</c:v>
                </c:pt>
                <c:pt idx="190">
                  <c:v>0.10216019384538556</c:v>
                </c:pt>
                <c:pt idx="191">
                  <c:v>6.5924948534712868E-2</c:v>
                </c:pt>
                <c:pt idx="192">
                  <c:v>0.48388963462462986</c:v>
                </c:pt>
                <c:pt idx="193">
                  <c:v>9.0239315370972441E-3</c:v>
                </c:pt>
                <c:pt idx="194">
                  <c:v>0.19329453904264859</c:v>
                </c:pt>
                <c:pt idx="195">
                  <c:v>7.534302658489446E-2</c:v>
                </c:pt>
              </c:numCache>
            </c:numRef>
          </c:val>
          <c:smooth val="1"/>
        </c:ser>
        <c:marker val="1"/>
        <c:axId val="99624448"/>
        <c:axId val="99984512"/>
      </c:lineChart>
      <c:catAx>
        <c:axId val="99624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čas - time</a:t>
                </a:r>
              </a:p>
            </c:rich>
          </c:tx>
          <c:layout>
            <c:manualLayout>
              <c:xMode val="edge"/>
              <c:yMode val="edge"/>
              <c:x val="0.52140509359406995"/>
              <c:y val="0.866669529945120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25400">
            <a:solidFill>
              <a:srgbClr val="FF0000"/>
            </a:solidFill>
            <a:prstDash val="solid"/>
          </a:ln>
        </c:spPr>
        <c:txPr>
          <a:bodyPr rot="-54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984512"/>
        <c:crosses val="autoZero"/>
        <c:auto val="1"/>
        <c:lblAlgn val="ctr"/>
        <c:lblOffset val="100"/>
        <c:tickLblSkip val="2"/>
        <c:tickMarkSkip val="1"/>
      </c:catAx>
      <c:valAx>
        <c:axId val="99984512"/>
        <c:scaling>
          <c:orientation val="minMax"/>
          <c:max val="0.4"/>
          <c:min val="-0.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p.b.</a:t>
                </a:r>
              </a:p>
            </c:rich>
          </c:tx>
          <c:layout>
            <c:manualLayout>
              <c:xMode val="edge"/>
              <c:yMode val="edge"/>
              <c:x val="1.7563035389807059E-2"/>
              <c:y val="0.51228266921180277"/>
            </c:manualLayout>
          </c:layout>
          <c:spPr>
            <a:noFill/>
            <a:ln w="25400">
              <a:noFill/>
            </a:ln>
          </c:spPr>
        </c:title>
        <c:numFmt formatCode="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624448"/>
        <c:crosses val="autoZero"/>
        <c:crossBetween val="between"/>
        <c:minorUnit val="0.2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Vacancies (Annual Change) </a:t>
            </a:r>
          </a:p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Změna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počtu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volných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míst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2400" b="1" i="0" strike="noStrike" dirty="0" err="1">
                <a:solidFill>
                  <a:srgbClr val="000000"/>
                </a:solidFill>
                <a:latin typeface="Arial"/>
                <a:cs typeface="Arial"/>
              </a:rPr>
              <a:t>meziroční</a:t>
            </a:r>
            <a:r>
              <a:rPr lang="en-US" sz="2400" b="1" i="0" strike="noStrike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200" b="1" i="0" strike="noStrike" dirty="0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37760710680395732"/>
          <c:y val="3.559866380338818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8913282107574099E-2"/>
          <c:y val="0.21359290804797526"/>
          <c:w val="0.89571899012074641"/>
          <c:h val="0.62783369941374545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multiLvlStrRef>
              <c:f>BASE!$A$29:$B$224</c:f>
              <c:multiLvlStrCache>
                <c:ptCount val="196"/>
                <c:lvl>
                  <c:pt idx="0">
                    <c:v>leden</c:v>
                  </c:pt>
                  <c:pt idx="1">
                    <c:v>únor</c:v>
                  </c:pt>
                  <c:pt idx="2">
                    <c:v>březen</c:v>
                  </c:pt>
                  <c:pt idx="3">
                    <c:v>duben</c:v>
                  </c:pt>
                  <c:pt idx="4">
                    <c:v>květen</c:v>
                  </c:pt>
                  <c:pt idx="5">
                    <c:v>červen</c:v>
                  </c:pt>
                  <c:pt idx="6">
                    <c:v>červenec</c:v>
                  </c:pt>
                  <c:pt idx="7">
                    <c:v>srpen</c:v>
                  </c:pt>
                  <c:pt idx="8">
                    <c:v>září</c:v>
                  </c:pt>
                  <c:pt idx="9">
                    <c:v>říjen</c:v>
                  </c:pt>
                  <c:pt idx="10">
                    <c:v>listopad</c:v>
                  </c:pt>
                  <c:pt idx="11">
                    <c:v>prosinec</c:v>
                  </c:pt>
                  <c:pt idx="12">
                    <c:v>leden</c:v>
                  </c:pt>
                  <c:pt idx="13">
                    <c:v>únor</c:v>
                  </c:pt>
                  <c:pt idx="14">
                    <c:v>březen</c:v>
                  </c:pt>
                  <c:pt idx="15">
                    <c:v>duben</c:v>
                  </c:pt>
                  <c:pt idx="16">
                    <c:v>květen</c:v>
                  </c:pt>
                  <c:pt idx="17">
                    <c:v>červen</c:v>
                  </c:pt>
                  <c:pt idx="18">
                    <c:v>červenec</c:v>
                  </c:pt>
                  <c:pt idx="19">
                    <c:v>srpen</c:v>
                  </c:pt>
                  <c:pt idx="20">
                    <c:v>září</c:v>
                  </c:pt>
                  <c:pt idx="21">
                    <c:v>říjen</c:v>
                  </c:pt>
                  <c:pt idx="22">
                    <c:v>listopad</c:v>
                  </c:pt>
                  <c:pt idx="23">
                    <c:v>prosinec</c:v>
                  </c:pt>
                  <c:pt idx="24">
                    <c:v>leden</c:v>
                  </c:pt>
                  <c:pt idx="25">
                    <c:v>únor</c:v>
                  </c:pt>
                  <c:pt idx="26">
                    <c:v>březen</c:v>
                  </c:pt>
                  <c:pt idx="27">
                    <c:v>duben</c:v>
                  </c:pt>
                  <c:pt idx="28">
                    <c:v>květen</c:v>
                  </c:pt>
                  <c:pt idx="29">
                    <c:v>červen</c:v>
                  </c:pt>
                  <c:pt idx="30">
                    <c:v>červenec</c:v>
                  </c:pt>
                  <c:pt idx="31">
                    <c:v>srpen</c:v>
                  </c:pt>
                  <c:pt idx="32">
                    <c:v>září</c:v>
                  </c:pt>
                  <c:pt idx="33">
                    <c:v>říjen</c:v>
                  </c:pt>
                  <c:pt idx="34">
                    <c:v>listopad</c:v>
                  </c:pt>
                  <c:pt idx="35">
                    <c:v>prosinec</c:v>
                  </c:pt>
                  <c:pt idx="36">
                    <c:v>leden</c:v>
                  </c:pt>
                  <c:pt idx="37">
                    <c:v>únor</c:v>
                  </c:pt>
                  <c:pt idx="38">
                    <c:v>březen</c:v>
                  </c:pt>
                  <c:pt idx="39">
                    <c:v>duben</c:v>
                  </c:pt>
                  <c:pt idx="40">
                    <c:v>květen</c:v>
                  </c:pt>
                  <c:pt idx="41">
                    <c:v>červen</c:v>
                  </c:pt>
                  <c:pt idx="42">
                    <c:v>červenec</c:v>
                  </c:pt>
                  <c:pt idx="43">
                    <c:v>srpen</c:v>
                  </c:pt>
                  <c:pt idx="44">
                    <c:v>září</c:v>
                  </c:pt>
                  <c:pt idx="45">
                    <c:v>říjen</c:v>
                  </c:pt>
                  <c:pt idx="46">
                    <c:v>listopad</c:v>
                  </c:pt>
                  <c:pt idx="47">
                    <c:v>prosinec</c:v>
                  </c:pt>
                  <c:pt idx="48">
                    <c:v>leden</c:v>
                  </c:pt>
                  <c:pt idx="49">
                    <c:v>únor</c:v>
                  </c:pt>
                  <c:pt idx="50">
                    <c:v>březen</c:v>
                  </c:pt>
                  <c:pt idx="51">
                    <c:v>duben</c:v>
                  </c:pt>
                  <c:pt idx="52">
                    <c:v>květen</c:v>
                  </c:pt>
                  <c:pt idx="53">
                    <c:v>červen</c:v>
                  </c:pt>
                  <c:pt idx="54">
                    <c:v>červenec</c:v>
                  </c:pt>
                  <c:pt idx="55">
                    <c:v>srpen</c:v>
                  </c:pt>
                  <c:pt idx="56">
                    <c:v>září</c:v>
                  </c:pt>
                  <c:pt idx="57">
                    <c:v>říjen</c:v>
                  </c:pt>
                  <c:pt idx="58">
                    <c:v>listopad</c:v>
                  </c:pt>
                  <c:pt idx="59">
                    <c:v>prosinec</c:v>
                  </c:pt>
                  <c:pt idx="60">
                    <c:v>leden</c:v>
                  </c:pt>
                  <c:pt idx="61">
                    <c:v>únor</c:v>
                  </c:pt>
                  <c:pt idx="62">
                    <c:v>březen</c:v>
                  </c:pt>
                  <c:pt idx="63">
                    <c:v>duben</c:v>
                  </c:pt>
                  <c:pt idx="64">
                    <c:v>květen</c:v>
                  </c:pt>
                  <c:pt idx="65">
                    <c:v>červen</c:v>
                  </c:pt>
                  <c:pt idx="66">
                    <c:v>červenec</c:v>
                  </c:pt>
                  <c:pt idx="67">
                    <c:v>srpen</c:v>
                  </c:pt>
                  <c:pt idx="68">
                    <c:v>září</c:v>
                  </c:pt>
                  <c:pt idx="69">
                    <c:v>říjen</c:v>
                  </c:pt>
                  <c:pt idx="70">
                    <c:v>listopad</c:v>
                  </c:pt>
                  <c:pt idx="71">
                    <c:v>prosinec</c:v>
                  </c:pt>
                  <c:pt idx="72">
                    <c:v>leden</c:v>
                  </c:pt>
                  <c:pt idx="73">
                    <c:v>únor</c:v>
                  </c:pt>
                  <c:pt idx="74">
                    <c:v>březen</c:v>
                  </c:pt>
                  <c:pt idx="75">
                    <c:v>duben</c:v>
                  </c:pt>
                  <c:pt idx="76">
                    <c:v>květen</c:v>
                  </c:pt>
                  <c:pt idx="77">
                    <c:v>červen</c:v>
                  </c:pt>
                  <c:pt idx="78">
                    <c:v>červenec</c:v>
                  </c:pt>
                  <c:pt idx="79">
                    <c:v>srpen</c:v>
                  </c:pt>
                  <c:pt idx="80">
                    <c:v>září</c:v>
                  </c:pt>
                  <c:pt idx="81">
                    <c:v>říjen</c:v>
                  </c:pt>
                  <c:pt idx="82">
                    <c:v>listopad</c:v>
                  </c:pt>
                  <c:pt idx="83">
                    <c:v>prosinec</c:v>
                  </c:pt>
                  <c:pt idx="84">
                    <c:v>leden</c:v>
                  </c:pt>
                  <c:pt idx="85">
                    <c:v>únor</c:v>
                  </c:pt>
                  <c:pt idx="86">
                    <c:v>březen</c:v>
                  </c:pt>
                  <c:pt idx="87">
                    <c:v>duben</c:v>
                  </c:pt>
                  <c:pt idx="88">
                    <c:v>květen</c:v>
                  </c:pt>
                  <c:pt idx="89">
                    <c:v>červen</c:v>
                  </c:pt>
                  <c:pt idx="90">
                    <c:v>červenec</c:v>
                  </c:pt>
                  <c:pt idx="91">
                    <c:v>srpen</c:v>
                  </c:pt>
                  <c:pt idx="92">
                    <c:v>září</c:v>
                  </c:pt>
                  <c:pt idx="93">
                    <c:v>říjen</c:v>
                  </c:pt>
                  <c:pt idx="94">
                    <c:v>listopad</c:v>
                  </c:pt>
                  <c:pt idx="95">
                    <c:v>prosinec</c:v>
                  </c:pt>
                  <c:pt idx="96">
                    <c:v>leden</c:v>
                  </c:pt>
                  <c:pt idx="97">
                    <c:v>únor</c:v>
                  </c:pt>
                  <c:pt idx="98">
                    <c:v>březen</c:v>
                  </c:pt>
                  <c:pt idx="99">
                    <c:v>duben</c:v>
                  </c:pt>
                  <c:pt idx="100">
                    <c:v>květen</c:v>
                  </c:pt>
                  <c:pt idx="101">
                    <c:v>červen</c:v>
                  </c:pt>
                  <c:pt idx="102">
                    <c:v>červenec</c:v>
                  </c:pt>
                  <c:pt idx="103">
                    <c:v>srpen</c:v>
                  </c:pt>
                  <c:pt idx="104">
                    <c:v>září</c:v>
                  </c:pt>
                  <c:pt idx="105">
                    <c:v>říjen</c:v>
                  </c:pt>
                  <c:pt idx="106">
                    <c:v>listopad</c:v>
                  </c:pt>
                  <c:pt idx="107">
                    <c:v>prosinec</c:v>
                  </c:pt>
                  <c:pt idx="108">
                    <c:v>leden</c:v>
                  </c:pt>
                  <c:pt idx="109">
                    <c:v>únor</c:v>
                  </c:pt>
                  <c:pt idx="110">
                    <c:v>březen</c:v>
                  </c:pt>
                  <c:pt idx="111">
                    <c:v>duben</c:v>
                  </c:pt>
                  <c:pt idx="112">
                    <c:v>květen</c:v>
                  </c:pt>
                  <c:pt idx="113">
                    <c:v>červen</c:v>
                  </c:pt>
                  <c:pt idx="114">
                    <c:v>červenec</c:v>
                  </c:pt>
                  <c:pt idx="115">
                    <c:v>srpen</c:v>
                  </c:pt>
                  <c:pt idx="116">
                    <c:v>září</c:v>
                  </c:pt>
                  <c:pt idx="117">
                    <c:v>říjen</c:v>
                  </c:pt>
                  <c:pt idx="118">
                    <c:v>listopad</c:v>
                  </c:pt>
                  <c:pt idx="119">
                    <c:v>prosinec</c:v>
                  </c:pt>
                  <c:pt idx="120">
                    <c:v>leden</c:v>
                  </c:pt>
                  <c:pt idx="121">
                    <c:v>únor</c:v>
                  </c:pt>
                  <c:pt idx="122">
                    <c:v>březen</c:v>
                  </c:pt>
                  <c:pt idx="123">
                    <c:v>duben</c:v>
                  </c:pt>
                  <c:pt idx="124">
                    <c:v>květen</c:v>
                  </c:pt>
                  <c:pt idx="125">
                    <c:v>červen</c:v>
                  </c:pt>
                  <c:pt idx="126">
                    <c:v>červenec</c:v>
                  </c:pt>
                  <c:pt idx="127">
                    <c:v>srpen</c:v>
                  </c:pt>
                  <c:pt idx="128">
                    <c:v>září</c:v>
                  </c:pt>
                  <c:pt idx="129">
                    <c:v>říjen</c:v>
                  </c:pt>
                  <c:pt idx="130">
                    <c:v>listopad</c:v>
                  </c:pt>
                  <c:pt idx="131">
                    <c:v>prosinec</c:v>
                  </c:pt>
                  <c:pt idx="132">
                    <c:v>leden</c:v>
                  </c:pt>
                  <c:pt idx="133">
                    <c:v>únor</c:v>
                  </c:pt>
                  <c:pt idx="134">
                    <c:v>březen</c:v>
                  </c:pt>
                  <c:pt idx="135">
                    <c:v>duben</c:v>
                  </c:pt>
                  <c:pt idx="136">
                    <c:v>květen</c:v>
                  </c:pt>
                  <c:pt idx="137">
                    <c:v>červen</c:v>
                  </c:pt>
                  <c:pt idx="138">
                    <c:v>červenec</c:v>
                  </c:pt>
                  <c:pt idx="139">
                    <c:v>srpen</c:v>
                  </c:pt>
                  <c:pt idx="140">
                    <c:v>září</c:v>
                  </c:pt>
                  <c:pt idx="141">
                    <c:v>říjen</c:v>
                  </c:pt>
                  <c:pt idx="142">
                    <c:v>listopad</c:v>
                  </c:pt>
                  <c:pt idx="143">
                    <c:v>prosinec</c:v>
                  </c:pt>
                  <c:pt idx="144">
                    <c:v>leden</c:v>
                  </c:pt>
                  <c:pt idx="145">
                    <c:v>únor</c:v>
                  </c:pt>
                  <c:pt idx="146">
                    <c:v>březen</c:v>
                  </c:pt>
                  <c:pt idx="147">
                    <c:v>duben</c:v>
                  </c:pt>
                  <c:pt idx="148">
                    <c:v>květen</c:v>
                  </c:pt>
                  <c:pt idx="149">
                    <c:v>červen</c:v>
                  </c:pt>
                  <c:pt idx="150">
                    <c:v>červenec</c:v>
                  </c:pt>
                  <c:pt idx="151">
                    <c:v>srpen</c:v>
                  </c:pt>
                  <c:pt idx="152">
                    <c:v>září</c:v>
                  </c:pt>
                  <c:pt idx="153">
                    <c:v>říjen</c:v>
                  </c:pt>
                  <c:pt idx="154">
                    <c:v>listopad</c:v>
                  </c:pt>
                  <c:pt idx="155">
                    <c:v>prosinec</c:v>
                  </c:pt>
                  <c:pt idx="156">
                    <c:v>leden</c:v>
                  </c:pt>
                  <c:pt idx="157">
                    <c:v>únor</c:v>
                  </c:pt>
                  <c:pt idx="158">
                    <c:v>březen</c:v>
                  </c:pt>
                  <c:pt idx="159">
                    <c:v>duben</c:v>
                  </c:pt>
                  <c:pt idx="160">
                    <c:v>květen</c:v>
                  </c:pt>
                  <c:pt idx="161">
                    <c:v>červen</c:v>
                  </c:pt>
                  <c:pt idx="162">
                    <c:v>červenec</c:v>
                  </c:pt>
                  <c:pt idx="163">
                    <c:v>srpen</c:v>
                  </c:pt>
                  <c:pt idx="164">
                    <c:v>září</c:v>
                  </c:pt>
                  <c:pt idx="165">
                    <c:v>říjen</c:v>
                  </c:pt>
                  <c:pt idx="166">
                    <c:v>listopad</c:v>
                  </c:pt>
                  <c:pt idx="167">
                    <c:v>prosinec</c:v>
                  </c:pt>
                  <c:pt idx="168">
                    <c:v>leden</c:v>
                  </c:pt>
                  <c:pt idx="169">
                    <c:v>únor</c:v>
                  </c:pt>
                  <c:pt idx="170">
                    <c:v>březen</c:v>
                  </c:pt>
                  <c:pt idx="171">
                    <c:v>duben</c:v>
                  </c:pt>
                  <c:pt idx="172">
                    <c:v>květen</c:v>
                  </c:pt>
                  <c:pt idx="173">
                    <c:v>červen</c:v>
                  </c:pt>
                  <c:pt idx="174">
                    <c:v>červenec</c:v>
                  </c:pt>
                  <c:pt idx="175">
                    <c:v>srpen</c:v>
                  </c:pt>
                  <c:pt idx="176">
                    <c:v>září</c:v>
                  </c:pt>
                  <c:pt idx="177">
                    <c:v>říjen</c:v>
                  </c:pt>
                  <c:pt idx="178">
                    <c:v>listopad</c:v>
                  </c:pt>
                  <c:pt idx="179">
                    <c:v>prosinec</c:v>
                  </c:pt>
                  <c:pt idx="180">
                    <c:v>leden</c:v>
                  </c:pt>
                  <c:pt idx="181">
                    <c:v>únor</c:v>
                  </c:pt>
                  <c:pt idx="182">
                    <c:v>březen</c:v>
                  </c:pt>
                  <c:pt idx="183">
                    <c:v>duben</c:v>
                  </c:pt>
                  <c:pt idx="184">
                    <c:v>květen</c:v>
                  </c:pt>
                  <c:pt idx="185">
                    <c:v>červen</c:v>
                  </c:pt>
                  <c:pt idx="186">
                    <c:v>červenec</c:v>
                  </c:pt>
                  <c:pt idx="187">
                    <c:v>srpen</c:v>
                  </c:pt>
                  <c:pt idx="188">
                    <c:v>září</c:v>
                  </c:pt>
                  <c:pt idx="189">
                    <c:v>říjen</c:v>
                  </c:pt>
                  <c:pt idx="190">
                    <c:v>listopad</c:v>
                  </c:pt>
                  <c:pt idx="191">
                    <c:v>prosinec</c:v>
                  </c:pt>
                  <c:pt idx="192">
                    <c:v>leden</c:v>
                  </c:pt>
                  <c:pt idx="193">
                    <c:v>únor</c:v>
                  </c:pt>
                  <c:pt idx="194">
                    <c:v>březen</c:v>
                  </c:pt>
                  <c:pt idx="195">
                    <c:v>duben</c:v>
                  </c:pt>
                </c:lvl>
                <c:lvl>
                  <c:pt idx="0">
                    <c:v>1997</c:v>
                  </c:pt>
                  <c:pt idx="12">
                    <c:v>1998</c:v>
                  </c:pt>
                  <c:pt idx="24">
                    <c:v>1999</c:v>
                  </c:pt>
                  <c:pt idx="36">
                    <c:v>2000</c:v>
                  </c:pt>
                  <c:pt idx="48">
                    <c:v>2001</c:v>
                  </c:pt>
                  <c:pt idx="60">
                    <c:v>2002</c:v>
                  </c:pt>
                  <c:pt idx="72">
                    <c:v>2003</c:v>
                  </c:pt>
                  <c:pt idx="84">
                    <c:v>2004</c:v>
                  </c:pt>
                  <c:pt idx="96">
                    <c:v>2005</c:v>
                  </c:pt>
                  <c:pt idx="108">
                    <c:v>2006</c:v>
                  </c:pt>
                  <c:pt idx="120">
                    <c:v>2007</c:v>
                  </c:pt>
                  <c:pt idx="132">
                    <c:v>2008</c:v>
                  </c:pt>
                  <c:pt idx="144">
                    <c:v>2009</c:v>
                  </c:pt>
                  <c:pt idx="156">
                    <c:v>2010</c:v>
                  </c:pt>
                  <c:pt idx="168">
                    <c:v>2011</c:v>
                  </c:pt>
                  <c:pt idx="180">
                    <c:v>2012</c:v>
                  </c:pt>
                  <c:pt idx="192">
                    <c:v>2013</c:v>
                  </c:pt>
                </c:lvl>
              </c:multiLvlStrCache>
            </c:multiLvlStrRef>
          </c:cat>
          <c:val>
            <c:numRef>
              <c:f>BASE!$H$29:$H$224</c:f>
              <c:numCache>
                <c:formatCode>0.0</c:formatCode>
                <c:ptCount val="196"/>
                <c:pt idx="0">
                  <c:v>-8.4000000000000057</c:v>
                </c:pt>
                <c:pt idx="1">
                  <c:v>-10.700000000000003</c:v>
                </c:pt>
                <c:pt idx="2">
                  <c:v>-8.7000000000000011</c:v>
                </c:pt>
                <c:pt idx="3">
                  <c:v>-16.700000000000003</c:v>
                </c:pt>
                <c:pt idx="4">
                  <c:v>-21.699999999999992</c:v>
                </c:pt>
                <c:pt idx="5">
                  <c:v>-28.200000000000003</c:v>
                </c:pt>
                <c:pt idx="6">
                  <c:v>-30.399999999999988</c:v>
                </c:pt>
                <c:pt idx="7">
                  <c:v>-31</c:v>
                </c:pt>
                <c:pt idx="8">
                  <c:v>-29.700000000000003</c:v>
                </c:pt>
                <c:pt idx="9">
                  <c:v>-27.099999999999991</c:v>
                </c:pt>
                <c:pt idx="10">
                  <c:v>-23.199999999999992</c:v>
                </c:pt>
                <c:pt idx="11">
                  <c:v>-21.700000000000003</c:v>
                </c:pt>
                <c:pt idx="12">
                  <c:v>-20.200000000000003</c:v>
                </c:pt>
                <c:pt idx="13">
                  <c:v>-21.099999999999991</c:v>
                </c:pt>
                <c:pt idx="14">
                  <c:v>-22.799999999999994</c:v>
                </c:pt>
                <c:pt idx="15">
                  <c:v>-17.799999999999994</c:v>
                </c:pt>
                <c:pt idx="16">
                  <c:v>-22.800000000000004</c:v>
                </c:pt>
                <c:pt idx="17">
                  <c:v>-23.399999999999988</c:v>
                </c:pt>
                <c:pt idx="18">
                  <c:v>-20.700000000000003</c:v>
                </c:pt>
                <c:pt idx="19">
                  <c:v>-23.900000000000006</c:v>
                </c:pt>
                <c:pt idx="20">
                  <c:v>-21.800000000000004</c:v>
                </c:pt>
                <c:pt idx="21">
                  <c:v>-21.500000000000007</c:v>
                </c:pt>
                <c:pt idx="22">
                  <c:v>-21.200000000000003</c:v>
                </c:pt>
                <c:pt idx="23">
                  <c:v>-24.699999999999996</c:v>
                </c:pt>
                <c:pt idx="24">
                  <c:v>-25.199999999999996</c:v>
                </c:pt>
                <c:pt idx="25">
                  <c:v>-27.299999999999994</c:v>
                </c:pt>
                <c:pt idx="26">
                  <c:v>-31.299999999999994</c:v>
                </c:pt>
                <c:pt idx="27">
                  <c:v>-33.700000000000003</c:v>
                </c:pt>
                <c:pt idx="28">
                  <c:v>-28.6</c:v>
                </c:pt>
                <c:pt idx="29">
                  <c:v>-23.700000000000003</c:v>
                </c:pt>
                <c:pt idx="30">
                  <c:v>-20.200000000000003</c:v>
                </c:pt>
                <c:pt idx="31">
                  <c:v>-15.900000000000002</c:v>
                </c:pt>
                <c:pt idx="32">
                  <c:v>-14.699999999999998</c:v>
                </c:pt>
                <c:pt idx="33">
                  <c:v>-9.2999999999999989</c:v>
                </c:pt>
                <c:pt idx="34">
                  <c:v>-6.3000000000000043</c:v>
                </c:pt>
                <c:pt idx="35">
                  <c:v>-2.5</c:v>
                </c:pt>
                <c:pt idx="36">
                  <c:v>-1.3999999999999984</c:v>
                </c:pt>
                <c:pt idx="37">
                  <c:v>1.8999999999999984</c:v>
                </c:pt>
                <c:pt idx="38">
                  <c:v>5.3999999999999986</c:v>
                </c:pt>
                <c:pt idx="39">
                  <c:v>8.6000000000000014</c:v>
                </c:pt>
                <c:pt idx="40">
                  <c:v>11.5</c:v>
                </c:pt>
                <c:pt idx="41">
                  <c:v>13.5</c:v>
                </c:pt>
                <c:pt idx="42">
                  <c:v>13</c:v>
                </c:pt>
                <c:pt idx="43">
                  <c:v>16</c:v>
                </c:pt>
                <c:pt idx="44">
                  <c:v>16.399999999999999</c:v>
                </c:pt>
                <c:pt idx="45">
                  <c:v>16.600000000000001</c:v>
                </c:pt>
                <c:pt idx="46">
                  <c:v>15.600000000000001</c:v>
                </c:pt>
                <c:pt idx="47">
                  <c:v>17</c:v>
                </c:pt>
                <c:pt idx="48">
                  <c:v>18.799999999999994</c:v>
                </c:pt>
                <c:pt idx="49">
                  <c:v>17.799999999999994</c:v>
                </c:pt>
                <c:pt idx="50">
                  <c:v>17.300000000000004</c:v>
                </c:pt>
                <c:pt idx="51">
                  <c:v>16.600000000000001</c:v>
                </c:pt>
                <c:pt idx="52">
                  <c:v>15</c:v>
                </c:pt>
                <c:pt idx="53">
                  <c:v>11.799999999999999</c:v>
                </c:pt>
                <c:pt idx="54">
                  <c:v>11.200000000000003</c:v>
                </c:pt>
                <c:pt idx="55">
                  <c:v>9</c:v>
                </c:pt>
                <c:pt idx="56">
                  <c:v>9.7999999999999989</c:v>
                </c:pt>
                <c:pt idx="57">
                  <c:v>6.2999999999999972</c:v>
                </c:pt>
                <c:pt idx="58">
                  <c:v>4</c:v>
                </c:pt>
                <c:pt idx="59">
                  <c:v>0</c:v>
                </c:pt>
                <c:pt idx="60">
                  <c:v>-1.7999999999999969</c:v>
                </c:pt>
                <c:pt idx="61">
                  <c:v>-5.5</c:v>
                </c:pt>
                <c:pt idx="62">
                  <c:v>-6.5</c:v>
                </c:pt>
                <c:pt idx="63">
                  <c:v>-9.2000000000000011</c:v>
                </c:pt>
                <c:pt idx="64">
                  <c:v>-10.5</c:v>
                </c:pt>
                <c:pt idx="65">
                  <c:v>-10.699999999999998</c:v>
                </c:pt>
                <c:pt idx="66">
                  <c:v>-10.5</c:v>
                </c:pt>
                <c:pt idx="67">
                  <c:v>-12.700000000000003</c:v>
                </c:pt>
                <c:pt idx="68">
                  <c:v>-14.600000000000001</c:v>
                </c:pt>
                <c:pt idx="69">
                  <c:v>-14.400000000000002</c:v>
                </c:pt>
                <c:pt idx="70">
                  <c:v>-13.100000000000001</c:v>
                </c:pt>
                <c:pt idx="71">
                  <c:v>-11.400000000000002</c:v>
                </c:pt>
                <c:pt idx="72">
                  <c:v>-11.400000000000006</c:v>
                </c:pt>
                <c:pt idx="73">
                  <c:v>-9.1999999999999975</c:v>
                </c:pt>
                <c:pt idx="74">
                  <c:v>-7.9000000000000066</c:v>
                </c:pt>
                <c:pt idx="75">
                  <c:v>-7.5999999999999943</c:v>
                </c:pt>
                <c:pt idx="76">
                  <c:v>-7.2000000000000028</c:v>
                </c:pt>
                <c:pt idx="77">
                  <c:v>-6.1000000000000005</c:v>
                </c:pt>
                <c:pt idx="78">
                  <c:v>-6.5</c:v>
                </c:pt>
                <c:pt idx="79">
                  <c:v>-5.3999999999999986</c:v>
                </c:pt>
                <c:pt idx="80">
                  <c:v>-3.0999999999999943</c:v>
                </c:pt>
                <c:pt idx="81">
                  <c:v>-1.8999999999999984</c:v>
                </c:pt>
                <c:pt idx="82">
                  <c:v>-0.69999999999999574</c:v>
                </c:pt>
                <c:pt idx="83">
                  <c:v>-0.5</c:v>
                </c:pt>
                <c:pt idx="84">
                  <c:v>1.4000000000000057</c:v>
                </c:pt>
                <c:pt idx="85">
                  <c:v>3.6999999999999957</c:v>
                </c:pt>
                <c:pt idx="86">
                  <c:v>1.1000000000000016</c:v>
                </c:pt>
                <c:pt idx="87">
                  <c:v>1.5</c:v>
                </c:pt>
                <c:pt idx="88">
                  <c:v>2.4000000000000057</c:v>
                </c:pt>
                <c:pt idx="89">
                  <c:v>2.3999999999999981</c:v>
                </c:pt>
                <c:pt idx="90">
                  <c:v>4.9699999999999989</c:v>
                </c:pt>
                <c:pt idx="91">
                  <c:v>7.121999999999999</c:v>
                </c:pt>
                <c:pt idx="92">
                  <c:v>6.0060000000000002</c:v>
                </c:pt>
                <c:pt idx="93">
                  <c:v>8.6950000000000003</c:v>
                </c:pt>
                <c:pt idx="94">
                  <c:v>7.6400000000000006</c:v>
                </c:pt>
                <c:pt idx="95">
                  <c:v>12.65</c:v>
                </c:pt>
                <c:pt idx="96">
                  <c:v>12.516999999999998</c:v>
                </c:pt>
                <c:pt idx="97">
                  <c:v>12.168000000000001</c:v>
                </c:pt>
                <c:pt idx="98">
                  <c:v>13.541000000000002</c:v>
                </c:pt>
                <c:pt idx="99">
                  <c:v>13.163999999999996</c:v>
                </c:pt>
                <c:pt idx="100">
                  <c:v>12.549999999999999</c:v>
                </c:pt>
                <c:pt idx="101">
                  <c:v>11.594000000000001</c:v>
                </c:pt>
                <c:pt idx="102">
                  <c:v>8.1199999999999992</c:v>
                </c:pt>
                <c:pt idx="103">
                  <c:v>6.6629999999999958</c:v>
                </c:pt>
                <c:pt idx="104">
                  <c:v>4.594999999999998</c:v>
                </c:pt>
                <c:pt idx="105">
                  <c:v>2.2259999999999991</c:v>
                </c:pt>
                <c:pt idx="106">
                  <c:v>2.6539999999999968</c:v>
                </c:pt>
                <c:pt idx="107">
                  <c:v>-0.6880000000000025</c:v>
                </c:pt>
                <c:pt idx="108">
                  <c:v>5.1910000000000025</c:v>
                </c:pt>
                <c:pt idx="109">
                  <c:v>10.430000000000007</c:v>
                </c:pt>
                <c:pt idx="110">
                  <c:v>14.543999999999999</c:v>
                </c:pt>
                <c:pt idx="111">
                  <c:v>18.264000000000003</c:v>
                </c:pt>
                <c:pt idx="112">
                  <c:v>23.664000000000001</c:v>
                </c:pt>
                <c:pt idx="113">
                  <c:v>29.007000000000005</c:v>
                </c:pt>
                <c:pt idx="114">
                  <c:v>31.427</c:v>
                </c:pt>
                <c:pt idx="115">
                  <c:v>34.932000000000002</c:v>
                </c:pt>
                <c:pt idx="116">
                  <c:v>41.780999999999999</c:v>
                </c:pt>
                <c:pt idx="117">
                  <c:v>46.106999999999999</c:v>
                </c:pt>
                <c:pt idx="118">
                  <c:v>46.07</c:v>
                </c:pt>
                <c:pt idx="119">
                  <c:v>41.327000000000005</c:v>
                </c:pt>
                <c:pt idx="120">
                  <c:v>38.553000000000004</c:v>
                </c:pt>
                <c:pt idx="121">
                  <c:v>38.411999999999992</c:v>
                </c:pt>
                <c:pt idx="122">
                  <c:v>37.278000000000013</c:v>
                </c:pt>
                <c:pt idx="123">
                  <c:v>39.83</c:v>
                </c:pt>
                <c:pt idx="124">
                  <c:v>38.638000000000012</c:v>
                </c:pt>
                <c:pt idx="125">
                  <c:v>37.333000000000006</c:v>
                </c:pt>
                <c:pt idx="126">
                  <c:v>35.817</c:v>
                </c:pt>
                <c:pt idx="127">
                  <c:v>39.274999999999999</c:v>
                </c:pt>
                <c:pt idx="128">
                  <c:v>39.946000000000005</c:v>
                </c:pt>
                <c:pt idx="129">
                  <c:v>42.343000000000004</c:v>
                </c:pt>
                <c:pt idx="130">
                  <c:v>42.307000000000009</c:v>
                </c:pt>
                <c:pt idx="131">
                  <c:v>47.853999999999985</c:v>
                </c:pt>
                <c:pt idx="132">
                  <c:v>47.96</c:v>
                </c:pt>
                <c:pt idx="133">
                  <c:v>45.418000000000006</c:v>
                </c:pt>
                <c:pt idx="134">
                  <c:v>43.548000000000002</c:v>
                </c:pt>
                <c:pt idx="135">
                  <c:v>38.309000000000005</c:v>
                </c:pt>
                <c:pt idx="136">
                  <c:v>31.791999999999987</c:v>
                </c:pt>
                <c:pt idx="137">
                  <c:v>28.546999999999993</c:v>
                </c:pt>
                <c:pt idx="138">
                  <c:v>26.206000000000003</c:v>
                </c:pt>
                <c:pt idx="139">
                  <c:v>17.41500000000002</c:v>
                </c:pt>
                <c:pt idx="140">
                  <c:v>2.0289999999999968</c:v>
                </c:pt>
                <c:pt idx="141">
                  <c:v>-13.447000000000003</c:v>
                </c:pt>
                <c:pt idx="142">
                  <c:v>-30.064000000000007</c:v>
                </c:pt>
                <c:pt idx="143">
                  <c:v>-50.154000000000003</c:v>
                </c:pt>
                <c:pt idx="144">
                  <c:v>-77.426999999999992</c:v>
                </c:pt>
                <c:pt idx="145">
                  <c:v>-85.447000000000017</c:v>
                </c:pt>
                <c:pt idx="146">
                  <c:v>-95.899000000000001</c:v>
                </c:pt>
                <c:pt idx="147">
                  <c:v>-101.75</c:v>
                </c:pt>
                <c:pt idx="148">
                  <c:v>-103.09</c:v>
                </c:pt>
                <c:pt idx="149">
                  <c:v>-108.479</c:v>
                </c:pt>
                <c:pt idx="150">
                  <c:v>-108.477</c:v>
                </c:pt>
                <c:pt idx="151">
                  <c:v>-109.61000000000001</c:v>
                </c:pt>
                <c:pt idx="152">
                  <c:v>-100.71299999999999</c:v>
                </c:pt>
                <c:pt idx="153">
                  <c:v>-94.320999999999998</c:v>
                </c:pt>
                <c:pt idx="154">
                  <c:v>-78.38300000000001</c:v>
                </c:pt>
                <c:pt idx="155">
                  <c:v>-60.262</c:v>
                </c:pt>
                <c:pt idx="156">
                  <c:v>-36.937000000000005</c:v>
                </c:pt>
                <c:pt idx="157">
                  <c:v>-32.761000000000003</c:v>
                </c:pt>
                <c:pt idx="158">
                  <c:v>-22.274999999999999</c:v>
                </c:pt>
                <c:pt idx="159">
                  <c:v>-17.60400000000001</c:v>
                </c:pt>
                <c:pt idx="160">
                  <c:v>-15.149000000000001</c:v>
                </c:pt>
                <c:pt idx="161">
                  <c:v>-10.475000000000003</c:v>
                </c:pt>
                <c:pt idx="162">
                  <c:v>-8.2840000000000025</c:v>
                </c:pt>
                <c:pt idx="163">
                  <c:v>-4.7299999999999969</c:v>
                </c:pt>
                <c:pt idx="164">
                  <c:v>-3.7440000000000002</c:v>
                </c:pt>
                <c:pt idx="165">
                  <c:v>-2.1519999999999939</c:v>
                </c:pt>
                <c:pt idx="166">
                  <c:v>-0.58699999999999619</c:v>
                </c:pt>
                <c:pt idx="167">
                  <c:v>-0.12399999999999876</c:v>
                </c:pt>
                <c:pt idx="168">
                  <c:v>-0.16399999999999795</c:v>
                </c:pt>
                <c:pt idx="169">
                  <c:v>4.4000000000004043E-2</c:v>
                </c:pt>
                <c:pt idx="170">
                  <c:v>0.79399999999999693</c:v>
                </c:pt>
                <c:pt idx="171">
                  <c:v>3.1400000000000006</c:v>
                </c:pt>
                <c:pt idx="172">
                  <c:v>4.544000000000004</c:v>
                </c:pt>
                <c:pt idx="173">
                  <c:v>5.4889999999999972</c:v>
                </c:pt>
                <c:pt idx="174">
                  <c:v>5.4190000000000049</c:v>
                </c:pt>
                <c:pt idx="175">
                  <c:v>4.1910000000000025</c:v>
                </c:pt>
                <c:pt idx="176">
                  <c:v>4.6949999999999994</c:v>
                </c:pt>
                <c:pt idx="177">
                  <c:v>5.080999999999996</c:v>
                </c:pt>
                <c:pt idx="178">
                  <c:v>4.4949999999999966</c:v>
                </c:pt>
                <c:pt idx="179">
                  <c:v>4.9809999999999981</c:v>
                </c:pt>
                <c:pt idx="180">
                  <c:v>3.0779999999999959</c:v>
                </c:pt>
                <c:pt idx="181">
                  <c:v>4.5069999999999979</c:v>
                </c:pt>
                <c:pt idx="182">
                  <c:v>5.9750000000000014</c:v>
                </c:pt>
                <c:pt idx="183">
                  <c:v>5.6540000000000026</c:v>
                </c:pt>
                <c:pt idx="184">
                  <c:v>6.0159999999999973</c:v>
                </c:pt>
                <c:pt idx="185">
                  <c:v>4.3630000000000067</c:v>
                </c:pt>
                <c:pt idx="186">
                  <c:v>2.1950000000000003</c:v>
                </c:pt>
                <c:pt idx="187">
                  <c:v>1.8009999999999946</c:v>
                </c:pt>
                <c:pt idx="188">
                  <c:v>1.0139999999999956</c:v>
                </c:pt>
                <c:pt idx="189">
                  <c:v>1.9969999999999999</c:v>
                </c:pt>
                <c:pt idx="190">
                  <c:v>1.9739999999999964</c:v>
                </c:pt>
                <c:pt idx="191">
                  <c:v>-0.89099999999999824</c:v>
                </c:pt>
                <c:pt idx="192">
                  <c:v>-0.67699999999999971</c:v>
                </c:pt>
                <c:pt idx="193">
                  <c:v>-2.0360000000000009</c:v>
                </c:pt>
                <c:pt idx="194">
                  <c:v>-1.042999999999999</c:v>
                </c:pt>
                <c:pt idx="195">
                  <c:v>-1.9710000000000039</c:v>
                </c:pt>
              </c:numCache>
            </c:numRef>
          </c:val>
          <c:smooth val="1"/>
        </c:ser>
        <c:marker val="1"/>
        <c:axId val="108581248"/>
        <c:axId val="108583936"/>
      </c:lineChart>
      <c:catAx>
        <c:axId val="108581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čas - time</a:t>
                </a:r>
              </a:p>
            </c:rich>
          </c:tx>
          <c:layout>
            <c:manualLayout>
              <c:xMode val="edge"/>
              <c:yMode val="edge"/>
              <c:x val="0.52579585244152283"/>
              <c:y val="0.8737890718205683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25400">
            <a:solidFill>
              <a:srgbClr val="FF0000"/>
            </a:solidFill>
            <a:prstDash val="solid"/>
          </a:ln>
        </c:spPr>
        <c:txPr>
          <a:bodyPr rot="-54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583936"/>
        <c:crosses val="autoZero"/>
        <c:auto val="1"/>
        <c:lblAlgn val="ctr"/>
        <c:lblOffset val="100"/>
        <c:tickLblSkip val="3"/>
        <c:tickMarkSkip val="1"/>
      </c:catAx>
      <c:valAx>
        <c:axId val="108583936"/>
        <c:scaling>
          <c:orientation val="minMax"/>
          <c:max val="50"/>
          <c:min val="-12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[ ]</a:t>
                </a:r>
              </a:p>
            </c:rich>
          </c:tx>
          <c:layout>
            <c:manualLayout>
              <c:xMode val="edge"/>
              <c:yMode val="edge"/>
              <c:x val="1.7563035389807063E-2"/>
              <c:y val="0.48220186113099522"/>
            </c:manualLayout>
          </c:layout>
          <c:spPr>
            <a:noFill/>
            <a:ln w="25400">
              <a:noFill/>
            </a:ln>
          </c:spPr>
        </c:title>
        <c:numFmt formatCode="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581248"/>
        <c:crosses val="autoZero"/>
        <c:crossBetween val="between"/>
        <c:minorUnit val="0.34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Pod</a:t>
            </a:r>
            <a:r>
              <a:rPr lang="cs-CZ" dirty="0"/>
              <a:t>í</a:t>
            </a:r>
            <a:r>
              <a:rPr lang="en-US" dirty="0"/>
              <a:t>l </a:t>
            </a:r>
            <a:r>
              <a:rPr lang="cs-CZ" dirty="0"/>
              <a:t> </a:t>
            </a:r>
            <a:r>
              <a:rPr lang="cs-CZ" baseline="0" dirty="0"/>
              <a:t>nepracujících </a:t>
            </a:r>
            <a:r>
              <a:rPr lang="en-US" baseline="0" dirty="0"/>
              <a:t>&amp; </a:t>
            </a:r>
            <a:r>
              <a:rPr lang="cs-CZ" sz="1800" b="1" i="0" u="none" strike="noStrike" baseline="0" dirty="0"/>
              <a:t>nestudujících </a:t>
            </a:r>
            <a:r>
              <a:rPr lang="cs-CZ" sz="1800" b="1" i="0" u="none" strike="noStrike" baseline="0" dirty="0" smtClean="0"/>
              <a:t>20 – 24 let - </a:t>
            </a:r>
            <a:r>
              <a:rPr lang="cs-CZ" sz="1800" b="1" i="0" u="none" strike="noStrike" baseline="0" dirty="0" err="1"/>
              <a:t>NEE</a:t>
            </a:r>
            <a:r>
              <a:rPr lang="en-US" sz="1800" b="1" i="0" u="none" strike="noStrike" baseline="0" dirty="0"/>
              <a:t> </a:t>
            </a:r>
            <a:r>
              <a:rPr lang="cs-CZ" dirty="0"/>
              <a:t>(</a:t>
            </a:r>
            <a:r>
              <a:rPr lang="en-US" dirty="0"/>
              <a:t>%)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'15-24'!$A$12</c:f>
              <c:strCache>
                <c:ptCount val="1"/>
                <c:pt idx="0">
                  <c:v>EU 17</c:v>
                </c:pt>
              </c:strCache>
            </c:strRef>
          </c:tx>
          <c:cat>
            <c:strRef>
              <c:f>'15-24'!$D$11:$N$11</c:f>
              <c:strCach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strCache>
            </c:strRef>
          </c:cat>
          <c:val>
            <c:numRef>
              <c:f>'15-24'!$D$12:$N$12</c:f>
              <c:numCache>
                <c:formatCode>#,##0.0</c:formatCode>
                <c:ptCount val="11"/>
                <c:pt idx="0">
                  <c:v>13</c:v>
                </c:pt>
                <c:pt idx="1">
                  <c:v>13</c:v>
                </c:pt>
                <c:pt idx="2">
                  <c:v>12.8</c:v>
                </c:pt>
                <c:pt idx="3">
                  <c:v>12.6</c:v>
                </c:pt>
                <c:pt idx="4">
                  <c:v>11.7</c:v>
                </c:pt>
                <c:pt idx="5">
                  <c:v>10.9</c:v>
                </c:pt>
                <c:pt idx="6">
                  <c:v>10.9</c:v>
                </c:pt>
                <c:pt idx="7">
                  <c:v>12.4</c:v>
                </c:pt>
                <c:pt idx="8">
                  <c:v>12.8</c:v>
                </c:pt>
                <c:pt idx="9">
                  <c:v>12.9</c:v>
                </c:pt>
                <c:pt idx="10">
                  <c:v>13.2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'15-24'!$A$13</c:f>
              <c:strCache>
                <c:ptCount val="1"/>
                <c:pt idx="0">
                  <c:v>EU 15</c:v>
                </c:pt>
              </c:strCache>
            </c:strRef>
          </c:tx>
          <c:cat>
            <c:strRef>
              <c:f>'15-24'!$D$11:$N$11</c:f>
              <c:strCach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strCache>
            </c:strRef>
          </c:cat>
          <c:val>
            <c:numRef>
              <c:f>'15-24'!$D$13:$N$13</c:f>
              <c:numCache>
                <c:formatCode>#,##0.0</c:formatCode>
                <c:ptCount val="11"/>
                <c:pt idx="0">
                  <c:v>11.1</c:v>
                </c:pt>
                <c:pt idx="1">
                  <c:v>11.6</c:v>
                </c:pt>
                <c:pt idx="2">
                  <c:v>11.6</c:v>
                </c:pt>
                <c:pt idx="3">
                  <c:v>11.9</c:v>
                </c:pt>
                <c:pt idx="4">
                  <c:v>11.2</c:v>
                </c:pt>
                <c:pt idx="5">
                  <c:v>10.8</c:v>
                </c:pt>
                <c:pt idx="6">
                  <c:v>11</c:v>
                </c:pt>
                <c:pt idx="7">
                  <c:v>12.5</c:v>
                </c:pt>
                <c:pt idx="8">
                  <c:v>12.6</c:v>
                </c:pt>
                <c:pt idx="9">
                  <c:v>12.7</c:v>
                </c:pt>
                <c:pt idx="10">
                  <c:v>13.1</c:v>
                </c:pt>
              </c:numCache>
            </c:numRef>
          </c:val>
          <c:smooth val="1"/>
        </c:ser>
        <c:ser>
          <c:idx val="4"/>
          <c:order val="2"/>
          <c:tx>
            <c:strRef>
              <c:f>'15-24'!$A$16</c:f>
              <c:strCache>
                <c:ptCount val="1"/>
                <c:pt idx="0">
                  <c:v>Czech Republic</c:v>
                </c:pt>
              </c:strCache>
            </c:strRef>
          </c:tx>
          <c:cat>
            <c:strRef>
              <c:f>'15-24'!$D$11:$N$11</c:f>
              <c:strCach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strCache>
            </c:strRef>
          </c:cat>
          <c:val>
            <c:numRef>
              <c:f>'15-24'!$D$16:$N$16</c:f>
              <c:numCache>
                <c:formatCode>#,##0.0</c:formatCode>
                <c:ptCount val="11"/>
                <c:pt idx="0">
                  <c:v>12.4</c:v>
                </c:pt>
                <c:pt idx="1">
                  <c:v>13.7</c:v>
                </c:pt>
                <c:pt idx="2">
                  <c:v>13.7</c:v>
                </c:pt>
                <c:pt idx="3">
                  <c:v>13.3</c:v>
                </c:pt>
                <c:pt idx="4">
                  <c:v>9.2000000000000011</c:v>
                </c:pt>
                <c:pt idx="5">
                  <c:v>6.9</c:v>
                </c:pt>
                <c:pt idx="6">
                  <c:v>6.7</c:v>
                </c:pt>
                <c:pt idx="7">
                  <c:v>8.5</c:v>
                </c:pt>
                <c:pt idx="8">
                  <c:v>8.8000000000000007</c:v>
                </c:pt>
                <c:pt idx="9">
                  <c:v>8.3000000000000007</c:v>
                </c:pt>
                <c:pt idx="10">
                  <c:v>8.9</c:v>
                </c:pt>
              </c:numCache>
            </c:numRef>
          </c:val>
          <c:smooth val="1"/>
        </c:ser>
        <c:marker val="1"/>
        <c:axId val="111403392"/>
        <c:axId val="111854720"/>
      </c:lineChart>
      <c:catAx>
        <c:axId val="11140339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11854720"/>
        <c:crosses val="autoZero"/>
        <c:auto val="1"/>
        <c:lblAlgn val="ctr"/>
        <c:lblOffset val="100"/>
      </c:catAx>
      <c:valAx>
        <c:axId val="111854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cs-CZ" sz="1800"/>
                  <a:t>Mí</a:t>
                </a:r>
                <a:r>
                  <a:rPr lang="en-US" sz="1800"/>
                  <a:t>ra NEE</a:t>
                </a:r>
              </a:p>
            </c:rich>
          </c:tx>
          <c:layout/>
        </c:title>
        <c:numFmt formatCode="#,##0.0" sourceLinked="1"/>
        <c:majorTickMark val="none"/>
        <c:tickLblPos val="nextTo"/>
        <c:crossAx val="111403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037" y="0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46FA156-744B-47EB-82A6-81E7DC1F0EAD}" type="datetimeFigureOut">
              <a:rPr lang="cs-CZ"/>
              <a:pPr>
                <a:defRPr/>
              </a:pPr>
              <a:t>21.5.2013</a:t>
            </a:fld>
            <a:endParaRPr lang="cs-CZ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72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037" y="9428272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1E730B5-6A98-4B96-8A1B-2A3535292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42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37" y="0"/>
            <a:ext cx="2890542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84AA00-F63E-49D1-8E57-5BDDA1FA4EEB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003" y="4714137"/>
            <a:ext cx="5337083" cy="446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890542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37" y="9428272"/>
            <a:ext cx="2890542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74AFEA-2B5B-4658-A78E-4A1D3C48A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E3BF1E-7331-4A31-BFD7-BFF40E5D5235}" type="slidenum">
              <a:rPr lang="en-US" sz="1200">
                <a:ea typeface="MS PGothic" pitchFamily="34" charset="-128"/>
              </a:rPr>
              <a:pPr algn="r"/>
              <a:t>22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F02FD-9EE9-4C02-902B-03BEFB051B06}" type="slidenum">
              <a:rPr lang="cs-CZ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D6FA7-B1E5-48DE-BE73-7C5CCE0454D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7978-2288-4963-A45E-FF599CB1F0E1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9320F-8F09-475D-90A2-01AB426CD9A1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F2BB-1DF2-4C55-ACE2-55088880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C56F-4A9E-49B7-AF78-006B3714C249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A5CB-91E7-4285-8C59-64F7F6E96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7A4C-7DA6-433B-8A55-77B2DE8679BB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F72C-88EE-4B97-A958-7C28EEC7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1093815" y="1926855"/>
            <a:ext cx="6987933" cy="4245191"/>
          </a:xfrm>
          <a:prstGeom prst="rect">
            <a:avLst/>
          </a:prstGeom>
        </p:spPr>
        <p:txBody>
          <a:bodyPr/>
          <a:lstStyle>
            <a:lvl1pPr marL="0" indent="-252432">
              <a:lnSpc>
                <a:spcPts val="2980"/>
              </a:lnSpc>
              <a:spcBef>
                <a:spcPts val="0"/>
              </a:spcBef>
              <a:buFont typeface="Arial" pitchFamily="34" charset="0"/>
              <a:buChar char="■"/>
              <a:defRPr sz="25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 marL="631080" indent="-252432">
              <a:lnSpc>
                <a:spcPts val="2980"/>
              </a:lnSpc>
              <a:spcBef>
                <a:spcPts val="0"/>
              </a:spcBef>
              <a:buFont typeface="Arial" pitchFamily="34" charset="0"/>
              <a:buChar char="■"/>
              <a:defRPr sz="21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2pPr>
            <a:lvl3pPr marL="1009728" indent="-252432">
              <a:lnSpc>
                <a:spcPts val="2980"/>
              </a:lnSpc>
              <a:spcBef>
                <a:spcPts val="0"/>
              </a:spcBef>
              <a:buFont typeface="Arial" pitchFamily="34" charset="0"/>
              <a:buChar char="■"/>
              <a:defRPr sz="18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3pPr>
            <a:lvl4pPr marL="1599817" indent="-252432">
              <a:lnSpc>
                <a:spcPts val="298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6907" indent="-252432">
              <a:lnSpc>
                <a:spcPts val="298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1077435" y="653034"/>
            <a:ext cx="6987933" cy="1077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5D02-A302-4451-A22E-F24A17EE184C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0DF5-2280-4C09-A72B-90B0E0AF6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B4D-1957-4630-945E-91F8B3C7B8CD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0991-52E0-4528-962D-A383EBF4A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01FD-785D-4A09-9977-4290546B33BC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ACED-42C8-4D3A-BC77-C339259F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09EE-EB90-496B-ADA7-F110F1EB2121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06E7-A53D-4D0E-B3D6-F44819BBB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4BD23-6E22-456E-AC5B-D57CC7B96021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2099-5DB7-4EF9-B334-A76B58003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4A23-84E9-4BA4-B416-8958EDFA2817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2462-BF53-4E54-A387-DB10494A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BCFA-E85E-4BC0-B810-AB78434C7D9E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F9C9-5650-4DBB-B06C-1B9DCD088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AF06-793F-4F35-A078-C2E122669BD5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BBBD-321B-493F-AFF7-026299815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8EEB0-68DF-4C88-AE04-9E6ED0EA189B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BF94F9-33A2-488D-8D67-368E8788C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382000" cy="36576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9900"/>
                </a:solidFill>
                <a:latin typeface="Arial" charset="0"/>
              </a:rPr>
              <a:t>MAL</a:t>
            </a:r>
            <a:r>
              <a:rPr lang="cs-CZ" sz="6000" b="1" dirty="0" smtClean="0">
                <a:solidFill>
                  <a:srgbClr val="FF9900"/>
                </a:solidFill>
                <a:latin typeface="Arial" charset="0"/>
              </a:rPr>
              <a:t>Á A VĚTŠÍ TAJEMSTVÍ ČESKÉHO TRHU </a:t>
            </a:r>
            <a:r>
              <a:rPr lang="cs-CZ" sz="6000" b="1" dirty="0" err="1" smtClean="0">
                <a:solidFill>
                  <a:srgbClr val="FF9900"/>
                </a:solidFill>
                <a:latin typeface="Arial" charset="0"/>
              </a:rPr>
              <a:t>PRÁCE</a:t>
            </a:r>
            <a:endParaRPr lang="en-US" sz="6000" b="1" dirty="0" smtClean="0">
              <a:solidFill>
                <a:srgbClr val="FFFC10"/>
              </a:solidFill>
              <a:latin typeface="Arial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738313" y="3733800"/>
            <a:ext cx="594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28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3600" i="1" dirty="0">
                <a:solidFill>
                  <a:schemeClr val="bg1"/>
                </a:solidFill>
                <a:latin typeface="Calibri" pitchFamily="34" charset="0"/>
              </a:rPr>
              <a:t>Daniel </a:t>
            </a:r>
            <a:r>
              <a:rPr lang="cs-CZ" sz="3600" i="1" dirty="0" err="1">
                <a:solidFill>
                  <a:schemeClr val="bg1"/>
                </a:solidFill>
                <a:latin typeface="Calibri" pitchFamily="34" charset="0"/>
              </a:rPr>
              <a:t>Münich</a:t>
            </a:r>
            <a:endParaRPr lang="en-US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209800" y="624840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rgbClr val="33CC33"/>
                </a:solidFill>
              </a:rPr>
              <a:t>Vysoká škola polytechnická Jihlava, 21. 5. 2013</a:t>
            </a:r>
            <a:endParaRPr lang="cs-CZ" i="1" dirty="0">
              <a:solidFill>
                <a:srgbClr val="33CC33"/>
              </a:solidFill>
            </a:endParaRPr>
          </a:p>
        </p:txBody>
      </p:sp>
      <p:pic>
        <p:nvPicPr>
          <p:cNvPr id="36866" name="Picture 2" descr="ID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9387" y="5181600"/>
            <a:ext cx="3705225" cy="69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10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9900"/>
                </a:solidFill>
              </a:rPr>
              <a:t>Beveridge</a:t>
            </a:r>
            <a:r>
              <a:rPr lang="cs-CZ" b="1" dirty="0" err="1" smtClean="0">
                <a:solidFill>
                  <a:srgbClr val="FF9900"/>
                </a:solidFill>
              </a:rPr>
              <a:t>ova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cs-CZ" b="1" dirty="0" smtClean="0">
                <a:solidFill>
                  <a:srgbClr val="FF9900"/>
                </a:solidFill>
              </a:rPr>
              <a:t>křivka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4600" y="54864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772400" y="34290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3244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ČR </a:t>
            </a:r>
            <a:r>
              <a:rPr lang="cs-CZ" b="1" dirty="0" err="1" smtClean="0">
                <a:solidFill>
                  <a:srgbClr val="FF0000"/>
                </a:solidFill>
              </a:rPr>
              <a:t>dnes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3246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MPSV + vlastní výpočty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38125" y="285750"/>
          <a:ext cx="8667750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9900"/>
                </a:solidFill>
              </a:rPr>
              <a:t>Beveridge</a:t>
            </a:r>
            <a:r>
              <a:rPr lang="cs-CZ" b="1" dirty="0" err="1" smtClean="0">
                <a:solidFill>
                  <a:srgbClr val="FF9900"/>
                </a:solidFill>
              </a:rPr>
              <a:t>ova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cs-CZ" b="1" dirty="0" smtClean="0">
                <a:solidFill>
                  <a:srgbClr val="FF9900"/>
                </a:solidFill>
              </a:rPr>
              <a:t>křivka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4600" y="54864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772400" y="34290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3244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ČR </a:t>
            </a:r>
            <a:r>
              <a:rPr lang="cs-CZ" b="1" dirty="0" err="1" smtClean="0">
                <a:solidFill>
                  <a:srgbClr val="FF0000"/>
                </a:solidFill>
              </a:rPr>
              <a:t>dnes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3246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MPSV + vlastní výpočty</a:t>
            </a:r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238125" y="285750"/>
          <a:ext cx="8667750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12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9900"/>
                </a:solidFill>
              </a:rPr>
              <a:t>Beveridge</a:t>
            </a:r>
            <a:r>
              <a:rPr lang="cs-CZ" b="1" dirty="0" err="1" smtClean="0">
                <a:solidFill>
                  <a:srgbClr val="FF9900"/>
                </a:solidFill>
              </a:rPr>
              <a:t>ova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cs-CZ" b="1" dirty="0" smtClean="0">
                <a:solidFill>
                  <a:srgbClr val="FF9900"/>
                </a:solidFill>
              </a:rPr>
              <a:t>křivka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4600" y="54864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772400" y="34290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3244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ČR </a:t>
            </a:r>
            <a:r>
              <a:rPr lang="cs-CZ" b="1" dirty="0" err="1" smtClean="0">
                <a:solidFill>
                  <a:srgbClr val="FF0000"/>
                </a:solidFill>
              </a:rPr>
              <a:t>dnes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3246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MPSV + vlastní výpočty</a:t>
            </a:r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238125" y="285750"/>
          <a:ext cx="8667750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9900"/>
                </a:solidFill>
              </a:rPr>
              <a:t>Beveridge</a:t>
            </a:r>
            <a:r>
              <a:rPr lang="cs-CZ" b="1" dirty="0" err="1" smtClean="0">
                <a:solidFill>
                  <a:srgbClr val="FF9900"/>
                </a:solidFill>
              </a:rPr>
              <a:t>ova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cs-CZ" b="1" dirty="0" smtClean="0">
                <a:solidFill>
                  <a:srgbClr val="FF9900"/>
                </a:solidFill>
              </a:rPr>
              <a:t>křivka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4600" y="54864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772400" y="34290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3244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ČR </a:t>
            </a:r>
            <a:r>
              <a:rPr lang="cs-CZ" b="1" dirty="0" err="1" smtClean="0">
                <a:solidFill>
                  <a:srgbClr val="FF0000"/>
                </a:solidFill>
              </a:rPr>
              <a:t>dnes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3246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MPSV + vlastní výpočty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38125" y="285750"/>
          <a:ext cx="8667750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9900"/>
                </a:solidFill>
              </a:rPr>
              <a:t>Míra </a:t>
            </a:r>
            <a:r>
              <a:rPr lang="cs-CZ" sz="4000" b="1" dirty="0" err="1" smtClean="0">
                <a:solidFill>
                  <a:srgbClr val="FF9900"/>
                </a:solidFill>
              </a:rPr>
              <a:t>nezaměstnanosti</a:t>
            </a:r>
            <a:r>
              <a:rPr lang="en-US" sz="4000" b="1" dirty="0" smtClean="0">
                <a:solidFill>
                  <a:srgbClr val="FF9900"/>
                </a:solidFill>
              </a:rPr>
              <a:t> </a:t>
            </a:r>
            <a:r>
              <a:rPr lang="cs-CZ" sz="4000" b="1" dirty="0" smtClean="0">
                <a:solidFill>
                  <a:srgbClr val="FF9900"/>
                </a:solidFill>
              </a:rPr>
              <a:t>mladých</a:t>
            </a:r>
            <a:r>
              <a:rPr lang="en-US" b="1" dirty="0" smtClean="0">
                <a:solidFill>
                  <a:srgbClr val="FF9900"/>
                </a:solidFill>
              </a:rPr>
              <a:t/>
            </a:r>
            <a:br>
              <a:rPr lang="en-US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cs-CZ" sz="2800" b="1" dirty="0" smtClean="0">
                <a:solidFill>
                  <a:schemeClr val="bg1"/>
                </a:solidFill>
              </a:rPr>
              <a:t>Zdroj: </a:t>
            </a:r>
            <a:r>
              <a:rPr lang="en-US" sz="2800" b="1" dirty="0" smtClean="0">
                <a:solidFill>
                  <a:schemeClr val="bg1"/>
                </a:solidFill>
              </a:rPr>
              <a:t>Eurostat</a:t>
            </a:r>
            <a:r>
              <a:rPr lang="cs-CZ" sz="2800" b="1" dirty="0" smtClean="0">
                <a:solidFill>
                  <a:schemeClr val="bg1"/>
                </a:solidFill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</a:rPr>
              <a:t> ILO </a:t>
            </a:r>
            <a:r>
              <a:rPr lang="en-US" sz="2800" b="1" dirty="0" err="1" smtClean="0">
                <a:solidFill>
                  <a:schemeClr val="bg1"/>
                </a:solidFill>
              </a:rPr>
              <a:t>definice</a:t>
            </a:r>
            <a:r>
              <a:rPr lang="en-US" sz="2800" b="1" dirty="0" smtClean="0">
                <a:solidFill>
                  <a:schemeClr val="bg1"/>
                </a:solidFill>
              </a:rPr>
              <a:t>,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r>
              <a:rPr lang="cs-CZ" sz="2800" b="1" dirty="0" smtClean="0">
                <a:solidFill>
                  <a:schemeClr val="bg1"/>
                </a:solidFill>
              </a:rPr>
              <a:t>ř</a:t>
            </a:r>
            <a:r>
              <a:rPr lang="en-US" sz="2800" b="1" dirty="0" err="1" smtClean="0">
                <a:solidFill>
                  <a:schemeClr val="bg1"/>
                </a:solidFill>
              </a:rPr>
              <a:t>ezen</a:t>
            </a:r>
            <a:r>
              <a:rPr lang="en-US" sz="2800" b="1" dirty="0" smtClean="0">
                <a:solidFill>
                  <a:schemeClr val="bg1"/>
                </a:solidFill>
              </a:rPr>
              <a:t> 2013</a:t>
            </a:r>
            <a:r>
              <a:rPr lang="cs-CZ" sz="2800" b="1" dirty="0" smtClean="0">
                <a:solidFill>
                  <a:schemeClr val="bg1"/>
                </a:solidFill>
              </a:rPr>
              <a:t>)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pic>
        <p:nvPicPr>
          <p:cNvPr id="64514" name="Picture 2" descr="http://epp.eurostat.ec.europa.eu/statistics_explained/images/8/8b/Youth_unemployment%2C_2012Q4_%28%25%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1371600"/>
            <a:ext cx="5867400" cy="54006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066800" y="2362200"/>
            <a:ext cx="1676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EEC222"/>
                </a:solidFill>
              </a:rPr>
              <a:t>Nezaměstnanost </a:t>
            </a:r>
            <a:r>
              <a:rPr lang="cs-CZ" b="1" dirty="0" err="1" smtClean="0">
                <a:solidFill>
                  <a:srgbClr val="EEC222"/>
                </a:solidFill>
              </a:rPr>
              <a:t>absolventů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>
                <a:solidFill>
                  <a:schemeClr val="bg1"/>
                </a:solidFill>
              </a:rPr>
              <a:t>Zdroj: </a:t>
            </a:r>
            <a:r>
              <a:rPr lang="en-US" sz="900" i="1" dirty="0" err="1" smtClean="0">
                <a:solidFill>
                  <a:schemeClr val="bg1"/>
                </a:solidFill>
              </a:rPr>
              <a:t>Vývoj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vzdělanostní</a:t>
            </a:r>
            <a:r>
              <a:rPr lang="en-US" sz="900" i="1" dirty="0" smtClean="0">
                <a:solidFill>
                  <a:schemeClr val="bg1"/>
                </a:solidFill>
              </a:rPr>
              <a:t> a </a:t>
            </a:r>
            <a:r>
              <a:rPr lang="en-US" sz="900" i="1" dirty="0" err="1" smtClean="0">
                <a:solidFill>
                  <a:schemeClr val="bg1"/>
                </a:solidFill>
              </a:rPr>
              <a:t>oborové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struktury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žáků</a:t>
            </a:r>
            <a:r>
              <a:rPr lang="en-US" sz="900" i="1" dirty="0" smtClean="0">
                <a:solidFill>
                  <a:schemeClr val="bg1"/>
                </a:solidFill>
              </a:rPr>
              <a:t> a </a:t>
            </a:r>
            <a:r>
              <a:rPr lang="en-US" sz="900" i="1" dirty="0" err="1" smtClean="0">
                <a:solidFill>
                  <a:schemeClr val="bg1"/>
                </a:solidFill>
              </a:rPr>
              <a:t>studentů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ve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středním</a:t>
            </a:r>
            <a:r>
              <a:rPr lang="en-US" sz="900" i="1" dirty="0" smtClean="0">
                <a:solidFill>
                  <a:schemeClr val="bg1"/>
                </a:solidFill>
              </a:rPr>
              <a:t> a </a:t>
            </a:r>
            <a:r>
              <a:rPr lang="en-US" sz="900" i="1" dirty="0" err="1" smtClean="0">
                <a:solidFill>
                  <a:schemeClr val="bg1"/>
                </a:solidFill>
              </a:rPr>
              <a:t>vyšším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odborném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vzdělávání</a:t>
            </a:r>
            <a:r>
              <a:rPr lang="en-US" sz="900" i="1" dirty="0" smtClean="0">
                <a:solidFill>
                  <a:schemeClr val="bg1"/>
                </a:solidFill>
              </a:rPr>
              <a:t> v ČR a v </a:t>
            </a:r>
            <a:r>
              <a:rPr lang="en-US" sz="900" i="1" dirty="0" err="1" smtClean="0">
                <a:solidFill>
                  <a:schemeClr val="bg1"/>
                </a:solidFill>
              </a:rPr>
              <a:t>krajích</a:t>
            </a:r>
            <a:r>
              <a:rPr lang="en-US" sz="900" i="1" dirty="0" smtClean="0">
                <a:solidFill>
                  <a:schemeClr val="bg1"/>
                </a:solidFill>
              </a:rPr>
              <a:t> ČR a </a:t>
            </a:r>
            <a:r>
              <a:rPr lang="en-US" sz="900" i="1" dirty="0" err="1" smtClean="0">
                <a:solidFill>
                  <a:schemeClr val="bg1"/>
                </a:solidFill>
              </a:rPr>
              <a:t>postavení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mladých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lidí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na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trhu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práce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ve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srovnání</a:t>
            </a:r>
            <a:r>
              <a:rPr lang="en-US" sz="900" i="1" dirty="0" smtClean="0">
                <a:solidFill>
                  <a:schemeClr val="bg1"/>
                </a:solidFill>
              </a:rPr>
              <a:t> se </a:t>
            </a:r>
            <a:r>
              <a:rPr lang="en-US" sz="900" i="1" dirty="0" err="1" smtClean="0">
                <a:solidFill>
                  <a:schemeClr val="bg1"/>
                </a:solidFill>
              </a:rPr>
              <a:t>stavem</a:t>
            </a:r>
            <a:r>
              <a:rPr lang="en-US" sz="900" i="1" dirty="0" smtClean="0">
                <a:solidFill>
                  <a:schemeClr val="bg1"/>
                </a:solidFill>
              </a:rPr>
              <a:t> v </a:t>
            </a:r>
            <a:r>
              <a:rPr lang="en-US" sz="900" i="1" dirty="0" err="1" smtClean="0">
                <a:solidFill>
                  <a:schemeClr val="bg1"/>
                </a:solidFill>
              </a:rPr>
              <a:t>Evropské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unii</a:t>
            </a:r>
            <a:r>
              <a:rPr lang="en-US" sz="900" i="1" dirty="0" smtClean="0">
                <a:solidFill>
                  <a:schemeClr val="bg1"/>
                </a:solidFill>
              </a:rPr>
              <a:t> – 2012/13</a:t>
            </a:r>
            <a:r>
              <a:rPr lang="cs-CZ" sz="900" i="1" dirty="0" smtClean="0">
                <a:solidFill>
                  <a:schemeClr val="bg1"/>
                </a:solidFill>
              </a:rPr>
              <a:t> (NÚV)</a:t>
            </a:r>
            <a:endParaRPr lang="en-US" sz="900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42" y="1066800"/>
            <a:ext cx="848611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itle 3"/>
          <p:cNvSpPr>
            <a:spLocks noGrp="1"/>
          </p:cNvSpPr>
          <p:nvPr>
            <p:ph idx="4294967295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endParaRPr lang="en-US" sz="6000" b="1" dirty="0" smtClean="0">
              <a:solidFill>
                <a:srgbClr val="FFC000"/>
              </a:solidFill>
              <a:latin typeface="Arial" charset="0"/>
            </a:endParaRP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cs-CZ" sz="6600" b="1" dirty="0" smtClean="0">
                <a:solidFill>
                  <a:srgbClr val="00B0F0"/>
                </a:solidFill>
                <a:latin typeface="Arial" charset="0"/>
              </a:rPr>
              <a:t>ZAMĚSTNANOST</a:t>
            </a: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endParaRPr lang="cs-CZ" sz="44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EEC222"/>
                </a:solidFill>
              </a:rPr>
              <a:t>Celoživotní profily </a:t>
            </a:r>
            <a:r>
              <a:rPr lang="cs-CZ" b="1" dirty="0" err="1" smtClean="0">
                <a:solidFill>
                  <a:srgbClr val="EEC222"/>
                </a:solidFill>
              </a:rPr>
              <a:t>zaměstnanosti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869580"/>
            <a:ext cx="9601199" cy="61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0198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/>
              <a:t>Zdroj: </a:t>
            </a:r>
            <a:r>
              <a:rPr lang="en-US" sz="900" i="1" dirty="0" smtClean="0"/>
              <a:t>V</a:t>
            </a:r>
            <a:r>
              <a:rPr lang="cs-CZ" sz="900" i="1" dirty="0" smtClean="0"/>
              <a:t>ŠPS z ČSÚ +vlastní výpočty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754221"/>
            <a:ext cx="9372600" cy="610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EEC222"/>
                </a:solidFill>
              </a:rPr>
              <a:t>Celoživotní profily </a:t>
            </a:r>
            <a:r>
              <a:rPr lang="cs-CZ" b="1" dirty="0" err="1" smtClean="0">
                <a:solidFill>
                  <a:srgbClr val="EEC222"/>
                </a:solidFill>
              </a:rPr>
              <a:t>zaměstnanosti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0198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/>
              <a:t>Zdroj: </a:t>
            </a:r>
            <a:r>
              <a:rPr lang="en-US" sz="900" i="1" dirty="0" smtClean="0"/>
              <a:t>V</a:t>
            </a:r>
            <a:r>
              <a:rPr lang="cs-CZ" sz="900" i="1" dirty="0" smtClean="0"/>
              <a:t>ŠPS z ČSÚ +vlastní výpočty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2202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EEC222"/>
                </a:solidFill>
              </a:rPr>
              <a:t>Celoživotní profily </a:t>
            </a:r>
            <a:r>
              <a:rPr lang="cs-CZ" b="1" dirty="0" err="1" smtClean="0">
                <a:solidFill>
                  <a:srgbClr val="EEC222"/>
                </a:solidFill>
              </a:rPr>
              <a:t>zaměstnanosti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/>
              <a:t>Zdroj: </a:t>
            </a:r>
            <a:r>
              <a:rPr lang="en-US" sz="900" i="1" dirty="0" smtClean="0"/>
              <a:t>V</a:t>
            </a:r>
            <a:r>
              <a:rPr lang="cs-CZ" sz="900" i="1" dirty="0" smtClean="0"/>
              <a:t>ŠPS z ČSÚ +vlastní výpočty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endParaRPr lang="en-GB" sz="2800" b="1" dirty="0" smtClean="0">
              <a:solidFill>
                <a:schemeClr val="bg1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44240"/>
            <a:ext cx="426720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5200"/>
            <a:ext cx="426720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21000"/>
            <a:ext cx="9448800" cy="63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EEC222"/>
                </a:solidFill>
              </a:rPr>
              <a:t>Celoživotní profily </a:t>
            </a:r>
            <a:r>
              <a:rPr lang="cs-CZ" b="1" dirty="0" err="1" smtClean="0">
                <a:solidFill>
                  <a:srgbClr val="EEC222"/>
                </a:solidFill>
              </a:rPr>
              <a:t>zaměstnanosti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/>
              <a:t>Zdroj: </a:t>
            </a:r>
            <a:r>
              <a:rPr lang="en-US" sz="900" i="1" dirty="0" smtClean="0"/>
              <a:t>V</a:t>
            </a:r>
            <a:r>
              <a:rPr lang="cs-CZ" sz="900" i="1" dirty="0" smtClean="0"/>
              <a:t>ŠPS z ČSÚ +vlastní výpočty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EEC222"/>
                </a:solidFill>
              </a:rPr>
              <a:t>Zaměstnanost  žen s </a:t>
            </a:r>
            <a:r>
              <a:rPr lang="cs-CZ" b="1" dirty="0" err="1" smtClean="0">
                <a:solidFill>
                  <a:srgbClr val="EEC222"/>
                </a:solidFill>
              </a:rPr>
              <a:t>dětmi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/>
              <a:t>Zdroj: </a:t>
            </a:r>
            <a:r>
              <a:rPr lang="en-US" sz="900" i="1" dirty="0" smtClean="0"/>
              <a:t>V</a:t>
            </a:r>
            <a:r>
              <a:rPr lang="cs-CZ" sz="900" i="1" dirty="0" smtClean="0"/>
              <a:t>ŠPS z ČSÚ +vlastní výpočty</a:t>
            </a:r>
            <a:endParaRPr lang="en-US" sz="900" i="1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38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64008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>
                <a:solidFill>
                  <a:schemeClr val="bg1"/>
                </a:solidFill>
              </a:rPr>
              <a:t>Zdroj: Eurostat, převzato z Rámec strategie  konkurenceschopnosti, NERV </a:t>
            </a:r>
            <a:r>
              <a:rPr lang="cs-CZ" sz="900" i="1" dirty="0" err="1" smtClean="0">
                <a:solidFill>
                  <a:schemeClr val="bg1"/>
                </a:solidFill>
              </a:rPr>
              <a:t>2011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805488"/>
            <a:ext cx="11525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7" name="Straight Connector 6"/>
          <p:cNvCxnSpPr>
            <a:cxnSpLocks noChangeShapeType="1"/>
          </p:cNvCxnSpPr>
          <p:nvPr/>
        </p:nvCxnSpPr>
        <p:spPr bwMode="auto">
          <a:xfrm>
            <a:off x="1835150" y="6524625"/>
            <a:ext cx="7345363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050" y="0"/>
            <a:ext cx="8839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33CCFF"/>
                </a:solidFill>
                <a:latin typeface="+mj-lt"/>
                <a:cs typeface="Times New Roman" pitchFamily="18" charset="0"/>
              </a:rPr>
              <a:t>VZDĚ</a:t>
            </a:r>
            <a:r>
              <a:rPr lang="en-US" sz="3600" b="1" dirty="0">
                <a:solidFill>
                  <a:srgbClr val="33CCFF"/>
                </a:solidFill>
                <a:latin typeface="+mj-lt"/>
                <a:cs typeface="Times New Roman" pitchFamily="18" charset="0"/>
              </a:rPr>
              <a:t>LANOST</a:t>
            </a:r>
            <a:r>
              <a:rPr lang="cs-CZ" sz="3600" b="1" dirty="0">
                <a:solidFill>
                  <a:srgbClr val="33CCFF"/>
                </a:solidFill>
                <a:latin typeface="+mj-lt"/>
                <a:cs typeface="Times New Roman" pitchFamily="18" charset="0"/>
              </a:rPr>
              <a:t>: předškolní </a:t>
            </a:r>
            <a:r>
              <a:rPr lang="cs-CZ" sz="3600" b="1" dirty="0" err="1">
                <a:solidFill>
                  <a:srgbClr val="33CCFF"/>
                </a:solidFill>
                <a:latin typeface="+mj-lt"/>
                <a:cs typeface="Times New Roman" pitchFamily="18" charset="0"/>
              </a:rPr>
              <a:t>výchova</a:t>
            </a:r>
            <a:endParaRPr lang="en-US" sz="3600" dirty="0">
              <a:solidFill>
                <a:srgbClr val="33CC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49" name="Zástupný symbol pro obsah 2"/>
          <p:cNvSpPr txBox="1">
            <a:spLocks/>
          </p:cNvSpPr>
          <p:nvPr/>
        </p:nvSpPr>
        <p:spPr bwMode="auto">
          <a:xfrm>
            <a:off x="1835150" y="6524625"/>
            <a:ext cx="43322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">
              <a:spcBef>
                <a:spcPct val="20000"/>
              </a:spcBef>
              <a:buFont typeface="Arial" charset="0"/>
              <a:buNone/>
            </a:pPr>
            <a:r>
              <a:rPr lang="cs-CZ" sz="1000" i="1">
                <a:latin typeface="Calibri" pitchFamily="34" charset="0"/>
              </a:rPr>
              <a:t>Zdroje:</a:t>
            </a:r>
          </a:p>
        </p:txBody>
      </p:sp>
      <p:sp>
        <p:nvSpPr>
          <p:cNvPr id="6150" name="Zástupný symbol pro obsah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7704137" cy="992187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600"/>
              </a:spcAft>
              <a:buClr>
                <a:srgbClr val="00CCFF"/>
              </a:buClr>
              <a:buFontTx/>
              <a:buNone/>
            </a:pPr>
            <a:r>
              <a:rPr lang="cs-CZ" altLang="zh-CN" sz="1800" dirty="0" smtClean="0">
                <a:solidFill>
                  <a:schemeClr val="bg1"/>
                </a:solidFill>
              </a:rPr>
              <a:t>Zvýšení participace žen ve věku 20-40 let o 10 p.</a:t>
            </a:r>
            <a:r>
              <a:rPr lang="cs-CZ" altLang="zh-CN" sz="1800" dirty="0" err="1" smtClean="0">
                <a:solidFill>
                  <a:schemeClr val="bg1"/>
                </a:solidFill>
              </a:rPr>
              <a:t>b</a:t>
            </a:r>
            <a:r>
              <a:rPr lang="cs-CZ" altLang="zh-CN" sz="1800" dirty="0" smtClean="0">
                <a:solidFill>
                  <a:schemeClr val="bg1"/>
                </a:solidFill>
              </a:rPr>
              <a:t>. snižuje okamžitě deficity PAYG penzijního systému o více než 10 mld. Kč/rok, což představuje  </a:t>
            </a:r>
            <a:r>
              <a:rPr lang="cs-CZ" altLang="zh-CN" sz="1800" b="1" u="sng" dirty="0" smtClean="0">
                <a:solidFill>
                  <a:schemeClr val="bg1"/>
                </a:solidFill>
              </a:rPr>
              <a:t>více než třetinu</a:t>
            </a:r>
            <a:r>
              <a:rPr lang="cs-CZ" altLang="zh-CN" sz="1800" dirty="0" smtClean="0">
                <a:solidFill>
                  <a:schemeClr val="bg1"/>
                </a:solidFill>
              </a:rPr>
              <a:t> každoročního deficitu během následujících 20-30 let. </a:t>
            </a:r>
            <a:endParaRPr lang="cs-CZ" sz="1800" dirty="0" smtClean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10ACA3-1EFA-4A5E-92E1-D051AF19D3CA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15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752600"/>
            <a:ext cx="690721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cs-CZ" sz="3600" b="1" dirty="0" smtClean="0"/>
              <a:t>Podíl nepracujících a </a:t>
            </a:r>
            <a:r>
              <a:rPr lang="cs-CZ" sz="3600" b="1" dirty="0" err="1" smtClean="0"/>
              <a:t>nestudujících</a:t>
            </a:r>
            <a:r>
              <a:rPr lang="cs-CZ" sz="3600" b="1" dirty="0" smtClean="0"/>
              <a:t> </a:t>
            </a:r>
            <a:endParaRPr lang="en-US" sz="3600" b="1" dirty="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0198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/>
              <a:t>Zdroj: </a:t>
            </a:r>
            <a:r>
              <a:rPr lang="cs-CZ" sz="900" i="1" dirty="0" err="1" smtClean="0"/>
              <a:t>Eurostat</a:t>
            </a:r>
            <a:endParaRPr lang="en-US" sz="900" i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400175" y="1338262"/>
          <a:ext cx="6343650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cs-CZ" sz="3600" b="1" dirty="0" smtClean="0"/>
              <a:t>Změny </a:t>
            </a:r>
            <a:r>
              <a:rPr lang="cs-CZ" sz="3600" b="1" dirty="0" smtClean="0"/>
              <a:t>zaměstnanosti během </a:t>
            </a:r>
            <a:r>
              <a:rPr lang="cs-CZ" sz="3600" b="1" dirty="0" err="1" smtClean="0"/>
              <a:t>krize</a:t>
            </a:r>
            <a:endParaRPr lang="en-US" sz="3600" b="1" dirty="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0198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/>
              <a:t>Zdroj: </a:t>
            </a:r>
            <a:r>
              <a:rPr lang="cs-CZ" sz="900" i="1" dirty="0" smtClean="0"/>
              <a:t>MF ČR, Makroekonomická </a:t>
            </a:r>
            <a:r>
              <a:rPr lang="cs-CZ" sz="900" i="1" dirty="0" err="1" smtClean="0"/>
              <a:t>predikce</a:t>
            </a:r>
            <a:endParaRPr lang="en-US" sz="9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5" y="1874044"/>
            <a:ext cx="878617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itle 3"/>
          <p:cNvSpPr>
            <a:spLocks noGrp="1"/>
          </p:cNvSpPr>
          <p:nvPr>
            <p:ph idx="4294967295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endParaRPr lang="en-US" sz="6000" b="1" dirty="0" smtClean="0">
              <a:solidFill>
                <a:srgbClr val="FFC000"/>
              </a:solidFill>
              <a:latin typeface="Arial" charset="0"/>
            </a:endParaRP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cs-CZ" sz="6600" b="1" dirty="0" smtClean="0">
                <a:solidFill>
                  <a:srgbClr val="FF0000"/>
                </a:solidFill>
                <a:latin typeface="Arial" charset="0"/>
              </a:rPr>
              <a:t>POLITIKA </a:t>
            </a:r>
            <a:r>
              <a:rPr lang="cs-CZ" sz="6600" b="1" dirty="0" err="1" smtClean="0">
                <a:solidFill>
                  <a:srgbClr val="FF0000"/>
                </a:solidFill>
                <a:latin typeface="Arial" charset="0"/>
              </a:rPr>
              <a:t>ZAMĚSTNANOSTI</a:t>
            </a:r>
            <a:endParaRPr lang="cs-CZ" sz="6600" b="1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endParaRPr lang="cs-CZ" sz="44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Aft>
                <a:spcPts val="600"/>
              </a:spcAft>
              <a:buNone/>
            </a:pPr>
            <a:endParaRPr lang="cs-CZ" sz="48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040" y="1045088"/>
            <a:ext cx="5166360" cy="505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26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9900"/>
                </a:solidFill>
              </a:rPr>
              <a:t>Interní a externí flexibilita </a:t>
            </a:r>
            <a:r>
              <a:rPr lang="cs-CZ" sz="4000" b="1" dirty="0" err="1" smtClean="0">
                <a:solidFill>
                  <a:srgbClr val="FF9900"/>
                </a:solidFill>
              </a:rPr>
              <a:t>zaměstnanosti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br>
              <a:rPr lang="en-US" b="1" dirty="0" smtClean="0">
                <a:solidFill>
                  <a:srgbClr val="FF9900"/>
                </a:solidFill>
              </a:rPr>
            </a:b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>
                <a:solidFill>
                  <a:schemeClr val="bg1"/>
                </a:solidFill>
              </a:rPr>
              <a:t>Zdroj</a:t>
            </a:r>
            <a:r>
              <a:rPr lang="cs-CZ" sz="1000" i="1" dirty="0" smtClean="0">
                <a:solidFill>
                  <a:schemeClr val="bg1"/>
                </a:solidFill>
              </a:rPr>
              <a:t>: </a:t>
            </a:r>
            <a:r>
              <a:rPr lang="en-US" sz="1000" i="1" dirty="0" smtClean="0">
                <a:solidFill>
                  <a:schemeClr val="bg1"/>
                </a:solidFill>
              </a:rPr>
              <a:t>Danielle Venn (2009), “Legislation, collective bargaining and enforcement: Updating the OECD employment protection indicators”, www.oecd.org/els/workingpapers 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86200" y="3048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27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9900"/>
                </a:solidFill>
              </a:rPr>
              <a:t>Interní a externí flexibilita </a:t>
            </a:r>
            <a:r>
              <a:rPr lang="cs-CZ" sz="4000" b="1" dirty="0" err="1" smtClean="0">
                <a:solidFill>
                  <a:srgbClr val="FF9900"/>
                </a:solidFill>
              </a:rPr>
              <a:t>zaměstnanosti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br>
              <a:rPr lang="en-US" b="1" dirty="0" smtClean="0">
                <a:solidFill>
                  <a:srgbClr val="FF9900"/>
                </a:solidFill>
              </a:rPr>
            </a:br>
            <a:endParaRPr lang="en-GB" sz="2800" b="1" dirty="0" smtClean="0">
              <a:solidFill>
                <a:schemeClr val="bg1"/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" y="1143000"/>
            <a:ext cx="79724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1000" y="6324600"/>
            <a:ext cx="777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</a:t>
            </a:r>
            <a:r>
              <a:rPr lang="en-US" sz="1200" i="1" dirty="0" smtClean="0">
                <a:solidFill>
                  <a:schemeClr val="bg1"/>
                </a:solidFill>
              </a:rPr>
              <a:t>Anal</a:t>
            </a:r>
            <a:r>
              <a:rPr lang="cs-CZ" sz="1200" i="1" dirty="0" smtClean="0">
                <a:solidFill>
                  <a:schemeClr val="bg1"/>
                </a:solidFill>
              </a:rPr>
              <a:t>ý</a:t>
            </a:r>
            <a:r>
              <a:rPr lang="en-US" sz="1200" i="1" dirty="0" err="1" smtClean="0">
                <a:solidFill>
                  <a:schemeClr val="bg1"/>
                </a:solidFill>
              </a:rPr>
              <a:t>za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stupn</a:t>
            </a:r>
            <a:r>
              <a:rPr lang="cs-CZ" sz="1200" i="1" dirty="0" smtClean="0">
                <a:solidFill>
                  <a:schemeClr val="bg1"/>
                </a:solidFill>
              </a:rPr>
              <a:t>ě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slad</a:t>
            </a:r>
            <a:r>
              <a:rPr lang="cs-CZ" sz="1200" i="1" dirty="0" smtClean="0">
                <a:solidFill>
                  <a:schemeClr val="bg1"/>
                </a:solidFill>
              </a:rPr>
              <a:t>ě</a:t>
            </a:r>
            <a:r>
              <a:rPr lang="en-US" sz="1200" i="1" dirty="0" err="1" smtClean="0">
                <a:solidFill>
                  <a:schemeClr val="bg1"/>
                </a:solidFill>
              </a:rPr>
              <a:t>nosti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cs-CZ" sz="1200" i="1" dirty="0" smtClean="0">
                <a:solidFill>
                  <a:schemeClr val="bg1"/>
                </a:solidFill>
              </a:rPr>
              <a:t>Č</a:t>
            </a:r>
            <a:r>
              <a:rPr lang="en-US" sz="1200" i="1" dirty="0" smtClean="0">
                <a:solidFill>
                  <a:schemeClr val="bg1"/>
                </a:solidFill>
              </a:rPr>
              <a:t>R s </a:t>
            </a:r>
            <a:r>
              <a:rPr lang="cs-CZ" sz="1200" i="1" dirty="0" err="1" smtClean="0">
                <a:solidFill>
                  <a:schemeClr val="bg1"/>
                </a:solidFill>
              </a:rPr>
              <a:t>Eurozónou</a:t>
            </a:r>
            <a:r>
              <a:rPr lang="cs-CZ" sz="1200" i="1" dirty="0" smtClean="0">
                <a:solidFill>
                  <a:schemeClr val="bg1"/>
                </a:solidFill>
              </a:rPr>
              <a:t>, ČNB, prosinec </a:t>
            </a:r>
            <a:r>
              <a:rPr lang="cs-CZ" sz="1200" i="1" dirty="0" err="1" smtClean="0">
                <a:solidFill>
                  <a:schemeClr val="bg1"/>
                </a:solidFill>
              </a:rPr>
              <a:t>2011</a:t>
            </a:r>
            <a:endParaRPr lang="cs-CZ" sz="1200" i="1" dirty="0" smtClean="0">
              <a:solidFill>
                <a:schemeClr val="bg1"/>
              </a:solidFill>
            </a:endParaRPr>
          </a:p>
          <a:p>
            <a:r>
              <a:rPr lang="en-US" sz="900" i="1" dirty="0" smtClean="0">
                <a:solidFill>
                  <a:schemeClr val="bg1"/>
                </a:solidFill>
              </a:rPr>
              <a:t>http://www.cnb.cz/miranda2/export/sites/www.cnb.cz/cs/menova_politika/strategicke_dokumenty/download/analyzy_sladenosti_2012.pdf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7" y="838200"/>
            <a:ext cx="57626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28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9900"/>
                </a:solidFill>
              </a:rPr>
              <a:t>Interní a externí flexibilita </a:t>
            </a:r>
            <a:r>
              <a:rPr lang="cs-CZ" sz="4000" b="1" dirty="0" err="1" smtClean="0">
                <a:solidFill>
                  <a:srgbClr val="FF9900"/>
                </a:solidFill>
              </a:rPr>
              <a:t>zaměstnanosti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br>
              <a:rPr lang="en-US" b="1" dirty="0" smtClean="0">
                <a:solidFill>
                  <a:srgbClr val="FF9900"/>
                </a:solidFill>
              </a:rPr>
            </a:b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3456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>
                <a:solidFill>
                  <a:schemeClr val="bg1"/>
                </a:solidFill>
              </a:rPr>
              <a:t>Zdroj</a:t>
            </a:r>
            <a:r>
              <a:rPr lang="cs-CZ" sz="1000" i="1" dirty="0" smtClean="0">
                <a:solidFill>
                  <a:schemeClr val="bg1"/>
                </a:solidFill>
              </a:rPr>
              <a:t>: </a:t>
            </a:r>
            <a:r>
              <a:rPr lang="en-US" sz="1000" i="1" dirty="0" smtClean="0">
                <a:solidFill>
                  <a:schemeClr val="bg1"/>
                </a:solidFill>
              </a:rPr>
              <a:t>Danielle Venn (2009), “Legislation, collective bargaining and enforcement: Updating the OECD employment protection indicators”, www.oecd.org/els/workingpapers 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90800" y="5638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5638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133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29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0"/>
            <a:ext cx="8343900" cy="6096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FF9900"/>
                </a:solidFill>
              </a:rPr>
              <a:t>Zdanění </a:t>
            </a:r>
            <a:r>
              <a:rPr lang="cs-CZ" b="1" dirty="0" err="1" smtClean="0">
                <a:solidFill>
                  <a:srgbClr val="FF9900"/>
                </a:solidFill>
              </a:rPr>
              <a:t>práce</a:t>
            </a:r>
            <a:endParaRPr lang="en-GB" b="1" dirty="0" smtClean="0">
              <a:solidFill>
                <a:srgbClr val="FF990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"/>
            <a:ext cx="6477000" cy="236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79057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6324600"/>
            <a:ext cx="777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</a:t>
            </a:r>
            <a:r>
              <a:rPr lang="en-US" sz="1200" i="1" dirty="0" smtClean="0">
                <a:solidFill>
                  <a:schemeClr val="bg1"/>
                </a:solidFill>
              </a:rPr>
              <a:t>Anal</a:t>
            </a:r>
            <a:r>
              <a:rPr lang="cs-CZ" sz="1200" i="1" dirty="0" smtClean="0">
                <a:solidFill>
                  <a:schemeClr val="bg1"/>
                </a:solidFill>
              </a:rPr>
              <a:t>ý</a:t>
            </a:r>
            <a:r>
              <a:rPr lang="en-US" sz="1200" i="1" dirty="0" err="1" smtClean="0">
                <a:solidFill>
                  <a:schemeClr val="bg1"/>
                </a:solidFill>
              </a:rPr>
              <a:t>za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stupn</a:t>
            </a:r>
            <a:r>
              <a:rPr lang="cs-CZ" sz="1200" i="1" dirty="0" smtClean="0">
                <a:solidFill>
                  <a:schemeClr val="bg1"/>
                </a:solidFill>
              </a:rPr>
              <a:t>ě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slad</a:t>
            </a:r>
            <a:r>
              <a:rPr lang="cs-CZ" sz="1200" i="1" dirty="0" smtClean="0">
                <a:solidFill>
                  <a:schemeClr val="bg1"/>
                </a:solidFill>
              </a:rPr>
              <a:t>ě</a:t>
            </a:r>
            <a:r>
              <a:rPr lang="en-US" sz="1200" i="1" dirty="0" err="1" smtClean="0">
                <a:solidFill>
                  <a:schemeClr val="bg1"/>
                </a:solidFill>
              </a:rPr>
              <a:t>nosti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cs-CZ" sz="1200" i="1" dirty="0" smtClean="0">
                <a:solidFill>
                  <a:schemeClr val="bg1"/>
                </a:solidFill>
              </a:rPr>
              <a:t>Č</a:t>
            </a:r>
            <a:r>
              <a:rPr lang="en-US" sz="1200" i="1" dirty="0" smtClean="0">
                <a:solidFill>
                  <a:schemeClr val="bg1"/>
                </a:solidFill>
              </a:rPr>
              <a:t>R s </a:t>
            </a:r>
            <a:r>
              <a:rPr lang="cs-CZ" sz="1200" i="1" dirty="0" err="1" smtClean="0">
                <a:solidFill>
                  <a:schemeClr val="bg1"/>
                </a:solidFill>
              </a:rPr>
              <a:t>Eurozónou</a:t>
            </a:r>
            <a:r>
              <a:rPr lang="cs-CZ" sz="1200" i="1" dirty="0" smtClean="0">
                <a:solidFill>
                  <a:schemeClr val="bg1"/>
                </a:solidFill>
              </a:rPr>
              <a:t>, ČNB, prosinec </a:t>
            </a:r>
            <a:r>
              <a:rPr lang="cs-CZ" sz="1200" i="1" dirty="0" err="1" smtClean="0">
                <a:solidFill>
                  <a:schemeClr val="bg1"/>
                </a:solidFill>
              </a:rPr>
              <a:t>2012</a:t>
            </a:r>
            <a:endParaRPr lang="cs-CZ" sz="1200" i="1" dirty="0" smtClean="0">
              <a:solidFill>
                <a:schemeClr val="bg1"/>
              </a:solidFill>
            </a:endParaRPr>
          </a:p>
          <a:p>
            <a:r>
              <a:rPr lang="en-US" sz="900" i="1" dirty="0" smtClean="0">
                <a:solidFill>
                  <a:schemeClr val="bg1"/>
                </a:solidFill>
              </a:rPr>
              <a:t>http://www.cnb.cz/miranda2/export/sites/www.cnb.cz/cs/menova_politika/strategicke_dokumenty/download/analyzy_sladenosti_2012.pdf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3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458200" cy="5715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sz="2800" dirty="0" smtClean="0">
                <a:solidFill>
                  <a:srgbClr val="33CC33"/>
                </a:solidFill>
                <a:latin typeface="Tahoma" pitchFamily="34" charset="0"/>
                <a:sym typeface="Wingdings" pitchFamily="2" charset="2"/>
              </a:rPr>
              <a:t>Nezaměstnanost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Jak jí </a:t>
            </a:r>
            <a:r>
              <a:rPr lang="cs-CZ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měříme</a:t>
            </a:r>
            <a:endParaRPr lang="cs-CZ" sz="2000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Různá </a:t>
            </a:r>
            <a:r>
              <a:rPr lang="cs-CZ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srovnání</a:t>
            </a:r>
            <a:endParaRPr lang="cs-CZ" sz="2000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eaLnBrk="1" hangingPunct="1">
              <a:spcAft>
                <a:spcPts val="600"/>
              </a:spcAft>
            </a:pPr>
            <a:r>
              <a:rPr lang="cs-CZ" sz="2800" dirty="0" smtClean="0">
                <a:solidFill>
                  <a:srgbClr val="00B0F0"/>
                </a:solidFill>
                <a:latin typeface="Tahoma" pitchFamily="34" charset="0"/>
                <a:sym typeface="Wingdings" pitchFamily="2" charset="2"/>
              </a:rPr>
              <a:t>Zaměstnanost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Celoživotní </a:t>
            </a:r>
            <a:r>
              <a:rPr lang="cs-CZ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profily</a:t>
            </a:r>
            <a:endParaRPr lang="cs-CZ" sz="2000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Zaměstnanost </a:t>
            </a:r>
            <a:r>
              <a:rPr lang="cs-CZ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žen</a:t>
            </a:r>
            <a:endParaRPr lang="cs-CZ" sz="2000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Zaměstnanost v době </a:t>
            </a:r>
            <a:r>
              <a:rPr lang="cs-CZ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krize</a:t>
            </a:r>
            <a:endParaRPr lang="cs-CZ" sz="2000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Politika </a:t>
            </a:r>
            <a:r>
              <a:rPr lang="cs-CZ" sz="2800" dirty="0" err="1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zaměstnanosti</a:t>
            </a:r>
            <a:endParaRPr lang="cs-CZ" sz="2800" dirty="0" smtClean="0">
              <a:solidFill>
                <a:srgbClr val="FF0000"/>
              </a:solidFill>
              <a:latin typeface="Tahoma" pitchFamily="34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Flexibilita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zdan</a:t>
            </a:r>
            <a:r>
              <a:rPr lang="cs-CZ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ění</a:t>
            </a:r>
            <a:endParaRPr lang="cs-CZ" sz="2000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Řešení nezaměstnanosti: kde, jak, </a:t>
            </a:r>
            <a:r>
              <a:rPr lang="cs-CZ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co</a:t>
            </a:r>
            <a:endParaRPr lang="en-US" sz="2000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Vzdělání a trh </a:t>
            </a:r>
            <a:r>
              <a:rPr lang="cs-CZ" sz="2800" dirty="0" err="1" smtClean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práce</a:t>
            </a:r>
            <a:endParaRPr lang="cs-CZ" sz="2800" dirty="0" smtClean="0">
              <a:solidFill>
                <a:srgbClr val="FFFF00"/>
              </a:solidFill>
              <a:latin typeface="Tahoma" pitchFamily="34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Kolik máme učňů a </a:t>
            </a:r>
            <a:r>
              <a:rPr lang="cs-CZ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vysokoškoláků</a:t>
            </a:r>
            <a:endParaRPr lang="cs-CZ" sz="2000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Dopady na </a:t>
            </a:r>
            <a:r>
              <a:rPr lang="cs-CZ" sz="2000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HDP</a:t>
            </a:r>
            <a:endParaRPr lang="cs-CZ" sz="2000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Učitelé</a:t>
            </a:r>
            <a:endParaRPr lang="cs-CZ" dirty="0" smtClean="0">
              <a:solidFill>
                <a:srgbClr val="33CC33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067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9900"/>
                </a:solidFill>
                <a:latin typeface="Arial" charset="0"/>
              </a:rPr>
              <a:t>O </a:t>
            </a:r>
            <a:r>
              <a:rPr lang="cs-CZ" sz="3600" b="1" dirty="0" smtClean="0">
                <a:solidFill>
                  <a:srgbClr val="FF9900"/>
                </a:solidFill>
                <a:latin typeface="Arial" charset="0"/>
              </a:rPr>
              <a:t>ČEM TO </a:t>
            </a:r>
            <a:r>
              <a:rPr lang="cs-CZ" sz="3600" b="1" dirty="0" err="1" smtClean="0">
                <a:solidFill>
                  <a:srgbClr val="FF9900"/>
                </a:solidFill>
                <a:latin typeface="Arial" charset="0"/>
              </a:rPr>
              <a:t>BUDE</a:t>
            </a:r>
            <a:endParaRPr lang="en-US" sz="3600" b="1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620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30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9900"/>
                </a:solidFill>
              </a:rPr>
              <a:t>Beveridge</a:t>
            </a:r>
            <a:r>
              <a:rPr lang="cs-CZ" b="1" dirty="0" err="1" smtClean="0">
                <a:solidFill>
                  <a:srgbClr val="FF9900"/>
                </a:solidFill>
              </a:rPr>
              <a:t>ova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cs-CZ" b="1" dirty="0" smtClean="0">
                <a:solidFill>
                  <a:srgbClr val="FF9900"/>
                </a:solidFill>
              </a:rPr>
              <a:t>křivka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6324600"/>
            <a:ext cx="777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</a:t>
            </a:r>
            <a:r>
              <a:rPr lang="en-US" sz="1200" i="1" dirty="0" smtClean="0">
                <a:solidFill>
                  <a:schemeClr val="bg1"/>
                </a:solidFill>
              </a:rPr>
              <a:t>Anal</a:t>
            </a:r>
            <a:r>
              <a:rPr lang="cs-CZ" sz="1200" i="1" dirty="0" smtClean="0">
                <a:solidFill>
                  <a:schemeClr val="bg1"/>
                </a:solidFill>
              </a:rPr>
              <a:t>ý</a:t>
            </a:r>
            <a:r>
              <a:rPr lang="en-US" sz="1200" i="1" dirty="0" err="1" smtClean="0">
                <a:solidFill>
                  <a:schemeClr val="bg1"/>
                </a:solidFill>
              </a:rPr>
              <a:t>za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stupn</a:t>
            </a:r>
            <a:r>
              <a:rPr lang="cs-CZ" sz="1200" i="1" dirty="0" smtClean="0">
                <a:solidFill>
                  <a:schemeClr val="bg1"/>
                </a:solidFill>
              </a:rPr>
              <a:t>ě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slad</a:t>
            </a:r>
            <a:r>
              <a:rPr lang="cs-CZ" sz="1200" i="1" dirty="0" smtClean="0">
                <a:solidFill>
                  <a:schemeClr val="bg1"/>
                </a:solidFill>
              </a:rPr>
              <a:t>ě</a:t>
            </a:r>
            <a:r>
              <a:rPr lang="en-US" sz="1200" i="1" dirty="0" err="1" smtClean="0">
                <a:solidFill>
                  <a:schemeClr val="bg1"/>
                </a:solidFill>
              </a:rPr>
              <a:t>nosti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cs-CZ" sz="1200" i="1" dirty="0" smtClean="0">
                <a:solidFill>
                  <a:schemeClr val="bg1"/>
                </a:solidFill>
              </a:rPr>
              <a:t>Č</a:t>
            </a:r>
            <a:r>
              <a:rPr lang="en-US" sz="1200" i="1" dirty="0" smtClean="0">
                <a:solidFill>
                  <a:schemeClr val="bg1"/>
                </a:solidFill>
              </a:rPr>
              <a:t>R s </a:t>
            </a:r>
            <a:r>
              <a:rPr lang="cs-CZ" sz="1200" i="1" dirty="0" err="1" smtClean="0">
                <a:solidFill>
                  <a:schemeClr val="bg1"/>
                </a:solidFill>
              </a:rPr>
              <a:t>Eurozónou</a:t>
            </a:r>
            <a:r>
              <a:rPr lang="cs-CZ" sz="1200" i="1" dirty="0" smtClean="0">
                <a:solidFill>
                  <a:schemeClr val="bg1"/>
                </a:solidFill>
              </a:rPr>
              <a:t>, ČNB, prosinec </a:t>
            </a:r>
            <a:r>
              <a:rPr lang="cs-CZ" sz="1200" i="1" dirty="0" err="1" smtClean="0">
                <a:solidFill>
                  <a:schemeClr val="bg1"/>
                </a:solidFill>
              </a:rPr>
              <a:t>2012</a:t>
            </a:r>
            <a:endParaRPr lang="cs-CZ" sz="1200" i="1" dirty="0" smtClean="0">
              <a:solidFill>
                <a:schemeClr val="bg1"/>
              </a:solidFill>
            </a:endParaRPr>
          </a:p>
          <a:p>
            <a:r>
              <a:rPr lang="en-US" sz="900" i="1" dirty="0" smtClean="0">
                <a:solidFill>
                  <a:schemeClr val="bg1"/>
                </a:solidFill>
              </a:rPr>
              <a:t>http://www.cnb.cz/miranda2/export/sites/www.cnb.cz/cs/menova_politika/strategicke_dokumenty/download/analyzy_sladenosti_2012.pdf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3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4582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endParaRPr lang="cs-CZ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eaLnBrk="1" hangingPunct="1">
              <a:spcAft>
                <a:spcPts val="600"/>
              </a:spcAft>
            </a:pPr>
            <a:r>
              <a:rPr lang="cs-CZ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Počet nezaměstnaných vs. míra </a:t>
            </a:r>
            <a:r>
              <a:rPr lang="cs-CZ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nezaměstnanosti</a:t>
            </a:r>
            <a:endParaRPr lang="cs-CZ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eaLnBrk="1" hangingPunct="1">
              <a:spcAft>
                <a:spcPts val="600"/>
              </a:spcAft>
            </a:pPr>
            <a:endParaRPr lang="cs-CZ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eaLnBrk="1" hangingPunct="1">
              <a:spcAft>
                <a:spcPts val="600"/>
              </a:spcAft>
            </a:pPr>
            <a:r>
              <a:rPr lang="cs-CZ" dirty="0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Dlouhodobá míra </a:t>
            </a:r>
            <a:r>
              <a:rPr lang="cs-CZ" dirty="0" err="1" smtClean="0">
                <a:solidFill>
                  <a:schemeClr val="bg1"/>
                </a:solidFill>
                <a:latin typeface="Tahoma" pitchFamily="34" charset="0"/>
                <a:sym typeface="Wingdings" pitchFamily="2" charset="2"/>
              </a:rPr>
              <a:t>nezaměstnanosti</a:t>
            </a:r>
            <a:endParaRPr lang="cs-CZ" dirty="0" smtClean="0">
              <a:solidFill>
                <a:schemeClr val="bg1"/>
              </a:solidFill>
              <a:latin typeface="Tahoma" pitchFamily="34" charset="0"/>
              <a:sym typeface="Wingdings" pitchFamily="2" charset="2"/>
            </a:endParaRPr>
          </a:p>
          <a:p>
            <a:pPr eaLnBrk="1" hangingPunct="1">
              <a:spcAft>
                <a:spcPts val="600"/>
              </a:spcAft>
            </a:pPr>
            <a:endParaRPr lang="cs-CZ" sz="2400" dirty="0" smtClean="0">
              <a:solidFill>
                <a:srgbClr val="33CC33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0678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FF9900"/>
                </a:solidFill>
                <a:latin typeface="Arial" charset="0"/>
              </a:rPr>
              <a:t>Sledování </a:t>
            </a:r>
            <a:r>
              <a:rPr lang="cs-CZ" sz="4000" b="1" dirty="0" err="1" smtClean="0">
                <a:solidFill>
                  <a:srgbClr val="FF9900"/>
                </a:solidFill>
                <a:latin typeface="Arial" charset="0"/>
              </a:rPr>
              <a:t>nezaměstnanosti</a:t>
            </a:r>
            <a:endParaRPr lang="en-US" sz="4000" b="1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3"/>
          <p:cNvSpPr>
            <a:spLocks noGrp="1"/>
          </p:cNvSpPr>
          <p:nvPr>
            <p:ph idx="4294967295"/>
          </p:nvPr>
        </p:nvSpPr>
        <p:spPr>
          <a:xfrm>
            <a:off x="342900" y="2057400"/>
            <a:ext cx="8458200" cy="42672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None/>
            </a:pPr>
            <a:r>
              <a:rPr lang="en-US" sz="28700" b="1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?</a:t>
            </a:r>
            <a:endParaRPr lang="cs-CZ" sz="28700" b="1" dirty="0" smtClean="0">
              <a:solidFill>
                <a:srgbClr val="FF00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067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9900"/>
                </a:solidFill>
                <a:latin typeface="Arial" charset="0"/>
              </a:rPr>
              <a:t>Identifikace</a:t>
            </a:r>
            <a:r>
              <a:rPr lang="en-US" sz="4000" b="1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cs-CZ" sz="4000" b="1" dirty="0" smtClean="0">
                <a:solidFill>
                  <a:srgbClr val="FF9900"/>
                </a:solidFill>
                <a:latin typeface="Arial" charset="0"/>
              </a:rPr>
              <a:t>problémů s </a:t>
            </a:r>
            <a:r>
              <a:rPr lang="cs-CZ" sz="4000" b="1" dirty="0" err="1" smtClean="0">
                <a:solidFill>
                  <a:srgbClr val="FF9900"/>
                </a:solidFill>
                <a:latin typeface="Arial" charset="0"/>
              </a:rPr>
              <a:t>nezaměstnaností</a:t>
            </a:r>
            <a:endParaRPr lang="en-US" sz="4000" b="1" dirty="0" smtClean="0">
              <a:solidFill>
                <a:srgbClr val="FF9900"/>
              </a:solidFill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 bwMode="auto">
          <a:xfrm>
            <a:off x="457200" y="8382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33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9900"/>
                </a:solidFill>
              </a:rPr>
              <a:t>Sledování </a:t>
            </a:r>
            <a:r>
              <a:rPr lang="cs-CZ" sz="4000" b="1" dirty="0" err="1" smtClean="0">
                <a:solidFill>
                  <a:srgbClr val="FF9900"/>
                </a:solidFill>
              </a:rPr>
              <a:t>nezaměstnanosti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br>
              <a:rPr lang="en-US" b="1" dirty="0" smtClean="0">
                <a:solidFill>
                  <a:srgbClr val="FF9900"/>
                </a:solidFill>
              </a:rPr>
            </a:br>
            <a:endParaRPr lang="en-GB" sz="2800" b="1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72400" y="34290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3244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ČR </a:t>
            </a:r>
            <a:r>
              <a:rPr lang="cs-CZ" b="1" dirty="0" err="1" smtClean="0">
                <a:solidFill>
                  <a:srgbClr val="FF0000"/>
                </a:solidFill>
              </a:rPr>
              <a:t>dnes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7162800" cy="573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34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9900"/>
                </a:solidFill>
              </a:rPr>
              <a:t>Sledování </a:t>
            </a:r>
            <a:r>
              <a:rPr lang="cs-CZ" sz="4000" b="1" dirty="0" err="1" smtClean="0">
                <a:solidFill>
                  <a:srgbClr val="FF9900"/>
                </a:solidFill>
              </a:rPr>
              <a:t>nezaměstnanosti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br>
              <a:rPr lang="en-US" b="1" dirty="0" smtClean="0">
                <a:solidFill>
                  <a:srgbClr val="FF9900"/>
                </a:solidFill>
              </a:rPr>
            </a:br>
            <a:endParaRPr lang="en-GB" sz="2800" b="1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72400" y="34290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3244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ČR </a:t>
            </a:r>
            <a:r>
              <a:rPr lang="cs-CZ" b="1" dirty="0" err="1" smtClean="0">
                <a:solidFill>
                  <a:srgbClr val="FF0000"/>
                </a:solidFill>
              </a:rPr>
              <a:t>dnes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7315200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3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458200" cy="51054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None/>
            </a:pPr>
            <a:r>
              <a:rPr lang="en-US" sz="28700" b="1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?</a:t>
            </a:r>
            <a:endParaRPr lang="cs-CZ" sz="28700" b="1" dirty="0" smtClean="0">
              <a:solidFill>
                <a:srgbClr val="FF00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067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FF9900"/>
                </a:solidFill>
                <a:latin typeface="Arial" charset="0"/>
              </a:rPr>
              <a:t>Zaměření aktivní politiky zaměstnanosti</a:t>
            </a:r>
            <a:endParaRPr lang="en-US" sz="4000" b="1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2584" y="1295400"/>
            <a:ext cx="8478832" cy="533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0678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FF9900"/>
                </a:solidFill>
                <a:latin typeface="Arial" charset="0"/>
              </a:rPr>
              <a:t>Aktivní a pasivní politika zaměstnanosti</a:t>
            </a:r>
            <a:endParaRPr lang="en-US" sz="4000" b="1" dirty="0" smtClean="0">
              <a:solidFill>
                <a:srgbClr val="FF99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56388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067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FF9900"/>
                </a:solidFill>
                <a:latin typeface="Arial" charset="0"/>
              </a:rPr>
              <a:t>Zaměření aktivní politiky zaměstnanosti</a:t>
            </a:r>
            <a:endParaRPr lang="en-US" sz="4000" b="1" dirty="0" smtClean="0">
              <a:solidFill>
                <a:srgbClr val="FF9900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" y="1355055"/>
            <a:ext cx="8334375" cy="550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3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458200" cy="51054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None/>
            </a:pPr>
            <a:r>
              <a:rPr lang="en-US" sz="28700" b="1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?</a:t>
            </a:r>
            <a:endParaRPr lang="cs-CZ" sz="28700" b="1" dirty="0" smtClean="0">
              <a:solidFill>
                <a:srgbClr val="FF00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067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9900"/>
                </a:solidFill>
                <a:latin typeface="Arial" charset="0"/>
              </a:rPr>
              <a:t>Dopady</a:t>
            </a:r>
            <a:r>
              <a:rPr lang="en-US" sz="4000" b="1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cs-CZ" sz="4000" b="1" dirty="0" smtClean="0">
                <a:solidFill>
                  <a:srgbClr val="FF9900"/>
                </a:solidFill>
                <a:latin typeface="Arial" charset="0"/>
              </a:rPr>
              <a:t>aktivní politiky zaměstnanosti</a:t>
            </a:r>
            <a:endParaRPr lang="en-US" sz="4000" b="1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itle 3"/>
          <p:cNvSpPr>
            <a:spLocks noGrp="1"/>
          </p:cNvSpPr>
          <p:nvPr>
            <p:ph idx="4294967295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endParaRPr lang="en-US" sz="6000" b="1" dirty="0" smtClean="0">
              <a:solidFill>
                <a:srgbClr val="FFC000"/>
              </a:solidFill>
              <a:latin typeface="Arial" charset="0"/>
            </a:endParaRP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cs-CZ" sz="6600" b="1" dirty="0" smtClean="0">
                <a:solidFill>
                  <a:srgbClr val="FFFF00"/>
                </a:solidFill>
                <a:latin typeface="Arial" charset="0"/>
              </a:rPr>
              <a:t>VZDĚLÁNÍ A TRH </a:t>
            </a:r>
            <a:r>
              <a:rPr lang="cs-CZ" sz="6600" b="1" dirty="0" err="1" smtClean="0">
                <a:solidFill>
                  <a:srgbClr val="FFFF00"/>
                </a:solidFill>
                <a:latin typeface="Arial" charset="0"/>
              </a:rPr>
              <a:t>PRÁCE</a:t>
            </a:r>
            <a:endParaRPr lang="cs-CZ" sz="4400" b="1" dirty="0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itle 3"/>
          <p:cNvSpPr>
            <a:spLocks noGrp="1"/>
          </p:cNvSpPr>
          <p:nvPr>
            <p:ph idx="4294967295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endParaRPr lang="en-US" sz="6000" b="1" dirty="0" smtClean="0">
              <a:solidFill>
                <a:srgbClr val="FFC000"/>
              </a:solidFill>
              <a:latin typeface="Arial" charset="0"/>
            </a:endParaRP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cs-CZ" sz="6600" b="1" dirty="0" smtClean="0">
                <a:solidFill>
                  <a:srgbClr val="33CC33"/>
                </a:solidFill>
                <a:latin typeface="Arial" charset="0"/>
              </a:rPr>
              <a:t>NEZAMĚSTNANOST</a:t>
            </a: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endParaRPr lang="cs-CZ" sz="44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Aft>
                <a:spcPts val="600"/>
              </a:spcAft>
              <a:buNone/>
            </a:pPr>
            <a:r>
              <a:rPr lang="cs-CZ" sz="4800" b="1" dirty="0" smtClean="0">
                <a:solidFill>
                  <a:srgbClr val="FF0000"/>
                </a:solidFill>
                <a:latin typeface="Arial" charset="0"/>
              </a:rPr>
              <a:t>U</a:t>
            </a:r>
            <a:r>
              <a:rPr lang="cs-CZ" sz="4800" b="1" baseline="-25000" dirty="0" smtClean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cs-CZ" sz="4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</a:rPr>
              <a:t>≡ U / (</a:t>
            </a:r>
            <a:r>
              <a:rPr lang="en-US" sz="4800" b="1" dirty="0" smtClean="0">
                <a:solidFill>
                  <a:srgbClr val="FFFF00"/>
                </a:solidFill>
                <a:latin typeface="Arial" charset="0"/>
              </a:rPr>
              <a:t>U + E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</a:rPr>
              <a:t>) ≡ U / </a:t>
            </a:r>
            <a:r>
              <a:rPr lang="en-US" sz="4800" b="1" dirty="0" smtClean="0">
                <a:solidFill>
                  <a:srgbClr val="FFFF00"/>
                </a:solidFill>
                <a:latin typeface="Arial" charset="0"/>
              </a:rPr>
              <a:t>LF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cs-CZ" sz="48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EEC222"/>
                </a:solidFill>
              </a:rPr>
              <a:t/>
            </a:r>
            <a:br>
              <a:rPr lang="cs-CZ" sz="2800" b="1" dirty="0" smtClean="0">
                <a:solidFill>
                  <a:srgbClr val="EEC222"/>
                </a:solidFill>
              </a:rPr>
            </a:br>
            <a:r>
              <a:rPr lang="cs-CZ" b="1" dirty="0" smtClean="0">
                <a:solidFill>
                  <a:srgbClr val="EEC222"/>
                </a:solidFill>
              </a:rPr>
              <a:t>Maturanti vs. vyučení</a:t>
            </a:r>
            <a:br>
              <a:rPr lang="cs-CZ" b="1" dirty="0" smtClean="0">
                <a:solidFill>
                  <a:srgbClr val="EEC222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podíly žáků vstupujících do oborů středního vzdělání vedoucích/nevedoucích k získání maturitní zkoušky v denní formě po ukončení povinné školní </a:t>
            </a:r>
            <a:r>
              <a:rPr lang="cs-CZ" sz="2800" b="1" dirty="0" err="1" smtClean="0">
                <a:solidFill>
                  <a:schemeClr val="bg1"/>
                </a:solidFill>
              </a:rPr>
              <a:t>docházky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025" y="2362200"/>
            <a:ext cx="62039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777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</a:t>
            </a:r>
            <a:r>
              <a:rPr lang="en-US" sz="1200" i="1" dirty="0" smtClean="0">
                <a:solidFill>
                  <a:schemeClr val="bg1"/>
                </a:solidFill>
              </a:rPr>
              <a:t>Anal</a:t>
            </a:r>
            <a:r>
              <a:rPr lang="cs-CZ" sz="1200" i="1" dirty="0" smtClean="0">
                <a:solidFill>
                  <a:schemeClr val="bg1"/>
                </a:solidFill>
              </a:rPr>
              <a:t>ý</a:t>
            </a:r>
            <a:r>
              <a:rPr lang="en-US" sz="1200" i="1" dirty="0" err="1" smtClean="0">
                <a:solidFill>
                  <a:schemeClr val="bg1"/>
                </a:solidFill>
              </a:rPr>
              <a:t>za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stupn</a:t>
            </a:r>
            <a:r>
              <a:rPr lang="cs-CZ" sz="1200" i="1" dirty="0" smtClean="0">
                <a:solidFill>
                  <a:schemeClr val="bg1"/>
                </a:solidFill>
              </a:rPr>
              <a:t>ě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slad</a:t>
            </a:r>
            <a:r>
              <a:rPr lang="cs-CZ" sz="1200" i="1" dirty="0" smtClean="0">
                <a:solidFill>
                  <a:schemeClr val="bg1"/>
                </a:solidFill>
              </a:rPr>
              <a:t>ě</a:t>
            </a:r>
            <a:r>
              <a:rPr lang="en-US" sz="1200" i="1" dirty="0" err="1" smtClean="0">
                <a:solidFill>
                  <a:schemeClr val="bg1"/>
                </a:solidFill>
              </a:rPr>
              <a:t>nosti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cs-CZ" sz="1200" i="1" dirty="0" smtClean="0">
                <a:solidFill>
                  <a:schemeClr val="bg1"/>
                </a:solidFill>
              </a:rPr>
              <a:t>Č</a:t>
            </a:r>
            <a:r>
              <a:rPr lang="en-US" sz="1200" i="1" dirty="0" smtClean="0">
                <a:solidFill>
                  <a:schemeClr val="bg1"/>
                </a:solidFill>
              </a:rPr>
              <a:t>R s </a:t>
            </a:r>
            <a:r>
              <a:rPr lang="cs-CZ" sz="1200" i="1" dirty="0" err="1" smtClean="0">
                <a:solidFill>
                  <a:schemeClr val="bg1"/>
                </a:solidFill>
              </a:rPr>
              <a:t>Eurozónou</a:t>
            </a:r>
            <a:r>
              <a:rPr lang="cs-CZ" sz="1200" i="1" dirty="0" smtClean="0">
                <a:solidFill>
                  <a:schemeClr val="bg1"/>
                </a:solidFill>
              </a:rPr>
              <a:t>, ČNB, prosinec </a:t>
            </a:r>
            <a:r>
              <a:rPr lang="cs-CZ" sz="1200" i="1" dirty="0" err="1" smtClean="0">
                <a:solidFill>
                  <a:schemeClr val="bg1"/>
                </a:solidFill>
              </a:rPr>
              <a:t>2011</a:t>
            </a:r>
            <a:endParaRPr lang="cs-CZ" sz="1200" i="1" dirty="0" smtClean="0">
              <a:solidFill>
                <a:schemeClr val="bg1"/>
              </a:solidFill>
            </a:endParaRPr>
          </a:p>
          <a:p>
            <a:r>
              <a:rPr lang="en-US" sz="900" i="1" dirty="0" smtClean="0">
                <a:solidFill>
                  <a:schemeClr val="bg1"/>
                </a:solidFill>
              </a:rPr>
              <a:t>http://www.cnb.cz/miranda2/export/sites/www.cnb.cz/cs/menova_politika/strategicke_dokumenty/download/analyzy_sladenosti_2012.pdf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8382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EEC222"/>
                </a:solidFill>
              </a:rPr>
              <a:t>Má</a:t>
            </a:r>
            <a:r>
              <a:rPr lang="en-US" b="1" dirty="0" smtClean="0">
                <a:solidFill>
                  <a:srgbClr val="EEC222"/>
                </a:solidFill>
              </a:rPr>
              <a:t>me</a:t>
            </a:r>
            <a:r>
              <a:rPr lang="cs-CZ" b="1" dirty="0" smtClean="0">
                <a:solidFill>
                  <a:srgbClr val="EEC222"/>
                </a:solidFill>
              </a:rPr>
              <a:t> příliš mnoho </a:t>
            </a:r>
            <a:r>
              <a:rPr lang="cs-CZ" b="1" dirty="0" err="1" smtClean="0">
                <a:solidFill>
                  <a:srgbClr val="EEC222"/>
                </a:solidFill>
              </a:rPr>
              <a:t>vysokoškoláků</a:t>
            </a:r>
            <a:r>
              <a:rPr lang="en-US" b="1" dirty="0" smtClean="0">
                <a:solidFill>
                  <a:srgbClr val="EEC222"/>
                </a:solidFill>
              </a:rPr>
              <a:t>?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/>
              <a:t>Zdroj: </a:t>
            </a:r>
            <a:r>
              <a:rPr lang="en-US" sz="900" i="1" dirty="0" smtClean="0"/>
              <a:t>V</a:t>
            </a:r>
            <a:r>
              <a:rPr lang="cs-CZ" sz="900" i="1" dirty="0" smtClean="0"/>
              <a:t>ŠPS z ČSÚ +vlastní výpočty</a:t>
            </a:r>
            <a:endParaRPr lang="en-US" sz="9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4008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>
                <a:solidFill>
                  <a:schemeClr val="bg1"/>
                </a:solidFill>
              </a:rPr>
              <a:t>Zdroj: Eurostat, převzato z Rámec strategie  konkurenceschopnosti, NERV </a:t>
            </a:r>
            <a:r>
              <a:rPr lang="cs-CZ" sz="900" i="1" dirty="0" err="1" smtClean="0">
                <a:solidFill>
                  <a:schemeClr val="bg1"/>
                </a:solidFill>
              </a:rPr>
              <a:t>2011</a:t>
            </a:r>
            <a:endParaRPr lang="en-US" sz="900" i="1" dirty="0">
              <a:solidFill>
                <a:schemeClr val="bg1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" y="1647824"/>
            <a:ext cx="9143387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EEC222"/>
                </a:solidFill>
              </a:rPr>
              <a:t>Nezaměstnanost </a:t>
            </a:r>
            <a:r>
              <a:rPr lang="cs-CZ" b="1" dirty="0" err="1" smtClean="0">
                <a:solidFill>
                  <a:srgbClr val="EEC222"/>
                </a:solidFill>
              </a:rPr>
              <a:t>absolventů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 smtClean="0">
                <a:solidFill>
                  <a:schemeClr val="bg1"/>
                </a:solidFill>
              </a:rPr>
              <a:t>Zdroj: </a:t>
            </a:r>
            <a:r>
              <a:rPr lang="en-US" sz="900" i="1" dirty="0" err="1" smtClean="0">
                <a:solidFill>
                  <a:schemeClr val="bg1"/>
                </a:solidFill>
              </a:rPr>
              <a:t>Vývoj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vzdělanostní</a:t>
            </a:r>
            <a:r>
              <a:rPr lang="en-US" sz="900" i="1" dirty="0" smtClean="0">
                <a:solidFill>
                  <a:schemeClr val="bg1"/>
                </a:solidFill>
              </a:rPr>
              <a:t> a </a:t>
            </a:r>
            <a:r>
              <a:rPr lang="en-US" sz="900" i="1" dirty="0" err="1" smtClean="0">
                <a:solidFill>
                  <a:schemeClr val="bg1"/>
                </a:solidFill>
              </a:rPr>
              <a:t>oborové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struktury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žáků</a:t>
            </a:r>
            <a:r>
              <a:rPr lang="en-US" sz="900" i="1" dirty="0" smtClean="0">
                <a:solidFill>
                  <a:schemeClr val="bg1"/>
                </a:solidFill>
              </a:rPr>
              <a:t> a </a:t>
            </a:r>
            <a:r>
              <a:rPr lang="en-US" sz="900" i="1" dirty="0" err="1" smtClean="0">
                <a:solidFill>
                  <a:schemeClr val="bg1"/>
                </a:solidFill>
              </a:rPr>
              <a:t>studentů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ve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středním</a:t>
            </a:r>
            <a:r>
              <a:rPr lang="en-US" sz="900" i="1" dirty="0" smtClean="0">
                <a:solidFill>
                  <a:schemeClr val="bg1"/>
                </a:solidFill>
              </a:rPr>
              <a:t> a </a:t>
            </a:r>
            <a:r>
              <a:rPr lang="en-US" sz="900" i="1" dirty="0" err="1" smtClean="0">
                <a:solidFill>
                  <a:schemeClr val="bg1"/>
                </a:solidFill>
              </a:rPr>
              <a:t>vyšším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odborném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vzdělávání</a:t>
            </a:r>
            <a:r>
              <a:rPr lang="en-US" sz="900" i="1" dirty="0" smtClean="0">
                <a:solidFill>
                  <a:schemeClr val="bg1"/>
                </a:solidFill>
              </a:rPr>
              <a:t> v ČR a v </a:t>
            </a:r>
            <a:r>
              <a:rPr lang="en-US" sz="900" i="1" dirty="0" err="1" smtClean="0">
                <a:solidFill>
                  <a:schemeClr val="bg1"/>
                </a:solidFill>
              </a:rPr>
              <a:t>krajích</a:t>
            </a:r>
            <a:r>
              <a:rPr lang="en-US" sz="900" i="1" dirty="0" smtClean="0">
                <a:solidFill>
                  <a:schemeClr val="bg1"/>
                </a:solidFill>
              </a:rPr>
              <a:t> ČR a </a:t>
            </a:r>
            <a:r>
              <a:rPr lang="en-US" sz="900" i="1" dirty="0" err="1" smtClean="0">
                <a:solidFill>
                  <a:schemeClr val="bg1"/>
                </a:solidFill>
              </a:rPr>
              <a:t>postavení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mladých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lidí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na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trhu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práce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ve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srovnání</a:t>
            </a:r>
            <a:r>
              <a:rPr lang="en-US" sz="900" i="1" dirty="0" smtClean="0">
                <a:solidFill>
                  <a:schemeClr val="bg1"/>
                </a:solidFill>
              </a:rPr>
              <a:t> se </a:t>
            </a:r>
            <a:r>
              <a:rPr lang="en-US" sz="900" i="1" dirty="0" err="1" smtClean="0">
                <a:solidFill>
                  <a:schemeClr val="bg1"/>
                </a:solidFill>
              </a:rPr>
              <a:t>stavem</a:t>
            </a:r>
            <a:r>
              <a:rPr lang="en-US" sz="900" i="1" dirty="0" smtClean="0">
                <a:solidFill>
                  <a:schemeClr val="bg1"/>
                </a:solidFill>
              </a:rPr>
              <a:t> v </a:t>
            </a:r>
            <a:r>
              <a:rPr lang="en-US" sz="900" i="1" dirty="0" err="1" smtClean="0">
                <a:solidFill>
                  <a:schemeClr val="bg1"/>
                </a:solidFill>
              </a:rPr>
              <a:t>Evropské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unii</a:t>
            </a:r>
            <a:r>
              <a:rPr lang="en-US" sz="900" i="1" dirty="0" smtClean="0">
                <a:solidFill>
                  <a:schemeClr val="bg1"/>
                </a:solidFill>
              </a:rPr>
              <a:t> – 2012/13</a:t>
            </a:r>
            <a:r>
              <a:rPr lang="cs-CZ" sz="900" i="1" dirty="0" smtClean="0">
                <a:solidFill>
                  <a:schemeClr val="bg1"/>
                </a:solidFill>
              </a:rPr>
              <a:t> (NÚV)</a:t>
            </a:r>
            <a:endParaRPr lang="en-US" sz="900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114425"/>
            <a:ext cx="90297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462" y="1433512"/>
            <a:ext cx="76866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01080" cy="985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err="1" smtClean="0"/>
              <a:t>Studie</a:t>
            </a:r>
            <a:r>
              <a:rPr lang="en-US" sz="2800" b="1" i="1" dirty="0" smtClean="0"/>
              <a:t> IDEA: </a:t>
            </a:r>
            <a:r>
              <a:rPr lang="en-US" sz="2800" b="1" i="1" dirty="0" err="1" smtClean="0"/>
              <a:t>Dopad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vzdělanosti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dlouhodobý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hospodářský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růst</a:t>
            </a:r>
            <a:r>
              <a:rPr lang="en-US" sz="2800" b="1" i="1" dirty="0" smtClean="0"/>
              <a:t> a </a:t>
            </a:r>
            <a:r>
              <a:rPr lang="en-US" sz="2800" b="1" i="1" dirty="0" err="1" smtClean="0"/>
              <a:t>deficity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důchodového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systému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cs-CZ" sz="2800" b="1" dirty="0" smtClean="0">
                <a:solidFill>
                  <a:srgbClr val="00B0F0"/>
                </a:solidFill>
              </a:rPr>
              <a:t>Náklady ušlých </a:t>
            </a:r>
            <a:r>
              <a:rPr lang="cs-CZ" sz="2800" b="1" dirty="0" err="1" smtClean="0">
                <a:solidFill>
                  <a:srgbClr val="00B0F0"/>
                </a:solidFill>
              </a:rPr>
              <a:t>příležitostí</a:t>
            </a:r>
            <a:r>
              <a:rPr lang="cs-CZ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[</a:t>
            </a:r>
            <a:r>
              <a:rPr lang="en-US" sz="2800" b="1" dirty="0" err="1" smtClean="0">
                <a:solidFill>
                  <a:srgbClr val="00B0F0"/>
                </a:solidFill>
              </a:rPr>
              <a:t>mld</a:t>
            </a:r>
            <a:r>
              <a:rPr lang="en-US" sz="2800" b="1" dirty="0" smtClean="0">
                <a:solidFill>
                  <a:srgbClr val="00B0F0"/>
                </a:solidFill>
              </a:rPr>
              <a:t>. K</a:t>
            </a:r>
            <a:r>
              <a:rPr lang="cs-CZ" sz="2800" b="1" dirty="0" smtClean="0">
                <a:solidFill>
                  <a:srgbClr val="00B0F0"/>
                </a:solidFill>
              </a:rPr>
              <a:t>č </a:t>
            </a:r>
            <a:r>
              <a:rPr lang="cs-CZ" sz="2800" b="1" dirty="0" err="1" smtClean="0">
                <a:solidFill>
                  <a:srgbClr val="00B0F0"/>
                </a:solidFill>
              </a:rPr>
              <a:t>ročně</a:t>
            </a:r>
            <a:r>
              <a:rPr lang="en-US" sz="2800" b="1" dirty="0" smtClean="0">
                <a:solidFill>
                  <a:srgbClr val="00B0F0"/>
                </a:solidFill>
              </a:rPr>
              <a:t>]</a:t>
            </a:r>
            <a:endParaRPr lang="cs-CZ" sz="2800" dirty="0">
              <a:solidFill>
                <a:srgbClr val="00B0F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2877" y="1357298"/>
          <a:ext cx="8322527" cy="5000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22329"/>
                <a:gridCol w="1500198"/>
              </a:tblGrid>
              <a:tr h="5000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Georgia" pitchFamily="18" charset="0"/>
                        </a:rPr>
                        <a:t>Deficit státního rozpočtu (2010)</a:t>
                      </a:r>
                      <a:endParaRPr lang="en-US" sz="28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4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24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8596" y="1928802"/>
          <a:ext cx="8304668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07688"/>
                <a:gridCol w="1496980"/>
              </a:tblGrid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Georgia" pitchFamily="18" charset="0"/>
                        </a:rPr>
                        <a:t>V</a:t>
                      </a:r>
                      <a:r>
                        <a:rPr lang="cs-CZ" sz="2400" b="1" dirty="0" smtClean="0">
                          <a:latin typeface="Georgia" pitchFamily="18" charset="0"/>
                        </a:rPr>
                        <a:t>ý</a:t>
                      </a:r>
                      <a:r>
                        <a:rPr lang="en-US" sz="2400" b="1" dirty="0" err="1" smtClean="0">
                          <a:latin typeface="Georgia" pitchFamily="18" charset="0"/>
                        </a:rPr>
                        <a:t>daje</a:t>
                      </a:r>
                      <a:r>
                        <a:rPr lang="en-US" sz="2400" b="1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Georgia" pitchFamily="18" charset="0"/>
                        </a:rPr>
                        <a:t>na</a:t>
                      </a:r>
                      <a:r>
                        <a:rPr lang="en-US" sz="2400" b="1" dirty="0" smtClean="0">
                          <a:latin typeface="Georgia" pitchFamily="18" charset="0"/>
                        </a:rPr>
                        <a:t> </a:t>
                      </a:r>
                      <a:r>
                        <a:rPr lang="cs-CZ" sz="2400" b="1" dirty="0" smtClean="0">
                          <a:latin typeface="Georgia" pitchFamily="18" charset="0"/>
                        </a:rPr>
                        <a:t>š</a:t>
                      </a:r>
                      <a:r>
                        <a:rPr lang="en-US" sz="2400" b="1" dirty="0" err="1" smtClean="0">
                          <a:latin typeface="Georgia" pitchFamily="18" charset="0"/>
                        </a:rPr>
                        <a:t>kolstv</a:t>
                      </a:r>
                      <a:r>
                        <a:rPr lang="cs-CZ" sz="2400" b="1" dirty="0" smtClean="0">
                          <a:latin typeface="Georgia" pitchFamily="18" charset="0"/>
                        </a:rPr>
                        <a:t>í (4,3 </a:t>
                      </a:r>
                      <a:r>
                        <a:rPr lang="en-US" sz="2400" b="1" dirty="0" smtClean="0">
                          <a:latin typeface="Georgia" pitchFamily="18" charset="0"/>
                        </a:rPr>
                        <a:t>% HDP)</a:t>
                      </a:r>
                      <a:endParaRPr lang="en-US" sz="2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4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157</a:t>
                      </a:r>
                      <a:endParaRPr lang="en-US" sz="2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8596" y="2471735"/>
          <a:ext cx="8304667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07688"/>
                <a:gridCol w="1496979"/>
              </a:tblGrid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Georgia" pitchFamily="18" charset="0"/>
                        </a:rPr>
                        <a:t>D</a:t>
                      </a:r>
                      <a:r>
                        <a:rPr lang="cs-CZ" sz="2400" b="1" dirty="0" smtClean="0">
                          <a:latin typeface="Georgia" pitchFamily="18" charset="0"/>
                        </a:rPr>
                        <a:t>ů</a:t>
                      </a:r>
                      <a:r>
                        <a:rPr lang="en-US" sz="2400" b="1" dirty="0" err="1" smtClean="0">
                          <a:latin typeface="Georgia" pitchFamily="18" charset="0"/>
                        </a:rPr>
                        <a:t>chody</a:t>
                      </a:r>
                      <a:endParaRPr lang="en-US" sz="20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400" b="1" dirty="0" smtClean="0">
                          <a:latin typeface="Georgia" pitchFamily="18" charset="0"/>
                        </a:rPr>
                        <a:t>350</a:t>
                      </a:r>
                      <a:endParaRPr lang="en-US" sz="2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75017" y="3714752"/>
          <a:ext cx="8393965" cy="5715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1484"/>
                <a:gridCol w="1542481"/>
              </a:tblGrid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Georgia" pitchFamily="18" charset="0"/>
                        </a:rPr>
                        <a:t>Scénář 1:</a:t>
                      </a:r>
                      <a:r>
                        <a:rPr lang="cs-CZ" sz="2400" b="0" dirty="0" smtClean="0">
                          <a:latin typeface="Georgia" pitchFamily="18" charset="0"/>
                        </a:rPr>
                        <a:t> zvýšení o 25 </a:t>
                      </a:r>
                      <a:r>
                        <a:rPr lang="cs-CZ" sz="2400" b="0" dirty="0" err="1" smtClean="0">
                          <a:latin typeface="Georgia" pitchFamily="18" charset="0"/>
                        </a:rPr>
                        <a:t>bodů</a:t>
                      </a:r>
                      <a:endParaRPr lang="en-US" sz="2400" b="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4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154</a:t>
                      </a:r>
                      <a:endParaRPr lang="en-US" sz="24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2877" y="3200400"/>
          <a:ext cx="8358246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22329"/>
                <a:gridCol w="1535917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Georgia" pitchFamily="18" charset="0"/>
                        </a:rPr>
                        <a:t>Scénář</a:t>
                      </a:r>
                      <a:r>
                        <a:rPr lang="en-US" sz="2400" b="1" dirty="0" smtClean="0">
                          <a:latin typeface="Georgia" pitchFamily="18" charset="0"/>
                        </a:rPr>
                        <a:t> 0: </a:t>
                      </a:r>
                      <a:r>
                        <a:rPr lang="en-US" sz="2400" b="0" dirty="0" err="1" smtClean="0">
                          <a:latin typeface="Georgia" pitchFamily="18" charset="0"/>
                        </a:rPr>
                        <a:t>zp</a:t>
                      </a:r>
                      <a:r>
                        <a:rPr lang="cs-CZ" sz="2400" b="0" dirty="0" smtClean="0">
                          <a:latin typeface="Georgia" pitchFamily="18" charset="0"/>
                        </a:rPr>
                        <a:t>ě</a:t>
                      </a:r>
                      <a:r>
                        <a:rPr lang="en-US" sz="2400" b="0" dirty="0" smtClean="0">
                          <a:latin typeface="Georgia" pitchFamily="18" charset="0"/>
                        </a:rPr>
                        <a:t>t do </a:t>
                      </a:r>
                      <a:r>
                        <a:rPr lang="en-US" sz="2400" b="0" dirty="0" err="1" smtClean="0">
                          <a:latin typeface="Georgia" pitchFamily="18" charset="0"/>
                        </a:rPr>
                        <a:t>roku</a:t>
                      </a:r>
                      <a:r>
                        <a:rPr lang="en-US" sz="2400" b="0" dirty="0" smtClean="0">
                          <a:latin typeface="Georgia" pitchFamily="18" charset="0"/>
                        </a:rPr>
                        <a:t> 2003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4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169</a:t>
                      </a:r>
                      <a:endParaRPr lang="en-US" sz="24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92877" y="4357694"/>
          <a:ext cx="8358246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22329"/>
                <a:gridCol w="153591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Georgia" pitchFamily="18" charset="0"/>
                        </a:rPr>
                        <a:t>Scénář</a:t>
                      </a:r>
                      <a:r>
                        <a:rPr lang="en-US" sz="2400" b="1" dirty="0" smtClean="0">
                          <a:latin typeface="Georgia" pitchFamily="18" charset="0"/>
                        </a:rPr>
                        <a:t> 2:</a:t>
                      </a:r>
                      <a:r>
                        <a:rPr lang="en-US" sz="2400" b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Georgia" pitchFamily="18" charset="0"/>
                        </a:rPr>
                        <a:t>Finsko</a:t>
                      </a:r>
                      <a:endParaRPr lang="en-US" sz="2400" b="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4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335</a:t>
                      </a:r>
                      <a:endParaRPr lang="en-US" sz="24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2877" y="4857760"/>
          <a:ext cx="8358246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22329"/>
                <a:gridCol w="153591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Georgia" pitchFamily="18" charset="0"/>
                        </a:rPr>
                        <a:t>Scénář</a:t>
                      </a:r>
                      <a:r>
                        <a:rPr lang="en-US" sz="2400" b="1" dirty="0" smtClean="0">
                          <a:latin typeface="Georgia" pitchFamily="18" charset="0"/>
                        </a:rPr>
                        <a:t> 3:</a:t>
                      </a:r>
                      <a:r>
                        <a:rPr lang="en-US" sz="2400" b="0" dirty="0" smtClean="0">
                          <a:latin typeface="Georgia" pitchFamily="18" charset="0"/>
                        </a:rPr>
                        <a:t> min. 400 </a:t>
                      </a:r>
                      <a:r>
                        <a:rPr lang="en-US" sz="2400" b="0" dirty="0" err="1" smtClean="0">
                          <a:latin typeface="Georgia" pitchFamily="18" charset="0"/>
                        </a:rPr>
                        <a:t>bodů</a:t>
                      </a:r>
                      <a:endParaRPr lang="en-US" sz="2400" b="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4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203</a:t>
                      </a:r>
                      <a:endParaRPr lang="en-US" sz="24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92877" y="5429264"/>
          <a:ext cx="8358246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22329"/>
                <a:gridCol w="153591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Georgia" pitchFamily="18" charset="0"/>
                        </a:rPr>
                        <a:t>Scénář</a:t>
                      </a:r>
                      <a:r>
                        <a:rPr lang="en-US" sz="2400" b="1" dirty="0" smtClean="0">
                          <a:latin typeface="Georgia" pitchFamily="18" charset="0"/>
                        </a:rPr>
                        <a:t> 4: </a:t>
                      </a:r>
                      <a:r>
                        <a:rPr lang="en-US" sz="2400" b="0" dirty="0" err="1" smtClean="0">
                          <a:latin typeface="Georgia" pitchFamily="18" charset="0"/>
                        </a:rPr>
                        <a:t>méně</a:t>
                      </a:r>
                      <a:r>
                        <a:rPr lang="en-US" sz="2400" b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Georgia" pitchFamily="18" charset="0"/>
                        </a:rPr>
                        <a:t>nedostatečných</a:t>
                      </a:r>
                      <a:endParaRPr lang="en-US" sz="2400" b="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4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148</a:t>
                      </a:r>
                      <a:endParaRPr lang="en-US" sz="24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92877" y="6000768"/>
          <a:ext cx="8358246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22329"/>
                <a:gridCol w="153591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Georgia" pitchFamily="18" charset="0"/>
                        </a:rPr>
                        <a:t>Scénář</a:t>
                      </a:r>
                      <a:r>
                        <a:rPr lang="en-US" sz="2400" b="1" dirty="0" smtClean="0">
                          <a:latin typeface="Georgia" pitchFamily="18" charset="0"/>
                        </a:rPr>
                        <a:t> </a:t>
                      </a:r>
                      <a:r>
                        <a:rPr lang="cs-CZ" sz="2400" b="1" dirty="0" smtClean="0">
                          <a:latin typeface="Georgia" pitchFamily="18" charset="0"/>
                        </a:rPr>
                        <a:t>6</a:t>
                      </a:r>
                      <a:r>
                        <a:rPr lang="en-US" sz="2400" b="1" dirty="0" smtClean="0">
                          <a:latin typeface="Georgia" pitchFamily="18" charset="0"/>
                        </a:rPr>
                        <a:t>:</a:t>
                      </a:r>
                      <a:r>
                        <a:rPr lang="en-US" sz="2400" b="0" dirty="0" smtClean="0">
                          <a:latin typeface="Georgia" pitchFamily="18" charset="0"/>
                        </a:rPr>
                        <a:t> </a:t>
                      </a:r>
                      <a:r>
                        <a:rPr lang="cs-CZ" sz="2400" b="0" dirty="0" smtClean="0">
                          <a:latin typeface="Georgia" pitchFamily="18" charset="0"/>
                        </a:rPr>
                        <a:t>Praha</a:t>
                      </a:r>
                      <a:endParaRPr lang="en-US" sz="2400" b="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4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235</a:t>
                      </a:r>
                      <a:endParaRPr lang="en-US" sz="24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990600"/>
            <a:ext cx="7905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962025"/>
            <a:ext cx="76485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itle 3"/>
          <p:cNvSpPr>
            <a:spLocks noGrp="1"/>
          </p:cNvSpPr>
          <p:nvPr>
            <p:ph idx="4294967295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endParaRPr lang="en-US" sz="6000" b="1" smtClean="0">
              <a:solidFill>
                <a:srgbClr val="FFC000"/>
              </a:solidFill>
              <a:latin typeface="Arial" charset="0"/>
            </a:endParaRP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cs-CZ" sz="6600" b="1" smtClean="0">
                <a:solidFill>
                  <a:srgbClr val="FFC000"/>
                </a:solidFill>
                <a:latin typeface="Arial" charset="0"/>
              </a:rPr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500" dirty="0" smtClean="0">
                <a:solidFill>
                  <a:schemeClr val="tx2"/>
                </a:solidFill>
              </a:rPr>
              <a:t>Sezónně očištěná Měsíční míra nezaměstnanosti PODLE ČSÚ A </a:t>
            </a:r>
            <a:r>
              <a:rPr lang="cs-CZ" sz="2500" dirty="0" err="1" smtClean="0">
                <a:solidFill>
                  <a:schemeClr val="tx2"/>
                </a:solidFill>
              </a:rPr>
              <a:t>mpsv</a:t>
            </a:r>
            <a:endParaRPr lang="cs-CZ" sz="2500" dirty="0" smtClean="0">
              <a:solidFill>
                <a:schemeClr val="tx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985869" y="6237357"/>
            <a:ext cx="1600938" cy="457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0208" y="1796234"/>
            <a:ext cx="384931" cy="2612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1200" b="1" dirty="0" smtClean="0">
                <a:latin typeface="Arial" pitchFamily="34" charset="0"/>
                <a:cs typeface="Arial" pitchFamily="34" charset="0"/>
              </a:rPr>
              <a:t>V %</a:t>
            </a:r>
            <a:endParaRPr lang="cs-CZ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f 6"/>
          <p:cNvGraphicFramePr/>
          <p:nvPr/>
        </p:nvGraphicFramePr>
        <p:xfrm>
          <a:off x="323357" y="1796234"/>
          <a:ext cx="8619477" cy="44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00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Převzato z prezentace </a:t>
            </a:r>
            <a:r>
              <a:rPr lang="cs-CZ" sz="1400" i="1" dirty="0" err="1" smtClean="0"/>
              <a:t>ČSÚ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sz="2500" dirty="0" smtClean="0">
              <a:solidFill>
                <a:schemeClr val="tx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985869" y="6237357"/>
            <a:ext cx="1600938" cy="457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0208" y="1796234"/>
            <a:ext cx="384931" cy="2612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Převzato z prezentace </a:t>
            </a:r>
            <a:r>
              <a:rPr lang="cs-CZ" sz="1400" i="1" dirty="0" err="1" smtClean="0"/>
              <a:t>ČSÚ</a:t>
            </a:r>
            <a:endParaRPr lang="en-US" sz="1400" i="1" dirty="0"/>
          </a:p>
        </p:txBody>
      </p:sp>
      <p:pic>
        <p:nvPicPr>
          <p:cNvPr id="65538" name="obrázek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813" y="3200400"/>
            <a:ext cx="8315388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"/>
            <a:ext cx="80819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95400" y="2514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r</a:t>
            </a:r>
            <a:r>
              <a:rPr lang="cs-CZ" sz="3200" b="1" dirty="0" smtClean="0">
                <a:solidFill>
                  <a:srgbClr val="FF0000"/>
                </a:solidFill>
              </a:rPr>
              <a:t> ≡</a:t>
            </a:r>
            <a:r>
              <a:rPr lang="en-US" sz="3200" b="1" dirty="0" smtClean="0">
                <a:solidFill>
                  <a:srgbClr val="FF0000"/>
                </a:solidFill>
              </a:rPr>
              <a:t> U / (U + E </a:t>
            </a:r>
            <a:r>
              <a:rPr lang="en-US" sz="3200" b="1" dirty="0" smtClean="0">
                <a:solidFill>
                  <a:srgbClr val="00B0F0"/>
                </a:solidFill>
              </a:rPr>
              <a:t>+ N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r>
              <a:rPr lang="cs-CZ" sz="3200" b="1" dirty="0" smtClean="0">
                <a:solidFill>
                  <a:srgbClr val="FF0000"/>
                </a:solidFill>
              </a:rPr>
              <a:t>≡</a:t>
            </a:r>
            <a:r>
              <a:rPr lang="en-US" sz="3200" b="1" dirty="0" smtClean="0">
                <a:solidFill>
                  <a:srgbClr val="FF0000"/>
                </a:solidFill>
              </a:rPr>
              <a:t>  U / (LF </a:t>
            </a:r>
            <a:r>
              <a:rPr lang="en-US" sz="3200" b="1" dirty="0" smtClean="0">
                <a:solidFill>
                  <a:srgbClr val="00B0F0"/>
                </a:solidFill>
              </a:rPr>
              <a:t>+ N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838200"/>
          </a:xfrm>
        </p:spPr>
        <p:txBody>
          <a:bodyPr/>
          <a:lstStyle/>
          <a:p>
            <a:r>
              <a:rPr lang="cs-CZ" b="1" dirty="0" smtClean="0">
                <a:solidFill>
                  <a:srgbClr val="FF9900"/>
                </a:solidFill>
              </a:rPr>
              <a:t>Míra </a:t>
            </a:r>
            <a:r>
              <a:rPr lang="cs-CZ" b="1" dirty="0" err="1" smtClean="0">
                <a:solidFill>
                  <a:srgbClr val="FF9900"/>
                </a:solidFill>
              </a:rPr>
              <a:t>nezaměstnanosti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U</a:t>
            </a:r>
            <a:r>
              <a:rPr lang="cs-CZ" b="1" baseline="-25000" dirty="0" smtClean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br>
              <a:rPr lang="en-US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(ILO </a:t>
            </a:r>
            <a:r>
              <a:rPr lang="en-US" sz="2800" b="1" dirty="0" err="1" smtClean="0">
                <a:solidFill>
                  <a:schemeClr val="bg1"/>
                </a:solidFill>
              </a:rPr>
              <a:t>definice</a:t>
            </a:r>
            <a:r>
              <a:rPr lang="en-US" sz="2800" b="1" dirty="0" smtClean="0">
                <a:solidFill>
                  <a:schemeClr val="bg1"/>
                </a:solidFill>
              </a:rPr>
              <a:t>, Eurostat, b</a:t>
            </a:r>
            <a:r>
              <a:rPr lang="cs-CZ" sz="2800" b="1" dirty="0" smtClean="0">
                <a:solidFill>
                  <a:schemeClr val="bg1"/>
                </a:solidFill>
              </a:rPr>
              <a:t>ř</a:t>
            </a:r>
            <a:r>
              <a:rPr lang="en-US" sz="2800" b="1" dirty="0" err="1" smtClean="0">
                <a:solidFill>
                  <a:schemeClr val="bg1"/>
                </a:solidFill>
              </a:rPr>
              <a:t>ezen</a:t>
            </a:r>
            <a:r>
              <a:rPr lang="en-US" sz="2800" b="1" dirty="0" smtClean="0">
                <a:solidFill>
                  <a:schemeClr val="bg1"/>
                </a:solidFill>
              </a:rPr>
              <a:t> 2013, </a:t>
            </a:r>
            <a:r>
              <a:rPr lang="en-US" sz="2800" b="1" dirty="0" err="1" smtClean="0">
                <a:solidFill>
                  <a:schemeClr val="bg1"/>
                </a:solidFill>
              </a:rPr>
              <a:t>sez</a:t>
            </a:r>
            <a:r>
              <a:rPr lang="cs-CZ" sz="2800" b="1" dirty="0" err="1" smtClean="0">
                <a:solidFill>
                  <a:schemeClr val="bg1"/>
                </a:solidFill>
              </a:rPr>
              <a:t>óně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</a:rPr>
              <a:t>upraveno)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File:Unemployment rates, seasonally adjusted, March 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674" y="1981200"/>
            <a:ext cx="8516526" cy="4405884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590800" y="54102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838200"/>
          </a:xfrm>
        </p:spPr>
        <p:txBody>
          <a:bodyPr/>
          <a:lstStyle/>
          <a:p>
            <a:r>
              <a:rPr lang="cs-CZ" b="1" dirty="0" smtClean="0">
                <a:solidFill>
                  <a:srgbClr val="FF9900"/>
                </a:solidFill>
              </a:rPr>
              <a:t>Míra </a:t>
            </a:r>
            <a:r>
              <a:rPr lang="cs-CZ" b="1" dirty="0" err="1" smtClean="0">
                <a:solidFill>
                  <a:srgbClr val="FF9900"/>
                </a:solidFill>
              </a:rPr>
              <a:t>nezaměstnanosti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U</a:t>
            </a:r>
            <a:r>
              <a:rPr lang="cs-CZ" b="1" baseline="-25000" dirty="0" smtClean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br>
              <a:rPr lang="en-US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(ILO </a:t>
            </a:r>
            <a:r>
              <a:rPr lang="en-US" sz="2800" b="1" dirty="0" err="1" smtClean="0">
                <a:solidFill>
                  <a:schemeClr val="bg1"/>
                </a:solidFill>
              </a:rPr>
              <a:t>definice</a:t>
            </a:r>
            <a:r>
              <a:rPr lang="en-US" sz="2800" b="1" dirty="0" smtClean="0">
                <a:solidFill>
                  <a:schemeClr val="bg1"/>
                </a:solidFill>
              </a:rPr>
              <a:t>, Eurostat, b</a:t>
            </a:r>
            <a:r>
              <a:rPr lang="cs-CZ" sz="2800" b="1" dirty="0" smtClean="0">
                <a:solidFill>
                  <a:schemeClr val="bg1"/>
                </a:solidFill>
              </a:rPr>
              <a:t>ř</a:t>
            </a:r>
            <a:r>
              <a:rPr lang="en-US" sz="2800" b="1" dirty="0" err="1" smtClean="0">
                <a:solidFill>
                  <a:schemeClr val="bg1"/>
                </a:solidFill>
              </a:rPr>
              <a:t>ezen</a:t>
            </a:r>
            <a:r>
              <a:rPr lang="en-US" sz="2800" b="1" dirty="0" smtClean="0">
                <a:solidFill>
                  <a:schemeClr val="bg1"/>
                </a:solidFill>
              </a:rPr>
              <a:t> 2013, </a:t>
            </a:r>
            <a:r>
              <a:rPr lang="en-US" sz="2800" b="1" dirty="0" err="1" smtClean="0">
                <a:solidFill>
                  <a:schemeClr val="bg1"/>
                </a:solidFill>
              </a:rPr>
              <a:t>sez</a:t>
            </a:r>
            <a:r>
              <a:rPr lang="cs-CZ" sz="2800" b="1" dirty="0" err="1" smtClean="0">
                <a:solidFill>
                  <a:schemeClr val="bg1"/>
                </a:solidFill>
              </a:rPr>
              <a:t>óně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</a:rPr>
              <a:t>upraveno)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4600" y="54864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epp.eurostat.ec.europa.eu/statistics_explained/images/b/b5/Unemployment_rates_EU-27%2C_EA-17%2C_US_and_Japan%2C_seasonally_adjusted%2C_January_2000_-_March_2013_20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" y="1371600"/>
            <a:ext cx="8010525" cy="504336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7772400" y="34290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3244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ČR </a:t>
            </a:r>
            <a:r>
              <a:rPr lang="cs-CZ" b="1" dirty="0" err="1" smtClean="0">
                <a:solidFill>
                  <a:srgbClr val="FF0000"/>
                </a:solidFill>
              </a:rPr>
              <a:t>dnes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873A-0EA0-41DE-BB15-A1ECDD1B3F6A}" type="slidenum">
              <a:rPr lang="en-GB" smtClean="0"/>
              <a:pPr/>
              <a:t>9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9900"/>
                </a:solidFill>
              </a:rPr>
              <a:t>Míra dlouhodobé </a:t>
            </a:r>
            <a:r>
              <a:rPr lang="cs-CZ" sz="4000" b="1" dirty="0" err="1" smtClean="0">
                <a:solidFill>
                  <a:srgbClr val="FF9900"/>
                </a:solidFill>
              </a:rPr>
              <a:t>nezaměstnanosti</a:t>
            </a:r>
            <a:r>
              <a:rPr lang="en-US" sz="4000" b="1" dirty="0" smtClean="0">
                <a:solidFill>
                  <a:srgbClr val="FF99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Arial" charset="0"/>
              </a:rPr>
              <a:t>LTU</a:t>
            </a:r>
            <a:r>
              <a:rPr lang="cs-CZ" b="1" baseline="-25000" dirty="0" err="1" smtClean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br>
              <a:rPr lang="en-US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cs-CZ" sz="2800" b="1" dirty="0" smtClean="0">
                <a:solidFill>
                  <a:schemeClr val="bg1"/>
                </a:solidFill>
              </a:rPr>
              <a:t>Zdroj: </a:t>
            </a:r>
            <a:r>
              <a:rPr lang="en-US" sz="2800" b="1" dirty="0" smtClean="0">
                <a:solidFill>
                  <a:schemeClr val="bg1"/>
                </a:solidFill>
              </a:rPr>
              <a:t>Eurostat</a:t>
            </a:r>
            <a:r>
              <a:rPr lang="cs-CZ" sz="2800" b="1" dirty="0" smtClean="0">
                <a:solidFill>
                  <a:schemeClr val="bg1"/>
                </a:solidFill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</a:rPr>
              <a:t> ILO </a:t>
            </a:r>
            <a:r>
              <a:rPr lang="en-US" sz="2800" b="1" dirty="0" err="1" smtClean="0">
                <a:solidFill>
                  <a:schemeClr val="bg1"/>
                </a:solidFill>
              </a:rPr>
              <a:t>definice</a:t>
            </a:r>
            <a:r>
              <a:rPr lang="en-US" sz="2800" b="1" dirty="0" smtClean="0">
                <a:solidFill>
                  <a:schemeClr val="bg1"/>
                </a:solidFill>
              </a:rPr>
              <a:t>,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r>
              <a:rPr lang="cs-CZ" sz="2800" b="1" dirty="0" smtClean="0">
                <a:solidFill>
                  <a:schemeClr val="bg1"/>
                </a:solidFill>
              </a:rPr>
              <a:t>ř</a:t>
            </a:r>
            <a:r>
              <a:rPr lang="en-US" sz="2800" b="1" dirty="0" err="1" smtClean="0">
                <a:solidFill>
                  <a:schemeClr val="bg1"/>
                </a:solidFill>
              </a:rPr>
              <a:t>ezen</a:t>
            </a:r>
            <a:r>
              <a:rPr lang="en-US" sz="2800" b="1" dirty="0" smtClean="0">
                <a:solidFill>
                  <a:schemeClr val="bg1"/>
                </a:solidFill>
              </a:rPr>
              <a:t> 2013</a:t>
            </a:r>
            <a:r>
              <a:rPr lang="cs-CZ" sz="2800" b="1" dirty="0" smtClean="0">
                <a:solidFill>
                  <a:schemeClr val="bg1"/>
                </a:solidFill>
              </a:rPr>
              <a:t>)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72400" y="34290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3244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ČR </a:t>
            </a:r>
            <a:r>
              <a:rPr lang="cs-CZ" b="1" dirty="0" err="1" smtClean="0">
                <a:solidFill>
                  <a:srgbClr val="FF0000"/>
                </a:solidFill>
              </a:rPr>
              <a:t>dnes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2466" name="Picture 2" descr="http://epp.eurostat.ec.europa.eu/statistics_explained/images/0/00/Unemployment_rates_by_duration_2012_%28%25%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305800" cy="463775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553200" y="4724400"/>
            <a:ext cx="685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856</Words>
  <Application>Microsoft Office PowerPoint</Application>
  <PresentationFormat>On-screen Show (4:3)</PresentationFormat>
  <Paragraphs>198</Paragraphs>
  <Slides>47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MALÁ A VĚTŠÍ TAJEMSTVÍ ČESKÉHO TRHU PRÁCE</vt:lpstr>
      <vt:lpstr>Slide 2</vt:lpstr>
      <vt:lpstr>O ČEM TO BUDE</vt:lpstr>
      <vt:lpstr>Slide 4</vt:lpstr>
      <vt:lpstr>Slide 5</vt:lpstr>
      <vt:lpstr>Slide 6</vt:lpstr>
      <vt:lpstr>Míra nezaměstnanosti Ur  (ILO definice, Eurostat, březen 2013, sezóně upraveno)</vt:lpstr>
      <vt:lpstr>Míra nezaměstnanosti Ur  (ILO definice, Eurostat, březen 2013, sezóně upraveno)</vt:lpstr>
      <vt:lpstr>Míra dlouhodobé nezaměstnanosti LTUr  (Zdroj: Eurostat, ILO definice, březen 2013)</vt:lpstr>
      <vt:lpstr>Beveridgeova křivka</vt:lpstr>
      <vt:lpstr>Beveridgeova křivka</vt:lpstr>
      <vt:lpstr>Beveridgeova křivka</vt:lpstr>
      <vt:lpstr>Beveridgeova křivka</vt:lpstr>
      <vt:lpstr>Míra nezaměstnanosti mladých (Zdroj: Eurostat, ILO definice, březen 2013)</vt:lpstr>
      <vt:lpstr>Nezaměstnanost absolventů</vt:lpstr>
      <vt:lpstr>Slide 16</vt:lpstr>
      <vt:lpstr>Celoživotní profily zaměstnanosti</vt:lpstr>
      <vt:lpstr>Celoživotní profily zaměstnanosti</vt:lpstr>
      <vt:lpstr>Celoživotní profily zaměstnanosti</vt:lpstr>
      <vt:lpstr>Celoživotní profily zaměstnanosti</vt:lpstr>
      <vt:lpstr>Zaměstnanost  žen s dětmi</vt:lpstr>
      <vt:lpstr>Slide 22</vt:lpstr>
      <vt:lpstr>Podíl nepracujících a nestudujících </vt:lpstr>
      <vt:lpstr>Změny zaměstnanosti během krize</vt:lpstr>
      <vt:lpstr>Slide 25</vt:lpstr>
      <vt:lpstr>Interní a externí flexibilita zaměstnanosti  </vt:lpstr>
      <vt:lpstr>Interní a externí flexibilita zaměstnanosti  </vt:lpstr>
      <vt:lpstr>Interní a externí flexibilita zaměstnanosti  </vt:lpstr>
      <vt:lpstr>Zdanění práce</vt:lpstr>
      <vt:lpstr>Beveridgeova křivka</vt:lpstr>
      <vt:lpstr>Sledování nezaměstnanosti</vt:lpstr>
      <vt:lpstr>Identifikace problémů s nezaměstnaností</vt:lpstr>
      <vt:lpstr>Sledování nezaměstnanosti  </vt:lpstr>
      <vt:lpstr>Sledování nezaměstnanosti  </vt:lpstr>
      <vt:lpstr>Zaměření aktivní politiky zaměstnanosti</vt:lpstr>
      <vt:lpstr>Aktivní a pasivní politika zaměstnanosti</vt:lpstr>
      <vt:lpstr>Zaměření aktivní politiky zaměstnanosti</vt:lpstr>
      <vt:lpstr>Dopady aktivní politiky zaměstnanosti</vt:lpstr>
      <vt:lpstr>Slide 39</vt:lpstr>
      <vt:lpstr> Maturanti vs. vyučení podíly žáků vstupujících do oborů středního vzdělání vedoucích/nevedoucích k získání maturitní zkoušky v denní formě po ukončení povinné školní docházky </vt:lpstr>
      <vt:lpstr>Máme příliš mnoho vysokoškoláků?</vt:lpstr>
      <vt:lpstr>Nezaměstnanost absolventů</vt:lpstr>
      <vt:lpstr>Slide 43</vt:lpstr>
      <vt:lpstr>Studie IDEA: Dopad vzdělanosti na dlouhodobý hospodářský růst a deficity důchodového systému Náklady ušlých příležitostí [mld. Kč ročně]</vt:lpstr>
      <vt:lpstr>Slide 45</vt:lpstr>
      <vt:lpstr>Slide 46</vt:lpstr>
      <vt:lpstr>Slide 47</vt:lpstr>
    </vt:vector>
  </TitlesOfParts>
  <Company>CERGE 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Munich</dc:creator>
  <cp:lastModifiedBy>Daniel Munich</cp:lastModifiedBy>
  <cp:revision>166</cp:revision>
  <dcterms:created xsi:type="dcterms:W3CDTF">2009-10-20T07:48:15Z</dcterms:created>
  <dcterms:modified xsi:type="dcterms:W3CDTF">2013-05-21T09:13:48Z</dcterms:modified>
</cp:coreProperties>
</file>