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 id="263" r:id="rId8"/>
    <p:sldId id="261" r:id="rId9"/>
    <p:sldId id="264" r:id="rId10"/>
    <p:sldId id="265" r:id="rId11"/>
    <p:sldId id="267" r:id="rId12"/>
    <p:sldId id="268" r:id="rId13"/>
    <p:sldId id="269" r:id="rId14"/>
    <p:sldId id="274" r:id="rId15"/>
    <p:sldId id="272" r:id="rId16"/>
    <p:sldId id="275" r:id="rId17"/>
    <p:sldId id="271" r:id="rId18"/>
    <p:sldId id="273"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Styl jasny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4"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Symbol zastępczy daty 3"/>
          <p:cNvSpPr>
            <a:spLocks noGrp="1"/>
          </p:cNvSpPr>
          <p:nvPr>
            <p:ph type="dt" sz="half" idx="10"/>
          </p:nvPr>
        </p:nvSpPr>
        <p:spPr/>
        <p:txBody>
          <a:bodyPr/>
          <a:lstStyle/>
          <a:p>
            <a:fld id="{E9E04B2B-46F1-4376-857B-D5B10ABB8AC5}" type="datetimeFigureOut">
              <a:rPr lang="en-US" smtClean="0"/>
              <a:pPr/>
              <a:t>9/11/2014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E9E04B2B-46F1-4376-857B-D5B10ABB8AC5}" type="datetimeFigureOut">
              <a:rPr lang="en-US" smtClean="0"/>
              <a:pPr/>
              <a:t>9/11/2014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E9E04B2B-46F1-4376-857B-D5B10ABB8AC5}" type="datetimeFigureOut">
              <a:rPr lang="en-US" smtClean="0"/>
              <a:pPr/>
              <a:t>9/11/2014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E9E04B2B-46F1-4376-857B-D5B10ABB8AC5}" type="datetimeFigureOut">
              <a:rPr lang="en-US" smtClean="0"/>
              <a:pPr/>
              <a:t>9/11/2014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9E04B2B-46F1-4376-857B-D5B10ABB8AC5}" type="datetimeFigureOut">
              <a:rPr lang="en-US" smtClean="0"/>
              <a:pPr/>
              <a:t>9/11/2014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p>
            <a:fld id="{E9E04B2B-46F1-4376-857B-D5B10ABB8AC5}" type="datetimeFigureOut">
              <a:rPr lang="en-US" smtClean="0"/>
              <a:pPr/>
              <a:t>9/11/2014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p>
            <a:fld id="{E9E04B2B-46F1-4376-857B-D5B10ABB8AC5}" type="datetimeFigureOut">
              <a:rPr lang="en-US" smtClean="0"/>
              <a:pPr/>
              <a:t>9/11/2014</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
          <p:cNvSpPr>
            <a:spLocks noGrp="1"/>
          </p:cNvSpPr>
          <p:nvPr>
            <p:ph type="dt" sz="half" idx="10"/>
          </p:nvPr>
        </p:nvSpPr>
        <p:spPr/>
        <p:txBody>
          <a:bodyPr/>
          <a:lstStyle/>
          <a:p>
            <a:fld id="{E9E04B2B-46F1-4376-857B-D5B10ABB8AC5}" type="datetimeFigureOut">
              <a:rPr lang="en-US" smtClean="0"/>
              <a:pPr/>
              <a:t>9/11/2014</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9E04B2B-46F1-4376-857B-D5B10ABB8AC5}" type="datetimeFigureOut">
              <a:rPr lang="en-US" smtClean="0"/>
              <a:pPr/>
              <a:t>9/11/2014</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9E04B2B-46F1-4376-857B-D5B10ABB8AC5}" type="datetimeFigureOut">
              <a:rPr lang="en-US" smtClean="0"/>
              <a:pPr/>
              <a:t>9/11/2014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9E04B2B-46F1-4376-857B-D5B10ABB8AC5}" type="datetimeFigureOut">
              <a:rPr lang="en-US" smtClean="0"/>
              <a:pPr/>
              <a:t>9/11/2014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1FB865E6-6D14-457C-8D50-49F24552C7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04B2B-46F1-4376-857B-D5B10ABB8AC5}" type="datetimeFigureOut">
              <a:rPr lang="en-US" smtClean="0"/>
              <a:pPr/>
              <a:t>9/11/2014</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865E6-6D14-457C-8D50-49F24552C7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en-US" b="1" dirty="0"/>
              <a:t>The earlier the better? </a:t>
            </a:r>
            <a:r>
              <a:rPr lang="pl-PL" b="1" dirty="0" smtClean="0"/>
              <a:t/>
            </a:r>
            <a:br>
              <a:rPr lang="pl-PL" b="1" dirty="0" smtClean="0"/>
            </a:br>
            <a:r>
              <a:rPr lang="en-US" b="1" dirty="0" smtClean="0"/>
              <a:t>Evidence </a:t>
            </a:r>
            <a:r>
              <a:rPr lang="en-US" b="1" dirty="0"/>
              <a:t>from lowering </a:t>
            </a:r>
            <a:r>
              <a:rPr lang="pl-PL" b="1" dirty="0" smtClean="0"/>
              <a:t/>
            </a:r>
            <a:br>
              <a:rPr lang="pl-PL" b="1" dirty="0" smtClean="0"/>
            </a:br>
            <a:r>
              <a:rPr lang="en-US" b="1" dirty="0" smtClean="0"/>
              <a:t>school </a:t>
            </a:r>
            <a:r>
              <a:rPr lang="en-US" b="1" dirty="0"/>
              <a:t>starting age in Poland</a:t>
            </a:r>
            <a:r>
              <a:rPr lang="pl-PL" dirty="0"/>
              <a:t/>
            </a:r>
            <a:br>
              <a:rPr lang="pl-PL" dirty="0"/>
            </a:br>
            <a:endParaRPr lang="en-US" dirty="0"/>
          </a:p>
        </p:txBody>
      </p:sp>
      <p:sp>
        <p:nvSpPr>
          <p:cNvPr id="3" name="Podtytuł 2"/>
          <p:cNvSpPr>
            <a:spLocks noGrp="1"/>
          </p:cNvSpPr>
          <p:nvPr>
            <p:ph type="subTitle" idx="1"/>
          </p:nvPr>
        </p:nvSpPr>
        <p:spPr/>
        <p:txBody>
          <a:bodyPr>
            <a:normAutofit fontScale="47500" lnSpcReduction="20000"/>
          </a:bodyPr>
          <a:lstStyle/>
          <a:p>
            <a:r>
              <a:rPr lang="en-US" sz="5100" b="1" dirty="0" smtClean="0"/>
              <a:t>early stage research presentation</a:t>
            </a:r>
            <a:endParaRPr lang="pl-PL" sz="5100" b="1" dirty="0" smtClean="0"/>
          </a:p>
          <a:p>
            <a:endParaRPr lang="pl-PL" b="1" dirty="0" smtClean="0"/>
          </a:p>
          <a:p>
            <a:r>
              <a:rPr lang="pl-PL" b="1" dirty="0" smtClean="0"/>
              <a:t>Mikołaj Herbst</a:t>
            </a:r>
          </a:p>
          <a:p>
            <a:r>
              <a:rPr lang="pl-PL" b="1" dirty="0" smtClean="0"/>
              <a:t>EUROREG, </a:t>
            </a:r>
            <a:r>
              <a:rPr lang="pl-PL" b="1" dirty="0" err="1" smtClean="0"/>
              <a:t>University</a:t>
            </a:r>
            <a:r>
              <a:rPr lang="pl-PL" b="1" dirty="0" smtClean="0"/>
              <a:t> of Warsaw</a:t>
            </a:r>
          </a:p>
          <a:p>
            <a:r>
              <a:rPr lang="pl-PL" b="1" dirty="0" smtClean="0"/>
              <a:t>IBE (</a:t>
            </a:r>
            <a:r>
              <a:rPr lang="pl-PL" b="1" dirty="0" err="1" smtClean="0"/>
              <a:t>Institute</a:t>
            </a:r>
            <a:r>
              <a:rPr lang="pl-PL" b="1" dirty="0" smtClean="0"/>
              <a:t> for </a:t>
            </a:r>
            <a:r>
              <a:rPr lang="pl-PL" b="1" dirty="0" err="1" smtClean="0"/>
              <a:t>Educational</a:t>
            </a:r>
            <a:r>
              <a:rPr lang="pl-PL" b="1" dirty="0" smtClean="0"/>
              <a:t> </a:t>
            </a:r>
            <a:r>
              <a:rPr lang="pl-PL" b="1" dirty="0" err="1" smtClean="0"/>
              <a:t>Research</a:t>
            </a:r>
            <a:r>
              <a:rPr lang="pl-PL" b="1" dirty="0" smtClean="0"/>
              <a:t>)</a:t>
            </a:r>
          </a:p>
          <a:p>
            <a:r>
              <a:rPr lang="pl-PL" b="1" dirty="0" err="1" smtClean="0"/>
              <a:t>September</a:t>
            </a:r>
            <a:r>
              <a:rPr lang="pl-PL" b="1" dirty="0" smtClean="0"/>
              <a:t> 2014</a:t>
            </a:r>
            <a:r>
              <a:rPr lang="pl-PL" dirty="0" smtClean="0"/>
              <a:t/>
            </a:r>
            <a:br>
              <a:rPr lang="pl-PL"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Modelling</a:t>
            </a:r>
            <a:r>
              <a:rPr lang="pl-PL" dirty="0" smtClean="0"/>
              <a:t> </a:t>
            </a:r>
            <a:r>
              <a:rPr lang="pl-PL" dirty="0" err="1" smtClean="0"/>
              <a:t>admission</a:t>
            </a:r>
            <a:r>
              <a:rPr lang="pl-PL" dirty="0" smtClean="0"/>
              <a:t> </a:t>
            </a:r>
            <a:r>
              <a:rPr lang="pl-PL" dirty="0" err="1" smtClean="0"/>
              <a:t>decision</a:t>
            </a:r>
            <a:endParaRPr lang="en-US" dirty="0"/>
          </a:p>
        </p:txBody>
      </p:sp>
      <p:graphicFrame>
        <p:nvGraphicFramePr>
          <p:cNvPr id="5" name="Obiekt 4"/>
          <p:cNvGraphicFramePr>
            <a:graphicFrameLocks noChangeAspect="1"/>
          </p:cNvGraphicFramePr>
          <p:nvPr/>
        </p:nvGraphicFramePr>
        <p:xfrm>
          <a:off x="476250" y="1773238"/>
          <a:ext cx="8302625" cy="563562"/>
        </p:xfrm>
        <a:graphic>
          <a:graphicData uri="http://schemas.openxmlformats.org/presentationml/2006/ole">
            <mc:AlternateContent xmlns:mc="http://schemas.openxmlformats.org/markup-compatibility/2006">
              <mc:Choice xmlns:v="urn:schemas-microsoft-com:vml" Requires="v">
                <p:oleObj spid="_x0000_s22530" name="Równanie" r:id="rId3" imgW="3365280" imgH="228600" progId="Equation.3">
                  <p:embed/>
                </p:oleObj>
              </mc:Choice>
              <mc:Fallback>
                <p:oleObj name="Równanie" r:id="rId3" imgW="3365280" imgH="2286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1773238"/>
                        <a:ext cx="8302625" cy="563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pole tekstowe 5"/>
          <p:cNvSpPr txBox="1"/>
          <p:nvPr/>
        </p:nvSpPr>
        <p:spPr>
          <a:xfrm>
            <a:off x="467544" y="2915066"/>
            <a:ext cx="4320480" cy="3693319"/>
          </a:xfrm>
          <a:prstGeom prst="rect">
            <a:avLst/>
          </a:prstGeom>
          <a:noFill/>
        </p:spPr>
        <p:txBody>
          <a:bodyPr wrap="square" rtlCol="0">
            <a:spAutoFit/>
          </a:bodyPr>
          <a:lstStyle/>
          <a:p>
            <a:pPr>
              <a:buFont typeface="Arial" pitchFamily="34" charset="0"/>
              <a:buChar char="•"/>
            </a:pPr>
            <a:r>
              <a:rPr lang="pl-PL" dirty="0" smtClean="0"/>
              <a:t>PUPIL </a:t>
            </a:r>
            <a:r>
              <a:rPr lang="pl-PL" dirty="0" err="1" smtClean="0"/>
              <a:t>related</a:t>
            </a:r>
            <a:r>
              <a:rPr lang="pl-PL" dirty="0" smtClean="0"/>
              <a:t> </a:t>
            </a:r>
            <a:r>
              <a:rPr lang="pl-PL" dirty="0" err="1" smtClean="0"/>
              <a:t>variables</a:t>
            </a:r>
            <a:r>
              <a:rPr lang="pl-PL" dirty="0" smtClean="0"/>
              <a:t>:</a:t>
            </a:r>
          </a:p>
          <a:p>
            <a:pPr lvl="1">
              <a:buFont typeface="Arial" pitchFamily="34" charset="0"/>
              <a:buChar char="•"/>
            </a:pPr>
            <a:r>
              <a:rPr lang="pl-PL" dirty="0" err="1" smtClean="0"/>
              <a:t>Ability</a:t>
            </a:r>
            <a:r>
              <a:rPr lang="pl-PL" dirty="0" smtClean="0"/>
              <a:t> </a:t>
            </a:r>
            <a:r>
              <a:rPr lang="pl-PL" dirty="0" err="1" smtClean="0"/>
              <a:t>tests</a:t>
            </a:r>
            <a:r>
              <a:rPr lang="pl-PL" dirty="0" smtClean="0"/>
              <a:t> </a:t>
            </a:r>
            <a:r>
              <a:rPr lang="pl-PL" dirty="0" err="1" smtClean="0"/>
              <a:t>results</a:t>
            </a:r>
            <a:r>
              <a:rPr lang="pl-PL" dirty="0" smtClean="0"/>
              <a:t> </a:t>
            </a:r>
            <a:r>
              <a:rPr lang="pl-PL" dirty="0" err="1" smtClean="0"/>
              <a:t>from</a:t>
            </a:r>
            <a:r>
              <a:rPr lang="pl-PL" dirty="0" smtClean="0"/>
              <a:t> 2012</a:t>
            </a:r>
          </a:p>
          <a:p>
            <a:pPr lvl="1">
              <a:buFont typeface="Arial" pitchFamily="34" charset="0"/>
              <a:buChar char="•"/>
            </a:pPr>
            <a:r>
              <a:rPr lang="pl-PL" dirty="0" err="1" smtClean="0"/>
              <a:t>Educational</a:t>
            </a:r>
            <a:r>
              <a:rPr lang="pl-PL" dirty="0" smtClean="0"/>
              <a:t> </a:t>
            </a:r>
            <a:r>
              <a:rPr lang="pl-PL" dirty="0" err="1" smtClean="0"/>
              <a:t>experiences</a:t>
            </a:r>
            <a:r>
              <a:rPr lang="pl-PL" dirty="0" smtClean="0"/>
              <a:t> (</a:t>
            </a:r>
            <a:r>
              <a:rPr lang="pl-PL" dirty="0" err="1" smtClean="0"/>
              <a:t>preschool</a:t>
            </a:r>
            <a:r>
              <a:rPr lang="pl-PL" dirty="0" smtClean="0"/>
              <a:t>) </a:t>
            </a:r>
          </a:p>
          <a:p>
            <a:pPr lvl="1">
              <a:buFont typeface="Arial" pitchFamily="34" charset="0"/>
              <a:buChar char="•"/>
            </a:pPr>
            <a:r>
              <a:rPr lang="pl-PL" dirty="0" smtClean="0"/>
              <a:t>Sex</a:t>
            </a:r>
          </a:p>
          <a:p>
            <a:pPr lvl="1">
              <a:buFont typeface="Arial" pitchFamily="34" charset="0"/>
              <a:buChar char="•"/>
            </a:pPr>
            <a:r>
              <a:rPr lang="pl-PL" dirty="0" err="1" smtClean="0"/>
              <a:t>Age</a:t>
            </a:r>
            <a:r>
              <a:rPr lang="pl-PL" dirty="0" smtClean="0"/>
              <a:t> </a:t>
            </a:r>
            <a:r>
              <a:rPr lang="pl-PL" dirty="0" err="1" smtClean="0"/>
              <a:t>in</a:t>
            </a:r>
            <a:r>
              <a:rPr lang="pl-PL" dirty="0" smtClean="0"/>
              <a:t> </a:t>
            </a:r>
            <a:r>
              <a:rPr lang="pl-PL" dirty="0" err="1" smtClean="0"/>
              <a:t>days</a:t>
            </a:r>
            <a:r>
              <a:rPr lang="pl-PL" dirty="0" smtClean="0"/>
              <a:t> on Sept 1</a:t>
            </a:r>
          </a:p>
          <a:p>
            <a:pPr lvl="1">
              <a:buFont typeface="Arial" pitchFamily="34" charset="0"/>
              <a:buChar char="•"/>
            </a:pPr>
            <a:r>
              <a:rPr lang="pl-PL" dirty="0" smtClean="0"/>
              <a:t>Health </a:t>
            </a:r>
            <a:r>
              <a:rPr lang="pl-PL" dirty="0" err="1" smtClean="0"/>
              <a:t>issues</a:t>
            </a:r>
            <a:r>
              <a:rPr lang="pl-PL" dirty="0" smtClean="0"/>
              <a:t> </a:t>
            </a:r>
          </a:p>
          <a:p>
            <a:pPr>
              <a:buFont typeface="Arial" pitchFamily="34" charset="0"/>
              <a:buChar char="•"/>
            </a:pPr>
            <a:r>
              <a:rPr lang="pl-PL" dirty="0" smtClean="0"/>
              <a:t>FAMILY </a:t>
            </a:r>
            <a:r>
              <a:rPr lang="pl-PL" dirty="0" err="1" smtClean="0"/>
              <a:t>level</a:t>
            </a:r>
            <a:r>
              <a:rPr lang="pl-PL" dirty="0" smtClean="0"/>
              <a:t> </a:t>
            </a:r>
            <a:r>
              <a:rPr lang="pl-PL" dirty="0" err="1" smtClean="0"/>
              <a:t>variables</a:t>
            </a:r>
            <a:endParaRPr lang="pl-PL" dirty="0" smtClean="0"/>
          </a:p>
          <a:p>
            <a:pPr lvl="1">
              <a:buFont typeface="Arial" pitchFamily="34" charset="0"/>
              <a:buChar char="•"/>
            </a:pPr>
            <a:r>
              <a:rPr lang="pl-PL" dirty="0" err="1" smtClean="0"/>
              <a:t>Educational</a:t>
            </a:r>
            <a:r>
              <a:rPr lang="pl-PL" dirty="0" smtClean="0"/>
              <a:t> </a:t>
            </a:r>
            <a:r>
              <a:rPr lang="pl-PL" dirty="0" err="1" smtClean="0"/>
              <a:t>attainment</a:t>
            </a:r>
            <a:r>
              <a:rPr lang="pl-PL" dirty="0" smtClean="0"/>
              <a:t>, </a:t>
            </a:r>
            <a:r>
              <a:rPr lang="pl-PL" dirty="0" err="1" smtClean="0"/>
              <a:t>book</a:t>
            </a:r>
            <a:r>
              <a:rPr lang="pl-PL" dirty="0" smtClean="0"/>
              <a:t> </a:t>
            </a:r>
            <a:r>
              <a:rPr lang="pl-PL" dirty="0" err="1" smtClean="0"/>
              <a:t>at</a:t>
            </a:r>
            <a:r>
              <a:rPr lang="pl-PL" dirty="0" smtClean="0"/>
              <a:t> </a:t>
            </a:r>
            <a:r>
              <a:rPr lang="pl-PL" dirty="0" err="1" smtClean="0"/>
              <a:t>home</a:t>
            </a:r>
            <a:endParaRPr lang="pl-PL" dirty="0" smtClean="0"/>
          </a:p>
          <a:p>
            <a:pPr lvl="1">
              <a:buFont typeface="Arial" pitchFamily="34" charset="0"/>
              <a:buChar char="•"/>
            </a:pPr>
            <a:r>
              <a:rPr lang="pl-PL" dirty="0" err="1" smtClean="0"/>
              <a:t>Employment</a:t>
            </a:r>
            <a:r>
              <a:rPr lang="pl-PL" dirty="0" smtClean="0"/>
              <a:t> status</a:t>
            </a:r>
          </a:p>
          <a:p>
            <a:pPr lvl="1">
              <a:buFont typeface="Arial" pitchFamily="34" charset="0"/>
              <a:buChar char="•"/>
            </a:pPr>
            <a:r>
              <a:rPr lang="pl-PL" dirty="0" err="1" smtClean="0"/>
              <a:t>Living</a:t>
            </a:r>
            <a:r>
              <a:rPr lang="pl-PL" dirty="0" smtClean="0"/>
              <a:t> </a:t>
            </a:r>
            <a:r>
              <a:rPr lang="pl-PL" dirty="0" err="1" smtClean="0"/>
              <a:t>conditions</a:t>
            </a:r>
            <a:endParaRPr lang="pl-PL" dirty="0" smtClean="0"/>
          </a:p>
          <a:p>
            <a:pPr lvl="1">
              <a:buFont typeface="Arial" pitchFamily="34" charset="0"/>
              <a:buChar char="•"/>
            </a:pPr>
            <a:r>
              <a:rPr lang="pl-PL" dirty="0" err="1" smtClean="0"/>
              <a:t>Siblings</a:t>
            </a:r>
            <a:r>
              <a:rPr lang="pl-PL" dirty="0" smtClean="0"/>
              <a:t>, </a:t>
            </a:r>
            <a:r>
              <a:rPr lang="pl-PL" dirty="0" err="1" smtClean="0"/>
              <a:t>grandparents</a:t>
            </a:r>
            <a:endParaRPr lang="pl-PL" dirty="0" smtClean="0"/>
          </a:p>
          <a:p>
            <a:pPr lvl="1">
              <a:buFont typeface="Arial" pitchFamily="34" charset="0"/>
              <a:buChar char="•"/>
            </a:pPr>
            <a:r>
              <a:rPr lang="pl-PL" dirty="0" err="1" smtClean="0"/>
              <a:t>Attitudes</a:t>
            </a:r>
            <a:endParaRPr lang="pl-PL" dirty="0" smtClean="0"/>
          </a:p>
          <a:p>
            <a:pPr lvl="1">
              <a:buFont typeface="Arial" pitchFamily="34" charset="0"/>
              <a:buChar char="•"/>
            </a:pPr>
            <a:endParaRPr lang="en-US" dirty="0"/>
          </a:p>
        </p:txBody>
      </p:sp>
      <p:sp>
        <p:nvSpPr>
          <p:cNvPr id="8" name="pole tekstowe 7"/>
          <p:cNvSpPr txBox="1"/>
          <p:nvPr/>
        </p:nvSpPr>
        <p:spPr>
          <a:xfrm>
            <a:off x="4716016" y="2981851"/>
            <a:ext cx="3960440" cy="1477328"/>
          </a:xfrm>
          <a:prstGeom prst="rect">
            <a:avLst/>
          </a:prstGeom>
          <a:noFill/>
        </p:spPr>
        <p:txBody>
          <a:bodyPr wrap="square" rtlCol="0">
            <a:spAutoFit/>
          </a:bodyPr>
          <a:lstStyle/>
          <a:p>
            <a:pPr>
              <a:buFont typeface="Arial" pitchFamily="34" charset="0"/>
              <a:buChar char="•"/>
            </a:pPr>
            <a:r>
              <a:rPr lang="pl-PL" dirty="0" smtClean="0"/>
              <a:t>DISTRICT </a:t>
            </a:r>
            <a:r>
              <a:rPr lang="pl-PL" dirty="0" err="1" smtClean="0"/>
              <a:t>related</a:t>
            </a:r>
            <a:r>
              <a:rPr lang="pl-PL" dirty="0" smtClean="0"/>
              <a:t> </a:t>
            </a:r>
            <a:r>
              <a:rPr lang="pl-PL" dirty="0" err="1" smtClean="0"/>
              <a:t>variables</a:t>
            </a:r>
            <a:endParaRPr lang="pl-PL" dirty="0" smtClean="0"/>
          </a:p>
          <a:p>
            <a:pPr lvl="1">
              <a:buFont typeface="Arial" pitchFamily="34" charset="0"/>
              <a:buChar char="•"/>
            </a:pPr>
            <a:r>
              <a:rPr lang="pl-PL" dirty="0" smtClean="0"/>
              <a:t>City </a:t>
            </a:r>
            <a:r>
              <a:rPr lang="pl-PL" dirty="0" err="1" smtClean="0"/>
              <a:t>size</a:t>
            </a:r>
            <a:endParaRPr lang="pl-PL" dirty="0" smtClean="0"/>
          </a:p>
          <a:p>
            <a:pPr lvl="1">
              <a:buFont typeface="Arial" pitchFamily="34" charset="0"/>
              <a:buChar char="•"/>
            </a:pPr>
            <a:r>
              <a:rPr lang="pl-PL" dirty="0" err="1" smtClean="0"/>
              <a:t>Availabity</a:t>
            </a:r>
            <a:r>
              <a:rPr lang="pl-PL" dirty="0" smtClean="0"/>
              <a:t> of </a:t>
            </a:r>
            <a:r>
              <a:rPr lang="pl-PL" dirty="0" err="1" smtClean="0"/>
              <a:t>preschool</a:t>
            </a:r>
            <a:r>
              <a:rPr lang="pl-PL" dirty="0" smtClean="0"/>
              <a:t> </a:t>
            </a:r>
            <a:r>
              <a:rPr lang="pl-PL" dirty="0" err="1" smtClean="0"/>
              <a:t>care</a:t>
            </a:r>
            <a:endParaRPr lang="pl-PL" dirty="0" smtClean="0"/>
          </a:p>
          <a:p>
            <a:pPr lvl="1">
              <a:buFont typeface="Arial" pitchFamily="34" charset="0"/>
              <a:buChar char="•"/>
            </a:pPr>
            <a:r>
              <a:rPr lang="pl-PL" dirty="0" err="1" smtClean="0"/>
              <a:t>Unemployment</a:t>
            </a:r>
            <a:endParaRPr lang="pl-PL" dirty="0" smtClean="0"/>
          </a:p>
          <a:p>
            <a:pPr lvl="1">
              <a:buFont typeface="Arial" pitchFamily="34" charset="0"/>
              <a:buChar char="•"/>
            </a:pPr>
            <a:endParaRPr lang="en-US" dirty="0"/>
          </a:p>
        </p:txBody>
      </p:sp>
      <p:sp>
        <p:nvSpPr>
          <p:cNvPr id="9" name="Prostokąt 8"/>
          <p:cNvSpPr/>
          <p:nvPr/>
        </p:nvSpPr>
        <p:spPr>
          <a:xfrm>
            <a:off x="467544" y="2483604"/>
            <a:ext cx="8136904" cy="369332"/>
          </a:xfrm>
          <a:prstGeom prst="rect">
            <a:avLst/>
          </a:prstGeom>
        </p:spPr>
        <p:txBody>
          <a:bodyPr wrap="square">
            <a:spAutoFit/>
          </a:bodyPr>
          <a:lstStyle/>
          <a:p>
            <a:r>
              <a:rPr lang="pl-PL" dirty="0" err="1" smtClean="0"/>
              <a:t>dec</a:t>
            </a:r>
            <a:r>
              <a:rPr lang="pl-PL" dirty="0" smtClean="0"/>
              <a:t> – </a:t>
            </a:r>
            <a:r>
              <a:rPr lang="pl-PL" dirty="0" err="1" smtClean="0"/>
              <a:t>decision</a:t>
            </a:r>
            <a:r>
              <a:rPr lang="pl-PL" dirty="0" smtClean="0"/>
              <a:t> on </a:t>
            </a:r>
            <a:r>
              <a:rPr lang="pl-PL" dirty="0" err="1" smtClean="0"/>
              <a:t>admission</a:t>
            </a:r>
            <a:r>
              <a:rPr lang="pl-PL" dirty="0" smtClean="0"/>
              <a:t> of 6-years old to 1st </a:t>
            </a:r>
            <a:r>
              <a:rPr lang="pl-PL" dirty="0" err="1" smtClean="0"/>
              <a:t>grade</a:t>
            </a:r>
            <a:endParaRPr lang="pl-PL"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US" sz="3200" dirty="0" err="1" smtClean="0"/>
              <a:t>Modelling</a:t>
            </a:r>
            <a:r>
              <a:rPr lang="en-US" sz="3200" dirty="0" smtClean="0"/>
              <a:t> achievement</a:t>
            </a:r>
            <a:r>
              <a:rPr lang="pl-PL" sz="3200" dirty="0" smtClean="0"/>
              <a:t> </a:t>
            </a:r>
            <a:br>
              <a:rPr lang="pl-PL" sz="3200" dirty="0" smtClean="0"/>
            </a:br>
            <a:r>
              <a:rPr lang="pl-PL" sz="3200" dirty="0" smtClean="0"/>
              <a:t>(</a:t>
            </a:r>
            <a:r>
              <a:rPr lang="pl-PL" sz="3200" dirty="0" err="1" smtClean="0"/>
              <a:t>separately</a:t>
            </a:r>
            <a:r>
              <a:rPr lang="pl-PL" sz="3200" dirty="0" smtClean="0"/>
              <a:t> for 6 and 7 </a:t>
            </a:r>
            <a:r>
              <a:rPr lang="pl-PL" sz="3200" dirty="0" err="1" smtClean="0"/>
              <a:t>years</a:t>
            </a:r>
            <a:r>
              <a:rPr lang="pl-PL" sz="3200" dirty="0" smtClean="0"/>
              <a:t> old </a:t>
            </a:r>
            <a:r>
              <a:rPr lang="pl-PL" sz="3200" dirty="0" err="1" smtClean="0"/>
              <a:t>or</a:t>
            </a:r>
            <a:r>
              <a:rPr lang="pl-PL" sz="3200" dirty="0" smtClean="0"/>
              <a:t> </a:t>
            </a:r>
            <a:r>
              <a:rPr lang="pl-PL" sz="3200" dirty="0" err="1" smtClean="0"/>
              <a:t>within</a:t>
            </a:r>
            <a:r>
              <a:rPr lang="pl-PL" sz="3200" dirty="0" smtClean="0"/>
              <a:t> </a:t>
            </a:r>
            <a:r>
              <a:rPr lang="pl-PL" sz="3200" dirty="0" err="1" smtClean="0"/>
              <a:t>grade</a:t>
            </a:r>
            <a:r>
              <a:rPr lang="pl-PL" sz="3200" dirty="0" smtClean="0"/>
              <a:t>)</a:t>
            </a:r>
            <a:r>
              <a:rPr lang="en-US" sz="3200" dirty="0" smtClean="0"/>
              <a:t> </a:t>
            </a:r>
            <a:endParaRPr lang="en-US" sz="3200" dirty="0"/>
          </a:p>
        </p:txBody>
      </p:sp>
      <p:graphicFrame>
        <p:nvGraphicFramePr>
          <p:cNvPr id="5" name="Obiekt 4"/>
          <p:cNvGraphicFramePr>
            <a:graphicFrameLocks noChangeAspect="1"/>
          </p:cNvGraphicFramePr>
          <p:nvPr/>
        </p:nvGraphicFramePr>
        <p:xfrm flipV="1">
          <a:off x="251520" y="1412776"/>
          <a:ext cx="8892480" cy="466195"/>
        </p:xfrm>
        <a:graphic>
          <a:graphicData uri="http://schemas.openxmlformats.org/presentationml/2006/ole">
            <mc:AlternateContent xmlns:mc="http://schemas.openxmlformats.org/markup-compatibility/2006">
              <mc:Choice xmlns:v="urn:schemas-microsoft-com:vml" Requires="v">
                <p:oleObj spid="_x0000_s23555" name="Równanie" r:id="rId3" imgW="4228920" imgH="228600" progId="Equation.3">
                  <p:embed/>
                </p:oleObj>
              </mc:Choice>
              <mc:Fallback>
                <p:oleObj name="Równanie" r:id="rId3" imgW="422892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251520" y="1412776"/>
                        <a:ext cx="8892480" cy="4661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pole tekstowe 5"/>
          <p:cNvSpPr txBox="1"/>
          <p:nvPr/>
        </p:nvSpPr>
        <p:spPr>
          <a:xfrm>
            <a:off x="467544" y="2904033"/>
            <a:ext cx="4392488" cy="3693319"/>
          </a:xfrm>
          <a:prstGeom prst="rect">
            <a:avLst/>
          </a:prstGeom>
          <a:noFill/>
        </p:spPr>
        <p:txBody>
          <a:bodyPr wrap="square" rtlCol="0">
            <a:spAutoFit/>
          </a:bodyPr>
          <a:lstStyle/>
          <a:p>
            <a:pPr>
              <a:buFont typeface="Arial" pitchFamily="34" charset="0"/>
              <a:buChar char="•"/>
            </a:pPr>
            <a:r>
              <a:rPr lang="pl-PL" dirty="0" smtClean="0"/>
              <a:t>PUPIL </a:t>
            </a:r>
            <a:r>
              <a:rPr lang="pl-PL" dirty="0" err="1" smtClean="0"/>
              <a:t>related</a:t>
            </a:r>
            <a:r>
              <a:rPr lang="pl-PL" dirty="0" smtClean="0"/>
              <a:t> </a:t>
            </a:r>
            <a:r>
              <a:rPr lang="pl-PL" dirty="0" err="1" smtClean="0"/>
              <a:t>variables</a:t>
            </a:r>
            <a:r>
              <a:rPr lang="pl-PL" dirty="0" smtClean="0"/>
              <a:t>:</a:t>
            </a:r>
          </a:p>
          <a:p>
            <a:pPr lvl="1">
              <a:buFont typeface="Arial" pitchFamily="34" charset="0"/>
              <a:buChar char="•"/>
            </a:pPr>
            <a:r>
              <a:rPr lang="pl-PL" dirty="0" err="1" smtClean="0"/>
              <a:t>Ability</a:t>
            </a:r>
            <a:r>
              <a:rPr lang="pl-PL" dirty="0" smtClean="0"/>
              <a:t> </a:t>
            </a:r>
            <a:r>
              <a:rPr lang="pl-PL" dirty="0" err="1" smtClean="0"/>
              <a:t>tests</a:t>
            </a:r>
            <a:r>
              <a:rPr lang="pl-PL" dirty="0" smtClean="0"/>
              <a:t> </a:t>
            </a:r>
            <a:r>
              <a:rPr lang="pl-PL" dirty="0" err="1" smtClean="0"/>
              <a:t>results</a:t>
            </a:r>
            <a:r>
              <a:rPr lang="pl-PL" dirty="0" smtClean="0"/>
              <a:t> </a:t>
            </a:r>
            <a:r>
              <a:rPr lang="pl-PL" dirty="0" err="1" smtClean="0"/>
              <a:t>from</a:t>
            </a:r>
            <a:r>
              <a:rPr lang="pl-PL" dirty="0" smtClean="0"/>
              <a:t> 2012</a:t>
            </a:r>
          </a:p>
          <a:p>
            <a:pPr lvl="1">
              <a:buFont typeface="Arial" pitchFamily="34" charset="0"/>
              <a:buChar char="•"/>
            </a:pPr>
            <a:r>
              <a:rPr lang="pl-PL" dirty="0" err="1" smtClean="0"/>
              <a:t>Educational</a:t>
            </a:r>
            <a:r>
              <a:rPr lang="pl-PL" dirty="0" smtClean="0"/>
              <a:t> </a:t>
            </a:r>
            <a:r>
              <a:rPr lang="pl-PL" dirty="0" err="1" smtClean="0"/>
              <a:t>experiences</a:t>
            </a:r>
            <a:r>
              <a:rPr lang="pl-PL" dirty="0" smtClean="0"/>
              <a:t> (</a:t>
            </a:r>
            <a:r>
              <a:rPr lang="pl-PL" dirty="0" err="1" smtClean="0"/>
              <a:t>preschool</a:t>
            </a:r>
            <a:r>
              <a:rPr lang="pl-PL" dirty="0" smtClean="0"/>
              <a:t>)</a:t>
            </a:r>
          </a:p>
          <a:p>
            <a:pPr lvl="1">
              <a:buFont typeface="Arial" pitchFamily="34" charset="0"/>
              <a:buChar char="•"/>
            </a:pPr>
            <a:r>
              <a:rPr lang="pl-PL" dirty="0" smtClean="0"/>
              <a:t>Sex</a:t>
            </a:r>
          </a:p>
          <a:p>
            <a:pPr lvl="1">
              <a:buFont typeface="Arial" pitchFamily="34" charset="0"/>
              <a:buChar char="•"/>
            </a:pPr>
            <a:r>
              <a:rPr lang="pl-PL" dirty="0" err="1" smtClean="0"/>
              <a:t>Age</a:t>
            </a:r>
            <a:r>
              <a:rPr lang="pl-PL" dirty="0" smtClean="0"/>
              <a:t> on </a:t>
            </a:r>
            <a:r>
              <a:rPr lang="pl-PL" dirty="0" err="1" smtClean="0"/>
              <a:t>the</a:t>
            </a:r>
            <a:r>
              <a:rPr lang="pl-PL" dirty="0" smtClean="0"/>
              <a:t> </a:t>
            </a:r>
            <a:r>
              <a:rPr lang="pl-PL" dirty="0" err="1" smtClean="0"/>
              <a:t>day</a:t>
            </a:r>
            <a:r>
              <a:rPr lang="pl-PL" dirty="0" smtClean="0"/>
              <a:t> </a:t>
            </a:r>
            <a:r>
              <a:rPr lang="pl-PL" dirty="0" err="1" smtClean="0"/>
              <a:t>the</a:t>
            </a:r>
            <a:r>
              <a:rPr lang="pl-PL" dirty="0" smtClean="0"/>
              <a:t> test </a:t>
            </a:r>
            <a:r>
              <a:rPr lang="pl-PL" dirty="0" err="1" smtClean="0"/>
              <a:t>is</a:t>
            </a:r>
            <a:r>
              <a:rPr lang="pl-PL" dirty="0" smtClean="0"/>
              <a:t> </a:t>
            </a:r>
            <a:r>
              <a:rPr lang="pl-PL" dirty="0" err="1" smtClean="0"/>
              <a:t>taken</a:t>
            </a:r>
            <a:endParaRPr lang="pl-PL" dirty="0" smtClean="0"/>
          </a:p>
          <a:p>
            <a:pPr lvl="1">
              <a:buFont typeface="Arial" pitchFamily="34" charset="0"/>
              <a:buChar char="•"/>
            </a:pPr>
            <a:r>
              <a:rPr lang="pl-PL" dirty="0" smtClean="0"/>
              <a:t>Health </a:t>
            </a:r>
            <a:r>
              <a:rPr lang="pl-PL" dirty="0" err="1" smtClean="0"/>
              <a:t>issues</a:t>
            </a:r>
            <a:r>
              <a:rPr lang="pl-PL" dirty="0" smtClean="0"/>
              <a:t> </a:t>
            </a:r>
          </a:p>
          <a:p>
            <a:pPr>
              <a:buFont typeface="Arial" pitchFamily="34" charset="0"/>
              <a:buChar char="•"/>
            </a:pPr>
            <a:r>
              <a:rPr lang="pl-PL" dirty="0" smtClean="0"/>
              <a:t>FAMILY </a:t>
            </a:r>
            <a:r>
              <a:rPr lang="pl-PL" dirty="0" err="1" smtClean="0"/>
              <a:t>level</a:t>
            </a:r>
            <a:r>
              <a:rPr lang="pl-PL" dirty="0" smtClean="0"/>
              <a:t> </a:t>
            </a:r>
            <a:r>
              <a:rPr lang="pl-PL" dirty="0" err="1" smtClean="0"/>
              <a:t>variables</a:t>
            </a:r>
            <a:endParaRPr lang="pl-PL" dirty="0" smtClean="0"/>
          </a:p>
          <a:p>
            <a:pPr lvl="1">
              <a:buFont typeface="Arial" pitchFamily="34" charset="0"/>
              <a:buChar char="•"/>
            </a:pPr>
            <a:r>
              <a:rPr lang="pl-PL" dirty="0" err="1" smtClean="0"/>
              <a:t>Educational</a:t>
            </a:r>
            <a:r>
              <a:rPr lang="pl-PL" dirty="0" smtClean="0"/>
              <a:t> </a:t>
            </a:r>
            <a:r>
              <a:rPr lang="pl-PL" dirty="0" err="1" smtClean="0"/>
              <a:t>attainment</a:t>
            </a:r>
            <a:r>
              <a:rPr lang="pl-PL" dirty="0" smtClean="0"/>
              <a:t>, </a:t>
            </a:r>
            <a:r>
              <a:rPr lang="pl-PL" dirty="0" err="1" smtClean="0"/>
              <a:t>books</a:t>
            </a:r>
            <a:r>
              <a:rPr lang="pl-PL" dirty="0" smtClean="0"/>
              <a:t> </a:t>
            </a:r>
            <a:r>
              <a:rPr lang="pl-PL" dirty="0" err="1" smtClean="0"/>
              <a:t>at</a:t>
            </a:r>
            <a:r>
              <a:rPr lang="pl-PL" dirty="0" smtClean="0"/>
              <a:t> </a:t>
            </a:r>
            <a:r>
              <a:rPr lang="pl-PL" dirty="0" err="1" smtClean="0"/>
              <a:t>home</a:t>
            </a:r>
            <a:endParaRPr lang="pl-PL" dirty="0" smtClean="0"/>
          </a:p>
          <a:p>
            <a:pPr lvl="1">
              <a:buFont typeface="Arial" pitchFamily="34" charset="0"/>
              <a:buChar char="•"/>
            </a:pPr>
            <a:r>
              <a:rPr lang="pl-PL" dirty="0" err="1" smtClean="0"/>
              <a:t>Employment</a:t>
            </a:r>
            <a:r>
              <a:rPr lang="pl-PL" dirty="0" smtClean="0"/>
              <a:t> status</a:t>
            </a:r>
          </a:p>
          <a:p>
            <a:pPr lvl="1">
              <a:buFont typeface="Arial" pitchFamily="34" charset="0"/>
              <a:buChar char="•"/>
            </a:pPr>
            <a:r>
              <a:rPr lang="pl-PL" dirty="0" err="1" smtClean="0"/>
              <a:t>Living</a:t>
            </a:r>
            <a:r>
              <a:rPr lang="pl-PL" dirty="0" smtClean="0"/>
              <a:t> </a:t>
            </a:r>
            <a:r>
              <a:rPr lang="pl-PL" dirty="0" err="1" smtClean="0"/>
              <a:t>conditions</a:t>
            </a:r>
            <a:endParaRPr lang="pl-PL" dirty="0" smtClean="0"/>
          </a:p>
          <a:p>
            <a:pPr lvl="1">
              <a:buFont typeface="Arial" pitchFamily="34" charset="0"/>
              <a:buChar char="•"/>
            </a:pPr>
            <a:r>
              <a:rPr lang="pl-PL" dirty="0" err="1" smtClean="0"/>
              <a:t>Siblings</a:t>
            </a:r>
            <a:r>
              <a:rPr lang="pl-PL" dirty="0" smtClean="0"/>
              <a:t>, </a:t>
            </a:r>
            <a:r>
              <a:rPr lang="pl-PL" dirty="0" err="1" smtClean="0"/>
              <a:t>grandparents</a:t>
            </a:r>
            <a:endParaRPr lang="pl-PL" dirty="0" smtClean="0"/>
          </a:p>
          <a:p>
            <a:pPr lvl="1">
              <a:buFont typeface="Arial" pitchFamily="34" charset="0"/>
              <a:buChar char="•"/>
            </a:pPr>
            <a:r>
              <a:rPr lang="pl-PL" dirty="0" err="1" smtClean="0"/>
              <a:t>Attitudes</a:t>
            </a:r>
            <a:endParaRPr lang="pl-PL" dirty="0" smtClean="0"/>
          </a:p>
          <a:p>
            <a:pPr lvl="1">
              <a:buFont typeface="Arial" pitchFamily="34" charset="0"/>
              <a:buChar char="•"/>
            </a:pPr>
            <a:endParaRPr lang="en-US" dirty="0"/>
          </a:p>
        </p:txBody>
      </p:sp>
      <p:sp>
        <p:nvSpPr>
          <p:cNvPr id="8" name="pole tekstowe 7"/>
          <p:cNvSpPr txBox="1"/>
          <p:nvPr/>
        </p:nvSpPr>
        <p:spPr>
          <a:xfrm>
            <a:off x="4716016" y="2909843"/>
            <a:ext cx="3960440" cy="1477328"/>
          </a:xfrm>
          <a:prstGeom prst="rect">
            <a:avLst/>
          </a:prstGeom>
          <a:noFill/>
        </p:spPr>
        <p:txBody>
          <a:bodyPr wrap="square" rtlCol="0">
            <a:spAutoFit/>
          </a:bodyPr>
          <a:lstStyle/>
          <a:p>
            <a:pPr>
              <a:buFont typeface="Arial" pitchFamily="34" charset="0"/>
              <a:buChar char="•"/>
            </a:pPr>
            <a:r>
              <a:rPr lang="pl-PL" dirty="0" smtClean="0"/>
              <a:t>DISTRICT </a:t>
            </a:r>
            <a:r>
              <a:rPr lang="pl-PL" dirty="0" err="1" smtClean="0"/>
              <a:t>related</a:t>
            </a:r>
            <a:r>
              <a:rPr lang="pl-PL" dirty="0" smtClean="0"/>
              <a:t> </a:t>
            </a:r>
            <a:r>
              <a:rPr lang="pl-PL" dirty="0" err="1" smtClean="0"/>
              <a:t>variables</a:t>
            </a:r>
            <a:endParaRPr lang="pl-PL" dirty="0" smtClean="0"/>
          </a:p>
          <a:p>
            <a:pPr lvl="1">
              <a:buFont typeface="Arial" pitchFamily="34" charset="0"/>
              <a:buChar char="•"/>
            </a:pPr>
            <a:r>
              <a:rPr lang="pl-PL" dirty="0" smtClean="0"/>
              <a:t>City </a:t>
            </a:r>
            <a:r>
              <a:rPr lang="pl-PL" dirty="0" err="1" smtClean="0"/>
              <a:t>size</a:t>
            </a:r>
            <a:endParaRPr lang="pl-PL" dirty="0" smtClean="0"/>
          </a:p>
          <a:p>
            <a:pPr lvl="1">
              <a:buFont typeface="Arial" pitchFamily="34" charset="0"/>
              <a:buChar char="•"/>
            </a:pPr>
            <a:r>
              <a:rPr lang="pl-PL" dirty="0" err="1" smtClean="0"/>
              <a:t>Availabity</a:t>
            </a:r>
            <a:r>
              <a:rPr lang="pl-PL" dirty="0" smtClean="0"/>
              <a:t> of </a:t>
            </a:r>
            <a:r>
              <a:rPr lang="pl-PL" dirty="0" err="1" smtClean="0"/>
              <a:t>preschool</a:t>
            </a:r>
            <a:r>
              <a:rPr lang="pl-PL" dirty="0" smtClean="0"/>
              <a:t> </a:t>
            </a:r>
            <a:r>
              <a:rPr lang="pl-PL" dirty="0" err="1" smtClean="0"/>
              <a:t>care</a:t>
            </a:r>
            <a:endParaRPr lang="pl-PL" dirty="0" smtClean="0"/>
          </a:p>
          <a:p>
            <a:pPr lvl="1">
              <a:buFont typeface="Arial" pitchFamily="34" charset="0"/>
              <a:buChar char="•"/>
            </a:pPr>
            <a:r>
              <a:rPr lang="pl-PL" dirty="0" err="1" smtClean="0"/>
              <a:t>Unemployment</a:t>
            </a:r>
            <a:endParaRPr lang="pl-PL" dirty="0" smtClean="0"/>
          </a:p>
          <a:p>
            <a:pPr lvl="1">
              <a:buFont typeface="Arial" pitchFamily="34" charset="0"/>
              <a:buChar char="•"/>
            </a:pPr>
            <a:endParaRPr lang="en-US" dirty="0"/>
          </a:p>
        </p:txBody>
      </p:sp>
      <p:sp>
        <p:nvSpPr>
          <p:cNvPr id="9" name="Prostokąt 8"/>
          <p:cNvSpPr/>
          <p:nvPr/>
        </p:nvSpPr>
        <p:spPr>
          <a:xfrm>
            <a:off x="467544" y="2060848"/>
            <a:ext cx="8136904" cy="923330"/>
          </a:xfrm>
          <a:prstGeom prst="rect">
            <a:avLst/>
          </a:prstGeom>
        </p:spPr>
        <p:txBody>
          <a:bodyPr wrap="square">
            <a:spAutoFit/>
          </a:bodyPr>
          <a:lstStyle/>
          <a:p>
            <a:pPr>
              <a:buFont typeface="Arial" pitchFamily="34" charset="0"/>
              <a:buChar char="•"/>
            </a:pPr>
            <a:r>
              <a:rPr lang="en-US" dirty="0" smtClean="0"/>
              <a:t>S –test score  in the Spring of 2013</a:t>
            </a:r>
          </a:p>
          <a:p>
            <a:pPr>
              <a:buFont typeface="Arial" pitchFamily="34" charset="0"/>
              <a:buChar char="•"/>
            </a:pPr>
            <a:r>
              <a:rPr lang="en-US" dirty="0" smtClean="0"/>
              <a:t>1st_grade  =1 for pupils admitted to grade 1 at the age of 6</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9168" y="485800"/>
            <a:ext cx="2818656" cy="1143000"/>
          </a:xfrm>
        </p:spPr>
        <p:txBody>
          <a:bodyPr>
            <a:normAutofit fontScale="90000"/>
          </a:bodyPr>
          <a:lstStyle/>
          <a:p>
            <a:r>
              <a:rPr lang="pl-PL" dirty="0" err="1" smtClean="0"/>
              <a:t>Logit</a:t>
            </a:r>
            <a:r>
              <a:rPr lang="pl-PL" dirty="0" smtClean="0"/>
              <a:t> model of </a:t>
            </a:r>
            <a:r>
              <a:rPr lang="pl-PL" dirty="0" err="1" smtClean="0"/>
              <a:t>admission</a:t>
            </a:r>
            <a:r>
              <a:rPr lang="pl-PL" dirty="0" smtClean="0"/>
              <a:t> </a:t>
            </a:r>
            <a:r>
              <a:rPr lang="pl-PL" dirty="0" err="1" smtClean="0"/>
              <a:t>decision</a:t>
            </a:r>
            <a:endParaRPr lang="en-US" dirty="0"/>
          </a:p>
        </p:txBody>
      </p:sp>
      <p:graphicFrame>
        <p:nvGraphicFramePr>
          <p:cNvPr id="5" name="Tabela 4"/>
          <p:cNvGraphicFramePr>
            <a:graphicFrameLocks noGrp="1"/>
          </p:cNvGraphicFramePr>
          <p:nvPr/>
        </p:nvGraphicFramePr>
        <p:xfrm>
          <a:off x="539552" y="2204864"/>
          <a:ext cx="1905000" cy="891540"/>
        </p:xfrm>
        <a:graphic>
          <a:graphicData uri="http://schemas.openxmlformats.org/drawingml/2006/table">
            <a:tbl>
              <a:tblPr>
                <a:tableStyleId>{5940675A-B579-460E-94D1-54222C63F5DA}</a:tableStyleId>
              </a:tblPr>
              <a:tblGrid>
                <a:gridCol w="1219200"/>
                <a:gridCol w="685800"/>
              </a:tblGrid>
              <a:tr h="180975">
                <a:tc>
                  <a:txBody>
                    <a:bodyPr/>
                    <a:lstStyle/>
                    <a:p>
                      <a:pPr algn="l" fontAlgn="b"/>
                      <a:r>
                        <a:rPr lang="pl-PL" sz="1400" u="none" strike="noStrike" dirty="0" err="1"/>
                        <a:t>Number</a:t>
                      </a:r>
                      <a:r>
                        <a:rPr lang="pl-PL" sz="1400" u="none" strike="noStrike" dirty="0"/>
                        <a:t> of </a:t>
                      </a:r>
                      <a:r>
                        <a:rPr lang="pl-PL" sz="1400" u="none" strike="noStrike" dirty="0" err="1"/>
                        <a:t>obs</a:t>
                      </a:r>
                      <a:endParaRPr lang="pl-PL" sz="1400" b="0" i="0" u="none" strike="noStrike" dirty="0">
                        <a:solidFill>
                          <a:srgbClr val="000000"/>
                        </a:solidFill>
                        <a:latin typeface="Czcionka tekstu podstawowego"/>
                      </a:endParaRPr>
                    </a:p>
                  </a:txBody>
                  <a:tcPr marL="9525" marR="9525" marT="9525" marB="0" anchor="b"/>
                </a:tc>
                <a:tc>
                  <a:txBody>
                    <a:bodyPr/>
                    <a:lstStyle/>
                    <a:p>
                      <a:pPr algn="r" fontAlgn="b"/>
                      <a:r>
                        <a:rPr lang="pl-PL" sz="1400" u="none" strike="noStrike" dirty="0"/>
                        <a:t>2861</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Wald chi2(27)</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u="none" strike="noStrike" dirty="0" smtClean="0"/>
                        <a:t>303.17</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Prob &gt; chi2</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u="none" strike="noStrike" dirty="0"/>
                        <a:t>0.0000</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Pseudo R2</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u="none" strike="noStrike" dirty="0" smtClean="0"/>
                        <a:t>0.0995</a:t>
                      </a:r>
                      <a:endParaRPr lang="pl-PL" sz="1400" b="0" i="0" u="none" strike="noStrike" dirty="0">
                        <a:solidFill>
                          <a:srgbClr val="000000"/>
                        </a:solidFill>
                        <a:latin typeface="Czcionka tekstu podstawowego"/>
                      </a:endParaRPr>
                    </a:p>
                  </a:txBody>
                  <a:tcPr marL="9525" marR="9525" marT="9525" marB="0" anchor="b"/>
                </a:tc>
              </a:tr>
            </a:tbl>
          </a:graphicData>
        </a:graphic>
      </p:graphicFrame>
      <p:graphicFrame>
        <p:nvGraphicFramePr>
          <p:cNvPr id="7" name="Symbol zastępczy zawartości 6"/>
          <p:cNvGraphicFramePr>
            <a:graphicFrameLocks noGrp="1"/>
          </p:cNvGraphicFramePr>
          <p:nvPr>
            <p:ph idx="1"/>
          </p:nvPr>
        </p:nvGraphicFramePr>
        <p:xfrm>
          <a:off x="3059832" y="318023"/>
          <a:ext cx="5976665" cy="6371572"/>
        </p:xfrm>
        <a:graphic>
          <a:graphicData uri="http://schemas.openxmlformats.org/drawingml/2006/table">
            <a:tbl>
              <a:tblPr>
                <a:tableStyleId>{5940675A-B579-460E-94D1-54222C63F5DA}</a:tableStyleId>
              </a:tblPr>
              <a:tblGrid>
                <a:gridCol w="2222092"/>
                <a:gridCol w="996111"/>
                <a:gridCol w="1072735"/>
                <a:gridCol w="766239"/>
                <a:gridCol w="919488"/>
              </a:tblGrid>
              <a:tr h="121220">
                <a:tc>
                  <a:txBody>
                    <a:bodyPr/>
                    <a:lstStyle/>
                    <a:p>
                      <a:pPr algn="l" fontAlgn="b"/>
                      <a:r>
                        <a:rPr lang="pl-PL" sz="1200" u="none" strike="noStrike" dirty="0"/>
                        <a:t>six_yo_1st~e</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err="1"/>
                        <a:t>Coef</a:t>
                      </a:r>
                      <a:r>
                        <a:rPr lang="pl-PL" sz="1200" u="none" strike="noStrike" dirty="0"/>
                        <a:t>.</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err="1"/>
                        <a:t>Std</a:t>
                      </a:r>
                      <a:r>
                        <a:rPr lang="pl-PL" sz="1200" u="none" strike="noStrike" dirty="0"/>
                        <a:t>. </a:t>
                      </a:r>
                      <a:r>
                        <a:rPr lang="pl-PL" sz="1200" u="none" strike="noStrike" dirty="0" err="1"/>
                        <a:t>Err</a:t>
                      </a:r>
                      <a:r>
                        <a:rPr lang="pl-PL" sz="1200" u="none" strike="noStrike" dirty="0"/>
                        <a:t>.</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z</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err="1"/>
                        <a:t>P&gt;z</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121220">
                <a:tc>
                  <a:txBody>
                    <a:bodyPr/>
                    <a:lstStyle/>
                    <a:p>
                      <a:pPr algn="l" fontAlgn="b"/>
                      <a:endParaRPr lang="pl-PL" sz="1200" b="0" i="0" u="none" strike="noStrike" dirty="0">
                        <a:solidFill>
                          <a:srgbClr val="000000"/>
                        </a:solidFill>
                        <a:latin typeface="Calibri" pitchFamily="34" charset="0"/>
                        <a:cs typeface="Calibri" pitchFamily="34" charset="0"/>
                      </a:endParaRPr>
                    </a:p>
                  </a:txBody>
                  <a:tcPr marL="18000" marR="0" marT="0" marB="0" anchor="b">
                    <a:noFill/>
                  </a:tcPr>
                </a:tc>
                <a:tc>
                  <a:txBody>
                    <a:bodyPr/>
                    <a:lstStyle/>
                    <a:p>
                      <a:pPr algn="l" fontAlgn="b"/>
                      <a:endParaRPr lang="pl-PL" sz="1200" b="0" i="0" u="none" strike="noStrike" dirty="0">
                        <a:solidFill>
                          <a:srgbClr val="000000"/>
                        </a:solidFill>
                        <a:latin typeface="Calibri" pitchFamily="34" charset="0"/>
                        <a:cs typeface="Calibri" pitchFamily="34" charset="0"/>
                      </a:endParaRPr>
                    </a:p>
                  </a:txBody>
                  <a:tcPr marL="18000" marR="0" marT="0" marB="0" anchor="b">
                    <a:noFill/>
                  </a:tcPr>
                </a:tc>
                <a:tc>
                  <a:txBody>
                    <a:bodyPr/>
                    <a:lstStyle/>
                    <a:p>
                      <a:pPr algn="l" fontAlgn="b"/>
                      <a:endParaRPr lang="pl-PL" sz="1200" b="0" i="0" u="none" strike="noStrike" dirty="0">
                        <a:solidFill>
                          <a:srgbClr val="000000"/>
                        </a:solidFill>
                        <a:latin typeface="Calibri" pitchFamily="34" charset="0"/>
                        <a:cs typeface="Calibri" pitchFamily="34" charset="0"/>
                      </a:endParaRPr>
                    </a:p>
                  </a:txBody>
                  <a:tcPr marL="18000" marR="0" marT="0" marB="0" anchor="b">
                    <a:noFill/>
                  </a:tcPr>
                </a:tc>
                <a:tc>
                  <a:txBody>
                    <a:bodyPr/>
                    <a:lstStyle/>
                    <a:p>
                      <a:pPr algn="l" fontAlgn="b"/>
                      <a:endParaRPr lang="pl-PL" sz="1200" b="0" i="0" u="none" strike="noStrike" dirty="0">
                        <a:solidFill>
                          <a:srgbClr val="000000"/>
                        </a:solidFill>
                        <a:latin typeface="Calibri" pitchFamily="34" charset="0"/>
                        <a:cs typeface="Calibri" pitchFamily="34" charset="0"/>
                      </a:endParaRPr>
                    </a:p>
                  </a:txBody>
                  <a:tcPr marL="18000" marR="0" marT="0" marB="0" anchor="b">
                    <a:noFill/>
                  </a:tcPr>
                </a:tc>
                <a:tc>
                  <a:txBody>
                    <a:bodyPr/>
                    <a:lstStyle/>
                    <a:p>
                      <a:pPr algn="l" fontAlgn="b"/>
                      <a:endParaRPr lang="pl-PL" sz="1200" b="0" i="0" u="none" strike="noStrike" dirty="0">
                        <a:solidFill>
                          <a:srgbClr val="000000"/>
                        </a:solidFill>
                        <a:latin typeface="Calibri" pitchFamily="34" charset="0"/>
                        <a:cs typeface="Calibri" pitchFamily="34" charset="0"/>
                      </a:endParaRPr>
                    </a:p>
                  </a:txBody>
                  <a:tcPr marL="18000" marR="0" marT="0" marB="0" anchor="b">
                    <a:noFill/>
                  </a:tcPr>
                </a:tc>
              </a:tr>
              <a:tr h="121220">
                <a:tc>
                  <a:txBody>
                    <a:bodyPr/>
                    <a:lstStyle/>
                    <a:p>
                      <a:pPr algn="l" fontAlgn="b"/>
                      <a:r>
                        <a:rPr lang="pl-PL" sz="1200" u="none" strike="noStrike" dirty="0"/>
                        <a:t>sex </a:t>
                      </a:r>
                      <a:r>
                        <a:rPr lang="pl-PL" sz="1200" u="none" strike="noStrike" dirty="0" err="1"/>
                        <a:t>(mal</a:t>
                      </a:r>
                      <a:r>
                        <a:rPr lang="pl-PL" sz="1200" u="none" strike="noStrike" dirty="0"/>
                        <a:t>e)</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-.3652363</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.087834</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-4.16</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121220">
                <a:tc>
                  <a:txBody>
                    <a:bodyPr/>
                    <a:lstStyle/>
                    <a:p>
                      <a:pPr algn="l" fontAlgn="b"/>
                      <a:r>
                        <a:rPr lang="pl-PL" sz="1200" u="none" strike="noStrike" dirty="0"/>
                        <a:t>born_2005</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-.4176676</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.105304</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-3.97</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121220">
                <a:tc>
                  <a:txBody>
                    <a:bodyPr/>
                    <a:lstStyle/>
                    <a:p>
                      <a:pPr algn="l" fontAlgn="b"/>
                      <a:r>
                        <a:rPr lang="pl-PL" sz="1200" u="none" strike="noStrike" dirty="0" err="1"/>
                        <a:t>birth_order</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-.0915922</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.0726772</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-1.26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0.208</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sight_problems</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-.2027517</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.1407506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-1.44</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0.150</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hearing_problems</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.3175536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.3422229</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0.93</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0.353</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dirty="0" err="1"/>
                        <a:t>height</a:t>
                      </a:r>
                      <a:r>
                        <a:rPr lang="pl-PL" sz="1200" u="none" strike="noStrike" dirty="0"/>
                        <a:t>(cm)</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.0335994</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.0070148</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4.79</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121220">
                <a:tc>
                  <a:txBody>
                    <a:bodyPr/>
                    <a:lstStyle/>
                    <a:p>
                      <a:pPr algn="l" fontAlgn="b"/>
                      <a:r>
                        <a:rPr lang="pl-PL" sz="1200" u="none" strike="noStrike"/>
                        <a:t>years in preschool</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.0093319</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.05994</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0.16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0.876</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hours in preschool</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-.0408868</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.026373</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-1.55</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0.121</a:t>
                      </a:r>
                      <a:endParaRPr lang="pl-PL" sz="1200" b="0" i="0" u="none" strike="noStrike">
                        <a:solidFill>
                          <a:srgbClr val="000000"/>
                        </a:solidFill>
                        <a:latin typeface="Calibri" pitchFamily="34" charset="0"/>
                        <a:cs typeface="Calibri" pitchFamily="34" charset="0"/>
                      </a:endParaRPr>
                    </a:p>
                  </a:txBody>
                  <a:tcPr marL="18000" marR="0" marT="0" marB="0" anchor="b"/>
                </a:tc>
              </a:tr>
              <a:tr h="230956">
                <a:tc>
                  <a:txBody>
                    <a:bodyPr/>
                    <a:lstStyle/>
                    <a:p>
                      <a:pPr algn="l" fontAlgn="b"/>
                      <a:r>
                        <a:rPr lang="pl-PL" sz="1200" u="none" strike="noStrike" dirty="0" err="1"/>
                        <a:t>age_in_days</a:t>
                      </a:r>
                      <a:r>
                        <a:rPr lang="pl-PL" sz="1200" u="none" strike="noStrike" dirty="0"/>
                        <a:t> on Sep,1</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.0049119</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.0004482</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10.96</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a:t>0.000</a:t>
                      </a:r>
                      <a:endParaRPr lang="pl-PL" sz="1200" b="0" i="0" u="none" strike="noStrike">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121220">
                <a:tc>
                  <a:txBody>
                    <a:bodyPr/>
                    <a:lstStyle/>
                    <a:p>
                      <a:pPr algn="l" fontAlgn="b"/>
                      <a:r>
                        <a:rPr lang="pl-PL" sz="1200" u="none" strike="noStrike"/>
                        <a:t>IQ score</a:t>
                      </a:r>
                      <a:endParaRPr lang="pl-PL" sz="1200" b="0" i="0" u="none" strike="noStrike">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a:t>.1092759</a:t>
                      </a:r>
                      <a:endParaRPr lang="pl-PL" sz="1200" b="0" i="0" u="none" strike="noStrike">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a:t>.0144498</a:t>
                      </a:r>
                      <a:endParaRPr lang="pl-PL" sz="1200" b="0" i="0" u="none" strike="noStrike">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7.56</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230956">
                <a:tc>
                  <a:txBody>
                    <a:bodyPr/>
                    <a:lstStyle/>
                    <a:p>
                      <a:pPr algn="l" fontAlgn="b"/>
                      <a:r>
                        <a:rPr lang="pl-PL" sz="1200" u="none" strike="noStrike" dirty="0" err="1"/>
                        <a:t>n_of_child_in_family</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.2783412</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.0660635</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4.21</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121220">
                <a:tc>
                  <a:txBody>
                    <a:bodyPr/>
                    <a:lstStyle/>
                    <a:p>
                      <a:pPr algn="l" fontAlgn="b"/>
                      <a:r>
                        <a:rPr lang="pl-PL" sz="1200" u="none" strike="noStrike"/>
                        <a:t>full_family</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-.1594803</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.1446313</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-1.10</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0.270</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dirty="0" err="1"/>
                        <a:t>mother_higher_edu</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.3141035</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a:t>.1080569</a:t>
                      </a:r>
                      <a:endParaRPr lang="pl-PL" sz="1200" b="0" i="0" u="none" strike="noStrike">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a:t>2.91</a:t>
                      </a:r>
                      <a:endParaRPr lang="pl-PL" sz="1200" b="0" i="0" u="none" strike="noStrike">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0.004</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121220">
                <a:tc>
                  <a:txBody>
                    <a:bodyPr/>
                    <a:lstStyle/>
                    <a:p>
                      <a:pPr algn="l" fontAlgn="b"/>
                      <a:r>
                        <a:rPr lang="pl-PL" sz="1200" u="none" strike="noStrike"/>
                        <a:t>plus_200_books</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-.1753572</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.1733136</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-1.01</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0.312</a:t>
                      </a:r>
                      <a:endParaRPr lang="pl-PL" sz="1200" b="0" i="0" u="none" strike="noStrike" dirty="0">
                        <a:solidFill>
                          <a:srgbClr val="000000"/>
                        </a:solidFill>
                        <a:latin typeface="Calibri" pitchFamily="34" charset="0"/>
                        <a:cs typeface="Calibri" pitchFamily="34" charset="0"/>
                      </a:endParaRPr>
                    </a:p>
                  </a:txBody>
                  <a:tcPr marL="18000" marR="0" marT="0" marB="0" anchor="b"/>
                </a:tc>
              </a:tr>
              <a:tr h="230956">
                <a:tc>
                  <a:txBody>
                    <a:bodyPr/>
                    <a:lstStyle/>
                    <a:p>
                      <a:pPr algn="l" fontAlgn="b"/>
                      <a:r>
                        <a:rPr lang="pl-PL" sz="1200" u="none" strike="noStrike"/>
                        <a:t>plus_200_books_for_kids</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.1423592</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.128328</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1.11</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0.267</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own_room</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.0798776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.1051425</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0.76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0.447</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moth_under_30</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.0748585</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.1422277</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0.53</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0.599</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fath_under_30</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-.0553045</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.1904819</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-0.29</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0.772</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working_mother</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.149186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.1035251</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1.44</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0.150</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working_father</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-.0073677</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.1239219</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-0.06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0.953</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dirty="0" err="1"/>
                        <a:t>father_manager</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-.2419224</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.1008676</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-2.40</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0.016</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121220">
                <a:tc>
                  <a:txBody>
                    <a:bodyPr/>
                    <a:lstStyle/>
                    <a:p>
                      <a:pPr algn="l" fontAlgn="b"/>
                      <a:r>
                        <a:rPr lang="pl-PL" sz="1200" u="none" strike="noStrike"/>
                        <a:t>mother_manager</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.0939302</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.1204132</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0.78</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0.435</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internet_at_home</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-.0854801</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.1473229</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-0.58</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0.562</a:t>
                      </a:r>
                      <a:endParaRPr lang="pl-PL" sz="1200" b="0" i="0" u="none" strike="noStrike">
                        <a:solidFill>
                          <a:srgbClr val="000000"/>
                        </a:solidFill>
                        <a:latin typeface="Calibri" pitchFamily="34" charset="0"/>
                        <a:cs typeface="Calibri" pitchFamily="34" charset="0"/>
                      </a:endParaRPr>
                    </a:p>
                  </a:txBody>
                  <a:tcPr marL="18000" marR="0" marT="0" marB="0" anchor="b"/>
                </a:tc>
              </a:tr>
              <a:tr h="230956">
                <a:tc>
                  <a:txBody>
                    <a:bodyPr/>
                    <a:lstStyle/>
                    <a:p>
                      <a:pPr algn="l" fontAlgn="b"/>
                      <a:r>
                        <a:rPr lang="pl-PL" sz="1200" u="none" strike="noStrike"/>
                        <a:t>dishwasher_at_home</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-.1357546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.099533</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-1.36</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0.173</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dirty="0" err="1"/>
                        <a:t>globe_at_home</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-.3543518</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.0912683</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-3.88</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0" marT="0" marB="0" anchor="b">
                    <a:solidFill>
                      <a:schemeClr val="tx2">
                        <a:lumMod val="40000"/>
                        <a:lumOff val="60000"/>
                      </a:schemeClr>
                    </a:solidFill>
                  </a:tcPr>
                </a:tc>
              </a:tr>
              <a:tr h="230956">
                <a:tc>
                  <a:txBody>
                    <a:bodyPr/>
                    <a:lstStyle/>
                    <a:p>
                      <a:pPr algn="l" fontAlgn="b"/>
                      <a:r>
                        <a:rPr lang="pl-PL" sz="1200" u="none" strike="noStrike"/>
                        <a:t>telescope_at_home</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-.1035888</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.1438705</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-0.72</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0.472</a:t>
                      </a:r>
                      <a:endParaRPr lang="pl-PL" sz="1200" b="0" i="0" u="none" strike="noStrike">
                        <a:solidFill>
                          <a:srgbClr val="000000"/>
                        </a:solidFill>
                        <a:latin typeface="Calibri" pitchFamily="34" charset="0"/>
                        <a:cs typeface="Calibri" pitchFamily="34" charset="0"/>
                      </a:endParaRPr>
                    </a:p>
                  </a:txBody>
                  <a:tcPr marL="18000" marR="0" marT="0" marB="0" anchor="b"/>
                </a:tc>
              </a:tr>
              <a:tr h="230956">
                <a:tc>
                  <a:txBody>
                    <a:bodyPr/>
                    <a:lstStyle/>
                    <a:p>
                      <a:pPr algn="l" fontAlgn="b"/>
                      <a:r>
                        <a:rPr lang="pl-PL" sz="1200" u="none" strike="noStrike"/>
                        <a:t>%_6yo_in_preschool</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-.0031141</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.0036854</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-0.84</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0.398</a:t>
                      </a:r>
                      <a:endParaRPr lang="pl-PL" sz="1200" b="0" i="0" u="none" strike="noStrike">
                        <a:solidFill>
                          <a:srgbClr val="000000"/>
                        </a:solidFill>
                        <a:latin typeface="Calibri" pitchFamily="34" charset="0"/>
                        <a:cs typeface="Calibri" pitchFamily="34" charset="0"/>
                      </a:endParaRPr>
                    </a:p>
                  </a:txBody>
                  <a:tcPr marL="18000" marR="0" marT="0" marB="0" anchor="b"/>
                </a:tc>
              </a:tr>
              <a:tr h="230956">
                <a:tc>
                  <a:txBody>
                    <a:bodyPr/>
                    <a:lstStyle/>
                    <a:p>
                      <a:pPr algn="l" fontAlgn="b"/>
                      <a:r>
                        <a:rPr lang="pl-PL" sz="1200" u="none" strike="noStrike"/>
                        <a:t>unemployment_rate</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-.0064048</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.014772</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-0.43</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0.665</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municip_type</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-.2740732</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.143434</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-1.91</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0.056</a:t>
                      </a:r>
                      <a:endParaRPr lang="pl-PL" sz="1200" b="0" i="0" u="none" strike="noStrike">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dirty="0" err="1"/>
                        <a:t>log_population</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.0975772</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.0478871</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2.04</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0.042</a:t>
                      </a:r>
                      <a:endParaRPr lang="pl-PL" sz="1200" b="0" i="0" u="none" strike="noStrike" dirty="0">
                        <a:solidFill>
                          <a:srgbClr val="000000"/>
                        </a:solidFill>
                        <a:latin typeface="Calibri" pitchFamily="34" charset="0"/>
                        <a:cs typeface="Calibri" pitchFamily="34" charset="0"/>
                      </a:endParaRPr>
                    </a:p>
                  </a:txBody>
                  <a:tcPr marL="18000" marR="0" marT="0" marB="0" anchor="b"/>
                </a:tc>
              </a:tr>
              <a:tr h="121220">
                <a:tc>
                  <a:txBody>
                    <a:bodyPr/>
                    <a:lstStyle/>
                    <a:p>
                      <a:pPr algn="l" fontAlgn="b"/>
                      <a:r>
                        <a:rPr lang="pl-PL" sz="1200" u="none" strike="noStrike"/>
                        <a:t>_cons</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-18.68643</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a:t>1.64564</a:t>
                      </a:r>
                      <a:endParaRPr lang="pl-PL" sz="1200" b="0" i="0" u="none" strike="noStrike">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-11.36</a:t>
                      </a:r>
                      <a:endParaRPr lang="pl-PL" sz="1200" b="0" i="0" u="none" strike="noStrike" dirty="0">
                        <a:solidFill>
                          <a:srgbClr val="000000"/>
                        </a:solidFill>
                        <a:latin typeface="Calibri" pitchFamily="34" charset="0"/>
                        <a:cs typeface="Calibri" pitchFamily="34" charset="0"/>
                      </a:endParaRPr>
                    </a:p>
                  </a:txBody>
                  <a:tcPr marL="18000" marR="0" marT="0" marB="0" anchor="b"/>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0" marT="0" marB="0"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2952328" cy="1143000"/>
          </a:xfrm>
        </p:spPr>
        <p:txBody>
          <a:bodyPr>
            <a:noAutofit/>
          </a:bodyPr>
          <a:lstStyle/>
          <a:p>
            <a:r>
              <a:rPr lang="pl-PL" sz="2800" dirty="0" err="1" smtClean="0"/>
              <a:t>Modelling</a:t>
            </a:r>
            <a:r>
              <a:rPr lang="pl-PL" sz="2800" dirty="0" smtClean="0"/>
              <a:t> </a:t>
            </a:r>
            <a:r>
              <a:rPr lang="pl-PL" sz="2800" dirty="0" err="1" smtClean="0"/>
              <a:t>achievement</a:t>
            </a:r>
            <a:r>
              <a:rPr lang="pl-PL" sz="2800" dirty="0" smtClean="0"/>
              <a:t> </a:t>
            </a:r>
            <a:r>
              <a:rPr lang="pl-PL" sz="2800" dirty="0" err="1" smtClean="0"/>
              <a:t>in</a:t>
            </a:r>
            <a:r>
              <a:rPr lang="pl-PL" sz="2800" dirty="0" smtClean="0"/>
              <a:t> </a:t>
            </a:r>
            <a:r>
              <a:rPr lang="pl-PL" sz="2800" dirty="0" err="1" smtClean="0"/>
              <a:t>math</a:t>
            </a:r>
            <a:r>
              <a:rPr lang="pl-PL" sz="2800" dirty="0" smtClean="0"/>
              <a:t>, 6 </a:t>
            </a:r>
            <a:r>
              <a:rPr lang="pl-PL" sz="2800" dirty="0" err="1" smtClean="0"/>
              <a:t>years</a:t>
            </a:r>
            <a:r>
              <a:rPr lang="pl-PL" sz="2800" dirty="0" smtClean="0"/>
              <a:t> old</a:t>
            </a:r>
            <a:endParaRPr lang="en-US" sz="2800" dirty="0"/>
          </a:p>
        </p:txBody>
      </p:sp>
      <p:graphicFrame>
        <p:nvGraphicFramePr>
          <p:cNvPr id="5" name="Tabela 4"/>
          <p:cNvGraphicFramePr>
            <a:graphicFrameLocks noGrp="1"/>
          </p:cNvGraphicFramePr>
          <p:nvPr/>
        </p:nvGraphicFramePr>
        <p:xfrm>
          <a:off x="971600" y="2060848"/>
          <a:ext cx="1944216" cy="1327785"/>
        </p:xfrm>
        <a:graphic>
          <a:graphicData uri="http://schemas.openxmlformats.org/drawingml/2006/table">
            <a:tbl>
              <a:tblPr>
                <a:tableStyleId>{5940675A-B579-460E-94D1-54222C63F5DA}</a:tableStyleId>
              </a:tblPr>
              <a:tblGrid>
                <a:gridCol w="972108"/>
                <a:gridCol w="972108"/>
              </a:tblGrid>
              <a:tr h="180975">
                <a:tc>
                  <a:txBody>
                    <a:bodyPr/>
                    <a:lstStyle/>
                    <a:p>
                      <a:pPr algn="l" fontAlgn="b"/>
                      <a:r>
                        <a:rPr lang="pl-PL" sz="1400" u="none" strike="noStrike" dirty="0" err="1"/>
                        <a:t>Number</a:t>
                      </a:r>
                      <a:r>
                        <a:rPr lang="pl-PL" sz="1400" u="none" strike="noStrike" dirty="0"/>
                        <a:t> of </a:t>
                      </a:r>
                      <a:r>
                        <a:rPr lang="pl-PL" sz="1400" u="none" strike="noStrike" dirty="0" err="1"/>
                        <a:t>obs</a:t>
                      </a:r>
                      <a:endParaRPr lang="pl-PL" sz="1400" b="0" i="0" u="none" strike="noStrike" dirty="0">
                        <a:solidFill>
                          <a:srgbClr val="000000"/>
                        </a:solidFill>
                        <a:latin typeface="Czcionka tekstu podstawowego"/>
                      </a:endParaRPr>
                    </a:p>
                  </a:txBody>
                  <a:tcPr marL="9525" marR="9525" marT="9525" marB="0" anchor="b"/>
                </a:tc>
                <a:tc>
                  <a:txBody>
                    <a:bodyPr/>
                    <a:lstStyle/>
                    <a:p>
                      <a:pPr algn="r" fontAlgn="b"/>
                      <a:r>
                        <a:rPr lang="pl-PL" sz="1400" u="none" strike="noStrike"/>
                        <a:t>1702</a:t>
                      </a:r>
                      <a:endParaRPr lang="pl-PL" sz="1400" b="0" i="0" u="none" strike="noStrike">
                        <a:solidFill>
                          <a:srgbClr val="000000"/>
                        </a:solidFill>
                        <a:latin typeface="Czcionka tekstu podstawowego"/>
                      </a:endParaRPr>
                    </a:p>
                  </a:txBody>
                  <a:tcPr marL="9525" marR="9525" marT="9525" marB="0" anchor="b"/>
                </a:tc>
              </a:tr>
              <a:tr h="180975">
                <a:tc>
                  <a:txBody>
                    <a:bodyPr/>
                    <a:lstStyle/>
                    <a:p>
                      <a:pPr algn="l" fontAlgn="b"/>
                      <a:r>
                        <a:rPr lang="pl-PL" sz="1400" u="none" strike="noStrike"/>
                        <a:t>F( 27,  1674)</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chemeClr val="tx1"/>
                          </a:solidFill>
                          <a:latin typeface="+mn-lt"/>
                        </a:rPr>
                        <a:t>16.42</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Prob &gt; F</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u="none" strike="noStrike"/>
                        <a:t>0.0000</a:t>
                      </a:r>
                      <a:endParaRPr lang="pl-PL" sz="1400" b="0" i="0" u="none" strike="noStrike">
                        <a:solidFill>
                          <a:srgbClr val="000000"/>
                        </a:solidFill>
                        <a:latin typeface="Czcionka tekstu podstawowego"/>
                      </a:endParaRPr>
                    </a:p>
                  </a:txBody>
                  <a:tcPr marL="9525" marR="9525" marT="9525" marB="0" anchor="b"/>
                </a:tc>
              </a:tr>
              <a:tr h="180975">
                <a:tc>
                  <a:txBody>
                    <a:bodyPr/>
                    <a:lstStyle/>
                    <a:p>
                      <a:pPr algn="l" fontAlgn="b"/>
                      <a:r>
                        <a:rPr lang="pl-PL" sz="1400" u="none" strike="noStrike"/>
                        <a:t>R-squared</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u="none" strike="noStrike" dirty="0" smtClean="0"/>
                        <a:t>0.2211</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Root MSE</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u="none" strike="noStrike" dirty="0" smtClean="0"/>
                        <a:t>9.6642</a:t>
                      </a:r>
                      <a:endParaRPr lang="pl-PL" sz="1400" b="0" i="0" u="none" strike="noStrike" dirty="0">
                        <a:solidFill>
                          <a:srgbClr val="000000"/>
                        </a:solidFill>
                        <a:latin typeface="Czcionka tekstu podstawowego"/>
                      </a:endParaRPr>
                    </a:p>
                  </a:txBody>
                  <a:tcPr marL="9525" marR="9525" marT="9525" marB="0" anchor="b"/>
                </a:tc>
              </a:tr>
            </a:tbl>
          </a:graphicData>
        </a:graphic>
      </p:graphicFrame>
      <p:graphicFrame>
        <p:nvGraphicFramePr>
          <p:cNvPr id="6" name="Tabela 5"/>
          <p:cNvGraphicFramePr>
            <a:graphicFrameLocks noGrp="1"/>
          </p:cNvGraphicFramePr>
          <p:nvPr/>
        </p:nvGraphicFramePr>
        <p:xfrm>
          <a:off x="3059832" y="332656"/>
          <a:ext cx="5760640" cy="6174336"/>
        </p:xfrm>
        <a:graphic>
          <a:graphicData uri="http://schemas.openxmlformats.org/drawingml/2006/table">
            <a:tbl>
              <a:tblPr>
                <a:tableStyleId>{5940675A-B579-460E-94D1-54222C63F5DA}</a:tableStyleId>
              </a:tblPr>
              <a:tblGrid>
                <a:gridCol w="2448270"/>
                <a:gridCol w="1152128"/>
                <a:gridCol w="864096"/>
                <a:gridCol w="648072"/>
                <a:gridCol w="648074"/>
              </a:tblGrid>
              <a:tr h="69476">
                <a:tc>
                  <a:txBody>
                    <a:bodyPr/>
                    <a:lstStyle/>
                    <a:p>
                      <a:pPr algn="l" fontAlgn="b"/>
                      <a:r>
                        <a:rPr lang="pl-PL" sz="1200" u="none" strike="noStrike" dirty="0"/>
                        <a:t>math2</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err="1"/>
                        <a:t>Coef</a:t>
                      </a:r>
                      <a:r>
                        <a:rPr lang="pl-PL" sz="1200" u="none" strike="noStrike" dirty="0"/>
                        <a: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err="1"/>
                        <a:t>Std</a:t>
                      </a:r>
                      <a:r>
                        <a:rPr lang="pl-PL" sz="1200" u="none" strike="noStrike" dirty="0"/>
                        <a:t>. </a:t>
                      </a:r>
                      <a:r>
                        <a:rPr lang="pl-PL" sz="1200" u="none" strike="noStrike" dirty="0" err="1"/>
                        <a:t>Err</a:t>
                      </a:r>
                      <a:r>
                        <a:rPr lang="pl-PL" sz="1200" u="none" strike="noStrike" dirty="0"/>
                        <a: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err="1"/>
                        <a:t>P&gt;t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76790">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dirty="0" smtClean="0"/>
                        <a:t>six_yo_1st_grade</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6.222729</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.4949845</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12.57</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69476">
                <a:tc>
                  <a:txBody>
                    <a:bodyPr/>
                    <a:lstStyle/>
                    <a:p>
                      <a:pPr algn="l" fontAlgn="b"/>
                      <a:r>
                        <a:rPr lang="pl-PL" sz="1200" u="none" strike="noStrike" dirty="0"/>
                        <a:t>sex </a:t>
                      </a:r>
                      <a:r>
                        <a:rPr lang="pl-PL" sz="1200" u="none" strike="noStrike" dirty="0" err="1"/>
                        <a:t>(mal</a:t>
                      </a:r>
                      <a:r>
                        <a:rPr lang="pl-PL" sz="1200" u="none" strike="noStrike" dirty="0"/>
                        <a:t>e)</a:t>
                      </a:r>
                      <a:endParaRPr lang="pl-PL" sz="1200" b="0" i="0" u="none" strike="noStrike" dirty="0">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-.592783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.4996792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-1.19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0.236</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birth_order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.0509546</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.4913359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0.10</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0.917</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dirty="0" err="1"/>
                        <a:t>sight_problems</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1.813003</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.8841467</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2.05</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0.040</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132371">
                <a:tc>
                  <a:txBody>
                    <a:bodyPr/>
                    <a:lstStyle/>
                    <a:p>
                      <a:pPr algn="l" fontAlgn="b"/>
                      <a:r>
                        <a:rPr lang="pl-PL" sz="1200" u="none" strike="noStrike"/>
                        <a:t>hearing_problems</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1.703023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2.006262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0.85</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0.396</a:t>
                      </a:r>
                      <a:endParaRPr lang="pl-PL" sz="1200" b="0" i="0" u="none" strike="noStrike">
                        <a:solidFill>
                          <a:srgbClr val="000000"/>
                        </a:solidFill>
                        <a:latin typeface="Calibri" pitchFamily="34" charset="0"/>
                        <a:cs typeface="Calibri" pitchFamily="34" charset="0"/>
                      </a:endParaRPr>
                    </a:p>
                  </a:txBody>
                  <a:tcPr marL="18000" marR="3600" marT="3600" marB="0" anchor="b"/>
                </a:tc>
              </a:tr>
              <a:tr h="69476">
                <a:tc>
                  <a:txBody>
                    <a:bodyPr/>
                    <a:lstStyle/>
                    <a:p>
                      <a:pPr algn="l" fontAlgn="b"/>
                      <a:r>
                        <a:rPr lang="pl-PL" sz="1200" u="none" strike="noStrike"/>
                        <a:t>height(cm)</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.0585485</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.0463452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1.26</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0.207</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years in preschool</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.0221964</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.3287429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0.07</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0.946</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dirty="0" err="1"/>
                        <a:t>hours</a:t>
                      </a:r>
                      <a:r>
                        <a:rPr lang="pl-PL" sz="1200" u="none" strike="noStrike" dirty="0"/>
                        <a:t> </a:t>
                      </a:r>
                      <a:r>
                        <a:rPr lang="pl-PL" sz="1200" u="none" strike="noStrike" dirty="0" err="1"/>
                        <a:t>in</a:t>
                      </a:r>
                      <a:r>
                        <a:rPr lang="pl-PL" sz="1200" u="none" strike="noStrike" dirty="0"/>
                        <a:t> </a:t>
                      </a:r>
                      <a:r>
                        <a:rPr lang="pl-PL" sz="1200" u="none" strike="noStrike" dirty="0" err="1"/>
                        <a:t>preschool</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.2970296</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.1576483</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1.88</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0.060</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132371">
                <a:tc>
                  <a:txBody>
                    <a:bodyPr/>
                    <a:lstStyle/>
                    <a:p>
                      <a:pPr algn="l" fontAlgn="b"/>
                      <a:r>
                        <a:rPr lang="pl-PL" sz="1200" u="none" strike="noStrike" dirty="0" err="1"/>
                        <a:t>age_at_test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.0175634</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.002629</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6.68</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132371">
                <a:tc>
                  <a:txBody>
                    <a:bodyPr/>
                    <a:lstStyle/>
                    <a:p>
                      <a:pPr algn="l" fontAlgn="b"/>
                      <a:r>
                        <a:rPr lang="pl-PL" sz="1200" u="none" strike="noStrike"/>
                        <a:t>days_at school</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.0671267</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.0292281</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2.30</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0.022</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132371">
                <a:tc>
                  <a:txBody>
                    <a:bodyPr/>
                    <a:lstStyle/>
                    <a:p>
                      <a:pPr algn="l" fontAlgn="b"/>
                      <a:r>
                        <a:rPr lang="pl-PL" sz="1200" u="none" strike="noStrike"/>
                        <a:t>n_of_child_in_family</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-.8538693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.4727789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-1.81</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0.071</a:t>
                      </a:r>
                      <a:endParaRPr lang="pl-PL" sz="1200" b="0" i="0" u="none" strike="noStrike">
                        <a:solidFill>
                          <a:srgbClr val="000000"/>
                        </a:solidFill>
                        <a:latin typeface="Calibri" pitchFamily="34" charset="0"/>
                        <a:cs typeface="Calibri" pitchFamily="34" charset="0"/>
                      </a:endParaRPr>
                    </a:p>
                  </a:txBody>
                  <a:tcPr marL="18000" marR="3600" marT="3600" marB="0" anchor="b"/>
                </a:tc>
              </a:tr>
              <a:tr h="69476">
                <a:tc>
                  <a:txBody>
                    <a:bodyPr/>
                    <a:lstStyle/>
                    <a:p>
                      <a:pPr algn="l" fontAlgn="b"/>
                      <a:r>
                        <a:rPr lang="pl-PL" sz="1200" u="none" strike="noStrike"/>
                        <a:t>full_family</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1.14059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.8563233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1.33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0.183</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dirty="0" err="1"/>
                        <a:t>mother_higher_edu</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2.587378</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.5833796</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4.44</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132371">
                <a:tc>
                  <a:txBody>
                    <a:bodyPr/>
                    <a:lstStyle/>
                    <a:p>
                      <a:pPr algn="l" fontAlgn="b"/>
                      <a:r>
                        <a:rPr lang="pl-PL" sz="1200" u="none" strike="noStrike"/>
                        <a:t>plus_200_books</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.2729033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.9458852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dirty="0"/>
                        <a:t>0.773</a:t>
                      </a:r>
                      <a:endParaRPr lang="pl-PL" sz="1200" b="0" i="0" u="none" strike="noStrike" dirty="0">
                        <a:solidFill>
                          <a:srgbClr val="000000"/>
                        </a:solidFill>
                        <a:latin typeface="Calibri" pitchFamily="34" charset="0"/>
                        <a:cs typeface="Calibri" pitchFamily="34" charset="0"/>
                      </a:endParaRPr>
                    </a:p>
                  </a:txBody>
                  <a:tcPr marL="18000" marR="3600" marT="3600" marB="0" anchor="b"/>
                </a:tc>
              </a:tr>
              <a:tr h="196728">
                <a:tc>
                  <a:txBody>
                    <a:bodyPr/>
                    <a:lstStyle/>
                    <a:p>
                      <a:pPr algn="l" fontAlgn="b"/>
                      <a:r>
                        <a:rPr lang="pl-PL" sz="1200" u="none" strike="noStrike" dirty="0"/>
                        <a:t>plus_200_books_for_kids</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1.304447</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.6968061</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1.87</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0.061</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69476">
                <a:tc>
                  <a:txBody>
                    <a:bodyPr/>
                    <a:lstStyle/>
                    <a:p>
                      <a:pPr algn="l" fontAlgn="b"/>
                      <a:r>
                        <a:rPr lang="pl-PL" sz="1200" u="none" strike="noStrike" dirty="0" err="1"/>
                        <a:t>own_room</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-1.262915</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.6176022</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-2.04</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0.041</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132371">
                <a:tc>
                  <a:txBody>
                    <a:bodyPr/>
                    <a:lstStyle/>
                    <a:p>
                      <a:pPr algn="l" fontAlgn="b"/>
                      <a:r>
                        <a:rPr lang="pl-PL" sz="1200" u="none" strike="noStrike"/>
                        <a:t>moth_under_30</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-.1709114</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.8078492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-0.21</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0.832</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fath_under_30</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-1.218949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1.018589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-1.20</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0.232</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working_mother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.8221735</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.6239196</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1.32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0.188</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working_father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.4235188</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.7381565</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0.57</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0.566</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father_manager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.7642585</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.5605307</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1.36</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0.173</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mother_manager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.4912132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.6314548</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0.78</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0.437</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internet_at_home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-.9068649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.7998747</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-1.13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0.257</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dishwasher_at_home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-.0687666</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.5590572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-0.12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0.902</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dirty="0" err="1"/>
                        <a:t>globe_at_home</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-1.155132</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.5412806</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a:t>-2.13</a:t>
                      </a:r>
                      <a:endParaRPr lang="pl-PL" sz="1200" b="0" i="0" u="none" strike="noStrike">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0.033</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132371">
                <a:tc>
                  <a:txBody>
                    <a:bodyPr/>
                    <a:lstStyle/>
                    <a:p>
                      <a:pPr algn="l" fontAlgn="b"/>
                      <a:r>
                        <a:rPr lang="pl-PL" sz="1200" u="none" strike="noStrike"/>
                        <a:t>telescope_at_home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dirty="0"/>
                        <a:t>.196713</a:t>
                      </a:r>
                      <a:endParaRPr lang="pl-PL" sz="1200" b="0" i="0" u="none" strike="noStrike" dirty="0">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dirty="0"/>
                        <a:t>.8409522</a:t>
                      </a:r>
                      <a:endParaRPr lang="pl-PL" sz="1200" b="0" i="0" u="none" strike="noStrike" dirty="0">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dirty="0"/>
                        <a:t>0.23</a:t>
                      </a:r>
                      <a:endParaRPr lang="pl-PL" sz="1200" b="0" i="0" u="none" strike="noStrike" dirty="0">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dirty="0"/>
                        <a:t>0.815</a:t>
                      </a:r>
                      <a:endParaRPr lang="pl-PL" sz="1200" b="0" i="0" u="none" strike="noStrike" dirty="0">
                        <a:solidFill>
                          <a:srgbClr val="000000"/>
                        </a:solidFill>
                        <a:latin typeface="Calibri" pitchFamily="34" charset="0"/>
                        <a:cs typeface="Calibri" pitchFamily="34" charset="0"/>
                      </a:endParaRPr>
                    </a:p>
                  </a:txBody>
                  <a:tcPr marL="18000" marR="3600" marT="3600" marB="0" anchor="b"/>
                </a:tc>
              </a:tr>
              <a:tr h="196728">
                <a:tc>
                  <a:txBody>
                    <a:bodyPr/>
                    <a:lstStyle/>
                    <a:p>
                      <a:pPr algn="l" fontAlgn="b"/>
                      <a:r>
                        <a:rPr lang="pl-PL" sz="1200" u="none" strike="noStrike"/>
                        <a:t>%_6yo_in_preschool</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.0172665</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.020685</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0.83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0.404</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unemployment_rate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-.0228987</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.0789523</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-0.29</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0.772</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municip_type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.1539651</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.775651</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0.20</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0.843</a:t>
                      </a:r>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a:t>log_population</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.151121</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.2433648</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0.62</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0.535</a:t>
                      </a:r>
                      <a:endParaRPr lang="pl-PL" sz="1200" b="0" i="0" u="none" strike="noStrike">
                        <a:solidFill>
                          <a:srgbClr val="000000"/>
                        </a:solidFill>
                        <a:latin typeface="Calibri" pitchFamily="34" charset="0"/>
                        <a:cs typeface="Calibri" pitchFamily="34" charset="0"/>
                      </a:endParaRPr>
                    </a:p>
                  </a:txBody>
                  <a:tcPr marL="18000" marR="3600" marT="3600" marB="0" anchor="b"/>
                </a:tc>
              </a:tr>
              <a:tr h="69476">
                <a:tc>
                  <a:txBody>
                    <a:bodyPr/>
                    <a:lstStyle/>
                    <a:p>
                      <a:pPr algn="l" fontAlgn="b"/>
                      <a:r>
                        <a:rPr lang="pl-PL" sz="1200" u="none" strike="noStrike"/>
                        <a:t>_cons</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30.75557</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12.38845</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a:t>2.48</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200" u="none" strike="noStrike" dirty="0"/>
                        <a:t>0.013</a:t>
                      </a:r>
                      <a:endParaRPr lang="pl-PL" sz="1200" b="0" i="0" u="none" strike="noStrike" dirty="0">
                        <a:solidFill>
                          <a:srgbClr val="000000"/>
                        </a:solidFill>
                        <a:latin typeface="Calibri" pitchFamily="34" charset="0"/>
                        <a:cs typeface="Calibri" pitchFamily="34" charset="0"/>
                      </a:endParaRPr>
                    </a:p>
                  </a:txBody>
                  <a:tcPr marL="18000" marR="3600" marT="3600"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2952328" cy="1143000"/>
          </a:xfrm>
        </p:spPr>
        <p:txBody>
          <a:bodyPr>
            <a:noAutofit/>
          </a:bodyPr>
          <a:lstStyle/>
          <a:p>
            <a:r>
              <a:rPr lang="pl-PL" sz="2800" dirty="0" err="1" smtClean="0"/>
              <a:t>Modelling</a:t>
            </a:r>
            <a:r>
              <a:rPr lang="pl-PL" sz="2800" dirty="0" smtClean="0"/>
              <a:t> </a:t>
            </a:r>
            <a:r>
              <a:rPr lang="pl-PL" sz="2800" dirty="0" err="1" smtClean="0"/>
              <a:t>gain</a:t>
            </a:r>
            <a:r>
              <a:rPr lang="pl-PL" sz="2800" dirty="0" smtClean="0"/>
              <a:t> </a:t>
            </a:r>
            <a:r>
              <a:rPr lang="pl-PL" sz="2800" dirty="0" err="1" smtClean="0"/>
              <a:t>in</a:t>
            </a:r>
            <a:r>
              <a:rPr lang="pl-PL" sz="2800" dirty="0" smtClean="0"/>
              <a:t> </a:t>
            </a:r>
            <a:r>
              <a:rPr lang="pl-PL" sz="2800" dirty="0" err="1" smtClean="0"/>
              <a:t>achievement</a:t>
            </a:r>
            <a:r>
              <a:rPr lang="pl-PL" sz="2800" dirty="0" smtClean="0"/>
              <a:t> </a:t>
            </a:r>
            <a:r>
              <a:rPr lang="pl-PL" sz="2800" dirty="0" err="1" smtClean="0"/>
              <a:t>in</a:t>
            </a:r>
            <a:r>
              <a:rPr lang="pl-PL" sz="2800" dirty="0" smtClean="0"/>
              <a:t> </a:t>
            </a:r>
            <a:r>
              <a:rPr lang="pl-PL" sz="2800" dirty="0" err="1" smtClean="0"/>
              <a:t>math</a:t>
            </a:r>
            <a:r>
              <a:rPr lang="pl-PL" sz="2800" dirty="0" smtClean="0"/>
              <a:t>, 6 </a:t>
            </a:r>
            <a:r>
              <a:rPr lang="pl-PL" sz="2800" dirty="0" err="1" smtClean="0"/>
              <a:t>years</a:t>
            </a:r>
            <a:r>
              <a:rPr lang="pl-PL" sz="2800" dirty="0" smtClean="0"/>
              <a:t> old</a:t>
            </a:r>
            <a:endParaRPr lang="en-US" sz="2800" dirty="0"/>
          </a:p>
        </p:txBody>
      </p:sp>
      <p:graphicFrame>
        <p:nvGraphicFramePr>
          <p:cNvPr id="5" name="Tabela 4"/>
          <p:cNvGraphicFramePr>
            <a:graphicFrameLocks noGrp="1"/>
          </p:cNvGraphicFramePr>
          <p:nvPr/>
        </p:nvGraphicFramePr>
        <p:xfrm>
          <a:off x="971600" y="2060848"/>
          <a:ext cx="1944216" cy="1327785"/>
        </p:xfrm>
        <a:graphic>
          <a:graphicData uri="http://schemas.openxmlformats.org/drawingml/2006/table">
            <a:tbl>
              <a:tblPr>
                <a:tableStyleId>{5940675A-B579-460E-94D1-54222C63F5DA}</a:tableStyleId>
              </a:tblPr>
              <a:tblGrid>
                <a:gridCol w="972108"/>
                <a:gridCol w="972108"/>
              </a:tblGrid>
              <a:tr h="180975">
                <a:tc>
                  <a:txBody>
                    <a:bodyPr/>
                    <a:lstStyle/>
                    <a:p>
                      <a:pPr algn="l" fontAlgn="b"/>
                      <a:r>
                        <a:rPr lang="pl-PL" sz="1400" u="none" strike="noStrike" dirty="0" err="1"/>
                        <a:t>Number</a:t>
                      </a:r>
                      <a:r>
                        <a:rPr lang="pl-PL" sz="1400" u="none" strike="noStrike" dirty="0"/>
                        <a:t> of </a:t>
                      </a:r>
                      <a:r>
                        <a:rPr lang="pl-PL" sz="1400" u="none" strike="noStrike" dirty="0" err="1"/>
                        <a:t>obs</a:t>
                      </a:r>
                      <a:endParaRPr lang="pl-PL" sz="1400" b="0" i="0" u="none" strike="noStrike" dirty="0">
                        <a:solidFill>
                          <a:srgbClr val="000000"/>
                        </a:solidFill>
                        <a:latin typeface="Czcionka tekstu podstawowego"/>
                      </a:endParaRPr>
                    </a:p>
                  </a:txBody>
                  <a:tcPr marL="9525" marR="9525" marT="9525" marB="0" anchor="b"/>
                </a:tc>
                <a:tc>
                  <a:txBody>
                    <a:bodyPr/>
                    <a:lstStyle/>
                    <a:p>
                      <a:pPr algn="r" fontAlgn="b"/>
                      <a:r>
                        <a:rPr lang="pl-PL" sz="1400" u="none" strike="noStrike"/>
                        <a:t>1702</a:t>
                      </a:r>
                      <a:endParaRPr lang="pl-PL" sz="1400" b="0" i="0" u="none" strike="noStrike">
                        <a:solidFill>
                          <a:srgbClr val="000000"/>
                        </a:solidFill>
                        <a:latin typeface="Czcionka tekstu podstawowego"/>
                      </a:endParaRPr>
                    </a:p>
                  </a:txBody>
                  <a:tcPr marL="9525" marR="9525" marT="9525" marB="0" anchor="b"/>
                </a:tc>
              </a:tr>
              <a:tr h="180975">
                <a:tc>
                  <a:txBody>
                    <a:bodyPr/>
                    <a:lstStyle/>
                    <a:p>
                      <a:pPr algn="l" fontAlgn="b"/>
                      <a:r>
                        <a:rPr lang="pl-PL" sz="1400" u="none" strike="noStrike"/>
                        <a:t>F( 27,  1674)</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chemeClr val="tx1"/>
                          </a:solidFill>
                          <a:latin typeface="+mn-lt"/>
                        </a:rPr>
                        <a:t>45.02</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Prob &gt; F</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u="none" strike="noStrike"/>
                        <a:t>0.0000</a:t>
                      </a:r>
                      <a:endParaRPr lang="pl-PL" sz="1400" b="0" i="0" u="none" strike="noStrike">
                        <a:solidFill>
                          <a:srgbClr val="000000"/>
                        </a:solidFill>
                        <a:latin typeface="Czcionka tekstu podstawowego"/>
                      </a:endParaRPr>
                    </a:p>
                  </a:txBody>
                  <a:tcPr marL="9525" marR="9525" marT="9525" marB="0" anchor="b"/>
                </a:tc>
              </a:tr>
              <a:tr h="180975">
                <a:tc>
                  <a:txBody>
                    <a:bodyPr/>
                    <a:lstStyle/>
                    <a:p>
                      <a:pPr algn="l" fontAlgn="b"/>
                      <a:r>
                        <a:rPr lang="pl-PL" sz="1400" u="none" strike="noStrike"/>
                        <a:t>R-squared</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u="none" strike="noStrike" dirty="0" smtClean="0"/>
                        <a:t>0.4880</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Root MSE</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chemeClr val="tx1"/>
                          </a:solidFill>
                          <a:latin typeface="+mn-lt"/>
                        </a:rPr>
                        <a:t>7.83</a:t>
                      </a:r>
                      <a:endParaRPr lang="pl-PL" sz="1400" b="0" i="0" u="none" strike="noStrike" dirty="0">
                        <a:solidFill>
                          <a:srgbClr val="000000"/>
                        </a:solidFill>
                        <a:latin typeface="Czcionka tekstu podstawowego"/>
                      </a:endParaRPr>
                    </a:p>
                  </a:txBody>
                  <a:tcPr marL="9525" marR="9525" marT="9525" marB="0" anchor="b"/>
                </a:tc>
              </a:tr>
            </a:tbl>
          </a:graphicData>
        </a:graphic>
      </p:graphicFrame>
      <p:graphicFrame>
        <p:nvGraphicFramePr>
          <p:cNvPr id="6" name="Tabela 5"/>
          <p:cNvGraphicFramePr>
            <a:graphicFrameLocks noGrp="1"/>
          </p:cNvGraphicFramePr>
          <p:nvPr/>
        </p:nvGraphicFramePr>
        <p:xfrm>
          <a:off x="3059832" y="332656"/>
          <a:ext cx="5760640" cy="6360816"/>
        </p:xfrm>
        <a:graphic>
          <a:graphicData uri="http://schemas.openxmlformats.org/drawingml/2006/table">
            <a:tbl>
              <a:tblPr>
                <a:tableStyleId>{5940675A-B579-460E-94D1-54222C63F5DA}</a:tableStyleId>
              </a:tblPr>
              <a:tblGrid>
                <a:gridCol w="2448270"/>
                <a:gridCol w="1152128"/>
                <a:gridCol w="864096"/>
                <a:gridCol w="648072"/>
                <a:gridCol w="648074"/>
              </a:tblGrid>
              <a:tr h="69476">
                <a:tc>
                  <a:txBody>
                    <a:bodyPr/>
                    <a:lstStyle/>
                    <a:p>
                      <a:pPr algn="l" fontAlgn="b"/>
                      <a:r>
                        <a:rPr lang="pl-PL" sz="1200" u="none" strike="noStrike" dirty="0"/>
                        <a:t>math2</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err="1"/>
                        <a:t>Coef</a:t>
                      </a:r>
                      <a:r>
                        <a:rPr lang="pl-PL" sz="1200" u="none" strike="noStrike" dirty="0"/>
                        <a: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err="1"/>
                        <a:t>Std</a:t>
                      </a:r>
                      <a:r>
                        <a:rPr lang="pl-PL" sz="1200" u="none" strike="noStrike" dirty="0"/>
                        <a:t>. </a:t>
                      </a:r>
                      <a:r>
                        <a:rPr lang="pl-PL" sz="1200" u="none" strike="noStrike" dirty="0" err="1"/>
                        <a:t>Err</a:t>
                      </a:r>
                      <a:r>
                        <a:rPr lang="pl-PL" sz="1200" u="none" strike="noStrike" dirty="0"/>
                        <a: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a:t>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200" u="none" strike="noStrike" dirty="0" err="1"/>
                        <a:t>P&gt;t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r>
              <a:tr h="76790">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endParaRPr lang="pl-PL" sz="1200" b="0" i="0" u="none" strike="noStrike">
                        <a:solidFill>
                          <a:srgbClr val="000000"/>
                        </a:solidFill>
                        <a:latin typeface="Calibri" pitchFamily="34" charset="0"/>
                        <a:cs typeface="Calibri" pitchFamily="34" charset="0"/>
                      </a:endParaRPr>
                    </a:p>
                  </a:txBody>
                  <a:tcPr marL="18000" marR="3600" marT="3600" marB="0" anchor="b"/>
                </a:tc>
              </a:tr>
              <a:tr h="132371">
                <a:tc>
                  <a:txBody>
                    <a:bodyPr/>
                    <a:lstStyle/>
                    <a:p>
                      <a:pPr algn="l" fontAlgn="b"/>
                      <a:r>
                        <a:rPr lang="pl-PL" sz="1200" u="none" strike="noStrike" dirty="0" smtClean="0"/>
                        <a:t>six_yo_1st_grade</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4.682983</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.4344811</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10.78</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0.000</a:t>
                      </a:r>
                    </a:p>
                  </a:txBody>
                  <a:tcPr marL="9525" marR="9525" marT="9525" marB="0" anchor="b">
                    <a:solidFill>
                      <a:schemeClr val="tx2">
                        <a:lumMod val="40000"/>
                        <a:lumOff val="60000"/>
                      </a:schemeClr>
                    </a:solidFill>
                  </a:tcPr>
                </a:tc>
              </a:tr>
              <a:tr h="69476">
                <a:tc>
                  <a:txBody>
                    <a:bodyPr/>
                    <a:lstStyle/>
                    <a:p>
                      <a:pPr algn="l" fontAlgn="b"/>
                      <a:r>
                        <a:rPr lang="pl-PL" sz="1200" u="none" strike="noStrike" dirty="0"/>
                        <a:t>sex </a:t>
                      </a:r>
                      <a:r>
                        <a:rPr lang="pl-PL" sz="1200" u="none" strike="noStrike" dirty="0" err="1"/>
                        <a:t>(mal</a:t>
                      </a:r>
                      <a:r>
                        <a:rPr lang="pl-PL" sz="1200" u="none" strike="noStrike" dirty="0"/>
                        <a:t>e)</a:t>
                      </a:r>
                      <a:endParaRPr lang="pl-PL" sz="1200" b="0" i="0" u="none" strike="noStrike" dirty="0">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-.4013372</a:t>
                      </a:r>
                    </a:p>
                  </a:txBody>
                  <a:tcPr marL="9525" marR="9525" marT="9525" marB="0" anchor="b"/>
                </a:tc>
                <a:tc>
                  <a:txBody>
                    <a:bodyPr/>
                    <a:lstStyle/>
                    <a:p>
                      <a:pPr algn="l" fontAlgn="b"/>
                      <a:r>
                        <a:rPr lang="pl-PL" sz="1100" b="0" i="0" u="none" strike="noStrike">
                          <a:solidFill>
                            <a:srgbClr val="000000"/>
                          </a:solidFill>
                          <a:latin typeface="Czcionka tekstu podstawowego"/>
                        </a:rPr>
                        <a:t>.4032481</a:t>
                      </a:r>
                    </a:p>
                  </a:txBody>
                  <a:tcPr marL="9525" marR="9525" marT="9525" marB="0" anchor="b"/>
                </a:tc>
                <a:tc>
                  <a:txBody>
                    <a:bodyPr/>
                    <a:lstStyle/>
                    <a:p>
                      <a:pPr algn="l" fontAlgn="b"/>
                      <a:r>
                        <a:rPr lang="pl-PL" sz="1100" b="0" i="0" u="none" strike="noStrike">
                          <a:solidFill>
                            <a:srgbClr val="000000"/>
                          </a:solidFill>
                          <a:latin typeface="Czcionka tekstu podstawowego"/>
                        </a:rPr>
                        <a:t>-1.00</a:t>
                      </a:r>
                    </a:p>
                  </a:txBody>
                  <a:tcPr marL="9525" marR="9525" marT="9525" marB="0" anchor="b"/>
                </a:tc>
                <a:tc>
                  <a:txBody>
                    <a:bodyPr/>
                    <a:lstStyle/>
                    <a:p>
                      <a:pPr algn="l" fontAlgn="b"/>
                      <a:r>
                        <a:rPr lang="pl-PL" sz="1100" b="0" i="0" u="none" strike="noStrike">
                          <a:solidFill>
                            <a:srgbClr val="000000"/>
                          </a:solidFill>
                          <a:latin typeface="Czcionka tekstu podstawowego"/>
                        </a:rPr>
                        <a:t>0.320</a:t>
                      </a:r>
                    </a:p>
                  </a:txBody>
                  <a:tcPr marL="9525" marR="9525" marT="9525" marB="0" anchor="b"/>
                </a:tc>
              </a:tr>
              <a:tr h="132371">
                <a:tc>
                  <a:txBody>
                    <a:bodyPr/>
                    <a:lstStyle/>
                    <a:p>
                      <a:pPr algn="l" fontAlgn="b"/>
                      <a:r>
                        <a:rPr lang="pl-PL" sz="1200" u="none" strike="noStrike" dirty="0" err="1"/>
                        <a:t>birth_order</a:t>
                      </a:r>
                      <a:endParaRPr lang="pl-PL" sz="1200" b="0" i="0" u="none" strike="noStrike" dirty="0">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.0059032</a:t>
                      </a:r>
                    </a:p>
                  </a:txBody>
                  <a:tcPr marL="9525" marR="9525" marT="9525" marB="0" anchor="b"/>
                </a:tc>
                <a:tc>
                  <a:txBody>
                    <a:bodyPr/>
                    <a:lstStyle/>
                    <a:p>
                      <a:pPr algn="l" fontAlgn="b"/>
                      <a:r>
                        <a:rPr lang="pl-PL" sz="1100" b="0" i="0" u="none" strike="noStrike">
                          <a:solidFill>
                            <a:srgbClr val="000000"/>
                          </a:solidFill>
                          <a:latin typeface="Czcionka tekstu podstawowego"/>
                        </a:rPr>
                        <a:t>.3801862</a:t>
                      </a:r>
                    </a:p>
                  </a:txBody>
                  <a:tcPr marL="9525" marR="9525" marT="9525" marB="0" anchor="b"/>
                </a:tc>
                <a:tc>
                  <a:txBody>
                    <a:bodyPr/>
                    <a:lstStyle/>
                    <a:p>
                      <a:pPr algn="l" fontAlgn="b"/>
                      <a:r>
                        <a:rPr lang="pl-PL" sz="1100" b="0" i="0" u="none" strike="noStrike">
                          <a:solidFill>
                            <a:srgbClr val="000000"/>
                          </a:solidFill>
                          <a:latin typeface="Czcionka tekstu podstawowego"/>
                        </a:rPr>
                        <a:t>0.02</a:t>
                      </a:r>
                    </a:p>
                  </a:txBody>
                  <a:tcPr marL="9525" marR="9525" marT="9525" marB="0" anchor="b"/>
                </a:tc>
                <a:tc>
                  <a:txBody>
                    <a:bodyPr/>
                    <a:lstStyle/>
                    <a:p>
                      <a:pPr algn="l" fontAlgn="b"/>
                      <a:r>
                        <a:rPr lang="pl-PL" sz="1100" b="0" i="0" u="none" strike="noStrike">
                          <a:solidFill>
                            <a:srgbClr val="000000"/>
                          </a:solidFill>
                          <a:latin typeface="Czcionka tekstu podstawowego"/>
                        </a:rPr>
                        <a:t>0.988</a:t>
                      </a:r>
                    </a:p>
                  </a:txBody>
                  <a:tcPr marL="9525" marR="9525" marT="9525" marB="0" anchor="b"/>
                </a:tc>
              </a:tr>
              <a:tr h="132371">
                <a:tc>
                  <a:txBody>
                    <a:bodyPr/>
                    <a:lstStyle/>
                    <a:p>
                      <a:pPr algn="l" fontAlgn="b"/>
                      <a:r>
                        <a:rPr lang="pl-PL" sz="1200" u="none" strike="noStrike" dirty="0" err="1"/>
                        <a:t>sight_problems</a:t>
                      </a:r>
                      <a:endParaRPr lang="pl-PL" sz="1200" b="0" i="0" u="none" strike="noStrike" dirty="0">
                        <a:solidFill>
                          <a:srgbClr val="000000"/>
                        </a:solidFill>
                        <a:latin typeface="Calibri" pitchFamily="34" charset="0"/>
                        <a:cs typeface="Calibri" pitchFamily="34" charset="0"/>
                      </a:endParaRPr>
                    </a:p>
                  </a:txBody>
                  <a:tcPr marL="18000" marR="3600" marT="3600" marB="0" anchor="b">
                    <a:noFill/>
                  </a:tcPr>
                </a:tc>
                <a:tc>
                  <a:txBody>
                    <a:bodyPr/>
                    <a:lstStyle/>
                    <a:p>
                      <a:pPr algn="l" fontAlgn="b"/>
                      <a:r>
                        <a:rPr lang="pl-PL" sz="1100" b="0" i="0" u="none" strike="noStrike">
                          <a:solidFill>
                            <a:srgbClr val="000000"/>
                          </a:solidFill>
                          <a:latin typeface="Czcionka tekstu podstawowego"/>
                        </a:rPr>
                        <a:t>.752709</a:t>
                      </a:r>
                    </a:p>
                  </a:txBody>
                  <a:tcPr marL="9525" marR="9525" marT="9525" marB="0" anchor="b">
                    <a:noFill/>
                  </a:tcPr>
                </a:tc>
                <a:tc>
                  <a:txBody>
                    <a:bodyPr/>
                    <a:lstStyle/>
                    <a:p>
                      <a:pPr algn="l" fontAlgn="b"/>
                      <a:r>
                        <a:rPr lang="pl-PL" sz="1100" b="0" i="0" u="none" strike="noStrike">
                          <a:solidFill>
                            <a:srgbClr val="000000"/>
                          </a:solidFill>
                          <a:latin typeface="Czcionka tekstu podstawowego"/>
                        </a:rPr>
                        <a:t>.71842</a:t>
                      </a:r>
                    </a:p>
                  </a:txBody>
                  <a:tcPr marL="9525" marR="9525" marT="9525" marB="0" anchor="b">
                    <a:noFill/>
                  </a:tcPr>
                </a:tc>
                <a:tc>
                  <a:txBody>
                    <a:bodyPr/>
                    <a:lstStyle/>
                    <a:p>
                      <a:pPr algn="l" fontAlgn="b"/>
                      <a:r>
                        <a:rPr lang="pl-PL" sz="1100" b="0" i="0" u="none" strike="noStrike">
                          <a:solidFill>
                            <a:srgbClr val="000000"/>
                          </a:solidFill>
                          <a:latin typeface="Czcionka tekstu podstawowego"/>
                        </a:rPr>
                        <a:t>1.05</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0.295</a:t>
                      </a:r>
                    </a:p>
                  </a:txBody>
                  <a:tcPr marL="9525" marR="9525" marT="9525" marB="0" anchor="b">
                    <a:noFill/>
                  </a:tcPr>
                </a:tc>
              </a:tr>
              <a:tr h="132371">
                <a:tc>
                  <a:txBody>
                    <a:bodyPr/>
                    <a:lstStyle/>
                    <a:p>
                      <a:pPr algn="l" fontAlgn="b"/>
                      <a:r>
                        <a:rPr lang="pl-PL" sz="1200" u="none" strike="noStrike"/>
                        <a:t>hearing_problems</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-.3798589</a:t>
                      </a:r>
                    </a:p>
                  </a:txBody>
                  <a:tcPr marL="9525" marR="9525" marT="9525" marB="0" anchor="b"/>
                </a:tc>
                <a:tc>
                  <a:txBody>
                    <a:bodyPr/>
                    <a:lstStyle/>
                    <a:p>
                      <a:pPr algn="l" fontAlgn="b"/>
                      <a:r>
                        <a:rPr lang="pl-PL" sz="1100" b="0" i="0" u="none" strike="noStrike">
                          <a:solidFill>
                            <a:srgbClr val="000000"/>
                          </a:solidFill>
                          <a:latin typeface="Czcionka tekstu podstawowego"/>
                        </a:rPr>
                        <a:t>1.704934</a:t>
                      </a:r>
                    </a:p>
                  </a:txBody>
                  <a:tcPr marL="9525" marR="9525" marT="9525" marB="0" anchor="b"/>
                </a:tc>
                <a:tc>
                  <a:txBody>
                    <a:bodyPr/>
                    <a:lstStyle/>
                    <a:p>
                      <a:pPr algn="l" fontAlgn="b"/>
                      <a:r>
                        <a:rPr lang="pl-PL" sz="1100" b="0" i="0" u="none" strike="noStrike">
                          <a:solidFill>
                            <a:srgbClr val="000000"/>
                          </a:solidFill>
                          <a:latin typeface="Czcionka tekstu podstawowego"/>
                        </a:rPr>
                        <a:t>-0.22</a:t>
                      </a:r>
                    </a:p>
                  </a:txBody>
                  <a:tcPr marL="9525" marR="9525" marT="9525" marB="0" anchor="b"/>
                </a:tc>
                <a:tc>
                  <a:txBody>
                    <a:bodyPr/>
                    <a:lstStyle/>
                    <a:p>
                      <a:pPr algn="l" fontAlgn="b"/>
                      <a:r>
                        <a:rPr lang="pl-PL" sz="1100" b="0" i="0" u="none" strike="noStrike">
                          <a:solidFill>
                            <a:srgbClr val="000000"/>
                          </a:solidFill>
                          <a:latin typeface="Czcionka tekstu podstawowego"/>
                        </a:rPr>
                        <a:t>0.824</a:t>
                      </a:r>
                    </a:p>
                  </a:txBody>
                  <a:tcPr marL="9525" marR="9525" marT="9525" marB="0" anchor="b"/>
                </a:tc>
              </a:tr>
              <a:tr h="69476">
                <a:tc>
                  <a:txBody>
                    <a:bodyPr/>
                    <a:lstStyle/>
                    <a:p>
                      <a:pPr algn="l" fontAlgn="b"/>
                      <a:r>
                        <a:rPr lang="pl-PL" sz="1200" u="none" strike="noStrike"/>
                        <a:t>height(cm)</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.0090686</a:t>
                      </a:r>
                    </a:p>
                  </a:txBody>
                  <a:tcPr marL="9525" marR="9525" marT="9525" marB="0" anchor="b"/>
                </a:tc>
                <a:tc>
                  <a:txBody>
                    <a:bodyPr/>
                    <a:lstStyle/>
                    <a:p>
                      <a:pPr algn="l" fontAlgn="b"/>
                      <a:r>
                        <a:rPr lang="pl-PL" sz="1100" b="0" i="0" u="none" strike="noStrike">
                          <a:solidFill>
                            <a:srgbClr val="000000"/>
                          </a:solidFill>
                          <a:latin typeface="Czcionka tekstu podstawowego"/>
                        </a:rPr>
                        <a:t>.0359586</a:t>
                      </a:r>
                    </a:p>
                  </a:txBody>
                  <a:tcPr marL="9525" marR="9525" marT="9525" marB="0" anchor="b"/>
                </a:tc>
                <a:tc>
                  <a:txBody>
                    <a:bodyPr/>
                    <a:lstStyle/>
                    <a:p>
                      <a:pPr algn="l" fontAlgn="b"/>
                      <a:r>
                        <a:rPr lang="pl-PL" sz="1100" b="0" i="0" u="none" strike="noStrike">
                          <a:solidFill>
                            <a:srgbClr val="000000"/>
                          </a:solidFill>
                          <a:latin typeface="Czcionka tekstu podstawowego"/>
                        </a:rPr>
                        <a:t>0.25</a:t>
                      </a:r>
                    </a:p>
                  </a:txBody>
                  <a:tcPr marL="9525" marR="9525" marT="9525" marB="0" anchor="b"/>
                </a:tc>
                <a:tc>
                  <a:txBody>
                    <a:bodyPr/>
                    <a:lstStyle/>
                    <a:p>
                      <a:pPr algn="l" fontAlgn="b"/>
                      <a:r>
                        <a:rPr lang="pl-PL" sz="1100" b="0" i="0" u="none" strike="noStrike">
                          <a:solidFill>
                            <a:srgbClr val="000000"/>
                          </a:solidFill>
                          <a:latin typeface="Czcionka tekstu podstawowego"/>
                        </a:rPr>
                        <a:t>0.801</a:t>
                      </a:r>
                    </a:p>
                  </a:txBody>
                  <a:tcPr marL="9525" marR="9525" marT="9525" marB="0" anchor="b"/>
                </a:tc>
              </a:tr>
              <a:tr h="132371">
                <a:tc>
                  <a:txBody>
                    <a:bodyPr/>
                    <a:lstStyle/>
                    <a:p>
                      <a:pPr algn="l" fontAlgn="b"/>
                      <a:r>
                        <a:rPr lang="pl-PL" sz="1200" u="none" strike="noStrike" dirty="0" err="1"/>
                        <a:t>years</a:t>
                      </a:r>
                      <a:r>
                        <a:rPr lang="pl-PL" sz="1200" u="none" strike="noStrike" dirty="0"/>
                        <a:t> </a:t>
                      </a:r>
                      <a:r>
                        <a:rPr lang="pl-PL" sz="1200" u="none" strike="noStrike" dirty="0" err="1"/>
                        <a:t>in</a:t>
                      </a:r>
                      <a:r>
                        <a:rPr lang="pl-PL" sz="1200" u="none" strike="noStrike" dirty="0"/>
                        <a:t> </a:t>
                      </a:r>
                      <a:r>
                        <a:rPr lang="pl-PL" sz="1200" u="none" strike="noStrike" dirty="0" err="1"/>
                        <a:t>preschool</a:t>
                      </a:r>
                      <a:endParaRPr lang="pl-PL" sz="1200" b="0" i="0" u="none" strike="noStrike" dirty="0">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.2042786</a:t>
                      </a:r>
                    </a:p>
                  </a:txBody>
                  <a:tcPr marL="9525" marR="9525" marT="9525" marB="0" anchor="b"/>
                </a:tc>
                <a:tc>
                  <a:txBody>
                    <a:bodyPr/>
                    <a:lstStyle/>
                    <a:p>
                      <a:pPr algn="l" fontAlgn="b"/>
                      <a:r>
                        <a:rPr lang="pl-PL" sz="1100" b="0" i="0" u="none" strike="noStrike">
                          <a:solidFill>
                            <a:srgbClr val="000000"/>
                          </a:solidFill>
                          <a:latin typeface="Czcionka tekstu podstawowego"/>
                        </a:rPr>
                        <a:t>.2741104</a:t>
                      </a:r>
                    </a:p>
                  </a:txBody>
                  <a:tcPr marL="9525" marR="9525" marT="9525" marB="0" anchor="b"/>
                </a:tc>
                <a:tc>
                  <a:txBody>
                    <a:bodyPr/>
                    <a:lstStyle/>
                    <a:p>
                      <a:pPr algn="l" fontAlgn="b"/>
                      <a:r>
                        <a:rPr lang="pl-PL" sz="1100" b="0" i="0" u="none" strike="noStrike">
                          <a:solidFill>
                            <a:srgbClr val="000000"/>
                          </a:solidFill>
                          <a:latin typeface="Czcionka tekstu podstawowego"/>
                        </a:rPr>
                        <a:t>0.75</a:t>
                      </a:r>
                    </a:p>
                  </a:txBody>
                  <a:tcPr marL="9525" marR="9525" marT="9525" marB="0" anchor="b"/>
                </a:tc>
                <a:tc>
                  <a:txBody>
                    <a:bodyPr/>
                    <a:lstStyle/>
                    <a:p>
                      <a:pPr algn="l" fontAlgn="b"/>
                      <a:r>
                        <a:rPr lang="pl-PL" sz="1100" b="0" i="0" u="none" strike="noStrike">
                          <a:solidFill>
                            <a:srgbClr val="000000"/>
                          </a:solidFill>
                          <a:latin typeface="Czcionka tekstu podstawowego"/>
                        </a:rPr>
                        <a:t>0.456</a:t>
                      </a:r>
                    </a:p>
                  </a:txBody>
                  <a:tcPr marL="9525" marR="9525" marT="9525" marB="0" anchor="b"/>
                </a:tc>
              </a:tr>
              <a:tr h="132371">
                <a:tc>
                  <a:txBody>
                    <a:bodyPr/>
                    <a:lstStyle/>
                    <a:p>
                      <a:pPr algn="l" fontAlgn="b"/>
                      <a:r>
                        <a:rPr lang="pl-PL" sz="1200" u="none" strike="noStrike" dirty="0" err="1"/>
                        <a:t>hours</a:t>
                      </a:r>
                      <a:r>
                        <a:rPr lang="pl-PL" sz="1200" u="none" strike="noStrike" dirty="0"/>
                        <a:t> </a:t>
                      </a:r>
                      <a:r>
                        <a:rPr lang="pl-PL" sz="1200" u="none" strike="noStrike" dirty="0" err="1"/>
                        <a:t>in</a:t>
                      </a:r>
                      <a:r>
                        <a:rPr lang="pl-PL" sz="1200" u="none" strike="noStrike" dirty="0"/>
                        <a:t> </a:t>
                      </a:r>
                      <a:r>
                        <a:rPr lang="pl-PL" sz="1200" u="none" strike="noStrike" dirty="0" err="1"/>
                        <a:t>preschool</a:t>
                      </a:r>
                      <a:endParaRPr lang="pl-PL" sz="1200" b="0" i="0" u="none" strike="noStrike" dirty="0">
                        <a:solidFill>
                          <a:srgbClr val="000000"/>
                        </a:solidFill>
                        <a:latin typeface="Calibri" pitchFamily="34" charset="0"/>
                        <a:cs typeface="Calibri" pitchFamily="34" charset="0"/>
                      </a:endParaRPr>
                    </a:p>
                  </a:txBody>
                  <a:tcPr marL="18000" marR="3600" marT="3600" marB="0" anchor="b">
                    <a:noFill/>
                  </a:tcPr>
                </a:tc>
                <a:tc>
                  <a:txBody>
                    <a:bodyPr/>
                    <a:lstStyle/>
                    <a:p>
                      <a:pPr algn="l" fontAlgn="b"/>
                      <a:r>
                        <a:rPr lang="pl-PL" sz="1100" b="0" i="0" u="none" strike="noStrike">
                          <a:solidFill>
                            <a:srgbClr val="000000"/>
                          </a:solidFill>
                          <a:latin typeface="Czcionka tekstu podstawowego"/>
                        </a:rPr>
                        <a:t>.1219434</a:t>
                      </a:r>
                    </a:p>
                  </a:txBody>
                  <a:tcPr marL="9525" marR="9525" marT="9525" marB="0" anchor="b">
                    <a:noFill/>
                  </a:tcPr>
                </a:tc>
                <a:tc>
                  <a:txBody>
                    <a:bodyPr/>
                    <a:lstStyle/>
                    <a:p>
                      <a:pPr algn="l" fontAlgn="b"/>
                      <a:r>
                        <a:rPr lang="pl-PL" sz="1100" b="0" i="0" u="none" strike="noStrike">
                          <a:solidFill>
                            <a:srgbClr val="000000"/>
                          </a:solidFill>
                          <a:latin typeface="Czcionka tekstu podstawowego"/>
                        </a:rPr>
                        <a:t>.1251054</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0.97</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0.330</a:t>
                      </a:r>
                    </a:p>
                  </a:txBody>
                  <a:tcPr marL="9525" marR="9525" marT="9525" marB="0" anchor="b">
                    <a:noFill/>
                  </a:tcPr>
                </a:tc>
              </a:tr>
              <a:tr h="132371">
                <a:tc>
                  <a:txBody>
                    <a:bodyPr/>
                    <a:lstStyle/>
                    <a:p>
                      <a:pPr algn="l" fontAlgn="b"/>
                      <a:r>
                        <a:rPr lang="pl-PL" sz="1200" u="none" strike="noStrike" dirty="0" err="1"/>
                        <a:t>age_at_test</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.005454</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.0021928</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2.49</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0.013</a:t>
                      </a:r>
                    </a:p>
                  </a:txBody>
                  <a:tcPr marL="9525" marR="9525" marT="9525" marB="0" anchor="b">
                    <a:solidFill>
                      <a:schemeClr val="tx2">
                        <a:lumMod val="40000"/>
                        <a:lumOff val="60000"/>
                      </a:schemeClr>
                    </a:solidFill>
                  </a:tcPr>
                </a:tc>
              </a:tr>
              <a:tr h="132371">
                <a:tc>
                  <a:txBody>
                    <a:bodyPr/>
                    <a:lstStyle/>
                    <a:p>
                      <a:pPr algn="l" fontAlgn="b"/>
                      <a:r>
                        <a:rPr lang="pl-PL" sz="1200" u="none" strike="noStrike" dirty="0" err="1"/>
                        <a:t>days_at</a:t>
                      </a:r>
                      <a:r>
                        <a:rPr lang="pl-PL" sz="1200" u="none" strike="noStrike" dirty="0"/>
                        <a:t> </a:t>
                      </a:r>
                      <a:r>
                        <a:rPr lang="pl-PL" sz="1200" u="none" strike="noStrike" dirty="0" err="1"/>
                        <a:t>school</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.0400409</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.0237716</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1.68</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0.092</a:t>
                      </a:r>
                    </a:p>
                  </a:txBody>
                  <a:tcPr marL="9525" marR="9525" marT="9525" marB="0" anchor="b">
                    <a:solidFill>
                      <a:schemeClr val="tx2">
                        <a:lumMod val="40000"/>
                        <a:lumOff val="60000"/>
                      </a:schemeClr>
                    </a:solidFill>
                  </a:tcPr>
                </a:tc>
              </a:tr>
              <a:tr h="132371">
                <a:tc>
                  <a:txBody>
                    <a:bodyPr/>
                    <a:lstStyle/>
                    <a:p>
                      <a:pPr algn="l" fontAlgn="b"/>
                      <a:r>
                        <a:rPr lang="pl-PL" sz="1200" b="0" i="0" u="none" strike="noStrike" dirty="0" err="1" smtClean="0">
                          <a:solidFill>
                            <a:srgbClr val="000000"/>
                          </a:solidFill>
                          <a:latin typeface="Calibri" pitchFamily="34" charset="0"/>
                          <a:cs typeface="Calibri" pitchFamily="34" charset="0"/>
                        </a:rPr>
                        <a:t>math</a:t>
                      </a:r>
                      <a:r>
                        <a:rPr lang="pl-PL" sz="1200" b="0" i="0" u="none" strike="noStrike" dirty="0" smtClean="0">
                          <a:solidFill>
                            <a:srgbClr val="000000"/>
                          </a:solidFill>
                          <a:latin typeface="Calibri" pitchFamily="34" charset="0"/>
                          <a:cs typeface="Calibri" pitchFamily="34" charset="0"/>
                        </a:rPr>
                        <a:t>_</a:t>
                      </a:r>
                      <a:r>
                        <a:rPr lang="pl-PL" sz="1200" b="0" i="0" u="none" strike="noStrike" baseline="0" dirty="0" smtClean="0">
                          <a:solidFill>
                            <a:srgbClr val="000000"/>
                          </a:solidFill>
                          <a:latin typeface="Calibri" pitchFamily="34" charset="0"/>
                          <a:cs typeface="Calibri" pitchFamily="34" charset="0"/>
                        </a:rPr>
                        <a:t> </a:t>
                      </a:r>
                      <a:r>
                        <a:rPr lang="pl-PL" sz="1200" b="0" i="0" u="none" strike="noStrike" baseline="0" dirty="0" err="1" smtClean="0">
                          <a:solidFill>
                            <a:srgbClr val="000000"/>
                          </a:solidFill>
                          <a:latin typeface="Calibri" pitchFamily="34" charset="0"/>
                          <a:cs typeface="Calibri" pitchFamily="34" charset="0"/>
                        </a:rPr>
                        <a:t>score_fall</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.4163897</a:t>
                      </a:r>
                    </a:p>
                  </a:txBody>
                  <a:tcPr marL="9525" marR="9525" marT="9525" marB="0" anchor="b">
                    <a:solidFill>
                      <a:schemeClr val="tx2">
                        <a:lumMod val="40000"/>
                        <a:lumOff val="60000"/>
                      </a:schemeClr>
                    </a:solidFill>
                  </a:tcPr>
                </a:tc>
                <a:tc>
                  <a:txBody>
                    <a:bodyPr/>
                    <a:lstStyle/>
                    <a:p>
                      <a:pPr algn="l" fontAlgn="b"/>
                      <a:r>
                        <a:rPr lang="pl-PL" sz="1100" b="0" i="0" u="none" strike="noStrike">
                          <a:solidFill>
                            <a:srgbClr val="000000"/>
                          </a:solidFill>
                          <a:latin typeface="Czcionka tekstu podstawowego"/>
                        </a:rPr>
                        <a:t>.0161671</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25.76</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0.000</a:t>
                      </a:r>
                    </a:p>
                  </a:txBody>
                  <a:tcPr marL="9525" marR="9525" marT="9525" marB="0" anchor="b">
                    <a:solidFill>
                      <a:schemeClr val="tx2">
                        <a:lumMod val="40000"/>
                        <a:lumOff val="60000"/>
                      </a:schemeClr>
                    </a:solidFill>
                  </a:tcPr>
                </a:tc>
              </a:tr>
              <a:tr h="132371">
                <a:tc>
                  <a:txBody>
                    <a:bodyPr/>
                    <a:lstStyle/>
                    <a:p>
                      <a:pPr algn="l" fontAlgn="b"/>
                      <a:r>
                        <a:rPr lang="pl-PL" sz="1200" u="none" strike="noStrike" dirty="0" err="1"/>
                        <a:t>n_of_child_in_family</a:t>
                      </a:r>
                      <a:endParaRPr lang="pl-PL" sz="1200" b="0" i="0" u="none" strike="noStrike" dirty="0">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dirty="0">
                          <a:solidFill>
                            <a:srgbClr val="000000"/>
                          </a:solidFill>
                          <a:latin typeface="Czcionka tekstu podstawowego"/>
                        </a:rPr>
                        <a:t>-.3220623</a:t>
                      </a:r>
                    </a:p>
                  </a:txBody>
                  <a:tcPr marL="9525" marR="9525" marT="9525" marB="0" anchor="b"/>
                </a:tc>
                <a:tc>
                  <a:txBody>
                    <a:bodyPr/>
                    <a:lstStyle/>
                    <a:p>
                      <a:pPr algn="l" fontAlgn="b"/>
                      <a:r>
                        <a:rPr lang="pl-PL" sz="1100" b="0" i="0" u="none" strike="noStrike" dirty="0">
                          <a:solidFill>
                            <a:srgbClr val="000000"/>
                          </a:solidFill>
                          <a:latin typeface="Czcionka tekstu podstawowego"/>
                        </a:rPr>
                        <a:t>.3754501</a:t>
                      </a:r>
                    </a:p>
                  </a:txBody>
                  <a:tcPr marL="9525" marR="9525" marT="9525" marB="0" anchor="b"/>
                </a:tc>
                <a:tc>
                  <a:txBody>
                    <a:bodyPr/>
                    <a:lstStyle/>
                    <a:p>
                      <a:pPr algn="l" fontAlgn="b"/>
                      <a:r>
                        <a:rPr lang="pl-PL" sz="1100" b="0" i="0" u="none" strike="noStrike" dirty="0">
                          <a:solidFill>
                            <a:srgbClr val="000000"/>
                          </a:solidFill>
                          <a:latin typeface="Czcionka tekstu podstawowego"/>
                        </a:rPr>
                        <a:t>-0.86</a:t>
                      </a:r>
                    </a:p>
                  </a:txBody>
                  <a:tcPr marL="9525" marR="9525" marT="9525" marB="0" anchor="b"/>
                </a:tc>
                <a:tc>
                  <a:txBody>
                    <a:bodyPr/>
                    <a:lstStyle/>
                    <a:p>
                      <a:pPr algn="l" fontAlgn="b"/>
                      <a:r>
                        <a:rPr lang="pl-PL" sz="1100" b="0" i="0" u="none" strike="noStrike">
                          <a:solidFill>
                            <a:srgbClr val="000000"/>
                          </a:solidFill>
                          <a:latin typeface="Czcionka tekstu podstawowego"/>
                        </a:rPr>
                        <a:t>0.391</a:t>
                      </a:r>
                    </a:p>
                  </a:txBody>
                  <a:tcPr marL="9525" marR="9525" marT="9525" marB="0" anchor="b"/>
                </a:tc>
              </a:tr>
              <a:tr h="69476">
                <a:tc>
                  <a:txBody>
                    <a:bodyPr/>
                    <a:lstStyle/>
                    <a:p>
                      <a:pPr algn="l" fontAlgn="b"/>
                      <a:r>
                        <a:rPr lang="pl-PL" sz="1200" u="none" strike="noStrike"/>
                        <a:t>full_family</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.4002147</a:t>
                      </a:r>
                    </a:p>
                  </a:txBody>
                  <a:tcPr marL="9525" marR="9525" marT="9525" marB="0" anchor="b"/>
                </a:tc>
                <a:tc>
                  <a:txBody>
                    <a:bodyPr/>
                    <a:lstStyle/>
                    <a:p>
                      <a:pPr algn="l" fontAlgn="b"/>
                      <a:r>
                        <a:rPr lang="pl-PL" sz="1100" b="0" i="0" u="none" strike="noStrike">
                          <a:solidFill>
                            <a:srgbClr val="000000"/>
                          </a:solidFill>
                          <a:latin typeface="Czcionka tekstu podstawowego"/>
                        </a:rPr>
                        <a:t>.6406257</a:t>
                      </a:r>
                    </a:p>
                  </a:txBody>
                  <a:tcPr marL="9525" marR="9525" marT="9525" marB="0" anchor="b"/>
                </a:tc>
                <a:tc>
                  <a:txBody>
                    <a:bodyPr/>
                    <a:lstStyle/>
                    <a:p>
                      <a:pPr algn="l" fontAlgn="b"/>
                      <a:r>
                        <a:rPr lang="pl-PL" sz="1100" b="0" i="0" u="none" strike="noStrike">
                          <a:solidFill>
                            <a:srgbClr val="000000"/>
                          </a:solidFill>
                          <a:latin typeface="Czcionka tekstu podstawowego"/>
                        </a:rPr>
                        <a:t>0.62</a:t>
                      </a:r>
                    </a:p>
                  </a:txBody>
                  <a:tcPr marL="9525" marR="9525" marT="9525" marB="0" anchor="b"/>
                </a:tc>
                <a:tc>
                  <a:txBody>
                    <a:bodyPr/>
                    <a:lstStyle/>
                    <a:p>
                      <a:pPr algn="l" fontAlgn="b"/>
                      <a:r>
                        <a:rPr lang="pl-PL" sz="1100" b="0" i="0" u="none" strike="noStrike">
                          <a:solidFill>
                            <a:srgbClr val="000000"/>
                          </a:solidFill>
                          <a:latin typeface="Czcionka tekstu podstawowego"/>
                        </a:rPr>
                        <a:t>0.532</a:t>
                      </a:r>
                    </a:p>
                  </a:txBody>
                  <a:tcPr marL="9525" marR="9525" marT="9525" marB="0" anchor="b"/>
                </a:tc>
              </a:tr>
              <a:tr h="132371">
                <a:tc>
                  <a:txBody>
                    <a:bodyPr/>
                    <a:lstStyle/>
                    <a:p>
                      <a:pPr algn="l" fontAlgn="b"/>
                      <a:r>
                        <a:rPr lang="pl-PL" sz="1200" u="none" strike="noStrike" dirty="0" err="1"/>
                        <a:t>mother_higher_edu</a:t>
                      </a:r>
                      <a:endParaRPr lang="pl-PL" sz="1200" b="0" i="0" u="none" strike="noStrike" dirty="0">
                        <a:solidFill>
                          <a:srgbClr val="000000"/>
                        </a:solidFill>
                        <a:latin typeface="Calibri" pitchFamily="34" charset="0"/>
                        <a:cs typeface="Calibri" pitchFamily="34" charset="0"/>
                      </a:endParaRPr>
                    </a:p>
                  </a:txBody>
                  <a:tcPr marL="18000" marR="3600" marT="3600" marB="0" anchor="b">
                    <a:noFill/>
                  </a:tcPr>
                </a:tc>
                <a:tc>
                  <a:txBody>
                    <a:bodyPr/>
                    <a:lstStyle/>
                    <a:p>
                      <a:pPr algn="l" fontAlgn="b"/>
                      <a:r>
                        <a:rPr lang="pl-PL" sz="1100" b="0" i="0" u="none" strike="noStrike">
                          <a:solidFill>
                            <a:srgbClr val="000000"/>
                          </a:solidFill>
                          <a:latin typeface="Czcionka tekstu podstawowego"/>
                        </a:rPr>
                        <a:t>.4349389</a:t>
                      </a:r>
                    </a:p>
                  </a:txBody>
                  <a:tcPr marL="9525" marR="9525" marT="9525" marB="0" anchor="b">
                    <a:noFill/>
                  </a:tcPr>
                </a:tc>
                <a:tc>
                  <a:txBody>
                    <a:bodyPr/>
                    <a:lstStyle/>
                    <a:p>
                      <a:pPr algn="l" fontAlgn="b"/>
                      <a:r>
                        <a:rPr lang="pl-PL" sz="1100" b="0" i="0" u="none" strike="noStrike">
                          <a:solidFill>
                            <a:srgbClr val="000000"/>
                          </a:solidFill>
                          <a:latin typeface="Czcionka tekstu podstawowego"/>
                        </a:rPr>
                        <a:t>.4948671</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0.88</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0.380</a:t>
                      </a:r>
                    </a:p>
                  </a:txBody>
                  <a:tcPr marL="9525" marR="9525" marT="9525" marB="0" anchor="b">
                    <a:noFill/>
                  </a:tcPr>
                </a:tc>
              </a:tr>
              <a:tr h="132371">
                <a:tc>
                  <a:txBody>
                    <a:bodyPr/>
                    <a:lstStyle/>
                    <a:p>
                      <a:pPr algn="l" fontAlgn="b"/>
                      <a:r>
                        <a:rPr lang="pl-PL" sz="1200" u="none" strike="noStrike"/>
                        <a:t>plus_200_books</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-.0860798</a:t>
                      </a:r>
                    </a:p>
                  </a:txBody>
                  <a:tcPr marL="9525" marR="9525" marT="9525" marB="0" anchor="b"/>
                </a:tc>
                <a:tc>
                  <a:txBody>
                    <a:bodyPr/>
                    <a:lstStyle/>
                    <a:p>
                      <a:pPr algn="l" fontAlgn="b"/>
                      <a:r>
                        <a:rPr lang="pl-PL" sz="1100" b="0" i="0" u="none" strike="noStrike">
                          <a:solidFill>
                            <a:srgbClr val="000000"/>
                          </a:solidFill>
                          <a:latin typeface="Czcionka tekstu podstawowego"/>
                        </a:rPr>
                        <a:t>.7685596</a:t>
                      </a:r>
                    </a:p>
                  </a:txBody>
                  <a:tcPr marL="9525" marR="9525" marT="9525" marB="0" anchor="b"/>
                </a:tc>
                <a:tc>
                  <a:txBody>
                    <a:bodyPr/>
                    <a:lstStyle/>
                    <a:p>
                      <a:pPr algn="l" fontAlgn="b"/>
                      <a:r>
                        <a:rPr lang="pl-PL" sz="1100" b="0" i="0" u="none" strike="noStrike">
                          <a:solidFill>
                            <a:srgbClr val="000000"/>
                          </a:solidFill>
                          <a:latin typeface="Czcionka tekstu podstawowego"/>
                        </a:rPr>
                        <a:t>-0.11</a:t>
                      </a:r>
                    </a:p>
                  </a:txBody>
                  <a:tcPr marL="9525" marR="9525" marT="9525" marB="0" anchor="b"/>
                </a:tc>
                <a:tc>
                  <a:txBody>
                    <a:bodyPr/>
                    <a:lstStyle/>
                    <a:p>
                      <a:pPr algn="l" fontAlgn="b"/>
                      <a:r>
                        <a:rPr lang="pl-PL" sz="1100" b="0" i="0" u="none" strike="noStrike">
                          <a:solidFill>
                            <a:srgbClr val="000000"/>
                          </a:solidFill>
                          <a:latin typeface="Czcionka tekstu podstawowego"/>
                        </a:rPr>
                        <a:t>0.911</a:t>
                      </a:r>
                    </a:p>
                  </a:txBody>
                  <a:tcPr marL="9525" marR="9525" marT="9525" marB="0" anchor="b"/>
                </a:tc>
              </a:tr>
              <a:tr h="196728">
                <a:tc>
                  <a:txBody>
                    <a:bodyPr/>
                    <a:lstStyle/>
                    <a:p>
                      <a:pPr algn="l" fontAlgn="b"/>
                      <a:r>
                        <a:rPr lang="pl-PL" sz="1200" u="none" strike="noStrike" dirty="0"/>
                        <a:t>plus_200_books_for_kids</a:t>
                      </a:r>
                      <a:endParaRPr lang="pl-PL" sz="1200" b="0" i="0" u="none" strike="noStrike" dirty="0">
                        <a:solidFill>
                          <a:srgbClr val="000000"/>
                        </a:solidFill>
                        <a:latin typeface="Calibri" pitchFamily="34" charset="0"/>
                        <a:cs typeface="Calibri" pitchFamily="34" charset="0"/>
                      </a:endParaRPr>
                    </a:p>
                  </a:txBody>
                  <a:tcPr marL="18000" marR="3600" marT="3600" marB="0" anchor="b">
                    <a:noFill/>
                  </a:tcPr>
                </a:tc>
                <a:tc>
                  <a:txBody>
                    <a:bodyPr/>
                    <a:lstStyle/>
                    <a:p>
                      <a:pPr algn="l" fontAlgn="b"/>
                      <a:r>
                        <a:rPr lang="pl-PL" sz="1100" b="0" i="0" u="none" strike="noStrike">
                          <a:solidFill>
                            <a:srgbClr val="000000"/>
                          </a:solidFill>
                          <a:latin typeface="Czcionka tekstu podstawowego"/>
                        </a:rPr>
                        <a:t>.3075388</a:t>
                      </a:r>
                    </a:p>
                  </a:txBody>
                  <a:tcPr marL="9525" marR="9525" marT="9525" marB="0" anchor="b">
                    <a:noFill/>
                  </a:tcPr>
                </a:tc>
                <a:tc>
                  <a:txBody>
                    <a:bodyPr/>
                    <a:lstStyle/>
                    <a:p>
                      <a:pPr algn="l" fontAlgn="b"/>
                      <a:r>
                        <a:rPr lang="pl-PL" sz="1100" b="0" i="0" u="none" strike="noStrike">
                          <a:solidFill>
                            <a:srgbClr val="000000"/>
                          </a:solidFill>
                          <a:latin typeface="Czcionka tekstu podstawowego"/>
                        </a:rPr>
                        <a:t>.5565505</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0.55</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0.581</a:t>
                      </a:r>
                    </a:p>
                  </a:txBody>
                  <a:tcPr marL="9525" marR="9525" marT="9525" marB="0" anchor="b">
                    <a:noFill/>
                  </a:tcPr>
                </a:tc>
              </a:tr>
              <a:tr h="69476">
                <a:tc>
                  <a:txBody>
                    <a:bodyPr/>
                    <a:lstStyle/>
                    <a:p>
                      <a:pPr algn="l" fontAlgn="b"/>
                      <a:r>
                        <a:rPr lang="pl-PL" sz="1200" u="none" strike="noStrike" dirty="0" err="1"/>
                        <a:t>own_room</a:t>
                      </a:r>
                      <a:endParaRPr lang="pl-PL" sz="1200" b="0" i="0" u="none" strike="noStrike" dirty="0">
                        <a:solidFill>
                          <a:srgbClr val="000000"/>
                        </a:solidFill>
                        <a:latin typeface="Calibri" pitchFamily="34" charset="0"/>
                        <a:cs typeface="Calibri" pitchFamily="34" charset="0"/>
                      </a:endParaRPr>
                    </a:p>
                  </a:txBody>
                  <a:tcPr marL="18000" marR="3600" marT="3600" marB="0" anchor="b">
                    <a:noFill/>
                  </a:tcPr>
                </a:tc>
                <a:tc>
                  <a:txBody>
                    <a:bodyPr/>
                    <a:lstStyle/>
                    <a:p>
                      <a:pPr algn="l" fontAlgn="b"/>
                      <a:r>
                        <a:rPr lang="pl-PL" sz="1100" b="0" i="0" u="none" strike="noStrike">
                          <a:solidFill>
                            <a:srgbClr val="000000"/>
                          </a:solidFill>
                          <a:latin typeface="Czcionka tekstu podstawowego"/>
                        </a:rPr>
                        <a:t>-.288085</a:t>
                      </a:r>
                    </a:p>
                  </a:txBody>
                  <a:tcPr marL="9525" marR="9525" marT="9525" marB="0" anchor="b">
                    <a:noFill/>
                  </a:tcPr>
                </a:tc>
                <a:tc>
                  <a:txBody>
                    <a:bodyPr/>
                    <a:lstStyle/>
                    <a:p>
                      <a:pPr algn="l" fontAlgn="b"/>
                      <a:r>
                        <a:rPr lang="pl-PL" sz="1100" b="0" i="0" u="none" strike="noStrike">
                          <a:solidFill>
                            <a:srgbClr val="000000"/>
                          </a:solidFill>
                          <a:latin typeface="Czcionka tekstu podstawowego"/>
                        </a:rPr>
                        <a:t>.4915028</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-0.59</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0.558</a:t>
                      </a:r>
                    </a:p>
                  </a:txBody>
                  <a:tcPr marL="9525" marR="9525" marT="9525" marB="0" anchor="b">
                    <a:noFill/>
                  </a:tcPr>
                </a:tc>
              </a:tr>
              <a:tr h="132371">
                <a:tc>
                  <a:txBody>
                    <a:bodyPr/>
                    <a:lstStyle/>
                    <a:p>
                      <a:pPr algn="l" fontAlgn="b"/>
                      <a:r>
                        <a:rPr lang="pl-PL" sz="1200" u="none" strike="noStrike"/>
                        <a:t>moth_under_30</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.1125135</a:t>
                      </a:r>
                    </a:p>
                  </a:txBody>
                  <a:tcPr marL="9525" marR="9525" marT="9525" marB="0" anchor="b"/>
                </a:tc>
                <a:tc>
                  <a:txBody>
                    <a:bodyPr/>
                    <a:lstStyle/>
                    <a:p>
                      <a:pPr algn="l" fontAlgn="b"/>
                      <a:r>
                        <a:rPr lang="pl-PL" sz="1100" b="0" i="0" u="none" strike="noStrike">
                          <a:solidFill>
                            <a:srgbClr val="000000"/>
                          </a:solidFill>
                          <a:latin typeface="Czcionka tekstu podstawowego"/>
                        </a:rPr>
                        <a:t>.6600442</a:t>
                      </a:r>
                    </a:p>
                  </a:txBody>
                  <a:tcPr marL="9525" marR="9525" marT="9525" marB="0" anchor="b"/>
                </a:tc>
                <a:tc>
                  <a:txBody>
                    <a:bodyPr/>
                    <a:lstStyle/>
                    <a:p>
                      <a:pPr algn="l" fontAlgn="b"/>
                      <a:r>
                        <a:rPr lang="pl-PL" sz="1100" b="0" i="0" u="none" strike="noStrike">
                          <a:solidFill>
                            <a:srgbClr val="000000"/>
                          </a:solidFill>
                          <a:latin typeface="Czcionka tekstu podstawowego"/>
                        </a:rPr>
                        <a:t>0.17</a:t>
                      </a:r>
                    </a:p>
                  </a:txBody>
                  <a:tcPr marL="9525" marR="9525" marT="9525" marB="0" anchor="b"/>
                </a:tc>
                <a:tc>
                  <a:txBody>
                    <a:bodyPr/>
                    <a:lstStyle/>
                    <a:p>
                      <a:pPr algn="l" fontAlgn="b"/>
                      <a:r>
                        <a:rPr lang="pl-PL" sz="1100" b="0" i="0" u="none" strike="noStrike">
                          <a:solidFill>
                            <a:srgbClr val="000000"/>
                          </a:solidFill>
                          <a:latin typeface="Czcionka tekstu podstawowego"/>
                        </a:rPr>
                        <a:t>0.865</a:t>
                      </a:r>
                    </a:p>
                  </a:txBody>
                  <a:tcPr marL="9525" marR="9525" marT="9525" marB="0" anchor="b"/>
                </a:tc>
              </a:tr>
              <a:tr h="132371">
                <a:tc>
                  <a:txBody>
                    <a:bodyPr/>
                    <a:lstStyle/>
                    <a:p>
                      <a:pPr algn="l" fontAlgn="b"/>
                      <a:r>
                        <a:rPr lang="pl-PL" sz="1200" u="none" strike="noStrike" dirty="0"/>
                        <a:t>fath_under_30</a:t>
                      </a:r>
                      <a:endParaRPr lang="pl-PL" sz="1200" b="0" i="0" u="none" strike="noStrike" dirty="0">
                        <a:solidFill>
                          <a:srgbClr val="000000"/>
                        </a:solidFill>
                        <a:latin typeface="Calibri" pitchFamily="34" charset="0"/>
                        <a:cs typeface="Calibri" pitchFamily="34" charset="0"/>
                      </a:endParaRPr>
                    </a:p>
                  </a:txBody>
                  <a:tcPr marL="18000" marR="3600" marT="3600"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-1.534586</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.8473978</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-1.81</a:t>
                      </a:r>
                    </a:p>
                  </a:txBody>
                  <a:tcPr marL="9525" marR="9525" marT="9525" marB="0" anchor="b">
                    <a:solidFill>
                      <a:schemeClr val="tx2">
                        <a:lumMod val="40000"/>
                        <a:lumOff val="60000"/>
                      </a:schemeClr>
                    </a:solidFill>
                  </a:tcPr>
                </a:tc>
                <a:tc>
                  <a:txBody>
                    <a:bodyPr/>
                    <a:lstStyle/>
                    <a:p>
                      <a:pPr algn="l" fontAlgn="b"/>
                      <a:r>
                        <a:rPr lang="pl-PL" sz="1100" b="0" i="0" u="none" strike="noStrike" dirty="0">
                          <a:solidFill>
                            <a:srgbClr val="000000"/>
                          </a:solidFill>
                          <a:latin typeface="Czcionka tekstu podstawowego"/>
                        </a:rPr>
                        <a:t>0.070</a:t>
                      </a:r>
                    </a:p>
                  </a:txBody>
                  <a:tcPr marL="9525" marR="9525" marT="9525" marB="0" anchor="b">
                    <a:solidFill>
                      <a:schemeClr val="tx2">
                        <a:lumMod val="40000"/>
                        <a:lumOff val="60000"/>
                      </a:schemeClr>
                    </a:solidFill>
                  </a:tcPr>
                </a:tc>
              </a:tr>
              <a:tr h="132371">
                <a:tc>
                  <a:txBody>
                    <a:bodyPr/>
                    <a:lstStyle/>
                    <a:p>
                      <a:pPr algn="l" fontAlgn="b"/>
                      <a:r>
                        <a:rPr lang="pl-PL" sz="1200" u="none" strike="noStrike"/>
                        <a:t>working_mother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.8209274</a:t>
                      </a:r>
                    </a:p>
                  </a:txBody>
                  <a:tcPr marL="9525" marR="9525" marT="9525" marB="0" anchor="b"/>
                </a:tc>
                <a:tc>
                  <a:txBody>
                    <a:bodyPr/>
                    <a:lstStyle/>
                    <a:p>
                      <a:pPr algn="l" fontAlgn="b"/>
                      <a:r>
                        <a:rPr lang="pl-PL" sz="1100" b="0" i="0" u="none" strike="noStrike">
                          <a:solidFill>
                            <a:srgbClr val="000000"/>
                          </a:solidFill>
                          <a:latin typeface="Czcionka tekstu podstawowego"/>
                        </a:rPr>
                        <a:t>.498993</a:t>
                      </a:r>
                    </a:p>
                  </a:txBody>
                  <a:tcPr marL="9525" marR="9525" marT="9525" marB="0" anchor="b"/>
                </a:tc>
                <a:tc>
                  <a:txBody>
                    <a:bodyPr/>
                    <a:lstStyle/>
                    <a:p>
                      <a:pPr algn="l" fontAlgn="b"/>
                      <a:r>
                        <a:rPr lang="pl-PL" sz="1100" b="0" i="0" u="none" strike="noStrike">
                          <a:solidFill>
                            <a:srgbClr val="000000"/>
                          </a:solidFill>
                          <a:latin typeface="Czcionka tekstu podstawowego"/>
                        </a:rPr>
                        <a:t>1.65</a:t>
                      </a:r>
                    </a:p>
                  </a:txBody>
                  <a:tcPr marL="9525" marR="9525" marT="9525" marB="0" anchor="b"/>
                </a:tc>
                <a:tc>
                  <a:txBody>
                    <a:bodyPr/>
                    <a:lstStyle/>
                    <a:p>
                      <a:pPr algn="l" fontAlgn="b"/>
                      <a:r>
                        <a:rPr lang="pl-PL" sz="1100" b="0" i="0" u="none" strike="noStrike">
                          <a:solidFill>
                            <a:srgbClr val="000000"/>
                          </a:solidFill>
                          <a:latin typeface="Czcionka tekstu podstawowego"/>
                        </a:rPr>
                        <a:t>0.100</a:t>
                      </a:r>
                    </a:p>
                  </a:txBody>
                  <a:tcPr marL="9525" marR="9525" marT="9525" marB="0" anchor="b"/>
                </a:tc>
              </a:tr>
              <a:tr h="132371">
                <a:tc>
                  <a:txBody>
                    <a:bodyPr/>
                    <a:lstStyle/>
                    <a:p>
                      <a:pPr algn="l" fontAlgn="b"/>
                      <a:r>
                        <a:rPr lang="pl-PL" sz="1200" u="none" strike="noStrike"/>
                        <a:t>working_father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.5642221</a:t>
                      </a:r>
                    </a:p>
                  </a:txBody>
                  <a:tcPr marL="9525" marR="9525" marT="9525" marB="0" anchor="b"/>
                </a:tc>
                <a:tc>
                  <a:txBody>
                    <a:bodyPr/>
                    <a:lstStyle/>
                    <a:p>
                      <a:pPr algn="l" fontAlgn="b"/>
                      <a:r>
                        <a:rPr lang="pl-PL" sz="1100" b="0" i="0" u="none" strike="noStrike">
                          <a:solidFill>
                            <a:srgbClr val="000000"/>
                          </a:solidFill>
                          <a:latin typeface="Czcionka tekstu podstawowego"/>
                        </a:rPr>
                        <a:t>.5771764</a:t>
                      </a:r>
                    </a:p>
                  </a:txBody>
                  <a:tcPr marL="9525" marR="9525" marT="9525" marB="0" anchor="b"/>
                </a:tc>
                <a:tc>
                  <a:txBody>
                    <a:bodyPr/>
                    <a:lstStyle/>
                    <a:p>
                      <a:pPr algn="l" fontAlgn="b"/>
                      <a:r>
                        <a:rPr lang="pl-PL" sz="1100" b="0" i="0" u="none" strike="noStrike">
                          <a:solidFill>
                            <a:srgbClr val="000000"/>
                          </a:solidFill>
                          <a:latin typeface="Czcionka tekstu podstawowego"/>
                        </a:rPr>
                        <a:t>0.98</a:t>
                      </a:r>
                    </a:p>
                  </a:txBody>
                  <a:tcPr marL="9525" marR="9525" marT="9525" marB="0" anchor="b"/>
                </a:tc>
                <a:tc>
                  <a:txBody>
                    <a:bodyPr/>
                    <a:lstStyle/>
                    <a:p>
                      <a:pPr algn="l" fontAlgn="b"/>
                      <a:r>
                        <a:rPr lang="pl-PL" sz="1100" b="0" i="0" u="none" strike="noStrike">
                          <a:solidFill>
                            <a:srgbClr val="000000"/>
                          </a:solidFill>
                          <a:latin typeface="Czcionka tekstu podstawowego"/>
                        </a:rPr>
                        <a:t>0.328</a:t>
                      </a:r>
                    </a:p>
                  </a:txBody>
                  <a:tcPr marL="9525" marR="9525" marT="9525" marB="0" anchor="b"/>
                </a:tc>
              </a:tr>
              <a:tr h="132371">
                <a:tc>
                  <a:txBody>
                    <a:bodyPr/>
                    <a:lstStyle/>
                    <a:p>
                      <a:pPr algn="l" fontAlgn="b"/>
                      <a:r>
                        <a:rPr lang="pl-PL" sz="1200" u="none" strike="noStrike"/>
                        <a:t>father_manager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.0975147</a:t>
                      </a:r>
                    </a:p>
                  </a:txBody>
                  <a:tcPr marL="9525" marR="9525" marT="9525" marB="0" anchor="b"/>
                </a:tc>
                <a:tc>
                  <a:txBody>
                    <a:bodyPr/>
                    <a:lstStyle/>
                    <a:p>
                      <a:pPr algn="l" fontAlgn="b"/>
                      <a:r>
                        <a:rPr lang="pl-PL" sz="1100" b="0" i="0" u="none" strike="noStrike">
                          <a:solidFill>
                            <a:srgbClr val="000000"/>
                          </a:solidFill>
                          <a:latin typeface="Czcionka tekstu podstawowego"/>
                        </a:rPr>
                        <a:t>.4832838</a:t>
                      </a:r>
                    </a:p>
                  </a:txBody>
                  <a:tcPr marL="9525" marR="9525" marT="9525" marB="0" anchor="b"/>
                </a:tc>
                <a:tc>
                  <a:txBody>
                    <a:bodyPr/>
                    <a:lstStyle/>
                    <a:p>
                      <a:pPr algn="l" fontAlgn="b"/>
                      <a:r>
                        <a:rPr lang="pl-PL" sz="1100" b="0" i="0" u="none" strike="noStrike">
                          <a:solidFill>
                            <a:srgbClr val="000000"/>
                          </a:solidFill>
                          <a:latin typeface="Czcionka tekstu podstawowego"/>
                        </a:rPr>
                        <a:t>0.20</a:t>
                      </a:r>
                    </a:p>
                  </a:txBody>
                  <a:tcPr marL="9525" marR="9525" marT="9525" marB="0" anchor="b"/>
                </a:tc>
                <a:tc>
                  <a:txBody>
                    <a:bodyPr/>
                    <a:lstStyle/>
                    <a:p>
                      <a:pPr algn="l" fontAlgn="b"/>
                      <a:r>
                        <a:rPr lang="pl-PL" sz="1100" b="0" i="0" u="none" strike="noStrike">
                          <a:solidFill>
                            <a:srgbClr val="000000"/>
                          </a:solidFill>
                          <a:latin typeface="Czcionka tekstu podstawowego"/>
                        </a:rPr>
                        <a:t>0.840</a:t>
                      </a:r>
                    </a:p>
                  </a:txBody>
                  <a:tcPr marL="9525" marR="9525" marT="9525" marB="0" anchor="b"/>
                </a:tc>
              </a:tr>
              <a:tr h="132371">
                <a:tc>
                  <a:txBody>
                    <a:bodyPr/>
                    <a:lstStyle/>
                    <a:p>
                      <a:pPr algn="l" fontAlgn="b"/>
                      <a:r>
                        <a:rPr lang="pl-PL" sz="1200" u="none" strike="noStrike"/>
                        <a:t>mother_manager</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.6113008</a:t>
                      </a:r>
                    </a:p>
                  </a:txBody>
                  <a:tcPr marL="9525" marR="9525" marT="9525" marB="0" anchor="b"/>
                </a:tc>
                <a:tc>
                  <a:txBody>
                    <a:bodyPr/>
                    <a:lstStyle/>
                    <a:p>
                      <a:pPr algn="l" fontAlgn="b"/>
                      <a:r>
                        <a:rPr lang="pl-PL" sz="1100" b="0" i="0" u="none" strike="noStrike">
                          <a:solidFill>
                            <a:srgbClr val="000000"/>
                          </a:solidFill>
                          <a:latin typeface="Czcionka tekstu podstawowego"/>
                        </a:rPr>
                        <a:t>.5131854</a:t>
                      </a:r>
                    </a:p>
                  </a:txBody>
                  <a:tcPr marL="9525" marR="9525" marT="9525" marB="0" anchor="b"/>
                </a:tc>
                <a:tc>
                  <a:txBody>
                    <a:bodyPr/>
                    <a:lstStyle/>
                    <a:p>
                      <a:pPr algn="l" fontAlgn="b"/>
                      <a:r>
                        <a:rPr lang="pl-PL" sz="1100" b="0" i="0" u="none" strike="noStrike">
                          <a:solidFill>
                            <a:srgbClr val="000000"/>
                          </a:solidFill>
                          <a:latin typeface="Czcionka tekstu podstawowego"/>
                        </a:rPr>
                        <a:t>1.19</a:t>
                      </a:r>
                    </a:p>
                  </a:txBody>
                  <a:tcPr marL="9525" marR="9525" marT="9525" marB="0" anchor="b"/>
                </a:tc>
                <a:tc>
                  <a:txBody>
                    <a:bodyPr/>
                    <a:lstStyle/>
                    <a:p>
                      <a:pPr algn="l" fontAlgn="b"/>
                      <a:r>
                        <a:rPr lang="pl-PL" sz="1100" b="0" i="0" u="none" strike="noStrike">
                          <a:solidFill>
                            <a:srgbClr val="000000"/>
                          </a:solidFill>
                          <a:latin typeface="Czcionka tekstu podstawowego"/>
                        </a:rPr>
                        <a:t>0.234</a:t>
                      </a:r>
                    </a:p>
                  </a:txBody>
                  <a:tcPr marL="9525" marR="9525" marT="9525" marB="0" anchor="b"/>
                </a:tc>
              </a:tr>
              <a:tr h="132371">
                <a:tc>
                  <a:txBody>
                    <a:bodyPr/>
                    <a:lstStyle/>
                    <a:p>
                      <a:pPr algn="l" fontAlgn="b"/>
                      <a:r>
                        <a:rPr lang="pl-PL" sz="1200" u="none" strike="noStrike"/>
                        <a:t>internet_at_home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-.4646224</a:t>
                      </a:r>
                    </a:p>
                  </a:txBody>
                  <a:tcPr marL="9525" marR="9525" marT="9525" marB="0" anchor="b"/>
                </a:tc>
                <a:tc>
                  <a:txBody>
                    <a:bodyPr/>
                    <a:lstStyle/>
                    <a:p>
                      <a:pPr algn="l" fontAlgn="b"/>
                      <a:r>
                        <a:rPr lang="pl-PL" sz="1100" b="0" i="0" u="none" strike="noStrike">
                          <a:solidFill>
                            <a:srgbClr val="000000"/>
                          </a:solidFill>
                          <a:latin typeface="Czcionka tekstu podstawowego"/>
                        </a:rPr>
                        <a:t>.6202702</a:t>
                      </a:r>
                    </a:p>
                  </a:txBody>
                  <a:tcPr marL="9525" marR="9525" marT="9525" marB="0" anchor="b"/>
                </a:tc>
                <a:tc>
                  <a:txBody>
                    <a:bodyPr/>
                    <a:lstStyle/>
                    <a:p>
                      <a:pPr algn="l" fontAlgn="b"/>
                      <a:r>
                        <a:rPr lang="pl-PL" sz="1100" b="0" i="0" u="none" strike="noStrike">
                          <a:solidFill>
                            <a:srgbClr val="000000"/>
                          </a:solidFill>
                          <a:latin typeface="Czcionka tekstu podstawowego"/>
                        </a:rPr>
                        <a:t>-0.75</a:t>
                      </a:r>
                    </a:p>
                  </a:txBody>
                  <a:tcPr marL="9525" marR="9525" marT="9525" marB="0" anchor="b"/>
                </a:tc>
                <a:tc>
                  <a:txBody>
                    <a:bodyPr/>
                    <a:lstStyle/>
                    <a:p>
                      <a:pPr algn="l" fontAlgn="b"/>
                      <a:r>
                        <a:rPr lang="pl-PL" sz="1100" b="0" i="0" u="none" strike="noStrike">
                          <a:solidFill>
                            <a:srgbClr val="000000"/>
                          </a:solidFill>
                          <a:latin typeface="Czcionka tekstu podstawowego"/>
                        </a:rPr>
                        <a:t>0.454</a:t>
                      </a:r>
                    </a:p>
                  </a:txBody>
                  <a:tcPr marL="9525" marR="9525" marT="9525" marB="0" anchor="b"/>
                </a:tc>
              </a:tr>
              <a:tr h="132371">
                <a:tc>
                  <a:txBody>
                    <a:bodyPr/>
                    <a:lstStyle/>
                    <a:p>
                      <a:pPr algn="l" fontAlgn="b"/>
                      <a:r>
                        <a:rPr lang="pl-PL" sz="1200" u="none" strike="noStrike"/>
                        <a:t>dishwasher_at_home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.1342457</a:t>
                      </a:r>
                    </a:p>
                  </a:txBody>
                  <a:tcPr marL="9525" marR="9525" marT="9525" marB="0" anchor="b"/>
                </a:tc>
                <a:tc>
                  <a:txBody>
                    <a:bodyPr/>
                    <a:lstStyle/>
                    <a:p>
                      <a:pPr algn="l" fontAlgn="b"/>
                      <a:r>
                        <a:rPr lang="pl-PL" sz="1100" b="0" i="0" u="none" strike="noStrike">
                          <a:solidFill>
                            <a:srgbClr val="000000"/>
                          </a:solidFill>
                          <a:latin typeface="Czcionka tekstu podstawowego"/>
                        </a:rPr>
                        <a:t>.4658825</a:t>
                      </a:r>
                    </a:p>
                  </a:txBody>
                  <a:tcPr marL="9525" marR="9525" marT="9525" marB="0" anchor="b"/>
                </a:tc>
                <a:tc>
                  <a:txBody>
                    <a:bodyPr/>
                    <a:lstStyle/>
                    <a:p>
                      <a:pPr algn="l" fontAlgn="b"/>
                      <a:r>
                        <a:rPr lang="pl-PL" sz="1100" b="0" i="0" u="none" strike="noStrike">
                          <a:solidFill>
                            <a:srgbClr val="000000"/>
                          </a:solidFill>
                          <a:latin typeface="Czcionka tekstu podstawowego"/>
                        </a:rPr>
                        <a:t>0.29</a:t>
                      </a:r>
                    </a:p>
                  </a:txBody>
                  <a:tcPr marL="9525" marR="9525" marT="9525" marB="0" anchor="b"/>
                </a:tc>
                <a:tc>
                  <a:txBody>
                    <a:bodyPr/>
                    <a:lstStyle/>
                    <a:p>
                      <a:pPr algn="l" fontAlgn="b"/>
                      <a:r>
                        <a:rPr lang="pl-PL" sz="1100" b="0" i="0" u="none" strike="noStrike">
                          <a:solidFill>
                            <a:srgbClr val="000000"/>
                          </a:solidFill>
                          <a:latin typeface="Czcionka tekstu podstawowego"/>
                        </a:rPr>
                        <a:t>0.773</a:t>
                      </a:r>
                    </a:p>
                  </a:txBody>
                  <a:tcPr marL="9525" marR="9525" marT="9525" marB="0" anchor="b"/>
                </a:tc>
              </a:tr>
              <a:tr h="132371">
                <a:tc>
                  <a:txBody>
                    <a:bodyPr/>
                    <a:lstStyle/>
                    <a:p>
                      <a:pPr algn="l" fontAlgn="b"/>
                      <a:r>
                        <a:rPr lang="pl-PL" sz="1200" u="none" strike="noStrike" dirty="0" err="1"/>
                        <a:t>globe_at_home</a:t>
                      </a:r>
                      <a:endParaRPr lang="pl-PL" sz="1200" b="0" i="0" u="none" strike="noStrike" dirty="0">
                        <a:solidFill>
                          <a:srgbClr val="000000"/>
                        </a:solidFill>
                        <a:latin typeface="Calibri" pitchFamily="34" charset="0"/>
                        <a:cs typeface="Calibri" pitchFamily="34" charset="0"/>
                      </a:endParaRPr>
                    </a:p>
                  </a:txBody>
                  <a:tcPr marL="18000" marR="3600" marT="3600" marB="0" anchor="b">
                    <a:noFill/>
                  </a:tcPr>
                </a:tc>
                <a:tc>
                  <a:txBody>
                    <a:bodyPr/>
                    <a:lstStyle/>
                    <a:p>
                      <a:pPr algn="l" fontAlgn="b"/>
                      <a:r>
                        <a:rPr lang="pl-PL" sz="1100" b="0" i="0" u="none" strike="noStrike">
                          <a:solidFill>
                            <a:srgbClr val="000000"/>
                          </a:solidFill>
                          <a:latin typeface="Czcionka tekstu podstawowego"/>
                        </a:rPr>
                        <a:t>-.0559235</a:t>
                      </a:r>
                    </a:p>
                  </a:txBody>
                  <a:tcPr marL="9525" marR="9525" marT="9525" marB="0" anchor="b">
                    <a:noFill/>
                  </a:tcPr>
                </a:tc>
                <a:tc>
                  <a:txBody>
                    <a:bodyPr/>
                    <a:lstStyle/>
                    <a:p>
                      <a:pPr algn="l" fontAlgn="b"/>
                      <a:r>
                        <a:rPr lang="pl-PL" sz="1100" b="0" i="0" u="none" strike="noStrike">
                          <a:solidFill>
                            <a:srgbClr val="000000"/>
                          </a:solidFill>
                          <a:latin typeface="Czcionka tekstu podstawowego"/>
                        </a:rPr>
                        <a:t>.4503951</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-0.12</a:t>
                      </a:r>
                    </a:p>
                  </a:txBody>
                  <a:tcPr marL="9525" marR="9525" marT="9525" marB="0" anchor="b">
                    <a:noFill/>
                  </a:tcPr>
                </a:tc>
                <a:tc>
                  <a:txBody>
                    <a:bodyPr/>
                    <a:lstStyle/>
                    <a:p>
                      <a:pPr algn="l" fontAlgn="b"/>
                      <a:r>
                        <a:rPr lang="pl-PL" sz="1100" b="0" i="0" u="none" strike="noStrike">
                          <a:solidFill>
                            <a:srgbClr val="000000"/>
                          </a:solidFill>
                          <a:latin typeface="Czcionka tekstu podstawowego"/>
                        </a:rPr>
                        <a:t>0.901</a:t>
                      </a:r>
                    </a:p>
                  </a:txBody>
                  <a:tcPr marL="9525" marR="9525" marT="9525" marB="0" anchor="b">
                    <a:noFill/>
                  </a:tcPr>
                </a:tc>
              </a:tr>
              <a:tr h="132371">
                <a:tc>
                  <a:txBody>
                    <a:bodyPr/>
                    <a:lstStyle/>
                    <a:p>
                      <a:pPr algn="l" fontAlgn="b"/>
                      <a:r>
                        <a:rPr lang="pl-PL" sz="1200" u="none" strike="noStrike"/>
                        <a:t>telescope_at_home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-.2474712</a:t>
                      </a:r>
                    </a:p>
                  </a:txBody>
                  <a:tcPr marL="9525" marR="9525" marT="9525" marB="0" anchor="b"/>
                </a:tc>
                <a:tc>
                  <a:txBody>
                    <a:bodyPr/>
                    <a:lstStyle/>
                    <a:p>
                      <a:pPr algn="l" fontAlgn="b"/>
                      <a:r>
                        <a:rPr lang="pl-PL" sz="1100" b="0" i="0" u="none" strike="noStrike">
                          <a:solidFill>
                            <a:srgbClr val="000000"/>
                          </a:solidFill>
                          <a:latin typeface="Czcionka tekstu podstawowego"/>
                        </a:rPr>
                        <a:t>.6827273</a:t>
                      </a:r>
                    </a:p>
                  </a:txBody>
                  <a:tcPr marL="9525" marR="9525" marT="9525" marB="0" anchor="b"/>
                </a:tc>
                <a:tc>
                  <a:txBody>
                    <a:bodyPr/>
                    <a:lstStyle/>
                    <a:p>
                      <a:pPr algn="l" fontAlgn="b"/>
                      <a:r>
                        <a:rPr lang="pl-PL" sz="1100" b="0" i="0" u="none" strike="noStrike">
                          <a:solidFill>
                            <a:srgbClr val="000000"/>
                          </a:solidFill>
                          <a:latin typeface="Czcionka tekstu podstawowego"/>
                        </a:rPr>
                        <a:t>-0.36</a:t>
                      </a:r>
                    </a:p>
                  </a:txBody>
                  <a:tcPr marL="9525" marR="9525" marT="9525" marB="0" anchor="b"/>
                </a:tc>
                <a:tc>
                  <a:txBody>
                    <a:bodyPr/>
                    <a:lstStyle/>
                    <a:p>
                      <a:pPr algn="l" fontAlgn="b"/>
                      <a:r>
                        <a:rPr lang="pl-PL" sz="1100" b="0" i="0" u="none" strike="noStrike">
                          <a:solidFill>
                            <a:srgbClr val="000000"/>
                          </a:solidFill>
                          <a:latin typeface="Czcionka tekstu podstawowego"/>
                        </a:rPr>
                        <a:t>0.717</a:t>
                      </a:r>
                    </a:p>
                  </a:txBody>
                  <a:tcPr marL="9525" marR="9525" marT="9525" marB="0" anchor="b"/>
                </a:tc>
              </a:tr>
              <a:tr h="196728">
                <a:tc>
                  <a:txBody>
                    <a:bodyPr/>
                    <a:lstStyle/>
                    <a:p>
                      <a:pPr algn="l" fontAlgn="b"/>
                      <a:r>
                        <a:rPr lang="pl-PL" sz="1200" u="none" strike="noStrike"/>
                        <a:t>%_6yo_in_preschool</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.0026686</a:t>
                      </a:r>
                    </a:p>
                  </a:txBody>
                  <a:tcPr marL="9525" marR="9525" marT="9525" marB="0" anchor="b"/>
                </a:tc>
                <a:tc>
                  <a:txBody>
                    <a:bodyPr/>
                    <a:lstStyle/>
                    <a:p>
                      <a:pPr algn="l" fontAlgn="b"/>
                      <a:r>
                        <a:rPr lang="pl-PL" sz="1100" b="0" i="0" u="none" strike="noStrike">
                          <a:solidFill>
                            <a:srgbClr val="000000"/>
                          </a:solidFill>
                          <a:latin typeface="Czcionka tekstu podstawowego"/>
                        </a:rPr>
                        <a:t>.0177022</a:t>
                      </a:r>
                    </a:p>
                  </a:txBody>
                  <a:tcPr marL="9525" marR="9525" marT="9525" marB="0" anchor="b"/>
                </a:tc>
                <a:tc>
                  <a:txBody>
                    <a:bodyPr/>
                    <a:lstStyle/>
                    <a:p>
                      <a:pPr algn="l" fontAlgn="b"/>
                      <a:r>
                        <a:rPr lang="pl-PL" sz="1100" b="0" i="0" u="none" strike="noStrike">
                          <a:solidFill>
                            <a:srgbClr val="000000"/>
                          </a:solidFill>
                          <a:latin typeface="Czcionka tekstu podstawowego"/>
                        </a:rPr>
                        <a:t>0.15</a:t>
                      </a:r>
                    </a:p>
                  </a:txBody>
                  <a:tcPr marL="9525" marR="9525" marT="9525" marB="0" anchor="b"/>
                </a:tc>
                <a:tc>
                  <a:txBody>
                    <a:bodyPr/>
                    <a:lstStyle/>
                    <a:p>
                      <a:pPr algn="l" fontAlgn="b"/>
                      <a:r>
                        <a:rPr lang="pl-PL" sz="1100" b="0" i="0" u="none" strike="noStrike">
                          <a:solidFill>
                            <a:srgbClr val="000000"/>
                          </a:solidFill>
                          <a:latin typeface="Czcionka tekstu podstawowego"/>
                        </a:rPr>
                        <a:t>0.880</a:t>
                      </a:r>
                    </a:p>
                  </a:txBody>
                  <a:tcPr marL="9525" marR="9525" marT="9525" marB="0" anchor="b"/>
                </a:tc>
              </a:tr>
              <a:tr h="132371">
                <a:tc>
                  <a:txBody>
                    <a:bodyPr/>
                    <a:lstStyle/>
                    <a:p>
                      <a:pPr algn="l" fontAlgn="b"/>
                      <a:r>
                        <a:rPr lang="pl-PL" sz="1200" u="none" strike="noStrike"/>
                        <a:t>unemployment_rate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-.0963045</a:t>
                      </a:r>
                    </a:p>
                  </a:txBody>
                  <a:tcPr marL="9525" marR="9525" marT="9525" marB="0" anchor="b"/>
                </a:tc>
                <a:tc>
                  <a:txBody>
                    <a:bodyPr/>
                    <a:lstStyle/>
                    <a:p>
                      <a:pPr algn="l" fontAlgn="b"/>
                      <a:r>
                        <a:rPr lang="pl-PL" sz="1100" b="0" i="0" u="none" strike="noStrike">
                          <a:solidFill>
                            <a:srgbClr val="000000"/>
                          </a:solidFill>
                          <a:latin typeface="Czcionka tekstu podstawowego"/>
                        </a:rPr>
                        <a:t>.0653975</a:t>
                      </a:r>
                    </a:p>
                  </a:txBody>
                  <a:tcPr marL="9525" marR="9525" marT="9525" marB="0" anchor="b"/>
                </a:tc>
                <a:tc>
                  <a:txBody>
                    <a:bodyPr/>
                    <a:lstStyle/>
                    <a:p>
                      <a:pPr algn="l" fontAlgn="b"/>
                      <a:r>
                        <a:rPr lang="pl-PL" sz="1100" b="0" i="0" u="none" strike="noStrike">
                          <a:solidFill>
                            <a:srgbClr val="000000"/>
                          </a:solidFill>
                          <a:latin typeface="Czcionka tekstu podstawowego"/>
                        </a:rPr>
                        <a:t>-1.47</a:t>
                      </a:r>
                    </a:p>
                  </a:txBody>
                  <a:tcPr marL="9525" marR="9525" marT="9525" marB="0" anchor="b"/>
                </a:tc>
                <a:tc>
                  <a:txBody>
                    <a:bodyPr/>
                    <a:lstStyle/>
                    <a:p>
                      <a:pPr algn="l" fontAlgn="b"/>
                      <a:r>
                        <a:rPr lang="pl-PL" sz="1100" b="0" i="0" u="none" strike="noStrike">
                          <a:solidFill>
                            <a:srgbClr val="000000"/>
                          </a:solidFill>
                          <a:latin typeface="Czcionka tekstu podstawowego"/>
                        </a:rPr>
                        <a:t>0.141</a:t>
                      </a:r>
                    </a:p>
                  </a:txBody>
                  <a:tcPr marL="9525" marR="9525" marT="9525" marB="0" anchor="b"/>
                </a:tc>
              </a:tr>
              <a:tr h="132371">
                <a:tc>
                  <a:txBody>
                    <a:bodyPr/>
                    <a:lstStyle/>
                    <a:p>
                      <a:pPr algn="l" fontAlgn="b"/>
                      <a:r>
                        <a:rPr lang="pl-PL" sz="1200" u="none" strike="noStrike"/>
                        <a:t>municip_type</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.7657642</a:t>
                      </a:r>
                    </a:p>
                  </a:txBody>
                  <a:tcPr marL="9525" marR="9525" marT="9525" marB="0" anchor="b"/>
                </a:tc>
                <a:tc>
                  <a:txBody>
                    <a:bodyPr/>
                    <a:lstStyle/>
                    <a:p>
                      <a:pPr algn="l" fontAlgn="b"/>
                      <a:r>
                        <a:rPr lang="pl-PL" sz="1100" b="0" i="0" u="none" strike="noStrike">
                          <a:solidFill>
                            <a:srgbClr val="000000"/>
                          </a:solidFill>
                          <a:latin typeface="Czcionka tekstu podstawowego"/>
                        </a:rPr>
                        <a:t>.6363863</a:t>
                      </a:r>
                    </a:p>
                  </a:txBody>
                  <a:tcPr marL="9525" marR="9525" marT="9525" marB="0" anchor="b"/>
                </a:tc>
                <a:tc>
                  <a:txBody>
                    <a:bodyPr/>
                    <a:lstStyle/>
                    <a:p>
                      <a:pPr algn="l" fontAlgn="b"/>
                      <a:r>
                        <a:rPr lang="pl-PL" sz="1100" b="0" i="0" u="none" strike="noStrike">
                          <a:solidFill>
                            <a:srgbClr val="000000"/>
                          </a:solidFill>
                          <a:latin typeface="Czcionka tekstu podstawowego"/>
                        </a:rPr>
                        <a:t>1.20</a:t>
                      </a:r>
                    </a:p>
                  </a:txBody>
                  <a:tcPr marL="9525" marR="9525" marT="9525" marB="0" anchor="b"/>
                </a:tc>
                <a:tc>
                  <a:txBody>
                    <a:bodyPr/>
                    <a:lstStyle/>
                    <a:p>
                      <a:pPr algn="l" fontAlgn="b"/>
                      <a:r>
                        <a:rPr lang="pl-PL" sz="1100" b="0" i="0" u="none" strike="noStrike">
                          <a:solidFill>
                            <a:srgbClr val="000000"/>
                          </a:solidFill>
                          <a:latin typeface="Czcionka tekstu podstawowego"/>
                        </a:rPr>
                        <a:t>0.229</a:t>
                      </a:r>
                    </a:p>
                  </a:txBody>
                  <a:tcPr marL="9525" marR="9525" marT="9525" marB="0" anchor="b"/>
                </a:tc>
              </a:tr>
              <a:tr h="132371">
                <a:tc>
                  <a:txBody>
                    <a:bodyPr/>
                    <a:lstStyle/>
                    <a:p>
                      <a:pPr algn="l" fontAlgn="b"/>
                      <a:r>
                        <a:rPr lang="pl-PL" sz="1200" u="none" strike="noStrike"/>
                        <a:t>log_population</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-.1479396</a:t>
                      </a:r>
                    </a:p>
                  </a:txBody>
                  <a:tcPr marL="9525" marR="9525" marT="9525" marB="0" anchor="b"/>
                </a:tc>
                <a:tc>
                  <a:txBody>
                    <a:bodyPr/>
                    <a:lstStyle/>
                    <a:p>
                      <a:pPr algn="l" fontAlgn="b"/>
                      <a:r>
                        <a:rPr lang="pl-PL" sz="1100" b="0" i="0" u="none" strike="noStrike">
                          <a:solidFill>
                            <a:srgbClr val="000000"/>
                          </a:solidFill>
                          <a:latin typeface="Czcionka tekstu podstawowego"/>
                        </a:rPr>
                        <a:t>.1989682</a:t>
                      </a:r>
                    </a:p>
                  </a:txBody>
                  <a:tcPr marL="9525" marR="9525" marT="9525" marB="0" anchor="b"/>
                </a:tc>
                <a:tc>
                  <a:txBody>
                    <a:bodyPr/>
                    <a:lstStyle/>
                    <a:p>
                      <a:pPr algn="l" fontAlgn="b"/>
                      <a:r>
                        <a:rPr lang="pl-PL" sz="1100" b="0" i="0" u="none" strike="noStrike">
                          <a:solidFill>
                            <a:srgbClr val="000000"/>
                          </a:solidFill>
                          <a:latin typeface="Czcionka tekstu podstawowego"/>
                        </a:rPr>
                        <a:t>-0.74</a:t>
                      </a:r>
                    </a:p>
                  </a:txBody>
                  <a:tcPr marL="9525" marR="9525" marT="9525" marB="0" anchor="b"/>
                </a:tc>
                <a:tc>
                  <a:txBody>
                    <a:bodyPr/>
                    <a:lstStyle/>
                    <a:p>
                      <a:pPr algn="l" fontAlgn="b"/>
                      <a:r>
                        <a:rPr lang="pl-PL" sz="1100" b="0" i="0" u="none" strike="noStrike">
                          <a:solidFill>
                            <a:srgbClr val="000000"/>
                          </a:solidFill>
                          <a:latin typeface="Czcionka tekstu podstawowego"/>
                        </a:rPr>
                        <a:t>0.457</a:t>
                      </a:r>
                    </a:p>
                  </a:txBody>
                  <a:tcPr marL="9525" marR="9525" marT="9525" marB="0" anchor="b"/>
                </a:tc>
              </a:tr>
              <a:tr h="69476">
                <a:tc>
                  <a:txBody>
                    <a:bodyPr/>
                    <a:lstStyle/>
                    <a:p>
                      <a:pPr algn="l" fontAlgn="b"/>
                      <a:r>
                        <a:rPr lang="pl-PL" sz="1200" u="none" strike="noStrike"/>
                        <a:t>_cons</a:t>
                      </a:r>
                      <a:endParaRPr lang="pl-PL" sz="1200" b="0" i="0" u="none" strike="noStrike">
                        <a:solidFill>
                          <a:srgbClr val="000000"/>
                        </a:solidFill>
                        <a:latin typeface="Calibri" pitchFamily="34" charset="0"/>
                        <a:cs typeface="Calibri" pitchFamily="34" charset="0"/>
                      </a:endParaRPr>
                    </a:p>
                  </a:txBody>
                  <a:tcPr marL="18000" marR="3600" marT="3600" marB="0" anchor="b"/>
                </a:tc>
                <a:tc>
                  <a:txBody>
                    <a:bodyPr/>
                    <a:lstStyle/>
                    <a:p>
                      <a:pPr algn="l" fontAlgn="b"/>
                      <a:r>
                        <a:rPr lang="pl-PL" sz="1100" b="0" i="0" u="none" strike="noStrike">
                          <a:solidFill>
                            <a:srgbClr val="000000"/>
                          </a:solidFill>
                          <a:latin typeface="Czcionka tekstu podstawowego"/>
                        </a:rPr>
                        <a:t>43.87847</a:t>
                      </a:r>
                    </a:p>
                  </a:txBody>
                  <a:tcPr marL="9525" marR="9525" marT="9525" marB="0" anchor="b"/>
                </a:tc>
                <a:tc>
                  <a:txBody>
                    <a:bodyPr/>
                    <a:lstStyle/>
                    <a:p>
                      <a:pPr algn="l" fontAlgn="b"/>
                      <a:r>
                        <a:rPr lang="pl-PL" sz="1100" b="0" i="0" u="none" strike="noStrike">
                          <a:solidFill>
                            <a:srgbClr val="000000"/>
                          </a:solidFill>
                          <a:latin typeface="Czcionka tekstu podstawowego"/>
                        </a:rPr>
                        <a:t>10.39918</a:t>
                      </a:r>
                    </a:p>
                  </a:txBody>
                  <a:tcPr marL="9525" marR="9525" marT="9525" marB="0" anchor="b"/>
                </a:tc>
                <a:tc>
                  <a:txBody>
                    <a:bodyPr/>
                    <a:lstStyle/>
                    <a:p>
                      <a:pPr algn="l" fontAlgn="b"/>
                      <a:r>
                        <a:rPr lang="pl-PL" sz="1100" b="0" i="0" u="none" strike="noStrike">
                          <a:solidFill>
                            <a:srgbClr val="000000"/>
                          </a:solidFill>
                          <a:latin typeface="Czcionka tekstu podstawowego"/>
                        </a:rPr>
                        <a:t>4.22</a:t>
                      </a:r>
                    </a:p>
                  </a:txBody>
                  <a:tcPr marL="9525" marR="9525" marT="9525" marB="0" anchor="b"/>
                </a:tc>
                <a:tc>
                  <a:txBody>
                    <a:bodyPr/>
                    <a:lstStyle/>
                    <a:p>
                      <a:pPr algn="l" fontAlgn="b"/>
                      <a:r>
                        <a:rPr lang="pl-PL" sz="1100" b="0" i="0" u="none" strike="noStrike" dirty="0">
                          <a:solidFill>
                            <a:srgbClr val="000000"/>
                          </a:solidFill>
                          <a:latin typeface="Czcionka tekstu podstawowego"/>
                        </a:rPr>
                        <a:t>0.000</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2952328" cy="1143000"/>
          </a:xfrm>
        </p:spPr>
        <p:txBody>
          <a:bodyPr>
            <a:noAutofit/>
          </a:bodyPr>
          <a:lstStyle/>
          <a:p>
            <a:r>
              <a:rPr lang="pl-PL" sz="2800" dirty="0" err="1" smtClean="0"/>
              <a:t>Modelling</a:t>
            </a:r>
            <a:r>
              <a:rPr lang="pl-PL" sz="2800" dirty="0" smtClean="0"/>
              <a:t> </a:t>
            </a:r>
            <a:r>
              <a:rPr lang="pl-PL" sz="2800" dirty="0" err="1" smtClean="0"/>
              <a:t>achievement</a:t>
            </a:r>
            <a:r>
              <a:rPr lang="pl-PL" sz="2800" dirty="0" smtClean="0"/>
              <a:t> </a:t>
            </a:r>
            <a:r>
              <a:rPr lang="pl-PL" sz="2800" dirty="0" err="1" smtClean="0"/>
              <a:t>in</a:t>
            </a:r>
            <a:r>
              <a:rPr lang="pl-PL" sz="2800" dirty="0" smtClean="0"/>
              <a:t> </a:t>
            </a:r>
            <a:r>
              <a:rPr lang="pl-PL" sz="2800" dirty="0" err="1" smtClean="0"/>
              <a:t>math</a:t>
            </a:r>
            <a:r>
              <a:rPr lang="pl-PL" sz="2800" dirty="0" smtClean="0"/>
              <a:t> </a:t>
            </a:r>
            <a:r>
              <a:rPr lang="pl-PL" sz="2800" dirty="0" err="1" smtClean="0"/>
              <a:t>within</a:t>
            </a:r>
            <a:r>
              <a:rPr lang="pl-PL" sz="2800" dirty="0" smtClean="0"/>
              <a:t> 1st </a:t>
            </a:r>
            <a:r>
              <a:rPr lang="pl-PL" sz="2800" dirty="0" err="1" smtClean="0"/>
              <a:t>grade</a:t>
            </a:r>
            <a:endParaRPr lang="en-US" sz="2800" dirty="0"/>
          </a:p>
        </p:txBody>
      </p:sp>
      <p:graphicFrame>
        <p:nvGraphicFramePr>
          <p:cNvPr id="5" name="Tabela 4"/>
          <p:cNvGraphicFramePr>
            <a:graphicFrameLocks noGrp="1"/>
          </p:cNvGraphicFramePr>
          <p:nvPr/>
        </p:nvGraphicFramePr>
        <p:xfrm>
          <a:off x="971600" y="2060848"/>
          <a:ext cx="1944216" cy="1327785"/>
        </p:xfrm>
        <a:graphic>
          <a:graphicData uri="http://schemas.openxmlformats.org/drawingml/2006/table">
            <a:tbl>
              <a:tblPr>
                <a:tableStyleId>{5940675A-B579-460E-94D1-54222C63F5DA}</a:tableStyleId>
              </a:tblPr>
              <a:tblGrid>
                <a:gridCol w="972108"/>
                <a:gridCol w="972108"/>
              </a:tblGrid>
              <a:tr h="180975">
                <a:tc>
                  <a:txBody>
                    <a:bodyPr/>
                    <a:lstStyle/>
                    <a:p>
                      <a:pPr algn="l" fontAlgn="b"/>
                      <a:r>
                        <a:rPr lang="pl-PL" sz="1400" u="none" strike="noStrike" dirty="0" err="1"/>
                        <a:t>Number</a:t>
                      </a:r>
                      <a:r>
                        <a:rPr lang="pl-PL" sz="1400" u="none" strike="noStrike" dirty="0"/>
                        <a:t> of </a:t>
                      </a:r>
                      <a:r>
                        <a:rPr lang="pl-PL" sz="1400" u="none" strike="noStrike" dirty="0" err="1"/>
                        <a:t>obs</a:t>
                      </a:r>
                      <a:endParaRPr lang="pl-PL" sz="1400" b="0" i="0" u="none" strike="noStrike" dirty="0">
                        <a:solidFill>
                          <a:srgbClr val="000000"/>
                        </a:solidFill>
                        <a:latin typeface="Czcionka tekstu podstawowego"/>
                      </a:endParaRPr>
                    </a:p>
                  </a:txBody>
                  <a:tcPr marL="9525" marR="9525" marT="9525" marB="0" anchor="b"/>
                </a:tc>
                <a:tc>
                  <a:txBody>
                    <a:bodyPr/>
                    <a:lstStyle/>
                    <a:p>
                      <a:pPr algn="r" fontAlgn="b"/>
                      <a:r>
                        <a:rPr lang="pl-PL" sz="1400" b="0" i="0" u="none" strike="noStrike" dirty="0" smtClean="0">
                          <a:solidFill>
                            <a:srgbClr val="000000"/>
                          </a:solidFill>
                          <a:latin typeface="Czcionka tekstu podstawowego"/>
                        </a:rPr>
                        <a:t>1112</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F( 27,  1674)</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rgbClr val="000000"/>
                          </a:solidFill>
                          <a:latin typeface="Czcionka tekstu podstawowego"/>
                        </a:rPr>
                        <a:t>3.62</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Prob &gt; F</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a:solidFill>
                            <a:srgbClr val="000000"/>
                          </a:solidFill>
                          <a:latin typeface="Czcionka tekstu podstawowego"/>
                        </a:rPr>
                        <a:t>0.0000</a:t>
                      </a:r>
                    </a:p>
                  </a:txBody>
                  <a:tcPr marL="9525" marR="9525" marT="9525" marB="0" anchor="b"/>
                </a:tc>
              </a:tr>
              <a:tr h="180975">
                <a:tc>
                  <a:txBody>
                    <a:bodyPr/>
                    <a:lstStyle/>
                    <a:p>
                      <a:pPr algn="l" fontAlgn="b"/>
                      <a:r>
                        <a:rPr lang="pl-PL" sz="1400" u="none" strike="noStrike"/>
                        <a:t>R-squared</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rgbClr val="000000"/>
                          </a:solidFill>
                          <a:latin typeface="Czcionka tekstu podstawowego"/>
                        </a:rPr>
                        <a:t>0.1139</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Root MSE</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rgbClr val="000000"/>
                          </a:solidFill>
                          <a:latin typeface="Czcionka tekstu podstawowego"/>
                        </a:rPr>
                        <a:t>8.71</a:t>
                      </a:r>
                      <a:endParaRPr lang="pl-PL" sz="1400" b="0" i="0" u="none" strike="noStrike" dirty="0">
                        <a:solidFill>
                          <a:srgbClr val="000000"/>
                        </a:solidFill>
                        <a:latin typeface="Czcionka tekstu podstawowego"/>
                      </a:endParaRPr>
                    </a:p>
                  </a:txBody>
                  <a:tcPr marL="9525" marR="9525" marT="9525" marB="0" anchor="b"/>
                </a:tc>
              </a:tr>
            </a:tbl>
          </a:graphicData>
        </a:graphic>
      </p:graphicFrame>
      <p:graphicFrame>
        <p:nvGraphicFramePr>
          <p:cNvPr id="6" name="Tabela 5"/>
          <p:cNvGraphicFramePr>
            <a:graphicFrameLocks noGrp="1"/>
          </p:cNvGraphicFramePr>
          <p:nvPr/>
        </p:nvGraphicFramePr>
        <p:xfrm>
          <a:off x="3635896" y="476672"/>
          <a:ext cx="5122696" cy="6155721"/>
        </p:xfrm>
        <a:graphic>
          <a:graphicData uri="http://schemas.openxmlformats.org/drawingml/2006/table">
            <a:tbl>
              <a:tblPr>
                <a:tableStyleId>{5940675A-B579-460E-94D1-54222C63F5DA}</a:tableStyleId>
              </a:tblPr>
              <a:tblGrid>
                <a:gridCol w="1872208"/>
                <a:gridCol w="1080120"/>
                <a:gridCol w="864096"/>
                <a:gridCol w="648072"/>
                <a:gridCol w="658200"/>
              </a:tblGrid>
              <a:tr h="144000">
                <a:tc>
                  <a:txBody>
                    <a:bodyPr/>
                    <a:lstStyle/>
                    <a:p>
                      <a:pPr algn="l" fontAlgn="b"/>
                      <a:r>
                        <a:rPr lang="pl-PL" sz="1200" u="none" strike="noStrike" dirty="0"/>
                        <a:t>math2</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a:t>Coef.</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Std. Err.</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t</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P&gt;t</a:t>
                      </a:r>
                      <a:endParaRPr lang="pl-PL" sz="1200" b="0" i="0" u="none" strike="noStrike">
                        <a:solidFill>
                          <a:srgbClr val="000000"/>
                        </a:solidFill>
                        <a:latin typeface="+mn-lt"/>
                      </a:endParaRPr>
                    </a:p>
                  </a:txBody>
                  <a:tcPr marL="3657" marR="3657" marT="3657" marB="0" anchor="b"/>
                </a:tc>
              </a:tr>
              <a:tr h="144000">
                <a:tc>
                  <a:txBody>
                    <a:bodyPr/>
                    <a:lstStyle/>
                    <a:p>
                      <a:pPr algn="l" fontAlgn="b"/>
                      <a:endParaRPr lang="pl-PL" sz="1200" b="0" i="0" u="none" strike="noStrike">
                        <a:solidFill>
                          <a:srgbClr val="000000"/>
                        </a:solidFill>
                        <a:latin typeface="+mn-lt"/>
                      </a:endParaRPr>
                    </a:p>
                  </a:txBody>
                  <a:tcPr marL="3657" marR="3657" marT="3657" marB="0" anchor="b"/>
                </a:tc>
                <a:tc>
                  <a:txBody>
                    <a:bodyPr/>
                    <a:lstStyle/>
                    <a:p>
                      <a:pPr algn="l" fontAlgn="b"/>
                      <a:endParaRPr lang="pl-PL" sz="1200" b="0" i="0" u="none" strike="noStrike">
                        <a:solidFill>
                          <a:srgbClr val="000000"/>
                        </a:solidFill>
                        <a:latin typeface="+mn-lt"/>
                      </a:endParaRPr>
                    </a:p>
                  </a:txBody>
                  <a:tcPr marL="3657" marR="3657" marT="3657" marB="0" anchor="b"/>
                </a:tc>
                <a:tc>
                  <a:txBody>
                    <a:bodyPr/>
                    <a:lstStyle/>
                    <a:p>
                      <a:pPr algn="l" fontAlgn="b"/>
                      <a:endParaRPr lang="pl-PL" sz="1200" b="0" i="0" u="none" strike="noStrike">
                        <a:solidFill>
                          <a:srgbClr val="000000"/>
                        </a:solidFill>
                        <a:latin typeface="+mn-lt"/>
                      </a:endParaRPr>
                    </a:p>
                  </a:txBody>
                  <a:tcPr marL="3657" marR="3657" marT="3657" marB="0" anchor="b"/>
                </a:tc>
                <a:tc>
                  <a:txBody>
                    <a:bodyPr/>
                    <a:lstStyle/>
                    <a:p>
                      <a:pPr algn="l" fontAlgn="b"/>
                      <a:endParaRPr lang="pl-PL" sz="1200" b="0" i="0" u="none" strike="noStrike">
                        <a:solidFill>
                          <a:srgbClr val="000000"/>
                        </a:solidFill>
                        <a:latin typeface="+mn-lt"/>
                      </a:endParaRPr>
                    </a:p>
                  </a:txBody>
                  <a:tcPr marL="3657" marR="3657" marT="3657" marB="0" anchor="b"/>
                </a:tc>
                <a:tc>
                  <a:txBody>
                    <a:bodyPr/>
                    <a:lstStyle/>
                    <a:p>
                      <a:pPr algn="l" fontAlgn="b"/>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dirty="0"/>
                        <a:t>six_yo_1st_grade</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-1.537495</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.6244455</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-2.46</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0.014</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r>
              <a:tr h="144000">
                <a:tc>
                  <a:txBody>
                    <a:bodyPr/>
                    <a:lstStyle/>
                    <a:p>
                      <a:pPr algn="l" fontAlgn="b"/>
                      <a:r>
                        <a:rPr lang="pl-PL" sz="1200" u="none" strike="noStrike"/>
                        <a:t>sex (male)</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.4257599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.6175505</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0.69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0.491</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dirty="0" err="1"/>
                        <a:t>birth_order</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1.496429</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.5339999</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2.80</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0.005</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r>
              <a:tr h="144000">
                <a:tc>
                  <a:txBody>
                    <a:bodyPr/>
                    <a:lstStyle/>
                    <a:p>
                      <a:pPr algn="l" fontAlgn="b"/>
                      <a:r>
                        <a:rPr lang="pl-PL" sz="1200" u="none" strike="noStrike" dirty="0" err="1"/>
                        <a:t>sight_problems</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dirty="0"/>
                        <a:t>-.4880519</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a:t>.9109732</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-0.54</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0.592</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hearing_problems</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-1.132531</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2.110368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-0.54</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0.592</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height(cm)</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-.0098263</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.0491031</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-0.20</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0.841</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years in preschool</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.0776783</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.4003391</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0.19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0.846</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hours in preschool</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.2426088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.1731609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1.40</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0.161</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dirty="0" err="1" smtClean="0"/>
                        <a:t>birth</a:t>
                      </a:r>
                      <a:r>
                        <a:rPr lang="pl-PL" sz="1200" u="none" strike="noStrike" dirty="0" smtClean="0"/>
                        <a:t> </a:t>
                      </a:r>
                      <a:r>
                        <a:rPr lang="pl-PL" sz="1200" u="none" strike="noStrike" dirty="0" err="1" smtClean="0"/>
                        <a:t>month</a:t>
                      </a:r>
                      <a:r>
                        <a:rPr lang="pl-PL" sz="1200" u="none" strike="noStrike" dirty="0" smtClean="0"/>
                        <a:t> </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a:t>-.3430256</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a:t>.0919359</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-3.73</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0.000</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r>
              <a:tr h="144000">
                <a:tc>
                  <a:txBody>
                    <a:bodyPr/>
                    <a:lstStyle/>
                    <a:p>
                      <a:pPr algn="l" fontAlgn="b"/>
                      <a:r>
                        <a:rPr lang="pl-PL" sz="1200" u="none" strike="noStrike" dirty="0" err="1"/>
                        <a:t>days_at</a:t>
                      </a:r>
                      <a:r>
                        <a:rPr lang="pl-PL" sz="1200" u="none" strike="noStrike" dirty="0"/>
                        <a:t> </a:t>
                      </a:r>
                      <a:r>
                        <a:rPr lang="pl-PL" sz="1200" u="none" strike="noStrike" dirty="0" err="1"/>
                        <a:t>school</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dirty="0"/>
                        <a:t>-.0391572</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dirty="0"/>
                        <a:t>.0369484</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dirty="0"/>
                        <a:t>-1.06</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a:t>0.289</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n_of_child_in_family</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-.0687093</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.431676</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-0.16</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0.874</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full_family</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.2796287</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1.050024</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0.27</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0.790</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dirty="0" err="1"/>
                        <a:t>mother_higher_edu</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2.246055</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a:t>.7606658</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a:t>2.95</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0.003</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r>
              <a:tr h="144000">
                <a:tc>
                  <a:txBody>
                    <a:bodyPr/>
                    <a:lstStyle/>
                    <a:p>
                      <a:pPr algn="l" fontAlgn="b"/>
                      <a:r>
                        <a:rPr lang="pl-PL" sz="1200" u="none" strike="noStrike"/>
                        <a:t>plus_200_books</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-.0988018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dirty="0"/>
                        <a:t>1.338413</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dirty="0"/>
                        <a:t>-0.07</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u="none" strike="noStrike" dirty="0"/>
                        <a:t>0.941</a:t>
                      </a:r>
                      <a:endParaRPr lang="pl-PL" sz="1200" b="0" i="0" u="none" strike="noStrike" dirty="0">
                        <a:solidFill>
                          <a:srgbClr val="000000"/>
                        </a:solidFill>
                        <a:latin typeface="+mn-lt"/>
                      </a:endParaRPr>
                    </a:p>
                  </a:txBody>
                  <a:tcPr marL="3657" marR="3657" marT="3657" marB="0" anchor="b"/>
                </a:tc>
              </a:tr>
              <a:tr h="144000">
                <a:tc>
                  <a:txBody>
                    <a:bodyPr/>
                    <a:lstStyle/>
                    <a:p>
                      <a:pPr algn="l" fontAlgn="b"/>
                      <a:r>
                        <a:rPr lang="pl-PL" sz="1200" u="none" strike="noStrike"/>
                        <a:t>plus_200_books_for_kids</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.2802334</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1.111191</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0.25</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0.801</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own_room</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-1.687158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.7905674</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-2.13</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0.033</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moth_under_30</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1.531888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.9076975</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1.69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0.092</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fath_under_30</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a:t>-2.973261</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a:t>1.341086</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a:t>-2.22</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a:t>0.027</a:t>
                      </a:r>
                      <a:endParaRPr lang="pl-PL" sz="1200" b="0" i="0" u="none" strike="noStrike">
                        <a:solidFill>
                          <a:srgbClr val="000000"/>
                        </a:solidFill>
                        <a:latin typeface="+mn-lt"/>
                      </a:endParaRPr>
                    </a:p>
                  </a:txBody>
                  <a:tcPr marL="3657" marR="3657" marT="3657" marB="0" anchor="b">
                    <a:solidFill>
                      <a:schemeClr val="tx2">
                        <a:lumMod val="40000"/>
                        <a:lumOff val="60000"/>
                      </a:schemeClr>
                    </a:solidFill>
                  </a:tcPr>
                </a:tc>
              </a:tr>
              <a:tr h="144000">
                <a:tc>
                  <a:txBody>
                    <a:bodyPr/>
                    <a:lstStyle/>
                    <a:p>
                      <a:pPr algn="l" fontAlgn="b"/>
                      <a:r>
                        <a:rPr lang="pl-PL" sz="1200" u="none" strike="noStrike" dirty="0" err="1"/>
                        <a:t>working_mother</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1.636088</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.6963204</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2.35</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0.019</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r>
              <a:tr h="144000">
                <a:tc>
                  <a:txBody>
                    <a:bodyPr/>
                    <a:lstStyle/>
                    <a:p>
                      <a:pPr algn="l" fontAlgn="b"/>
                      <a:r>
                        <a:rPr lang="pl-PL" sz="1200" u="none" strike="noStrike"/>
                        <a:t>working_father</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.4866987</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.8201292</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0.59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0.553</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father_manager</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.1096791</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.7133675</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0.15</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0.878</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mother_manager</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.0718812</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.8954628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0.08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0.936</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internet_at_home</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-.7328931</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1.145935</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-0.64</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0.523</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dishwasher_at_home</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-.1936247</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.7182679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-0.27</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0.788</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dirty="0" err="1"/>
                        <a:t>globe_at_home</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-1.585477</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.6420016</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-2.47</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t>0.014</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r>
              <a:tr h="144000">
                <a:tc>
                  <a:txBody>
                    <a:bodyPr/>
                    <a:lstStyle/>
                    <a:p>
                      <a:pPr algn="l" fontAlgn="b"/>
                      <a:r>
                        <a:rPr lang="pl-PL" sz="1200" u="none" strike="noStrike"/>
                        <a:t>telescope_at_home</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.0930308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.9886147</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0.09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0.925</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%_6yo_in_preschool</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-.0125093</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.0242403</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-0.52</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0.606</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unemployment_rate</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-.1085598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.110773</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-0.98</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0.327</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municip_type</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.2746649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1.182362</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0.23</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0.816</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log_population</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.1060497</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.3448359</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0.31</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0.758</a:t>
                      </a:r>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a:t>_cons</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133.2207</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13.86476</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a:t>9.61</a:t>
                      </a:r>
                      <a:endParaRPr lang="pl-PL" sz="1200" b="0" i="0" u="none" strike="noStrike">
                        <a:solidFill>
                          <a:srgbClr val="000000"/>
                        </a:solidFill>
                        <a:latin typeface="+mn-lt"/>
                      </a:endParaRPr>
                    </a:p>
                  </a:txBody>
                  <a:tcPr marL="3657" marR="3657" marT="3657" marB="0" anchor="b"/>
                </a:tc>
                <a:tc>
                  <a:txBody>
                    <a:bodyPr/>
                    <a:lstStyle/>
                    <a:p>
                      <a:pPr algn="l" fontAlgn="b"/>
                      <a:r>
                        <a:rPr lang="pl-PL" sz="1200" u="none" strike="noStrike" dirty="0"/>
                        <a:t>0.000</a:t>
                      </a:r>
                      <a:endParaRPr lang="pl-PL" sz="1200" b="0" i="0" u="none" strike="noStrike" dirty="0">
                        <a:solidFill>
                          <a:srgbClr val="000000"/>
                        </a:solidFill>
                        <a:latin typeface="+mn-lt"/>
                      </a:endParaRPr>
                    </a:p>
                  </a:txBody>
                  <a:tcPr marL="3657" marR="3657" marT="3657" marB="0" anchor="b"/>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2952328" cy="1143000"/>
          </a:xfrm>
        </p:spPr>
        <p:txBody>
          <a:bodyPr>
            <a:noAutofit/>
          </a:bodyPr>
          <a:lstStyle/>
          <a:p>
            <a:r>
              <a:rPr lang="pl-PL" sz="2800" dirty="0" err="1" smtClean="0"/>
              <a:t>Modelling</a:t>
            </a:r>
            <a:r>
              <a:rPr lang="pl-PL" sz="2800" dirty="0" smtClean="0"/>
              <a:t> </a:t>
            </a:r>
            <a:r>
              <a:rPr lang="pl-PL" sz="2800" dirty="0" err="1" smtClean="0"/>
              <a:t>gain</a:t>
            </a:r>
            <a:r>
              <a:rPr lang="pl-PL" sz="2800" dirty="0" smtClean="0"/>
              <a:t> </a:t>
            </a:r>
            <a:r>
              <a:rPr lang="pl-PL" sz="2800" dirty="0" err="1" smtClean="0"/>
              <a:t>in</a:t>
            </a:r>
            <a:r>
              <a:rPr lang="pl-PL" sz="2800" dirty="0" smtClean="0"/>
              <a:t> </a:t>
            </a:r>
            <a:r>
              <a:rPr lang="pl-PL" sz="2800" dirty="0" err="1" smtClean="0"/>
              <a:t>achievement</a:t>
            </a:r>
            <a:r>
              <a:rPr lang="pl-PL" sz="2800" dirty="0" smtClean="0"/>
              <a:t> </a:t>
            </a:r>
            <a:r>
              <a:rPr lang="pl-PL" sz="2800" dirty="0" err="1" smtClean="0"/>
              <a:t>in</a:t>
            </a:r>
            <a:r>
              <a:rPr lang="pl-PL" sz="2800" dirty="0" smtClean="0"/>
              <a:t> </a:t>
            </a:r>
            <a:r>
              <a:rPr lang="pl-PL" sz="2800" dirty="0" err="1" smtClean="0"/>
              <a:t>math</a:t>
            </a:r>
            <a:r>
              <a:rPr lang="pl-PL" sz="2800" dirty="0" smtClean="0"/>
              <a:t> </a:t>
            </a:r>
            <a:r>
              <a:rPr lang="pl-PL" sz="2800" dirty="0" err="1" smtClean="0"/>
              <a:t>within</a:t>
            </a:r>
            <a:r>
              <a:rPr lang="pl-PL" sz="2800" dirty="0" smtClean="0"/>
              <a:t> 1st </a:t>
            </a:r>
            <a:r>
              <a:rPr lang="pl-PL" sz="2800" dirty="0" err="1" smtClean="0"/>
              <a:t>grade</a:t>
            </a:r>
            <a:endParaRPr lang="en-US" sz="2800" dirty="0"/>
          </a:p>
        </p:txBody>
      </p:sp>
      <p:graphicFrame>
        <p:nvGraphicFramePr>
          <p:cNvPr id="5" name="Tabela 4"/>
          <p:cNvGraphicFramePr>
            <a:graphicFrameLocks noGrp="1"/>
          </p:cNvGraphicFramePr>
          <p:nvPr/>
        </p:nvGraphicFramePr>
        <p:xfrm>
          <a:off x="971600" y="2060848"/>
          <a:ext cx="1944216" cy="1327785"/>
        </p:xfrm>
        <a:graphic>
          <a:graphicData uri="http://schemas.openxmlformats.org/drawingml/2006/table">
            <a:tbl>
              <a:tblPr>
                <a:tableStyleId>{5940675A-B579-460E-94D1-54222C63F5DA}</a:tableStyleId>
              </a:tblPr>
              <a:tblGrid>
                <a:gridCol w="972108"/>
                <a:gridCol w="972108"/>
              </a:tblGrid>
              <a:tr h="180975">
                <a:tc>
                  <a:txBody>
                    <a:bodyPr/>
                    <a:lstStyle/>
                    <a:p>
                      <a:pPr algn="l" fontAlgn="b"/>
                      <a:r>
                        <a:rPr lang="pl-PL" sz="1400" u="none" strike="noStrike" dirty="0" err="1"/>
                        <a:t>Number</a:t>
                      </a:r>
                      <a:r>
                        <a:rPr lang="pl-PL" sz="1400" u="none" strike="noStrike" dirty="0"/>
                        <a:t> of </a:t>
                      </a:r>
                      <a:r>
                        <a:rPr lang="pl-PL" sz="1400" u="none" strike="noStrike" dirty="0" err="1"/>
                        <a:t>obs</a:t>
                      </a:r>
                      <a:endParaRPr lang="pl-PL" sz="1400" b="0" i="0" u="none" strike="noStrike" dirty="0">
                        <a:solidFill>
                          <a:srgbClr val="000000"/>
                        </a:solidFill>
                        <a:latin typeface="Czcionka tekstu podstawowego"/>
                      </a:endParaRPr>
                    </a:p>
                  </a:txBody>
                  <a:tcPr marL="9525" marR="9525" marT="9525" marB="0" anchor="b"/>
                </a:tc>
                <a:tc>
                  <a:txBody>
                    <a:bodyPr/>
                    <a:lstStyle/>
                    <a:p>
                      <a:pPr algn="r" fontAlgn="b"/>
                      <a:r>
                        <a:rPr lang="pl-PL" sz="1400" b="0" i="0" u="none" strike="noStrike" dirty="0" smtClean="0">
                          <a:solidFill>
                            <a:srgbClr val="000000"/>
                          </a:solidFill>
                          <a:latin typeface="Czcionka tekstu podstawowego"/>
                        </a:rPr>
                        <a:t>1112</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F( 27,  1674)</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rgbClr val="000000"/>
                          </a:solidFill>
                          <a:latin typeface="Czcionka tekstu podstawowego"/>
                        </a:rPr>
                        <a:t>15.94</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Prob &gt; F</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a:solidFill>
                            <a:srgbClr val="000000"/>
                          </a:solidFill>
                          <a:latin typeface="Czcionka tekstu podstawowego"/>
                        </a:rPr>
                        <a:t>0.0000</a:t>
                      </a:r>
                    </a:p>
                  </a:txBody>
                  <a:tcPr marL="9525" marR="9525" marT="9525" marB="0" anchor="b"/>
                </a:tc>
              </a:tr>
              <a:tr h="180975">
                <a:tc>
                  <a:txBody>
                    <a:bodyPr/>
                    <a:lstStyle/>
                    <a:p>
                      <a:pPr algn="l" fontAlgn="b"/>
                      <a:r>
                        <a:rPr lang="pl-PL" sz="1400" u="none" strike="noStrike"/>
                        <a:t>R-squared</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rgbClr val="000000"/>
                          </a:solidFill>
                          <a:latin typeface="Czcionka tekstu podstawowego"/>
                        </a:rPr>
                        <a:t>0.3667</a:t>
                      </a:r>
                      <a:endParaRPr lang="pl-PL" sz="1400" b="0" i="0" u="none" strike="noStrike" dirty="0">
                        <a:solidFill>
                          <a:srgbClr val="000000"/>
                        </a:solidFill>
                        <a:latin typeface="Czcionka tekstu podstawowego"/>
                      </a:endParaRPr>
                    </a:p>
                  </a:txBody>
                  <a:tcPr marL="9525" marR="9525" marT="9525" marB="0" anchor="b"/>
                </a:tc>
              </a:tr>
              <a:tr h="180975">
                <a:tc>
                  <a:txBody>
                    <a:bodyPr/>
                    <a:lstStyle/>
                    <a:p>
                      <a:pPr algn="l" fontAlgn="b"/>
                      <a:r>
                        <a:rPr lang="pl-PL" sz="1400" u="none" strike="noStrike"/>
                        <a:t>Root MSE</a:t>
                      </a:r>
                      <a:endParaRPr lang="pl-PL" sz="1400" b="0" i="0" u="none" strike="noStrike">
                        <a:solidFill>
                          <a:srgbClr val="000000"/>
                        </a:solidFill>
                        <a:latin typeface="Czcionka tekstu podstawowego"/>
                      </a:endParaRPr>
                    </a:p>
                  </a:txBody>
                  <a:tcPr marL="9525" marR="9525" marT="9525" marB="0" anchor="b"/>
                </a:tc>
                <a:tc>
                  <a:txBody>
                    <a:bodyPr/>
                    <a:lstStyle/>
                    <a:p>
                      <a:pPr algn="l" fontAlgn="b"/>
                      <a:r>
                        <a:rPr lang="pl-PL" sz="1400" b="0" i="0" u="none" strike="noStrike" dirty="0" smtClean="0">
                          <a:solidFill>
                            <a:srgbClr val="000000"/>
                          </a:solidFill>
                          <a:latin typeface="Czcionka tekstu podstawowego"/>
                        </a:rPr>
                        <a:t>7.37</a:t>
                      </a:r>
                      <a:endParaRPr lang="pl-PL" sz="1400" b="0" i="0" u="none" strike="noStrike" dirty="0">
                        <a:solidFill>
                          <a:srgbClr val="000000"/>
                        </a:solidFill>
                        <a:latin typeface="Czcionka tekstu podstawowego"/>
                      </a:endParaRPr>
                    </a:p>
                  </a:txBody>
                  <a:tcPr marL="9525" marR="9525" marT="9525" marB="0" anchor="b"/>
                </a:tc>
              </a:tr>
            </a:tbl>
          </a:graphicData>
        </a:graphic>
      </p:graphicFrame>
      <p:graphicFrame>
        <p:nvGraphicFramePr>
          <p:cNvPr id="6" name="Tabela 5"/>
          <p:cNvGraphicFramePr>
            <a:graphicFrameLocks noGrp="1"/>
          </p:cNvGraphicFramePr>
          <p:nvPr/>
        </p:nvGraphicFramePr>
        <p:xfrm>
          <a:off x="3635896" y="260648"/>
          <a:ext cx="5122696" cy="6530034"/>
        </p:xfrm>
        <a:graphic>
          <a:graphicData uri="http://schemas.openxmlformats.org/drawingml/2006/table">
            <a:tbl>
              <a:tblPr>
                <a:tableStyleId>{5940675A-B579-460E-94D1-54222C63F5DA}</a:tableStyleId>
              </a:tblPr>
              <a:tblGrid>
                <a:gridCol w="1872208"/>
                <a:gridCol w="1080120"/>
                <a:gridCol w="864096"/>
                <a:gridCol w="648072"/>
                <a:gridCol w="658200"/>
              </a:tblGrid>
              <a:tr h="144000">
                <a:tc>
                  <a:txBody>
                    <a:bodyPr/>
                    <a:lstStyle/>
                    <a:p>
                      <a:pPr algn="l" fontAlgn="b"/>
                      <a:r>
                        <a:rPr lang="pl-PL" sz="1200" u="none" strike="noStrike" dirty="0">
                          <a:latin typeface="+mn-lt"/>
                        </a:rPr>
                        <a:t>math2</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err="1">
                          <a:latin typeface="+mn-lt"/>
                        </a:rPr>
                        <a:t>Coef</a:t>
                      </a:r>
                      <a:r>
                        <a:rPr lang="pl-PL" sz="1200" u="none" strike="noStrike" dirty="0">
                          <a:latin typeface="+mn-lt"/>
                        </a:rPr>
                        <a:t>.</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err="1">
                          <a:latin typeface="+mn-lt"/>
                        </a:rPr>
                        <a:t>Std</a:t>
                      </a:r>
                      <a:r>
                        <a:rPr lang="pl-PL" sz="1200" u="none" strike="noStrike" dirty="0">
                          <a:latin typeface="+mn-lt"/>
                        </a:rPr>
                        <a:t>. </a:t>
                      </a:r>
                      <a:r>
                        <a:rPr lang="pl-PL" sz="1200" u="none" strike="noStrike" dirty="0" err="1">
                          <a:latin typeface="+mn-lt"/>
                        </a:rPr>
                        <a:t>Err</a:t>
                      </a:r>
                      <a:r>
                        <a:rPr lang="pl-PL" sz="1200" u="none" strike="noStrike" dirty="0">
                          <a:latin typeface="+mn-lt"/>
                        </a:rPr>
                        <a:t>.</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a:latin typeface="+mn-lt"/>
                        </a:rPr>
                        <a:t>t</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u="none" strike="noStrike" dirty="0" err="1">
                          <a:latin typeface="+mn-lt"/>
                        </a:rPr>
                        <a:t>P&gt;t</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r>
              <a:tr h="144000">
                <a:tc>
                  <a:txBody>
                    <a:bodyPr/>
                    <a:lstStyle/>
                    <a:p>
                      <a:pPr algn="l" fontAlgn="b"/>
                      <a:endParaRPr lang="pl-PL" sz="1200" b="0" i="0" u="none" strike="noStrike">
                        <a:solidFill>
                          <a:srgbClr val="000000"/>
                        </a:solidFill>
                        <a:latin typeface="+mn-lt"/>
                      </a:endParaRPr>
                    </a:p>
                  </a:txBody>
                  <a:tcPr marL="3657" marR="3657" marT="3657" marB="0" anchor="b"/>
                </a:tc>
                <a:tc>
                  <a:txBody>
                    <a:bodyPr/>
                    <a:lstStyle/>
                    <a:p>
                      <a:pPr algn="l" fontAlgn="b"/>
                      <a:endParaRPr lang="pl-PL" sz="1200" b="0" i="0" u="none" strike="noStrike" dirty="0">
                        <a:solidFill>
                          <a:srgbClr val="000000"/>
                        </a:solidFill>
                        <a:latin typeface="+mn-lt"/>
                      </a:endParaRPr>
                    </a:p>
                  </a:txBody>
                  <a:tcPr marL="3657" marR="3657" marT="3657" marB="0" anchor="b"/>
                </a:tc>
                <a:tc>
                  <a:txBody>
                    <a:bodyPr/>
                    <a:lstStyle/>
                    <a:p>
                      <a:pPr algn="l" fontAlgn="b"/>
                      <a:endParaRPr lang="pl-PL" sz="1200" b="0" i="0" u="none" strike="noStrike">
                        <a:solidFill>
                          <a:srgbClr val="000000"/>
                        </a:solidFill>
                        <a:latin typeface="+mn-lt"/>
                      </a:endParaRPr>
                    </a:p>
                  </a:txBody>
                  <a:tcPr marL="3657" marR="3657" marT="3657" marB="0" anchor="b"/>
                </a:tc>
                <a:tc>
                  <a:txBody>
                    <a:bodyPr/>
                    <a:lstStyle/>
                    <a:p>
                      <a:pPr algn="l" fontAlgn="b"/>
                      <a:endParaRPr lang="pl-PL" sz="1200" b="0" i="0" u="none" strike="noStrike">
                        <a:solidFill>
                          <a:srgbClr val="000000"/>
                        </a:solidFill>
                        <a:latin typeface="+mn-lt"/>
                      </a:endParaRPr>
                    </a:p>
                  </a:txBody>
                  <a:tcPr marL="3657" marR="3657" marT="3657" marB="0" anchor="b"/>
                </a:tc>
                <a:tc>
                  <a:txBody>
                    <a:bodyPr/>
                    <a:lstStyle/>
                    <a:p>
                      <a:pPr algn="l" fontAlgn="b"/>
                      <a:endParaRPr lang="pl-PL" sz="1200" b="0" i="0" u="none" strike="noStrike">
                        <a:solidFill>
                          <a:srgbClr val="000000"/>
                        </a:solidFill>
                        <a:latin typeface="+mn-lt"/>
                      </a:endParaRPr>
                    </a:p>
                  </a:txBody>
                  <a:tcPr marL="3657" marR="3657" marT="3657" marB="0" anchor="b"/>
                </a:tc>
              </a:tr>
              <a:tr h="144000">
                <a:tc>
                  <a:txBody>
                    <a:bodyPr/>
                    <a:lstStyle/>
                    <a:p>
                      <a:pPr algn="l" fontAlgn="b"/>
                      <a:r>
                        <a:rPr lang="pl-PL" sz="1200" u="none" strike="noStrike" dirty="0">
                          <a:latin typeface="+mn-lt"/>
                        </a:rPr>
                        <a:t>six_yo_1st_grade</a:t>
                      </a:r>
                      <a:endParaRPr lang="pl-PL" sz="1200" b="0" i="0" u="none" strike="noStrike" dirty="0">
                        <a:solidFill>
                          <a:srgbClr val="000000"/>
                        </a:solidFill>
                        <a:latin typeface="+mn-lt"/>
                      </a:endParaRPr>
                    </a:p>
                  </a:txBody>
                  <a:tcPr marL="3657" marR="3657" marT="3657" marB="0" anchor="b">
                    <a:noFill/>
                  </a:tcPr>
                </a:tc>
                <a:tc>
                  <a:txBody>
                    <a:bodyPr/>
                    <a:lstStyle/>
                    <a:p>
                      <a:pPr algn="l" fontAlgn="b"/>
                      <a:r>
                        <a:rPr lang="pl-PL" sz="1200" b="0" i="0" u="none" strike="noStrike">
                          <a:solidFill>
                            <a:srgbClr val="000000"/>
                          </a:solidFill>
                          <a:latin typeface="+mn-lt"/>
                        </a:rPr>
                        <a:t>.9420158</a:t>
                      </a:r>
                    </a:p>
                  </a:txBody>
                  <a:tcPr marL="9525" marR="9525" marT="9525" marB="0" anchor="b">
                    <a:noFill/>
                  </a:tcPr>
                </a:tc>
                <a:tc>
                  <a:txBody>
                    <a:bodyPr/>
                    <a:lstStyle/>
                    <a:p>
                      <a:pPr algn="l" fontAlgn="b"/>
                      <a:r>
                        <a:rPr lang="pl-PL" sz="1200" b="0" i="0" u="none" strike="noStrike">
                          <a:solidFill>
                            <a:srgbClr val="000000"/>
                          </a:solidFill>
                          <a:latin typeface="+mn-lt"/>
                        </a:rPr>
                        <a:t>.5843069</a:t>
                      </a:r>
                    </a:p>
                  </a:txBody>
                  <a:tcPr marL="9525" marR="9525" marT="9525" marB="0" anchor="b">
                    <a:noFill/>
                  </a:tcPr>
                </a:tc>
                <a:tc>
                  <a:txBody>
                    <a:bodyPr/>
                    <a:lstStyle/>
                    <a:p>
                      <a:pPr algn="l" fontAlgn="b"/>
                      <a:r>
                        <a:rPr lang="pl-PL" sz="1200" b="0" i="0" u="none" strike="noStrike">
                          <a:solidFill>
                            <a:srgbClr val="000000"/>
                          </a:solidFill>
                          <a:latin typeface="+mn-lt"/>
                        </a:rPr>
                        <a:t>1.61</a:t>
                      </a:r>
                    </a:p>
                  </a:txBody>
                  <a:tcPr marL="9525" marR="9525" marT="9525" marB="0" anchor="b">
                    <a:noFill/>
                  </a:tcPr>
                </a:tc>
                <a:tc>
                  <a:txBody>
                    <a:bodyPr/>
                    <a:lstStyle/>
                    <a:p>
                      <a:pPr algn="l" fontAlgn="b"/>
                      <a:r>
                        <a:rPr lang="pl-PL" sz="1200" b="0" i="0" u="none" strike="noStrike">
                          <a:solidFill>
                            <a:srgbClr val="000000"/>
                          </a:solidFill>
                          <a:latin typeface="+mn-lt"/>
                        </a:rPr>
                        <a:t>0.107</a:t>
                      </a:r>
                    </a:p>
                  </a:txBody>
                  <a:tcPr marL="9525" marR="9525" marT="9525" marB="0" anchor="b">
                    <a:noFill/>
                  </a:tcPr>
                </a:tc>
              </a:tr>
              <a:tr h="144000">
                <a:tc>
                  <a:txBody>
                    <a:bodyPr/>
                    <a:lstStyle/>
                    <a:p>
                      <a:pPr algn="l" fontAlgn="b"/>
                      <a:r>
                        <a:rPr lang="pl-PL" sz="1200" u="none" strike="noStrike">
                          <a:latin typeface="+mn-lt"/>
                        </a:rPr>
                        <a:t>sex (male)</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.7534479</a:t>
                      </a:r>
                    </a:p>
                  </a:txBody>
                  <a:tcPr marL="9525" marR="9525" marT="9525" marB="0" anchor="b"/>
                </a:tc>
                <a:tc>
                  <a:txBody>
                    <a:bodyPr/>
                    <a:lstStyle/>
                    <a:p>
                      <a:pPr algn="l" fontAlgn="b"/>
                      <a:r>
                        <a:rPr lang="pl-PL" sz="1200" b="0" i="0" u="none" strike="noStrike">
                          <a:solidFill>
                            <a:srgbClr val="000000"/>
                          </a:solidFill>
                          <a:latin typeface="+mn-lt"/>
                        </a:rPr>
                        <a:t>.5145875</a:t>
                      </a:r>
                    </a:p>
                  </a:txBody>
                  <a:tcPr marL="9525" marR="9525" marT="9525" marB="0" anchor="b"/>
                </a:tc>
                <a:tc>
                  <a:txBody>
                    <a:bodyPr/>
                    <a:lstStyle/>
                    <a:p>
                      <a:pPr algn="l" fontAlgn="b"/>
                      <a:r>
                        <a:rPr lang="pl-PL" sz="1200" b="0" i="0" u="none" strike="noStrike">
                          <a:solidFill>
                            <a:srgbClr val="000000"/>
                          </a:solidFill>
                          <a:latin typeface="+mn-lt"/>
                        </a:rPr>
                        <a:t>1.46</a:t>
                      </a:r>
                    </a:p>
                  </a:txBody>
                  <a:tcPr marL="9525" marR="9525" marT="9525" marB="0" anchor="b"/>
                </a:tc>
                <a:tc>
                  <a:txBody>
                    <a:bodyPr/>
                    <a:lstStyle/>
                    <a:p>
                      <a:pPr algn="l" fontAlgn="b"/>
                      <a:r>
                        <a:rPr lang="pl-PL" sz="1200" b="0" i="0" u="none" strike="noStrike">
                          <a:solidFill>
                            <a:srgbClr val="000000"/>
                          </a:solidFill>
                          <a:latin typeface="+mn-lt"/>
                        </a:rPr>
                        <a:t>0.143</a:t>
                      </a:r>
                    </a:p>
                  </a:txBody>
                  <a:tcPr marL="9525" marR="9525" marT="9525" marB="0" anchor="b"/>
                </a:tc>
              </a:tr>
              <a:tr h="144000">
                <a:tc>
                  <a:txBody>
                    <a:bodyPr/>
                    <a:lstStyle/>
                    <a:p>
                      <a:pPr algn="l" fontAlgn="b"/>
                      <a:r>
                        <a:rPr lang="pl-PL" sz="1200" u="none" strike="noStrike" dirty="0" err="1">
                          <a:latin typeface="+mn-lt"/>
                        </a:rPr>
                        <a:t>birth_order</a:t>
                      </a:r>
                      <a:endParaRPr lang="pl-PL" sz="1200" b="0" i="0" u="none" strike="noStrike" dirty="0">
                        <a:solidFill>
                          <a:srgbClr val="000000"/>
                        </a:solidFill>
                        <a:latin typeface="+mn-lt"/>
                      </a:endParaRPr>
                    </a:p>
                  </a:txBody>
                  <a:tcPr marL="3657" marR="3657" marT="3657" marB="0" anchor="b">
                    <a:noFill/>
                  </a:tcPr>
                </a:tc>
                <a:tc>
                  <a:txBody>
                    <a:bodyPr/>
                    <a:lstStyle/>
                    <a:p>
                      <a:pPr algn="l" fontAlgn="b"/>
                      <a:r>
                        <a:rPr lang="pl-PL" sz="1200" b="0" i="0" u="none" strike="noStrike">
                          <a:solidFill>
                            <a:srgbClr val="000000"/>
                          </a:solidFill>
                          <a:latin typeface="+mn-lt"/>
                        </a:rPr>
                        <a:t>.6570733</a:t>
                      </a:r>
                    </a:p>
                  </a:txBody>
                  <a:tcPr marL="9525" marR="9525" marT="9525" marB="0" anchor="b">
                    <a:noFill/>
                  </a:tcPr>
                </a:tc>
                <a:tc>
                  <a:txBody>
                    <a:bodyPr/>
                    <a:lstStyle/>
                    <a:p>
                      <a:pPr algn="l" fontAlgn="b"/>
                      <a:r>
                        <a:rPr lang="pl-PL" sz="1200" b="0" i="0" u="none" strike="noStrike">
                          <a:solidFill>
                            <a:srgbClr val="000000"/>
                          </a:solidFill>
                          <a:latin typeface="+mn-lt"/>
                        </a:rPr>
                        <a:t>.4404285</a:t>
                      </a:r>
                    </a:p>
                  </a:txBody>
                  <a:tcPr marL="9525" marR="9525" marT="9525" marB="0" anchor="b">
                    <a:noFill/>
                  </a:tcPr>
                </a:tc>
                <a:tc>
                  <a:txBody>
                    <a:bodyPr/>
                    <a:lstStyle/>
                    <a:p>
                      <a:pPr algn="l" fontAlgn="b"/>
                      <a:r>
                        <a:rPr lang="pl-PL" sz="1200" b="0" i="0" u="none" strike="noStrike">
                          <a:solidFill>
                            <a:srgbClr val="000000"/>
                          </a:solidFill>
                          <a:latin typeface="+mn-lt"/>
                        </a:rPr>
                        <a:t>1.49</a:t>
                      </a:r>
                    </a:p>
                  </a:txBody>
                  <a:tcPr marL="9525" marR="9525" marT="9525" marB="0" anchor="b">
                    <a:noFill/>
                  </a:tcPr>
                </a:tc>
                <a:tc>
                  <a:txBody>
                    <a:bodyPr/>
                    <a:lstStyle/>
                    <a:p>
                      <a:pPr algn="l" fontAlgn="b"/>
                      <a:r>
                        <a:rPr lang="pl-PL" sz="1200" b="0" i="0" u="none" strike="noStrike">
                          <a:solidFill>
                            <a:srgbClr val="000000"/>
                          </a:solidFill>
                          <a:latin typeface="+mn-lt"/>
                        </a:rPr>
                        <a:t>0.136</a:t>
                      </a:r>
                    </a:p>
                  </a:txBody>
                  <a:tcPr marL="9525" marR="9525" marT="9525" marB="0" anchor="b">
                    <a:noFill/>
                  </a:tcPr>
                </a:tc>
              </a:tr>
              <a:tr h="144000">
                <a:tc>
                  <a:txBody>
                    <a:bodyPr/>
                    <a:lstStyle/>
                    <a:p>
                      <a:pPr algn="l" fontAlgn="b"/>
                      <a:r>
                        <a:rPr lang="pl-PL" sz="1200" u="none" strike="noStrike" dirty="0" err="1">
                          <a:latin typeface="+mn-lt"/>
                        </a:rPr>
                        <a:t>sight_problems</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-.6595573</a:t>
                      </a:r>
                    </a:p>
                  </a:txBody>
                  <a:tcPr marL="9525" marR="9525" marT="9525" marB="0" anchor="b"/>
                </a:tc>
                <a:tc>
                  <a:txBody>
                    <a:bodyPr/>
                    <a:lstStyle/>
                    <a:p>
                      <a:pPr algn="l" fontAlgn="b"/>
                      <a:r>
                        <a:rPr lang="pl-PL" sz="1200" b="0" i="0" u="none" strike="noStrike">
                          <a:solidFill>
                            <a:srgbClr val="000000"/>
                          </a:solidFill>
                          <a:latin typeface="+mn-lt"/>
                        </a:rPr>
                        <a:t>.8202971</a:t>
                      </a:r>
                    </a:p>
                  </a:txBody>
                  <a:tcPr marL="9525" marR="9525" marT="9525" marB="0" anchor="b"/>
                </a:tc>
                <a:tc>
                  <a:txBody>
                    <a:bodyPr/>
                    <a:lstStyle/>
                    <a:p>
                      <a:pPr algn="l" fontAlgn="b"/>
                      <a:r>
                        <a:rPr lang="pl-PL" sz="1200" b="0" i="0" u="none" strike="noStrike">
                          <a:solidFill>
                            <a:srgbClr val="000000"/>
                          </a:solidFill>
                          <a:latin typeface="+mn-lt"/>
                        </a:rPr>
                        <a:t>-0.80</a:t>
                      </a:r>
                    </a:p>
                  </a:txBody>
                  <a:tcPr marL="9525" marR="9525" marT="9525" marB="0" anchor="b"/>
                </a:tc>
                <a:tc>
                  <a:txBody>
                    <a:bodyPr/>
                    <a:lstStyle/>
                    <a:p>
                      <a:pPr algn="l" fontAlgn="b"/>
                      <a:r>
                        <a:rPr lang="pl-PL" sz="1200" b="0" i="0" u="none" strike="noStrike">
                          <a:solidFill>
                            <a:srgbClr val="000000"/>
                          </a:solidFill>
                          <a:latin typeface="+mn-lt"/>
                        </a:rPr>
                        <a:t>0.422</a:t>
                      </a:r>
                    </a:p>
                  </a:txBody>
                  <a:tcPr marL="9525" marR="9525" marT="9525" marB="0" anchor="b"/>
                </a:tc>
              </a:tr>
              <a:tr h="144000">
                <a:tc>
                  <a:txBody>
                    <a:bodyPr/>
                    <a:lstStyle/>
                    <a:p>
                      <a:pPr algn="l" fontAlgn="b"/>
                      <a:r>
                        <a:rPr lang="pl-PL" sz="1200" u="none" strike="noStrike">
                          <a:latin typeface="+mn-lt"/>
                        </a:rPr>
                        <a:t>hearing_problems</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-1.626613</a:t>
                      </a:r>
                    </a:p>
                  </a:txBody>
                  <a:tcPr marL="9525" marR="9525" marT="9525" marB="0" anchor="b"/>
                </a:tc>
                <a:tc>
                  <a:txBody>
                    <a:bodyPr/>
                    <a:lstStyle/>
                    <a:p>
                      <a:pPr algn="l" fontAlgn="b"/>
                      <a:r>
                        <a:rPr lang="pl-PL" sz="1200" b="0" i="0" u="none" strike="noStrike">
                          <a:solidFill>
                            <a:srgbClr val="000000"/>
                          </a:solidFill>
                          <a:latin typeface="+mn-lt"/>
                        </a:rPr>
                        <a:t>1.475289</a:t>
                      </a:r>
                    </a:p>
                  </a:txBody>
                  <a:tcPr marL="9525" marR="9525" marT="9525" marB="0" anchor="b"/>
                </a:tc>
                <a:tc>
                  <a:txBody>
                    <a:bodyPr/>
                    <a:lstStyle/>
                    <a:p>
                      <a:pPr algn="l" fontAlgn="b"/>
                      <a:r>
                        <a:rPr lang="pl-PL" sz="1200" b="0" i="0" u="none" strike="noStrike">
                          <a:solidFill>
                            <a:srgbClr val="000000"/>
                          </a:solidFill>
                          <a:latin typeface="+mn-lt"/>
                        </a:rPr>
                        <a:t>-1.10</a:t>
                      </a:r>
                    </a:p>
                  </a:txBody>
                  <a:tcPr marL="9525" marR="9525" marT="9525" marB="0" anchor="b"/>
                </a:tc>
                <a:tc>
                  <a:txBody>
                    <a:bodyPr/>
                    <a:lstStyle/>
                    <a:p>
                      <a:pPr algn="l" fontAlgn="b"/>
                      <a:r>
                        <a:rPr lang="pl-PL" sz="1200" b="0" i="0" u="none" strike="noStrike">
                          <a:solidFill>
                            <a:srgbClr val="000000"/>
                          </a:solidFill>
                          <a:latin typeface="+mn-lt"/>
                        </a:rPr>
                        <a:t>0.270</a:t>
                      </a:r>
                    </a:p>
                  </a:txBody>
                  <a:tcPr marL="9525" marR="9525" marT="9525" marB="0" anchor="b"/>
                </a:tc>
              </a:tr>
              <a:tr h="144000">
                <a:tc>
                  <a:txBody>
                    <a:bodyPr/>
                    <a:lstStyle/>
                    <a:p>
                      <a:pPr algn="l" fontAlgn="b"/>
                      <a:r>
                        <a:rPr lang="pl-PL" sz="1200" u="none" strike="noStrike">
                          <a:latin typeface="+mn-lt"/>
                        </a:rPr>
                        <a:t>height(cm)</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-.0467612</a:t>
                      </a:r>
                    </a:p>
                  </a:txBody>
                  <a:tcPr marL="9525" marR="9525" marT="9525" marB="0" anchor="b"/>
                </a:tc>
                <a:tc>
                  <a:txBody>
                    <a:bodyPr/>
                    <a:lstStyle/>
                    <a:p>
                      <a:pPr algn="l" fontAlgn="b"/>
                      <a:r>
                        <a:rPr lang="pl-PL" sz="1200" b="0" i="0" u="none" strike="noStrike">
                          <a:solidFill>
                            <a:srgbClr val="000000"/>
                          </a:solidFill>
                          <a:latin typeface="+mn-lt"/>
                        </a:rPr>
                        <a:t>.0408033</a:t>
                      </a:r>
                    </a:p>
                  </a:txBody>
                  <a:tcPr marL="9525" marR="9525" marT="9525" marB="0" anchor="b"/>
                </a:tc>
                <a:tc>
                  <a:txBody>
                    <a:bodyPr/>
                    <a:lstStyle/>
                    <a:p>
                      <a:pPr algn="l" fontAlgn="b"/>
                      <a:r>
                        <a:rPr lang="pl-PL" sz="1200" b="0" i="0" u="none" strike="noStrike">
                          <a:solidFill>
                            <a:srgbClr val="000000"/>
                          </a:solidFill>
                          <a:latin typeface="+mn-lt"/>
                        </a:rPr>
                        <a:t>-1.15</a:t>
                      </a:r>
                    </a:p>
                  </a:txBody>
                  <a:tcPr marL="9525" marR="9525" marT="9525" marB="0" anchor="b"/>
                </a:tc>
                <a:tc>
                  <a:txBody>
                    <a:bodyPr/>
                    <a:lstStyle/>
                    <a:p>
                      <a:pPr algn="l" fontAlgn="b"/>
                      <a:r>
                        <a:rPr lang="pl-PL" sz="1200" b="0" i="0" u="none" strike="noStrike">
                          <a:solidFill>
                            <a:srgbClr val="000000"/>
                          </a:solidFill>
                          <a:latin typeface="+mn-lt"/>
                        </a:rPr>
                        <a:t>0.252</a:t>
                      </a:r>
                    </a:p>
                  </a:txBody>
                  <a:tcPr marL="9525" marR="9525" marT="9525" marB="0" anchor="b"/>
                </a:tc>
              </a:tr>
              <a:tr h="144000">
                <a:tc>
                  <a:txBody>
                    <a:bodyPr/>
                    <a:lstStyle/>
                    <a:p>
                      <a:pPr algn="l" fontAlgn="b"/>
                      <a:r>
                        <a:rPr lang="pl-PL" sz="1200" u="none" strike="noStrike">
                          <a:latin typeface="+mn-lt"/>
                        </a:rPr>
                        <a:t>years in preschool</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-.1847473</a:t>
                      </a:r>
                    </a:p>
                  </a:txBody>
                  <a:tcPr marL="9525" marR="9525" marT="9525" marB="0" anchor="b"/>
                </a:tc>
                <a:tc>
                  <a:txBody>
                    <a:bodyPr/>
                    <a:lstStyle/>
                    <a:p>
                      <a:pPr algn="l" fontAlgn="b"/>
                      <a:r>
                        <a:rPr lang="pl-PL" sz="1200" b="0" i="0" u="none" strike="noStrike">
                          <a:solidFill>
                            <a:srgbClr val="000000"/>
                          </a:solidFill>
                          <a:latin typeface="+mn-lt"/>
                        </a:rPr>
                        <a:t>.344168</a:t>
                      </a:r>
                    </a:p>
                  </a:txBody>
                  <a:tcPr marL="9525" marR="9525" marT="9525" marB="0" anchor="b"/>
                </a:tc>
                <a:tc>
                  <a:txBody>
                    <a:bodyPr/>
                    <a:lstStyle/>
                    <a:p>
                      <a:pPr algn="l" fontAlgn="b"/>
                      <a:r>
                        <a:rPr lang="pl-PL" sz="1200" b="0" i="0" u="none" strike="noStrike">
                          <a:solidFill>
                            <a:srgbClr val="000000"/>
                          </a:solidFill>
                          <a:latin typeface="+mn-lt"/>
                        </a:rPr>
                        <a:t>-0.54</a:t>
                      </a:r>
                    </a:p>
                  </a:txBody>
                  <a:tcPr marL="9525" marR="9525" marT="9525" marB="0" anchor="b"/>
                </a:tc>
                <a:tc>
                  <a:txBody>
                    <a:bodyPr/>
                    <a:lstStyle/>
                    <a:p>
                      <a:pPr algn="l" fontAlgn="b"/>
                      <a:r>
                        <a:rPr lang="pl-PL" sz="1200" b="0" i="0" u="none" strike="noStrike">
                          <a:solidFill>
                            <a:srgbClr val="000000"/>
                          </a:solidFill>
                          <a:latin typeface="+mn-lt"/>
                        </a:rPr>
                        <a:t>0.592</a:t>
                      </a:r>
                    </a:p>
                  </a:txBody>
                  <a:tcPr marL="9525" marR="9525" marT="9525" marB="0" anchor="b"/>
                </a:tc>
              </a:tr>
              <a:tr h="144000">
                <a:tc>
                  <a:txBody>
                    <a:bodyPr/>
                    <a:lstStyle/>
                    <a:p>
                      <a:pPr algn="l" fontAlgn="b"/>
                      <a:r>
                        <a:rPr lang="pl-PL" sz="1200" u="none" strike="noStrike">
                          <a:latin typeface="+mn-lt"/>
                        </a:rPr>
                        <a:t>hours in preschool</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.2007415</a:t>
                      </a:r>
                    </a:p>
                  </a:txBody>
                  <a:tcPr marL="9525" marR="9525" marT="9525" marB="0" anchor="b"/>
                </a:tc>
                <a:tc>
                  <a:txBody>
                    <a:bodyPr/>
                    <a:lstStyle/>
                    <a:p>
                      <a:pPr algn="l" fontAlgn="b"/>
                      <a:r>
                        <a:rPr lang="pl-PL" sz="1200" b="0" i="0" u="none" strike="noStrike">
                          <a:solidFill>
                            <a:srgbClr val="000000"/>
                          </a:solidFill>
                          <a:latin typeface="+mn-lt"/>
                        </a:rPr>
                        <a:t>.1485262</a:t>
                      </a:r>
                    </a:p>
                  </a:txBody>
                  <a:tcPr marL="9525" marR="9525" marT="9525" marB="0" anchor="b"/>
                </a:tc>
                <a:tc>
                  <a:txBody>
                    <a:bodyPr/>
                    <a:lstStyle/>
                    <a:p>
                      <a:pPr algn="l" fontAlgn="b"/>
                      <a:r>
                        <a:rPr lang="pl-PL" sz="1200" b="0" i="0" u="none" strike="noStrike">
                          <a:solidFill>
                            <a:srgbClr val="000000"/>
                          </a:solidFill>
                          <a:latin typeface="+mn-lt"/>
                        </a:rPr>
                        <a:t>1.35</a:t>
                      </a:r>
                    </a:p>
                  </a:txBody>
                  <a:tcPr marL="9525" marR="9525" marT="9525" marB="0" anchor="b"/>
                </a:tc>
                <a:tc>
                  <a:txBody>
                    <a:bodyPr/>
                    <a:lstStyle/>
                    <a:p>
                      <a:pPr algn="l" fontAlgn="b"/>
                      <a:r>
                        <a:rPr lang="pl-PL" sz="1200" b="0" i="0" u="none" strike="noStrike">
                          <a:solidFill>
                            <a:srgbClr val="000000"/>
                          </a:solidFill>
                          <a:latin typeface="+mn-lt"/>
                        </a:rPr>
                        <a:t>0.177</a:t>
                      </a:r>
                    </a:p>
                  </a:txBody>
                  <a:tcPr marL="9525" marR="9525" marT="9525" marB="0" anchor="b"/>
                </a:tc>
              </a:tr>
              <a:tr h="144000">
                <a:tc>
                  <a:txBody>
                    <a:bodyPr/>
                    <a:lstStyle/>
                    <a:p>
                      <a:pPr algn="l" fontAlgn="b"/>
                      <a:r>
                        <a:rPr lang="pl-PL" sz="1200" b="0" i="0" u="none" strike="noStrike" dirty="0" err="1" smtClean="0">
                          <a:solidFill>
                            <a:schemeClr val="tx1"/>
                          </a:solidFill>
                          <a:latin typeface="+mn-lt"/>
                        </a:rPr>
                        <a:t>birth</a:t>
                      </a:r>
                      <a:r>
                        <a:rPr lang="pl-PL" sz="1200" b="0" i="0" u="none" strike="noStrike" baseline="0" dirty="0" smtClean="0">
                          <a:solidFill>
                            <a:schemeClr val="tx1"/>
                          </a:solidFill>
                          <a:latin typeface="+mn-lt"/>
                        </a:rPr>
                        <a:t> </a:t>
                      </a:r>
                      <a:r>
                        <a:rPr lang="pl-PL" sz="1200" b="0" i="0" u="none" strike="noStrike" baseline="0" dirty="0" err="1" smtClean="0">
                          <a:solidFill>
                            <a:schemeClr val="tx1"/>
                          </a:solidFill>
                          <a:latin typeface="+mn-lt"/>
                        </a:rPr>
                        <a:t>month</a:t>
                      </a:r>
                      <a:endParaRPr lang="pl-PL" sz="1200" b="0" i="0" u="none" strike="noStrike" dirty="0">
                        <a:solidFill>
                          <a:srgbClr val="000000"/>
                        </a:solidFill>
                        <a:latin typeface="+mn-lt"/>
                      </a:endParaRPr>
                    </a:p>
                  </a:txBody>
                  <a:tcPr marL="3657" marR="3657" marT="3657" marB="0" anchor="b">
                    <a:noFill/>
                  </a:tcPr>
                </a:tc>
                <a:tc>
                  <a:txBody>
                    <a:bodyPr/>
                    <a:lstStyle/>
                    <a:p>
                      <a:pPr algn="l" fontAlgn="b"/>
                      <a:r>
                        <a:rPr lang="pl-PL" sz="1200" b="0" i="0" u="none" strike="noStrike">
                          <a:solidFill>
                            <a:srgbClr val="000000"/>
                          </a:solidFill>
                          <a:latin typeface="+mn-lt"/>
                        </a:rPr>
                        <a:t>-.0834502</a:t>
                      </a:r>
                    </a:p>
                  </a:txBody>
                  <a:tcPr marL="9525" marR="9525" marT="9525" marB="0" anchor="b">
                    <a:noFill/>
                  </a:tcPr>
                </a:tc>
                <a:tc>
                  <a:txBody>
                    <a:bodyPr/>
                    <a:lstStyle/>
                    <a:p>
                      <a:pPr algn="l" fontAlgn="b"/>
                      <a:r>
                        <a:rPr lang="pl-PL" sz="1200" b="0" i="0" u="none" strike="noStrike">
                          <a:solidFill>
                            <a:srgbClr val="000000"/>
                          </a:solidFill>
                          <a:latin typeface="+mn-lt"/>
                        </a:rPr>
                        <a:t>.0798581</a:t>
                      </a:r>
                    </a:p>
                  </a:txBody>
                  <a:tcPr marL="9525" marR="9525" marT="9525" marB="0" anchor="b">
                    <a:noFill/>
                  </a:tcPr>
                </a:tc>
                <a:tc>
                  <a:txBody>
                    <a:bodyPr/>
                    <a:lstStyle/>
                    <a:p>
                      <a:pPr algn="l" fontAlgn="b"/>
                      <a:r>
                        <a:rPr lang="pl-PL" sz="1200" b="0" i="0" u="none" strike="noStrike">
                          <a:solidFill>
                            <a:srgbClr val="000000"/>
                          </a:solidFill>
                          <a:latin typeface="+mn-lt"/>
                        </a:rPr>
                        <a:t>-1.04</a:t>
                      </a:r>
                    </a:p>
                  </a:txBody>
                  <a:tcPr marL="9525" marR="9525" marT="9525" marB="0" anchor="b">
                    <a:noFill/>
                  </a:tcPr>
                </a:tc>
                <a:tc>
                  <a:txBody>
                    <a:bodyPr/>
                    <a:lstStyle/>
                    <a:p>
                      <a:pPr algn="l" fontAlgn="b"/>
                      <a:r>
                        <a:rPr lang="pl-PL" sz="1200" b="0" i="0" u="none" strike="noStrike">
                          <a:solidFill>
                            <a:srgbClr val="000000"/>
                          </a:solidFill>
                          <a:latin typeface="+mn-lt"/>
                        </a:rPr>
                        <a:t>0.296</a:t>
                      </a:r>
                    </a:p>
                  </a:txBody>
                  <a:tcPr marL="9525" marR="9525" marT="9525" marB="0" anchor="b">
                    <a:noFill/>
                  </a:tcPr>
                </a:tc>
              </a:tr>
              <a:tr h="144000">
                <a:tc>
                  <a:txBody>
                    <a:bodyPr/>
                    <a:lstStyle/>
                    <a:p>
                      <a:pPr algn="l" fontAlgn="b"/>
                      <a:r>
                        <a:rPr lang="pl-PL" sz="1200" u="none" strike="noStrike" dirty="0" err="1">
                          <a:latin typeface="+mn-lt"/>
                        </a:rPr>
                        <a:t>days_at</a:t>
                      </a:r>
                      <a:r>
                        <a:rPr lang="pl-PL" sz="1200" u="none" strike="noStrike" dirty="0">
                          <a:latin typeface="+mn-lt"/>
                        </a:rPr>
                        <a:t> </a:t>
                      </a:r>
                      <a:r>
                        <a:rPr lang="pl-PL" sz="1200" u="none" strike="noStrike" dirty="0" err="1">
                          <a:latin typeface="+mn-lt"/>
                        </a:rPr>
                        <a:t>school</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.0041119</a:t>
                      </a:r>
                    </a:p>
                  </a:txBody>
                  <a:tcPr marL="9525" marR="9525" marT="9525" marB="0" anchor="b"/>
                </a:tc>
                <a:tc>
                  <a:txBody>
                    <a:bodyPr/>
                    <a:lstStyle/>
                    <a:p>
                      <a:pPr algn="l" fontAlgn="b"/>
                      <a:r>
                        <a:rPr lang="pl-PL" sz="1200" b="0" i="0" u="none" strike="noStrike">
                          <a:solidFill>
                            <a:srgbClr val="000000"/>
                          </a:solidFill>
                          <a:latin typeface="+mn-lt"/>
                        </a:rPr>
                        <a:t>.0326525</a:t>
                      </a:r>
                    </a:p>
                  </a:txBody>
                  <a:tcPr marL="9525" marR="9525" marT="9525" marB="0" anchor="b"/>
                </a:tc>
                <a:tc>
                  <a:txBody>
                    <a:bodyPr/>
                    <a:lstStyle/>
                    <a:p>
                      <a:pPr algn="l" fontAlgn="b"/>
                      <a:r>
                        <a:rPr lang="pl-PL" sz="1200" b="0" i="0" u="none" strike="noStrike">
                          <a:solidFill>
                            <a:srgbClr val="000000"/>
                          </a:solidFill>
                          <a:latin typeface="+mn-lt"/>
                        </a:rPr>
                        <a:t>0.13</a:t>
                      </a:r>
                    </a:p>
                  </a:txBody>
                  <a:tcPr marL="9525" marR="9525" marT="9525" marB="0" anchor="b"/>
                </a:tc>
                <a:tc>
                  <a:txBody>
                    <a:bodyPr/>
                    <a:lstStyle/>
                    <a:p>
                      <a:pPr algn="l" fontAlgn="b"/>
                      <a:r>
                        <a:rPr lang="pl-PL" sz="1200" b="0" i="0" u="none" strike="noStrike">
                          <a:solidFill>
                            <a:srgbClr val="000000"/>
                          </a:solidFill>
                          <a:latin typeface="+mn-lt"/>
                        </a:rPr>
                        <a:t>0.900</a:t>
                      </a:r>
                    </a:p>
                  </a:txBody>
                  <a:tcPr marL="9525" marR="9525" marT="9525" marB="0" anchor="b"/>
                </a:tc>
              </a:tr>
              <a:tr h="144000">
                <a:tc>
                  <a:txBody>
                    <a:bodyPr/>
                    <a:lstStyle/>
                    <a:p>
                      <a:pPr algn="l" fontAlgn="b"/>
                      <a:r>
                        <a:rPr lang="pl-PL" sz="1200" b="0" i="0" u="none" strike="noStrike" dirty="0" err="1" smtClean="0">
                          <a:solidFill>
                            <a:srgbClr val="000000"/>
                          </a:solidFill>
                          <a:latin typeface="+mn-lt"/>
                        </a:rPr>
                        <a:t>math_score_fall</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.4055697</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.0272195</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14.90</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0.000</a:t>
                      </a:r>
                    </a:p>
                  </a:txBody>
                  <a:tcPr marL="9525" marR="9525" marT="9525" marB="0" anchor="b">
                    <a:solidFill>
                      <a:schemeClr val="tx2">
                        <a:lumMod val="40000"/>
                        <a:lumOff val="60000"/>
                      </a:schemeClr>
                    </a:solidFill>
                  </a:tcPr>
                </a:tc>
              </a:tr>
              <a:tr h="144000">
                <a:tc>
                  <a:txBody>
                    <a:bodyPr/>
                    <a:lstStyle/>
                    <a:p>
                      <a:pPr algn="l" fontAlgn="b"/>
                      <a:r>
                        <a:rPr lang="pl-PL" sz="1200" u="none" strike="noStrike" dirty="0" err="1">
                          <a:latin typeface="+mn-lt"/>
                        </a:rPr>
                        <a:t>n_of_child_in_family</a:t>
                      </a:r>
                      <a:endParaRPr lang="pl-PL" sz="1200" b="0" i="0" u="none" strike="noStrike" dirty="0">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.5281926</a:t>
                      </a:r>
                    </a:p>
                  </a:txBody>
                  <a:tcPr marL="9525" marR="9525" marT="9525" marB="0" anchor="b"/>
                </a:tc>
                <a:tc>
                  <a:txBody>
                    <a:bodyPr/>
                    <a:lstStyle/>
                    <a:p>
                      <a:pPr algn="l" fontAlgn="b"/>
                      <a:r>
                        <a:rPr lang="pl-PL" sz="1200" b="0" i="0" u="none" strike="noStrike">
                          <a:solidFill>
                            <a:srgbClr val="000000"/>
                          </a:solidFill>
                          <a:latin typeface="+mn-lt"/>
                        </a:rPr>
                        <a:t>.3690405</a:t>
                      </a:r>
                    </a:p>
                  </a:txBody>
                  <a:tcPr marL="9525" marR="9525" marT="9525" marB="0" anchor="b"/>
                </a:tc>
                <a:tc>
                  <a:txBody>
                    <a:bodyPr/>
                    <a:lstStyle/>
                    <a:p>
                      <a:pPr algn="l" fontAlgn="b"/>
                      <a:r>
                        <a:rPr lang="pl-PL" sz="1200" b="0" i="0" u="none" strike="noStrike">
                          <a:solidFill>
                            <a:srgbClr val="000000"/>
                          </a:solidFill>
                          <a:latin typeface="+mn-lt"/>
                        </a:rPr>
                        <a:t>1.43</a:t>
                      </a:r>
                    </a:p>
                  </a:txBody>
                  <a:tcPr marL="9525" marR="9525" marT="9525" marB="0" anchor="b"/>
                </a:tc>
                <a:tc>
                  <a:txBody>
                    <a:bodyPr/>
                    <a:lstStyle/>
                    <a:p>
                      <a:pPr algn="l" fontAlgn="b"/>
                      <a:r>
                        <a:rPr lang="pl-PL" sz="1200" b="0" i="0" u="none" strike="noStrike">
                          <a:solidFill>
                            <a:srgbClr val="000000"/>
                          </a:solidFill>
                          <a:latin typeface="+mn-lt"/>
                        </a:rPr>
                        <a:t>0.153</a:t>
                      </a:r>
                    </a:p>
                  </a:txBody>
                  <a:tcPr marL="9525" marR="9525" marT="9525" marB="0" anchor="b"/>
                </a:tc>
              </a:tr>
              <a:tr h="144000">
                <a:tc>
                  <a:txBody>
                    <a:bodyPr/>
                    <a:lstStyle/>
                    <a:p>
                      <a:pPr algn="l" fontAlgn="b"/>
                      <a:r>
                        <a:rPr lang="pl-PL" sz="1200" u="none" strike="noStrike">
                          <a:latin typeface="+mn-lt"/>
                        </a:rPr>
                        <a:t>full_family</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-1.14205</a:t>
                      </a:r>
                    </a:p>
                  </a:txBody>
                  <a:tcPr marL="9525" marR="9525" marT="9525" marB="0" anchor="b"/>
                </a:tc>
                <a:tc>
                  <a:txBody>
                    <a:bodyPr/>
                    <a:lstStyle/>
                    <a:p>
                      <a:pPr algn="l" fontAlgn="b"/>
                      <a:r>
                        <a:rPr lang="pl-PL" sz="1200" b="0" i="0" u="none" strike="noStrike">
                          <a:solidFill>
                            <a:srgbClr val="000000"/>
                          </a:solidFill>
                          <a:latin typeface="+mn-lt"/>
                        </a:rPr>
                        <a:t>.9025154</a:t>
                      </a:r>
                    </a:p>
                  </a:txBody>
                  <a:tcPr marL="9525" marR="9525" marT="9525" marB="0" anchor="b"/>
                </a:tc>
                <a:tc>
                  <a:txBody>
                    <a:bodyPr/>
                    <a:lstStyle/>
                    <a:p>
                      <a:pPr algn="l" fontAlgn="b"/>
                      <a:r>
                        <a:rPr lang="pl-PL" sz="1200" b="0" i="0" u="none" strike="noStrike">
                          <a:solidFill>
                            <a:srgbClr val="000000"/>
                          </a:solidFill>
                          <a:latin typeface="+mn-lt"/>
                        </a:rPr>
                        <a:t>-1.27</a:t>
                      </a:r>
                    </a:p>
                  </a:txBody>
                  <a:tcPr marL="9525" marR="9525" marT="9525" marB="0" anchor="b"/>
                </a:tc>
                <a:tc>
                  <a:txBody>
                    <a:bodyPr/>
                    <a:lstStyle/>
                    <a:p>
                      <a:pPr algn="l" fontAlgn="b"/>
                      <a:r>
                        <a:rPr lang="pl-PL" sz="1200" b="0" i="0" u="none" strike="noStrike">
                          <a:solidFill>
                            <a:srgbClr val="000000"/>
                          </a:solidFill>
                          <a:latin typeface="+mn-lt"/>
                        </a:rPr>
                        <a:t>0.206</a:t>
                      </a:r>
                    </a:p>
                  </a:txBody>
                  <a:tcPr marL="9525" marR="9525" marT="9525" marB="0" anchor="b"/>
                </a:tc>
              </a:tr>
              <a:tr h="144000">
                <a:tc>
                  <a:txBody>
                    <a:bodyPr/>
                    <a:lstStyle/>
                    <a:p>
                      <a:pPr algn="l" fontAlgn="b"/>
                      <a:r>
                        <a:rPr lang="pl-PL" sz="1200" u="none" strike="noStrike" dirty="0" err="1">
                          <a:latin typeface="+mn-lt"/>
                        </a:rPr>
                        <a:t>mother_higher_edu</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1.147172</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.6485576</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1.77</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0.077</a:t>
                      </a:r>
                    </a:p>
                  </a:txBody>
                  <a:tcPr marL="9525" marR="9525" marT="9525" marB="0" anchor="b">
                    <a:solidFill>
                      <a:schemeClr val="tx2">
                        <a:lumMod val="40000"/>
                        <a:lumOff val="60000"/>
                      </a:schemeClr>
                    </a:solidFill>
                  </a:tcPr>
                </a:tc>
              </a:tr>
              <a:tr h="144000">
                <a:tc>
                  <a:txBody>
                    <a:bodyPr/>
                    <a:lstStyle/>
                    <a:p>
                      <a:pPr algn="l" fontAlgn="b"/>
                      <a:r>
                        <a:rPr lang="pl-PL" sz="1200" u="none" strike="noStrike">
                          <a:latin typeface="+mn-lt"/>
                        </a:rPr>
                        <a:t>plus_200_books</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1.050024</a:t>
                      </a:r>
                    </a:p>
                  </a:txBody>
                  <a:tcPr marL="9525" marR="9525" marT="9525" marB="0" anchor="b"/>
                </a:tc>
                <a:tc>
                  <a:txBody>
                    <a:bodyPr/>
                    <a:lstStyle/>
                    <a:p>
                      <a:pPr algn="l" fontAlgn="b"/>
                      <a:r>
                        <a:rPr lang="pl-PL" sz="1200" b="0" i="0" u="none" strike="noStrike">
                          <a:solidFill>
                            <a:srgbClr val="000000"/>
                          </a:solidFill>
                          <a:latin typeface="+mn-lt"/>
                        </a:rPr>
                        <a:t>1.135938</a:t>
                      </a:r>
                    </a:p>
                  </a:txBody>
                  <a:tcPr marL="9525" marR="9525" marT="9525" marB="0" anchor="b"/>
                </a:tc>
                <a:tc>
                  <a:txBody>
                    <a:bodyPr/>
                    <a:lstStyle/>
                    <a:p>
                      <a:pPr algn="l" fontAlgn="b"/>
                      <a:r>
                        <a:rPr lang="pl-PL" sz="1200" b="0" i="0" u="none" strike="noStrike">
                          <a:solidFill>
                            <a:srgbClr val="000000"/>
                          </a:solidFill>
                          <a:latin typeface="+mn-lt"/>
                        </a:rPr>
                        <a:t>0.92</a:t>
                      </a:r>
                    </a:p>
                  </a:txBody>
                  <a:tcPr marL="9525" marR="9525" marT="9525" marB="0" anchor="b"/>
                </a:tc>
                <a:tc>
                  <a:txBody>
                    <a:bodyPr/>
                    <a:lstStyle/>
                    <a:p>
                      <a:pPr algn="l" fontAlgn="b"/>
                      <a:r>
                        <a:rPr lang="pl-PL" sz="1200" b="0" i="0" u="none" strike="noStrike">
                          <a:solidFill>
                            <a:srgbClr val="000000"/>
                          </a:solidFill>
                          <a:latin typeface="+mn-lt"/>
                        </a:rPr>
                        <a:t>0.356</a:t>
                      </a:r>
                    </a:p>
                  </a:txBody>
                  <a:tcPr marL="9525" marR="9525" marT="9525" marB="0" anchor="b"/>
                </a:tc>
              </a:tr>
              <a:tr h="144000">
                <a:tc>
                  <a:txBody>
                    <a:bodyPr/>
                    <a:lstStyle/>
                    <a:p>
                      <a:pPr algn="l" fontAlgn="b"/>
                      <a:r>
                        <a:rPr lang="pl-PL" sz="1200" u="none" strike="noStrike">
                          <a:latin typeface="+mn-lt"/>
                        </a:rPr>
                        <a:t>plus_200_books_for_kids</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-.7630144</a:t>
                      </a:r>
                    </a:p>
                  </a:txBody>
                  <a:tcPr marL="9525" marR="9525" marT="9525" marB="0" anchor="b"/>
                </a:tc>
                <a:tc>
                  <a:txBody>
                    <a:bodyPr/>
                    <a:lstStyle/>
                    <a:p>
                      <a:pPr algn="l" fontAlgn="b"/>
                      <a:r>
                        <a:rPr lang="pl-PL" sz="1200" b="0" i="0" u="none" strike="noStrike">
                          <a:solidFill>
                            <a:srgbClr val="000000"/>
                          </a:solidFill>
                          <a:latin typeface="+mn-lt"/>
                        </a:rPr>
                        <a:t>.8603192</a:t>
                      </a:r>
                    </a:p>
                  </a:txBody>
                  <a:tcPr marL="9525" marR="9525" marT="9525" marB="0" anchor="b"/>
                </a:tc>
                <a:tc>
                  <a:txBody>
                    <a:bodyPr/>
                    <a:lstStyle/>
                    <a:p>
                      <a:pPr algn="l" fontAlgn="b"/>
                      <a:r>
                        <a:rPr lang="pl-PL" sz="1200" b="0" i="0" u="none" strike="noStrike">
                          <a:solidFill>
                            <a:srgbClr val="000000"/>
                          </a:solidFill>
                          <a:latin typeface="+mn-lt"/>
                        </a:rPr>
                        <a:t>-0.89</a:t>
                      </a:r>
                    </a:p>
                  </a:txBody>
                  <a:tcPr marL="9525" marR="9525" marT="9525" marB="0" anchor="b"/>
                </a:tc>
                <a:tc>
                  <a:txBody>
                    <a:bodyPr/>
                    <a:lstStyle/>
                    <a:p>
                      <a:pPr algn="l" fontAlgn="b"/>
                      <a:r>
                        <a:rPr lang="pl-PL" sz="1200" b="0" i="0" u="none" strike="noStrike">
                          <a:solidFill>
                            <a:srgbClr val="000000"/>
                          </a:solidFill>
                          <a:latin typeface="+mn-lt"/>
                        </a:rPr>
                        <a:t>0.375</a:t>
                      </a:r>
                    </a:p>
                  </a:txBody>
                  <a:tcPr marL="9525" marR="9525" marT="9525" marB="0" anchor="b"/>
                </a:tc>
              </a:tr>
              <a:tr h="144000">
                <a:tc>
                  <a:txBody>
                    <a:bodyPr/>
                    <a:lstStyle/>
                    <a:p>
                      <a:pPr algn="l" fontAlgn="b"/>
                      <a:r>
                        <a:rPr lang="pl-PL" sz="1200" u="none" strike="noStrike" dirty="0" err="1">
                          <a:latin typeface="+mn-lt"/>
                        </a:rPr>
                        <a:t>own_room</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-1.436284</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.6763279</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-2.12</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0.034</a:t>
                      </a:r>
                    </a:p>
                  </a:txBody>
                  <a:tcPr marL="9525" marR="9525" marT="9525" marB="0" anchor="b">
                    <a:solidFill>
                      <a:schemeClr val="tx2">
                        <a:lumMod val="40000"/>
                        <a:lumOff val="60000"/>
                      </a:schemeClr>
                    </a:solidFill>
                  </a:tcPr>
                </a:tc>
              </a:tr>
              <a:tr h="144000">
                <a:tc>
                  <a:txBody>
                    <a:bodyPr/>
                    <a:lstStyle/>
                    <a:p>
                      <a:pPr algn="l" fontAlgn="b"/>
                      <a:r>
                        <a:rPr lang="pl-PL" sz="1200" u="none" strike="noStrike" dirty="0">
                          <a:latin typeface="+mn-lt"/>
                        </a:rPr>
                        <a:t>moth_under_30</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1.80794</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.7931768</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2.28</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0.023</a:t>
                      </a:r>
                    </a:p>
                  </a:txBody>
                  <a:tcPr marL="9525" marR="9525" marT="9525" marB="0" anchor="b">
                    <a:solidFill>
                      <a:schemeClr val="tx2">
                        <a:lumMod val="40000"/>
                        <a:lumOff val="60000"/>
                      </a:schemeClr>
                    </a:solidFill>
                  </a:tcPr>
                </a:tc>
              </a:tr>
              <a:tr h="144000">
                <a:tc>
                  <a:txBody>
                    <a:bodyPr/>
                    <a:lstStyle/>
                    <a:p>
                      <a:pPr algn="l" fontAlgn="b"/>
                      <a:r>
                        <a:rPr lang="pl-PL" sz="1200" u="none" strike="noStrike" dirty="0">
                          <a:latin typeface="+mn-lt"/>
                        </a:rPr>
                        <a:t>fath_under_30</a:t>
                      </a:r>
                      <a:endParaRPr lang="pl-PL" sz="1200" b="0" i="0" u="none" strike="noStrike" dirty="0">
                        <a:solidFill>
                          <a:srgbClr val="000000"/>
                        </a:solidFill>
                        <a:latin typeface="+mn-lt"/>
                      </a:endParaRPr>
                    </a:p>
                  </a:txBody>
                  <a:tcPr marL="3657" marR="3657" marT="3657" marB="0" anchor="b">
                    <a:noFill/>
                  </a:tcPr>
                </a:tc>
                <a:tc>
                  <a:txBody>
                    <a:bodyPr/>
                    <a:lstStyle/>
                    <a:p>
                      <a:pPr algn="l" fontAlgn="b"/>
                      <a:r>
                        <a:rPr lang="pl-PL" sz="1200" b="0" i="0" u="none" strike="noStrike">
                          <a:solidFill>
                            <a:srgbClr val="000000"/>
                          </a:solidFill>
                          <a:latin typeface="+mn-lt"/>
                        </a:rPr>
                        <a:t>-1.793265</a:t>
                      </a:r>
                    </a:p>
                  </a:txBody>
                  <a:tcPr marL="9525" marR="9525" marT="9525" marB="0" anchor="b">
                    <a:noFill/>
                  </a:tcPr>
                </a:tc>
                <a:tc>
                  <a:txBody>
                    <a:bodyPr/>
                    <a:lstStyle/>
                    <a:p>
                      <a:pPr algn="l" fontAlgn="b"/>
                      <a:r>
                        <a:rPr lang="pl-PL" sz="1200" b="0" i="0" u="none" strike="noStrike">
                          <a:solidFill>
                            <a:srgbClr val="000000"/>
                          </a:solidFill>
                          <a:latin typeface="+mn-lt"/>
                        </a:rPr>
                        <a:t>1.25163</a:t>
                      </a:r>
                    </a:p>
                  </a:txBody>
                  <a:tcPr marL="9525" marR="9525" marT="9525" marB="0" anchor="b">
                    <a:noFill/>
                  </a:tcPr>
                </a:tc>
                <a:tc>
                  <a:txBody>
                    <a:bodyPr/>
                    <a:lstStyle/>
                    <a:p>
                      <a:pPr algn="l" fontAlgn="b"/>
                      <a:r>
                        <a:rPr lang="pl-PL" sz="1200" b="0" i="0" u="none" strike="noStrike">
                          <a:solidFill>
                            <a:srgbClr val="000000"/>
                          </a:solidFill>
                          <a:latin typeface="+mn-lt"/>
                        </a:rPr>
                        <a:t>-1.43</a:t>
                      </a:r>
                    </a:p>
                  </a:txBody>
                  <a:tcPr marL="9525" marR="9525" marT="9525" marB="0" anchor="b">
                    <a:noFill/>
                  </a:tcPr>
                </a:tc>
                <a:tc>
                  <a:txBody>
                    <a:bodyPr/>
                    <a:lstStyle/>
                    <a:p>
                      <a:pPr algn="l" fontAlgn="b"/>
                      <a:r>
                        <a:rPr lang="pl-PL" sz="1200" b="0" i="0" u="none" strike="noStrike">
                          <a:solidFill>
                            <a:srgbClr val="000000"/>
                          </a:solidFill>
                          <a:latin typeface="+mn-lt"/>
                        </a:rPr>
                        <a:t>0.152</a:t>
                      </a:r>
                    </a:p>
                  </a:txBody>
                  <a:tcPr marL="9525" marR="9525" marT="9525" marB="0" anchor="b">
                    <a:noFill/>
                  </a:tcPr>
                </a:tc>
              </a:tr>
              <a:tr h="144000">
                <a:tc>
                  <a:txBody>
                    <a:bodyPr/>
                    <a:lstStyle/>
                    <a:p>
                      <a:pPr algn="l" fontAlgn="b"/>
                      <a:r>
                        <a:rPr lang="pl-PL" sz="1200" u="none" strike="noStrike" dirty="0" err="1">
                          <a:latin typeface="+mn-lt"/>
                        </a:rPr>
                        <a:t>working_mother</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1.268436</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.5833335</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2.17</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0.030</a:t>
                      </a:r>
                    </a:p>
                  </a:txBody>
                  <a:tcPr marL="9525" marR="9525" marT="9525" marB="0" anchor="b">
                    <a:solidFill>
                      <a:schemeClr val="tx2">
                        <a:lumMod val="40000"/>
                        <a:lumOff val="60000"/>
                      </a:schemeClr>
                    </a:solidFill>
                  </a:tcPr>
                </a:tc>
              </a:tr>
              <a:tr h="144000">
                <a:tc>
                  <a:txBody>
                    <a:bodyPr/>
                    <a:lstStyle/>
                    <a:p>
                      <a:pPr algn="l" fontAlgn="b"/>
                      <a:r>
                        <a:rPr lang="pl-PL" sz="1200" u="none" strike="noStrike">
                          <a:latin typeface="+mn-lt"/>
                        </a:rPr>
                        <a:t>working_father</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dirty="0">
                          <a:solidFill>
                            <a:srgbClr val="000000"/>
                          </a:solidFill>
                          <a:latin typeface="+mn-lt"/>
                        </a:rPr>
                        <a:t>.8173145</a:t>
                      </a:r>
                    </a:p>
                  </a:txBody>
                  <a:tcPr marL="9525" marR="9525" marT="9525" marB="0" anchor="b"/>
                </a:tc>
                <a:tc>
                  <a:txBody>
                    <a:bodyPr/>
                    <a:lstStyle/>
                    <a:p>
                      <a:pPr algn="l" fontAlgn="b"/>
                      <a:r>
                        <a:rPr lang="pl-PL" sz="1200" b="0" i="0" u="none" strike="noStrike">
                          <a:solidFill>
                            <a:srgbClr val="000000"/>
                          </a:solidFill>
                          <a:latin typeface="+mn-lt"/>
                        </a:rPr>
                        <a:t>.6928606</a:t>
                      </a:r>
                    </a:p>
                  </a:txBody>
                  <a:tcPr marL="9525" marR="9525" marT="9525" marB="0" anchor="b"/>
                </a:tc>
                <a:tc>
                  <a:txBody>
                    <a:bodyPr/>
                    <a:lstStyle/>
                    <a:p>
                      <a:pPr algn="l" fontAlgn="b"/>
                      <a:r>
                        <a:rPr lang="pl-PL" sz="1200" b="0" i="0" u="none" strike="noStrike">
                          <a:solidFill>
                            <a:srgbClr val="000000"/>
                          </a:solidFill>
                          <a:latin typeface="+mn-lt"/>
                        </a:rPr>
                        <a:t>1.18</a:t>
                      </a:r>
                    </a:p>
                  </a:txBody>
                  <a:tcPr marL="9525" marR="9525" marT="9525" marB="0" anchor="b"/>
                </a:tc>
                <a:tc>
                  <a:txBody>
                    <a:bodyPr/>
                    <a:lstStyle/>
                    <a:p>
                      <a:pPr algn="l" fontAlgn="b"/>
                      <a:r>
                        <a:rPr lang="pl-PL" sz="1200" b="0" i="0" u="none" strike="noStrike">
                          <a:solidFill>
                            <a:srgbClr val="000000"/>
                          </a:solidFill>
                          <a:latin typeface="+mn-lt"/>
                        </a:rPr>
                        <a:t>0.238</a:t>
                      </a:r>
                    </a:p>
                  </a:txBody>
                  <a:tcPr marL="9525" marR="9525" marT="9525" marB="0" anchor="b"/>
                </a:tc>
              </a:tr>
              <a:tr h="144000">
                <a:tc>
                  <a:txBody>
                    <a:bodyPr/>
                    <a:lstStyle/>
                    <a:p>
                      <a:pPr algn="l" fontAlgn="b"/>
                      <a:r>
                        <a:rPr lang="pl-PL" sz="1200" u="none" strike="noStrike">
                          <a:latin typeface="+mn-lt"/>
                        </a:rPr>
                        <a:t>father_manager</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.0374331</a:t>
                      </a:r>
                    </a:p>
                  </a:txBody>
                  <a:tcPr marL="9525" marR="9525" marT="9525" marB="0" anchor="b"/>
                </a:tc>
                <a:tc>
                  <a:txBody>
                    <a:bodyPr/>
                    <a:lstStyle/>
                    <a:p>
                      <a:pPr algn="l" fontAlgn="b"/>
                      <a:r>
                        <a:rPr lang="pl-PL" sz="1200" b="0" i="0" u="none" strike="noStrike">
                          <a:solidFill>
                            <a:srgbClr val="000000"/>
                          </a:solidFill>
                          <a:latin typeface="+mn-lt"/>
                        </a:rPr>
                        <a:t>.5891447</a:t>
                      </a:r>
                    </a:p>
                  </a:txBody>
                  <a:tcPr marL="9525" marR="9525" marT="9525" marB="0" anchor="b"/>
                </a:tc>
                <a:tc>
                  <a:txBody>
                    <a:bodyPr/>
                    <a:lstStyle/>
                    <a:p>
                      <a:pPr algn="l" fontAlgn="b"/>
                      <a:r>
                        <a:rPr lang="pl-PL" sz="1200" b="0" i="0" u="none" strike="noStrike">
                          <a:solidFill>
                            <a:srgbClr val="000000"/>
                          </a:solidFill>
                          <a:latin typeface="+mn-lt"/>
                        </a:rPr>
                        <a:t>0.06</a:t>
                      </a:r>
                    </a:p>
                  </a:txBody>
                  <a:tcPr marL="9525" marR="9525" marT="9525" marB="0" anchor="b"/>
                </a:tc>
                <a:tc>
                  <a:txBody>
                    <a:bodyPr/>
                    <a:lstStyle/>
                    <a:p>
                      <a:pPr algn="l" fontAlgn="b"/>
                      <a:r>
                        <a:rPr lang="pl-PL" sz="1200" b="0" i="0" u="none" strike="noStrike">
                          <a:solidFill>
                            <a:srgbClr val="000000"/>
                          </a:solidFill>
                          <a:latin typeface="+mn-lt"/>
                        </a:rPr>
                        <a:t>0.949</a:t>
                      </a:r>
                    </a:p>
                  </a:txBody>
                  <a:tcPr marL="9525" marR="9525" marT="9525" marB="0" anchor="b"/>
                </a:tc>
              </a:tr>
              <a:tr h="144000">
                <a:tc>
                  <a:txBody>
                    <a:bodyPr/>
                    <a:lstStyle/>
                    <a:p>
                      <a:pPr algn="l" fontAlgn="b"/>
                      <a:r>
                        <a:rPr lang="pl-PL" sz="1200" u="none" strike="noStrike">
                          <a:latin typeface="+mn-lt"/>
                        </a:rPr>
                        <a:t>mother_manager</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-.192234</a:t>
                      </a:r>
                    </a:p>
                  </a:txBody>
                  <a:tcPr marL="9525" marR="9525" marT="9525" marB="0" anchor="b"/>
                </a:tc>
                <a:tc>
                  <a:txBody>
                    <a:bodyPr/>
                    <a:lstStyle/>
                    <a:p>
                      <a:pPr algn="l" fontAlgn="b"/>
                      <a:r>
                        <a:rPr lang="pl-PL" sz="1200" b="0" i="0" u="none" strike="noStrike">
                          <a:solidFill>
                            <a:srgbClr val="000000"/>
                          </a:solidFill>
                          <a:latin typeface="+mn-lt"/>
                        </a:rPr>
                        <a:t>.7797697</a:t>
                      </a:r>
                    </a:p>
                  </a:txBody>
                  <a:tcPr marL="9525" marR="9525" marT="9525" marB="0" anchor="b"/>
                </a:tc>
                <a:tc>
                  <a:txBody>
                    <a:bodyPr/>
                    <a:lstStyle/>
                    <a:p>
                      <a:pPr algn="l" fontAlgn="b"/>
                      <a:r>
                        <a:rPr lang="pl-PL" sz="1200" b="0" i="0" u="none" strike="noStrike">
                          <a:solidFill>
                            <a:srgbClr val="000000"/>
                          </a:solidFill>
                          <a:latin typeface="+mn-lt"/>
                        </a:rPr>
                        <a:t>-0.25</a:t>
                      </a:r>
                    </a:p>
                  </a:txBody>
                  <a:tcPr marL="9525" marR="9525" marT="9525" marB="0" anchor="b"/>
                </a:tc>
                <a:tc>
                  <a:txBody>
                    <a:bodyPr/>
                    <a:lstStyle/>
                    <a:p>
                      <a:pPr algn="l" fontAlgn="b"/>
                      <a:r>
                        <a:rPr lang="pl-PL" sz="1200" b="0" i="0" u="none" strike="noStrike">
                          <a:solidFill>
                            <a:srgbClr val="000000"/>
                          </a:solidFill>
                          <a:latin typeface="+mn-lt"/>
                        </a:rPr>
                        <a:t>0.805</a:t>
                      </a:r>
                    </a:p>
                  </a:txBody>
                  <a:tcPr marL="9525" marR="9525" marT="9525" marB="0" anchor="b"/>
                </a:tc>
              </a:tr>
              <a:tr h="144000">
                <a:tc>
                  <a:txBody>
                    <a:bodyPr/>
                    <a:lstStyle/>
                    <a:p>
                      <a:pPr algn="l" fontAlgn="b"/>
                      <a:r>
                        <a:rPr lang="pl-PL" sz="1200" u="none" strike="noStrike">
                          <a:latin typeface="+mn-lt"/>
                        </a:rPr>
                        <a:t>internet_at_home</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.8125329</a:t>
                      </a:r>
                    </a:p>
                  </a:txBody>
                  <a:tcPr marL="9525" marR="9525" marT="9525" marB="0" anchor="b"/>
                </a:tc>
                <a:tc>
                  <a:txBody>
                    <a:bodyPr/>
                    <a:lstStyle/>
                    <a:p>
                      <a:pPr algn="l" fontAlgn="b"/>
                      <a:r>
                        <a:rPr lang="pl-PL" sz="1200" b="0" i="0" u="none" strike="noStrike">
                          <a:solidFill>
                            <a:srgbClr val="000000"/>
                          </a:solidFill>
                          <a:latin typeface="+mn-lt"/>
                        </a:rPr>
                        <a:t>.9269996</a:t>
                      </a:r>
                    </a:p>
                  </a:txBody>
                  <a:tcPr marL="9525" marR="9525" marT="9525" marB="0" anchor="b"/>
                </a:tc>
                <a:tc>
                  <a:txBody>
                    <a:bodyPr/>
                    <a:lstStyle/>
                    <a:p>
                      <a:pPr algn="l" fontAlgn="b"/>
                      <a:r>
                        <a:rPr lang="pl-PL" sz="1200" b="0" i="0" u="none" strike="noStrike">
                          <a:solidFill>
                            <a:srgbClr val="000000"/>
                          </a:solidFill>
                          <a:latin typeface="+mn-lt"/>
                        </a:rPr>
                        <a:t>0.88</a:t>
                      </a:r>
                    </a:p>
                  </a:txBody>
                  <a:tcPr marL="9525" marR="9525" marT="9525" marB="0" anchor="b"/>
                </a:tc>
                <a:tc>
                  <a:txBody>
                    <a:bodyPr/>
                    <a:lstStyle/>
                    <a:p>
                      <a:pPr algn="l" fontAlgn="b"/>
                      <a:r>
                        <a:rPr lang="pl-PL" sz="1200" b="0" i="0" u="none" strike="noStrike">
                          <a:solidFill>
                            <a:srgbClr val="000000"/>
                          </a:solidFill>
                          <a:latin typeface="+mn-lt"/>
                        </a:rPr>
                        <a:t>0.381</a:t>
                      </a:r>
                    </a:p>
                  </a:txBody>
                  <a:tcPr marL="9525" marR="9525" marT="9525" marB="0" anchor="b"/>
                </a:tc>
              </a:tr>
              <a:tr h="144000">
                <a:tc>
                  <a:txBody>
                    <a:bodyPr/>
                    <a:lstStyle/>
                    <a:p>
                      <a:pPr algn="l" fontAlgn="b"/>
                      <a:r>
                        <a:rPr lang="pl-PL" sz="1200" u="none" strike="noStrike">
                          <a:latin typeface="+mn-lt"/>
                        </a:rPr>
                        <a:t>dishwasher_at_home</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-.1806168</a:t>
                      </a:r>
                    </a:p>
                  </a:txBody>
                  <a:tcPr marL="9525" marR="9525" marT="9525" marB="0" anchor="b"/>
                </a:tc>
                <a:tc>
                  <a:txBody>
                    <a:bodyPr/>
                    <a:lstStyle/>
                    <a:p>
                      <a:pPr algn="l" fontAlgn="b"/>
                      <a:r>
                        <a:rPr lang="pl-PL" sz="1200" b="0" i="0" u="none" strike="noStrike">
                          <a:solidFill>
                            <a:srgbClr val="000000"/>
                          </a:solidFill>
                          <a:latin typeface="+mn-lt"/>
                        </a:rPr>
                        <a:t>.6019947</a:t>
                      </a:r>
                    </a:p>
                  </a:txBody>
                  <a:tcPr marL="9525" marR="9525" marT="9525" marB="0" anchor="b"/>
                </a:tc>
                <a:tc>
                  <a:txBody>
                    <a:bodyPr/>
                    <a:lstStyle/>
                    <a:p>
                      <a:pPr algn="l" fontAlgn="b"/>
                      <a:r>
                        <a:rPr lang="pl-PL" sz="1200" b="0" i="0" u="none" strike="noStrike">
                          <a:solidFill>
                            <a:srgbClr val="000000"/>
                          </a:solidFill>
                          <a:latin typeface="+mn-lt"/>
                        </a:rPr>
                        <a:t>-0.30</a:t>
                      </a:r>
                    </a:p>
                  </a:txBody>
                  <a:tcPr marL="9525" marR="9525" marT="9525" marB="0" anchor="b"/>
                </a:tc>
                <a:tc>
                  <a:txBody>
                    <a:bodyPr/>
                    <a:lstStyle/>
                    <a:p>
                      <a:pPr algn="l" fontAlgn="b"/>
                      <a:r>
                        <a:rPr lang="pl-PL" sz="1200" b="0" i="0" u="none" strike="noStrike">
                          <a:solidFill>
                            <a:srgbClr val="000000"/>
                          </a:solidFill>
                          <a:latin typeface="+mn-lt"/>
                        </a:rPr>
                        <a:t>0.764</a:t>
                      </a:r>
                    </a:p>
                  </a:txBody>
                  <a:tcPr marL="9525" marR="9525" marT="9525" marB="0" anchor="b"/>
                </a:tc>
              </a:tr>
              <a:tr h="144000">
                <a:tc>
                  <a:txBody>
                    <a:bodyPr/>
                    <a:lstStyle/>
                    <a:p>
                      <a:pPr algn="l" fontAlgn="b"/>
                      <a:r>
                        <a:rPr lang="pl-PL" sz="1200" u="none" strike="noStrike" dirty="0" err="1">
                          <a:latin typeface="+mn-lt"/>
                        </a:rPr>
                        <a:t>globe_at_home</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-.9632314</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.5334416</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-1.81</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0.071</a:t>
                      </a:r>
                    </a:p>
                  </a:txBody>
                  <a:tcPr marL="9525" marR="9525" marT="9525" marB="0" anchor="b">
                    <a:solidFill>
                      <a:schemeClr val="tx2">
                        <a:lumMod val="40000"/>
                        <a:lumOff val="60000"/>
                      </a:schemeClr>
                    </a:solidFill>
                  </a:tcPr>
                </a:tc>
              </a:tr>
              <a:tr h="144000">
                <a:tc>
                  <a:txBody>
                    <a:bodyPr/>
                    <a:lstStyle/>
                    <a:p>
                      <a:pPr algn="l" fontAlgn="b"/>
                      <a:r>
                        <a:rPr lang="pl-PL" sz="1200" u="none" strike="noStrike">
                          <a:latin typeface="+mn-lt"/>
                        </a:rPr>
                        <a:t>telescope_at_home</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.3745758</a:t>
                      </a:r>
                    </a:p>
                  </a:txBody>
                  <a:tcPr marL="9525" marR="9525" marT="9525" marB="0" anchor="b"/>
                </a:tc>
                <a:tc>
                  <a:txBody>
                    <a:bodyPr/>
                    <a:lstStyle/>
                    <a:p>
                      <a:pPr algn="l" fontAlgn="b"/>
                      <a:r>
                        <a:rPr lang="pl-PL" sz="1200" b="0" i="0" u="none" strike="noStrike">
                          <a:solidFill>
                            <a:srgbClr val="000000"/>
                          </a:solidFill>
                          <a:latin typeface="+mn-lt"/>
                        </a:rPr>
                        <a:t>.9025068</a:t>
                      </a:r>
                    </a:p>
                  </a:txBody>
                  <a:tcPr marL="9525" marR="9525" marT="9525" marB="0" anchor="b"/>
                </a:tc>
                <a:tc>
                  <a:txBody>
                    <a:bodyPr/>
                    <a:lstStyle/>
                    <a:p>
                      <a:pPr algn="l" fontAlgn="b"/>
                      <a:r>
                        <a:rPr lang="pl-PL" sz="1200" b="0" i="0" u="none" strike="noStrike">
                          <a:solidFill>
                            <a:srgbClr val="000000"/>
                          </a:solidFill>
                          <a:latin typeface="+mn-lt"/>
                        </a:rPr>
                        <a:t>0.42</a:t>
                      </a:r>
                    </a:p>
                  </a:txBody>
                  <a:tcPr marL="9525" marR="9525" marT="9525" marB="0" anchor="b"/>
                </a:tc>
                <a:tc>
                  <a:txBody>
                    <a:bodyPr/>
                    <a:lstStyle/>
                    <a:p>
                      <a:pPr algn="l" fontAlgn="b"/>
                      <a:r>
                        <a:rPr lang="pl-PL" sz="1200" b="0" i="0" u="none" strike="noStrike">
                          <a:solidFill>
                            <a:srgbClr val="000000"/>
                          </a:solidFill>
                          <a:latin typeface="+mn-lt"/>
                        </a:rPr>
                        <a:t>0.678</a:t>
                      </a:r>
                    </a:p>
                  </a:txBody>
                  <a:tcPr marL="9525" marR="9525" marT="9525" marB="0" anchor="b"/>
                </a:tc>
              </a:tr>
              <a:tr h="144000">
                <a:tc>
                  <a:txBody>
                    <a:bodyPr/>
                    <a:lstStyle/>
                    <a:p>
                      <a:pPr algn="l" fontAlgn="b"/>
                      <a:r>
                        <a:rPr lang="pl-PL" sz="1200" u="none" strike="noStrike">
                          <a:latin typeface="+mn-lt"/>
                        </a:rPr>
                        <a:t>%_6yo_in_preschool</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-.0265302</a:t>
                      </a:r>
                    </a:p>
                  </a:txBody>
                  <a:tcPr marL="9525" marR="9525" marT="9525" marB="0" anchor="b"/>
                </a:tc>
                <a:tc>
                  <a:txBody>
                    <a:bodyPr/>
                    <a:lstStyle/>
                    <a:p>
                      <a:pPr algn="l" fontAlgn="b"/>
                      <a:r>
                        <a:rPr lang="pl-PL" sz="1200" b="0" i="0" u="none" strike="noStrike">
                          <a:solidFill>
                            <a:srgbClr val="000000"/>
                          </a:solidFill>
                          <a:latin typeface="+mn-lt"/>
                        </a:rPr>
                        <a:t>.0194788</a:t>
                      </a:r>
                    </a:p>
                  </a:txBody>
                  <a:tcPr marL="9525" marR="9525" marT="9525" marB="0" anchor="b"/>
                </a:tc>
                <a:tc>
                  <a:txBody>
                    <a:bodyPr/>
                    <a:lstStyle/>
                    <a:p>
                      <a:pPr algn="l" fontAlgn="b"/>
                      <a:r>
                        <a:rPr lang="pl-PL" sz="1200" b="0" i="0" u="none" strike="noStrike">
                          <a:solidFill>
                            <a:srgbClr val="000000"/>
                          </a:solidFill>
                          <a:latin typeface="+mn-lt"/>
                        </a:rPr>
                        <a:t>-1.36</a:t>
                      </a:r>
                    </a:p>
                  </a:txBody>
                  <a:tcPr marL="9525" marR="9525" marT="9525" marB="0" anchor="b"/>
                </a:tc>
                <a:tc>
                  <a:txBody>
                    <a:bodyPr/>
                    <a:lstStyle/>
                    <a:p>
                      <a:pPr algn="l" fontAlgn="b"/>
                      <a:r>
                        <a:rPr lang="pl-PL" sz="1200" b="0" i="0" u="none" strike="noStrike">
                          <a:solidFill>
                            <a:srgbClr val="000000"/>
                          </a:solidFill>
                          <a:latin typeface="+mn-lt"/>
                        </a:rPr>
                        <a:t>0.173</a:t>
                      </a:r>
                    </a:p>
                  </a:txBody>
                  <a:tcPr marL="9525" marR="9525" marT="9525" marB="0" anchor="b"/>
                </a:tc>
              </a:tr>
              <a:tr h="144000">
                <a:tc>
                  <a:txBody>
                    <a:bodyPr/>
                    <a:lstStyle/>
                    <a:p>
                      <a:pPr algn="l" fontAlgn="b"/>
                      <a:r>
                        <a:rPr lang="pl-PL" sz="1200" u="none" strike="noStrike" dirty="0" err="1">
                          <a:latin typeface="+mn-lt"/>
                        </a:rPr>
                        <a:t>unemployment_rate</a:t>
                      </a:r>
                      <a:endParaRPr lang="pl-PL" sz="1200" b="0" i="0" u="none" strike="noStrike" dirty="0">
                        <a:solidFill>
                          <a:srgbClr val="000000"/>
                        </a:solidFill>
                        <a:latin typeface="+mn-lt"/>
                      </a:endParaRPr>
                    </a:p>
                  </a:txBody>
                  <a:tcPr marL="3657" marR="3657" marT="3657"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-.21182</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.0871984</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-2.43</a:t>
                      </a:r>
                    </a:p>
                  </a:txBody>
                  <a:tcPr marL="9525" marR="9525" marT="9525" marB="0" anchor="b">
                    <a:solidFill>
                      <a:schemeClr val="tx2">
                        <a:lumMod val="40000"/>
                        <a:lumOff val="60000"/>
                      </a:schemeClr>
                    </a:solidFill>
                  </a:tcPr>
                </a:tc>
                <a:tc>
                  <a:txBody>
                    <a:bodyPr/>
                    <a:lstStyle/>
                    <a:p>
                      <a:pPr algn="l" fontAlgn="b"/>
                      <a:r>
                        <a:rPr lang="pl-PL" sz="1200" b="0" i="0" u="none" strike="noStrike" dirty="0">
                          <a:solidFill>
                            <a:srgbClr val="000000"/>
                          </a:solidFill>
                          <a:latin typeface="+mn-lt"/>
                        </a:rPr>
                        <a:t>0.015</a:t>
                      </a:r>
                    </a:p>
                  </a:txBody>
                  <a:tcPr marL="9525" marR="9525" marT="9525" marB="0" anchor="b">
                    <a:solidFill>
                      <a:schemeClr val="tx2">
                        <a:lumMod val="40000"/>
                        <a:lumOff val="60000"/>
                      </a:schemeClr>
                    </a:solidFill>
                  </a:tcPr>
                </a:tc>
              </a:tr>
              <a:tr h="144000">
                <a:tc>
                  <a:txBody>
                    <a:bodyPr/>
                    <a:lstStyle/>
                    <a:p>
                      <a:pPr algn="l" fontAlgn="b"/>
                      <a:r>
                        <a:rPr lang="pl-PL" sz="1200" u="none" strike="noStrike">
                          <a:latin typeface="+mn-lt"/>
                        </a:rPr>
                        <a:t>municip_type</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-.1164092</a:t>
                      </a:r>
                    </a:p>
                  </a:txBody>
                  <a:tcPr marL="9525" marR="9525" marT="9525" marB="0" anchor="b"/>
                </a:tc>
                <a:tc>
                  <a:txBody>
                    <a:bodyPr/>
                    <a:lstStyle/>
                    <a:p>
                      <a:pPr algn="l" fontAlgn="b"/>
                      <a:r>
                        <a:rPr lang="pl-PL" sz="1200" b="0" i="0" u="none" strike="noStrike">
                          <a:solidFill>
                            <a:srgbClr val="000000"/>
                          </a:solidFill>
                          <a:latin typeface="+mn-lt"/>
                        </a:rPr>
                        <a:t>.9771524</a:t>
                      </a:r>
                    </a:p>
                  </a:txBody>
                  <a:tcPr marL="9525" marR="9525" marT="9525" marB="0" anchor="b"/>
                </a:tc>
                <a:tc>
                  <a:txBody>
                    <a:bodyPr/>
                    <a:lstStyle/>
                    <a:p>
                      <a:pPr algn="l" fontAlgn="b"/>
                      <a:r>
                        <a:rPr lang="pl-PL" sz="1200" b="0" i="0" u="none" strike="noStrike">
                          <a:solidFill>
                            <a:srgbClr val="000000"/>
                          </a:solidFill>
                          <a:latin typeface="+mn-lt"/>
                        </a:rPr>
                        <a:t>-0.12</a:t>
                      </a:r>
                    </a:p>
                  </a:txBody>
                  <a:tcPr marL="9525" marR="9525" marT="9525" marB="0" anchor="b"/>
                </a:tc>
                <a:tc>
                  <a:txBody>
                    <a:bodyPr/>
                    <a:lstStyle/>
                    <a:p>
                      <a:pPr algn="l" fontAlgn="b"/>
                      <a:r>
                        <a:rPr lang="pl-PL" sz="1200" b="0" i="0" u="none" strike="noStrike">
                          <a:solidFill>
                            <a:srgbClr val="000000"/>
                          </a:solidFill>
                          <a:latin typeface="+mn-lt"/>
                        </a:rPr>
                        <a:t>0.905</a:t>
                      </a:r>
                    </a:p>
                  </a:txBody>
                  <a:tcPr marL="9525" marR="9525" marT="9525" marB="0" anchor="b"/>
                </a:tc>
              </a:tr>
              <a:tr h="144000">
                <a:tc>
                  <a:txBody>
                    <a:bodyPr/>
                    <a:lstStyle/>
                    <a:p>
                      <a:pPr algn="l" fontAlgn="b"/>
                      <a:r>
                        <a:rPr lang="pl-PL" sz="1200" u="none" strike="noStrike">
                          <a:latin typeface="+mn-lt"/>
                        </a:rPr>
                        <a:t>log_population</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.2893363</a:t>
                      </a:r>
                    </a:p>
                  </a:txBody>
                  <a:tcPr marL="9525" marR="9525" marT="9525" marB="0" anchor="b"/>
                </a:tc>
                <a:tc>
                  <a:txBody>
                    <a:bodyPr/>
                    <a:lstStyle/>
                    <a:p>
                      <a:pPr algn="l" fontAlgn="b"/>
                      <a:r>
                        <a:rPr lang="pl-PL" sz="1200" b="0" i="0" u="none" strike="noStrike">
                          <a:solidFill>
                            <a:srgbClr val="000000"/>
                          </a:solidFill>
                          <a:latin typeface="+mn-lt"/>
                        </a:rPr>
                        <a:t>.2940298</a:t>
                      </a:r>
                    </a:p>
                  </a:txBody>
                  <a:tcPr marL="9525" marR="9525" marT="9525" marB="0" anchor="b"/>
                </a:tc>
                <a:tc>
                  <a:txBody>
                    <a:bodyPr/>
                    <a:lstStyle/>
                    <a:p>
                      <a:pPr algn="l" fontAlgn="b"/>
                      <a:r>
                        <a:rPr lang="pl-PL" sz="1200" b="0" i="0" u="none" strike="noStrike">
                          <a:solidFill>
                            <a:srgbClr val="000000"/>
                          </a:solidFill>
                          <a:latin typeface="+mn-lt"/>
                        </a:rPr>
                        <a:t>0.98</a:t>
                      </a:r>
                    </a:p>
                  </a:txBody>
                  <a:tcPr marL="9525" marR="9525" marT="9525" marB="0" anchor="b"/>
                </a:tc>
                <a:tc>
                  <a:txBody>
                    <a:bodyPr/>
                    <a:lstStyle/>
                    <a:p>
                      <a:pPr algn="l" fontAlgn="b"/>
                      <a:r>
                        <a:rPr lang="pl-PL" sz="1200" b="0" i="0" u="none" strike="noStrike">
                          <a:solidFill>
                            <a:srgbClr val="000000"/>
                          </a:solidFill>
                          <a:latin typeface="+mn-lt"/>
                        </a:rPr>
                        <a:t>0.325</a:t>
                      </a:r>
                    </a:p>
                  </a:txBody>
                  <a:tcPr marL="9525" marR="9525" marT="9525" marB="0" anchor="b"/>
                </a:tc>
              </a:tr>
              <a:tr h="144000">
                <a:tc>
                  <a:txBody>
                    <a:bodyPr/>
                    <a:lstStyle/>
                    <a:p>
                      <a:pPr algn="l" fontAlgn="b"/>
                      <a:r>
                        <a:rPr lang="pl-PL" sz="1200" u="none" strike="noStrike">
                          <a:latin typeface="+mn-lt"/>
                        </a:rPr>
                        <a:t>_cons</a:t>
                      </a:r>
                      <a:endParaRPr lang="pl-PL" sz="1200" b="0" i="0" u="none" strike="noStrike">
                        <a:solidFill>
                          <a:srgbClr val="000000"/>
                        </a:solidFill>
                        <a:latin typeface="+mn-lt"/>
                      </a:endParaRPr>
                    </a:p>
                  </a:txBody>
                  <a:tcPr marL="3657" marR="3657" marT="3657" marB="0" anchor="b"/>
                </a:tc>
                <a:tc>
                  <a:txBody>
                    <a:bodyPr/>
                    <a:lstStyle/>
                    <a:p>
                      <a:pPr algn="l" fontAlgn="b"/>
                      <a:r>
                        <a:rPr lang="pl-PL" sz="1200" b="0" i="0" u="none" strike="noStrike">
                          <a:solidFill>
                            <a:srgbClr val="000000"/>
                          </a:solidFill>
                          <a:latin typeface="+mn-lt"/>
                        </a:rPr>
                        <a:t>82.23397</a:t>
                      </a:r>
                    </a:p>
                  </a:txBody>
                  <a:tcPr marL="9525" marR="9525" marT="9525" marB="0" anchor="b"/>
                </a:tc>
                <a:tc>
                  <a:txBody>
                    <a:bodyPr/>
                    <a:lstStyle/>
                    <a:p>
                      <a:pPr algn="l" fontAlgn="b"/>
                      <a:r>
                        <a:rPr lang="pl-PL" sz="1200" b="0" i="0" u="none" strike="noStrike">
                          <a:solidFill>
                            <a:srgbClr val="000000"/>
                          </a:solidFill>
                          <a:latin typeface="+mn-lt"/>
                        </a:rPr>
                        <a:t>12.12281</a:t>
                      </a:r>
                    </a:p>
                  </a:txBody>
                  <a:tcPr marL="9525" marR="9525" marT="9525" marB="0" anchor="b"/>
                </a:tc>
                <a:tc>
                  <a:txBody>
                    <a:bodyPr/>
                    <a:lstStyle/>
                    <a:p>
                      <a:pPr algn="l" fontAlgn="b"/>
                      <a:r>
                        <a:rPr lang="pl-PL" sz="1200" b="0" i="0" u="none" strike="noStrike">
                          <a:solidFill>
                            <a:srgbClr val="000000"/>
                          </a:solidFill>
                          <a:latin typeface="+mn-lt"/>
                        </a:rPr>
                        <a:t>6.78</a:t>
                      </a:r>
                    </a:p>
                  </a:txBody>
                  <a:tcPr marL="9525" marR="9525" marT="9525" marB="0" anchor="b"/>
                </a:tc>
                <a:tc>
                  <a:txBody>
                    <a:bodyPr/>
                    <a:lstStyle/>
                    <a:p>
                      <a:pPr algn="l" fontAlgn="b"/>
                      <a:r>
                        <a:rPr lang="pl-PL" sz="1200" b="0" i="0" u="none" strike="noStrike" dirty="0">
                          <a:solidFill>
                            <a:srgbClr val="000000"/>
                          </a:solidFill>
                          <a:latin typeface="+mn-lt"/>
                        </a:rPr>
                        <a:t>0.000</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Conclusions</a:t>
            </a:r>
            <a:r>
              <a:rPr lang="pl-PL" dirty="0" smtClean="0"/>
              <a:t> 1</a:t>
            </a:r>
            <a:endParaRPr lang="en-US" dirty="0"/>
          </a:p>
        </p:txBody>
      </p:sp>
      <p:sp>
        <p:nvSpPr>
          <p:cNvPr id="3" name="Symbol zastępczy zawartości 2"/>
          <p:cNvSpPr>
            <a:spLocks noGrp="1"/>
          </p:cNvSpPr>
          <p:nvPr>
            <p:ph idx="1"/>
          </p:nvPr>
        </p:nvSpPr>
        <p:spPr/>
        <p:txBody>
          <a:bodyPr>
            <a:normAutofit fontScale="77500" lnSpcReduction="20000"/>
          </a:bodyPr>
          <a:lstStyle/>
          <a:p>
            <a:r>
              <a:rPr lang="en-US" smtClean="0"/>
              <a:t>Families with higher SES are more likely to send children to school at the age of 6. Mother’s educational attainment matters. However, having father at managerial post decreases probability to admit as 6 years old. </a:t>
            </a:r>
          </a:p>
          <a:p>
            <a:r>
              <a:rPr lang="en-US" smtClean="0"/>
              <a:t>Decision is also clearly based on objective symptoms of school readiness: ability, physical development, age (in days). </a:t>
            </a:r>
          </a:p>
          <a:p>
            <a:r>
              <a:rPr lang="en-US" smtClean="0"/>
              <a:t>Girls are more likely to go to school earlier </a:t>
            </a:r>
          </a:p>
          <a:p>
            <a:r>
              <a:rPr lang="en-US" smtClean="0"/>
              <a:t>Growing up with numerous siblings increase the probability of school admission at the ag of 6</a:t>
            </a:r>
          </a:p>
          <a:p>
            <a:r>
              <a:rPr lang="en-US" smtClean="0"/>
              <a:t>What (surprisingly) doesn’t affect parental decision is: preschool experience and locality</a:t>
            </a:r>
          </a:p>
          <a:p>
            <a:endParaRPr lang="en-US" smtClean="0"/>
          </a:p>
          <a:p>
            <a:endParaRPr lang="en-US" smtClean="0"/>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Conclusions</a:t>
            </a:r>
            <a:r>
              <a:rPr lang="pl-PL" dirty="0" smtClean="0"/>
              <a:t> 2</a:t>
            </a:r>
            <a:endParaRPr lang="en-US" dirty="0"/>
          </a:p>
        </p:txBody>
      </p:sp>
      <p:sp>
        <p:nvSpPr>
          <p:cNvPr id="3" name="Symbol zastępczy zawartości 2"/>
          <p:cNvSpPr>
            <a:spLocks noGrp="1"/>
          </p:cNvSpPr>
          <p:nvPr>
            <p:ph idx="1"/>
          </p:nvPr>
        </p:nvSpPr>
        <p:spPr/>
        <p:txBody>
          <a:bodyPr>
            <a:normAutofit fontScale="77500" lnSpcReduction="20000"/>
          </a:bodyPr>
          <a:lstStyle/>
          <a:p>
            <a:r>
              <a:rPr lang="en-US" smtClean="0"/>
              <a:t>Among 6 years old children, those attending 1st grade at school perform significantly better in math and learn faster as compared to children in preschools or preparatory classes. Also, older children perform better. Mother’s education matters for the outcome, but not for the gain.  </a:t>
            </a:r>
          </a:p>
          <a:p>
            <a:r>
              <a:rPr lang="en-US" smtClean="0"/>
              <a:t>When analyzing whole 1st grade cohort, the 6-years-olds perform worse than 7-years-olds, but there is slight evidence for catching up.  Achievement in math depends on birth order (latter kids perform better), mother’s educational attainment and employment status. </a:t>
            </a:r>
          </a:p>
          <a:p>
            <a:r>
              <a:rPr lang="en-US" smtClean="0"/>
              <a:t>Major issue to be solved: how to effectively control the selelection of 6-years old to the 1st grade.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Lowering</a:t>
            </a:r>
            <a:r>
              <a:rPr lang="pl-PL" dirty="0" smtClean="0"/>
              <a:t> </a:t>
            </a:r>
            <a:r>
              <a:rPr lang="pl-PL" dirty="0" err="1" smtClean="0"/>
              <a:t>school</a:t>
            </a:r>
            <a:r>
              <a:rPr lang="pl-PL" dirty="0" smtClean="0"/>
              <a:t> </a:t>
            </a:r>
            <a:r>
              <a:rPr lang="pl-PL" dirty="0" err="1" smtClean="0"/>
              <a:t>starting</a:t>
            </a:r>
            <a:r>
              <a:rPr lang="pl-PL" dirty="0" smtClean="0"/>
              <a:t> </a:t>
            </a:r>
            <a:r>
              <a:rPr lang="pl-PL" dirty="0" err="1" smtClean="0"/>
              <a:t>age</a:t>
            </a:r>
            <a:r>
              <a:rPr lang="pl-PL" dirty="0" smtClean="0"/>
              <a:t> </a:t>
            </a:r>
            <a:r>
              <a:rPr lang="pl-PL" dirty="0" err="1" smtClean="0"/>
              <a:t>in</a:t>
            </a:r>
            <a:r>
              <a:rPr lang="pl-PL" dirty="0" smtClean="0"/>
              <a:t> Poland </a:t>
            </a:r>
            <a:r>
              <a:rPr lang="pl-PL" dirty="0" err="1" smtClean="0"/>
              <a:t>from</a:t>
            </a:r>
            <a:r>
              <a:rPr lang="pl-PL" dirty="0" smtClean="0"/>
              <a:t> 7 to 6</a:t>
            </a:r>
            <a:endParaRPr lang="en-US" dirty="0"/>
          </a:p>
        </p:txBody>
      </p:sp>
      <p:sp>
        <p:nvSpPr>
          <p:cNvPr id="3" name="Symbol zastępczy zawartości 2"/>
          <p:cNvSpPr>
            <a:spLocks noGrp="1"/>
          </p:cNvSpPr>
          <p:nvPr>
            <p:ph idx="1"/>
          </p:nvPr>
        </p:nvSpPr>
        <p:spPr/>
        <p:txBody>
          <a:bodyPr>
            <a:normAutofit fontScale="85000" lnSpcReduction="20000"/>
          </a:bodyPr>
          <a:lstStyle/>
          <a:p>
            <a:r>
              <a:rPr lang="en-US" dirty="0" smtClean="0"/>
              <a:t>Decision made in late 2008</a:t>
            </a:r>
          </a:p>
          <a:p>
            <a:r>
              <a:rPr lang="en-US" dirty="0" smtClean="0"/>
              <a:t>Official arguments in support: </a:t>
            </a:r>
          </a:p>
          <a:p>
            <a:pPr lvl="1"/>
            <a:r>
              <a:rPr lang="en-US" dirty="0" smtClean="0"/>
              <a:t>Kids developing much faster than in the past</a:t>
            </a:r>
          </a:p>
          <a:p>
            <a:pPr lvl="1"/>
            <a:r>
              <a:rPr lang="en-US" dirty="0" smtClean="0"/>
              <a:t>In most highly developed countries SSA is 6 or lower</a:t>
            </a:r>
          </a:p>
          <a:p>
            <a:pPr lvl="1"/>
            <a:r>
              <a:rPr lang="en-US" dirty="0" smtClean="0"/>
              <a:t>Replacement for missing preschool education </a:t>
            </a:r>
          </a:p>
          <a:p>
            <a:pPr lvl="1"/>
            <a:r>
              <a:rPr lang="en-US" dirty="0" smtClean="0"/>
              <a:t>Early start will benefit children from underprivileged families</a:t>
            </a:r>
            <a:endParaRPr lang="pl-PL" dirty="0"/>
          </a:p>
          <a:p>
            <a:r>
              <a:rPr lang="pl-PL" dirty="0" err="1" smtClean="0"/>
              <a:t>Arguments</a:t>
            </a:r>
            <a:r>
              <a:rPr lang="pl-PL" dirty="0" smtClean="0"/>
              <a:t> „under </a:t>
            </a:r>
            <a:r>
              <a:rPr lang="pl-PL" dirty="0" err="1" smtClean="0"/>
              <a:t>the</a:t>
            </a:r>
            <a:r>
              <a:rPr lang="pl-PL" dirty="0" smtClean="0"/>
              <a:t> </a:t>
            </a:r>
            <a:r>
              <a:rPr lang="pl-PL" dirty="0" err="1" smtClean="0"/>
              <a:t>table</a:t>
            </a:r>
            <a:r>
              <a:rPr lang="pl-PL" dirty="0" smtClean="0"/>
              <a:t>”</a:t>
            </a:r>
          </a:p>
          <a:p>
            <a:pPr lvl="1"/>
            <a:r>
              <a:rPr lang="pl-PL" dirty="0" err="1" smtClean="0"/>
              <a:t>Employment</a:t>
            </a:r>
            <a:r>
              <a:rPr lang="pl-PL" dirty="0" smtClean="0"/>
              <a:t> for </a:t>
            </a:r>
            <a:r>
              <a:rPr lang="pl-PL" dirty="0" err="1" smtClean="0"/>
              <a:t>teachers</a:t>
            </a:r>
            <a:r>
              <a:rPr lang="pl-PL" dirty="0" smtClean="0"/>
              <a:t> </a:t>
            </a:r>
            <a:r>
              <a:rPr lang="pl-PL" dirty="0" err="1" smtClean="0"/>
              <a:t>in</a:t>
            </a:r>
            <a:r>
              <a:rPr lang="pl-PL" dirty="0" smtClean="0"/>
              <a:t> </a:t>
            </a:r>
            <a:r>
              <a:rPr lang="pl-PL" dirty="0" err="1" smtClean="0"/>
              <a:t>the</a:t>
            </a:r>
            <a:r>
              <a:rPr lang="pl-PL" dirty="0" smtClean="0"/>
              <a:t> time of </a:t>
            </a:r>
            <a:r>
              <a:rPr lang="pl-PL" dirty="0" err="1" smtClean="0"/>
              <a:t>demographic</a:t>
            </a:r>
            <a:r>
              <a:rPr lang="pl-PL" dirty="0" smtClean="0"/>
              <a:t> </a:t>
            </a:r>
            <a:r>
              <a:rPr lang="pl-PL" dirty="0" err="1" smtClean="0"/>
              <a:t>decline</a:t>
            </a:r>
            <a:endParaRPr lang="pl-PL" dirty="0" smtClean="0"/>
          </a:p>
          <a:p>
            <a:pPr lvl="1"/>
            <a:r>
              <a:rPr lang="pl-PL" dirty="0" err="1" smtClean="0"/>
              <a:t>Earlier</a:t>
            </a:r>
            <a:r>
              <a:rPr lang="pl-PL" dirty="0" smtClean="0"/>
              <a:t> </a:t>
            </a:r>
            <a:r>
              <a:rPr lang="pl-PL" dirty="0" err="1" smtClean="0"/>
              <a:t>entrance</a:t>
            </a:r>
            <a:r>
              <a:rPr lang="pl-PL" dirty="0" smtClean="0"/>
              <a:t> on </a:t>
            </a:r>
            <a:r>
              <a:rPr lang="pl-PL" dirty="0" err="1" smtClean="0"/>
              <a:t>the</a:t>
            </a:r>
            <a:r>
              <a:rPr lang="pl-PL" dirty="0" smtClean="0"/>
              <a:t> </a:t>
            </a:r>
            <a:r>
              <a:rPr lang="pl-PL" dirty="0" err="1" smtClean="0"/>
              <a:t>labor</a:t>
            </a:r>
            <a:r>
              <a:rPr lang="pl-PL" dirty="0" smtClean="0"/>
              <a:t> market will be a relief  for </a:t>
            </a:r>
            <a:r>
              <a:rPr lang="pl-PL" dirty="0" err="1" smtClean="0"/>
              <a:t>the</a:t>
            </a:r>
            <a:r>
              <a:rPr lang="pl-PL" dirty="0" smtClean="0"/>
              <a:t> </a:t>
            </a:r>
            <a:r>
              <a:rPr lang="pl-PL" dirty="0" err="1" smtClean="0"/>
              <a:t>pension&amp;social</a:t>
            </a:r>
            <a:r>
              <a:rPr lang="pl-PL" dirty="0" smtClean="0"/>
              <a:t> security syste</a:t>
            </a:r>
            <a:r>
              <a:rPr lang="pl-PL" dirty="0"/>
              <a:t>m</a:t>
            </a:r>
            <a:endParaRPr lang="pl-PL" dirty="0" smtClean="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92696"/>
            <a:ext cx="8229600" cy="1143000"/>
          </a:xfrm>
        </p:spPr>
        <p:txBody>
          <a:bodyPr>
            <a:normAutofit fontScale="90000"/>
          </a:bodyPr>
          <a:lstStyle/>
          <a:p>
            <a:r>
              <a:rPr lang="pl-PL" dirty="0" err="1" smtClean="0"/>
              <a:t>Turbulent</a:t>
            </a:r>
            <a:r>
              <a:rPr lang="pl-PL" dirty="0" smtClean="0"/>
              <a:t> </a:t>
            </a:r>
            <a:r>
              <a:rPr lang="pl-PL" dirty="0" err="1" smtClean="0"/>
              <a:t>history</a:t>
            </a:r>
            <a:r>
              <a:rPr lang="pl-PL" dirty="0" smtClean="0"/>
              <a:t> of </a:t>
            </a:r>
            <a:r>
              <a:rPr lang="pl-PL" dirty="0" err="1" smtClean="0"/>
              <a:t>the</a:t>
            </a:r>
            <a:r>
              <a:rPr lang="pl-PL" dirty="0" smtClean="0"/>
              <a:t> reform. </a:t>
            </a:r>
            <a:r>
              <a:rPr lang="pl-PL" dirty="0" err="1" smtClean="0"/>
              <a:t>Strongly</a:t>
            </a:r>
            <a:r>
              <a:rPr lang="pl-PL" dirty="0" smtClean="0"/>
              <a:t> </a:t>
            </a:r>
            <a:r>
              <a:rPr lang="pl-PL" dirty="0" err="1" smtClean="0"/>
              <a:t>opposed</a:t>
            </a:r>
            <a:r>
              <a:rPr lang="pl-PL" dirty="0" smtClean="0"/>
              <a:t> by </a:t>
            </a:r>
            <a:r>
              <a:rPr lang="pl-PL" dirty="0" err="1" smtClean="0"/>
              <a:t>parents</a:t>
            </a:r>
            <a:r>
              <a:rPr lang="pl-PL" dirty="0" smtClean="0"/>
              <a:t>. </a:t>
            </a:r>
            <a:r>
              <a:rPr lang="pl-PL" dirty="0" err="1" smtClean="0"/>
              <a:t>Compulsory</a:t>
            </a:r>
            <a:r>
              <a:rPr lang="pl-PL" dirty="0" smtClean="0"/>
              <a:t> </a:t>
            </a:r>
            <a:r>
              <a:rPr lang="pl-PL" dirty="0" err="1" smtClean="0"/>
              <a:t>phase</a:t>
            </a:r>
            <a:r>
              <a:rPr lang="pl-PL" dirty="0" smtClean="0"/>
              <a:t> </a:t>
            </a:r>
            <a:r>
              <a:rPr lang="pl-PL" dirty="0" err="1" smtClean="0"/>
              <a:t>posponed</a:t>
            </a:r>
            <a:r>
              <a:rPr lang="pl-PL" dirty="0" smtClean="0"/>
              <a:t> 3 </a:t>
            </a:r>
            <a:r>
              <a:rPr lang="pl-PL" dirty="0" err="1" smtClean="0"/>
              <a:t>times</a:t>
            </a:r>
            <a:r>
              <a:rPr lang="pl-PL" dirty="0" smtClean="0"/>
              <a:t/>
            </a:r>
            <a:br>
              <a:rPr lang="pl-PL" dirty="0" smtClean="0"/>
            </a:br>
            <a:r>
              <a:rPr lang="pl-PL" dirty="0" smtClean="0"/>
              <a:t>2 </a:t>
            </a:r>
            <a:r>
              <a:rPr lang="pl-PL" dirty="0" err="1" smtClean="0"/>
              <a:t>subsequent</a:t>
            </a:r>
            <a:r>
              <a:rPr lang="pl-PL" dirty="0" smtClean="0"/>
              <a:t> </a:t>
            </a:r>
            <a:r>
              <a:rPr lang="pl-PL" dirty="0" err="1" smtClean="0"/>
              <a:t>ministers</a:t>
            </a:r>
            <a:r>
              <a:rPr lang="pl-PL" dirty="0" smtClean="0"/>
              <a:t> </a:t>
            </a:r>
            <a:r>
              <a:rPr lang="pl-PL" dirty="0" err="1" smtClean="0"/>
              <a:t>dismissed</a:t>
            </a:r>
            <a:endParaRPr lang="en-US" dirty="0"/>
          </a:p>
        </p:txBody>
      </p:sp>
      <p:graphicFrame>
        <p:nvGraphicFramePr>
          <p:cNvPr id="4" name="Symbol zastępczy zawartości 3"/>
          <p:cNvGraphicFramePr>
            <a:graphicFrameLocks noGrp="1"/>
          </p:cNvGraphicFramePr>
          <p:nvPr>
            <p:ph idx="1"/>
          </p:nvPr>
        </p:nvGraphicFramePr>
        <p:xfrm>
          <a:off x="755576" y="2636912"/>
          <a:ext cx="7396480" cy="3408680"/>
        </p:xfrm>
        <a:graphic>
          <a:graphicData uri="http://schemas.openxmlformats.org/drawingml/2006/table">
            <a:tbl>
              <a:tblPr firstRow="1" bandRow="1">
                <a:tableStyleId>{5C22544A-7EE6-4342-B048-85BDC9FD1C3A}</a:tableStyleId>
              </a:tblPr>
              <a:tblGrid>
                <a:gridCol w="1910080"/>
                <a:gridCol w="2743200"/>
                <a:gridCol w="2743200"/>
              </a:tblGrid>
              <a:tr h="370840">
                <a:tc>
                  <a:txBody>
                    <a:bodyPr/>
                    <a:lstStyle/>
                    <a:p>
                      <a:r>
                        <a:rPr lang="pl-PL" dirty="0" err="1" smtClean="0"/>
                        <a:t>When</a:t>
                      </a:r>
                      <a:r>
                        <a:rPr lang="pl-PL" dirty="0" smtClean="0"/>
                        <a:t> </a:t>
                      </a:r>
                      <a:r>
                        <a:rPr lang="pl-PL" dirty="0" err="1" smtClean="0"/>
                        <a:t>announced</a:t>
                      </a:r>
                      <a:endParaRPr lang="en-US" dirty="0"/>
                    </a:p>
                  </a:txBody>
                  <a:tcPr/>
                </a:tc>
                <a:tc>
                  <a:txBody>
                    <a:bodyPr/>
                    <a:lstStyle/>
                    <a:p>
                      <a:r>
                        <a:rPr lang="pl-PL" dirty="0" err="1" smtClean="0"/>
                        <a:t>Voluntary</a:t>
                      </a:r>
                      <a:r>
                        <a:rPr lang="pl-PL" baseline="0" dirty="0" smtClean="0"/>
                        <a:t> </a:t>
                      </a:r>
                      <a:r>
                        <a:rPr lang="pl-PL" baseline="0" dirty="0" err="1" smtClean="0"/>
                        <a:t>admission</a:t>
                      </a:r>
                      <a:r>
                        <a:rPr lang="pl-PL" baseline="0" dirty="0" smtClean="0"/>
                        <a:t> for 6-years old </a:t>
                      </a:r>
                      <a:r>
                        <a:rPr lang="pl-PL" baseline="0" dirty="0" err="1" smtClean="0"/>
                        <a:t>in</a:t>
                      </a:r>
                      <a:r>
                        <a:rPr lang="pl-PL" baseline="0" dirty="0" smtClean="0"/>
                        <a:t>:</a:t>
                      </a:r>
                      <a:endParaRPr lang="en-US" dirty="0"/>
                    </a:p>
                  </a:txBody>
                  <a:tcPr/>
                </a:tc>
                <a:tc>
                  <a:txBody>
                    <a:bodyPr/>
                    <a:lstStyle/>
                    <a:p>
                      <a:r>
                        <a:rPr lang="pl-PL" dirty="0" err="1" smtClean="0"/>
                        <a:t>Compulsory</a:t>
                      </a:r>
                      <a:r>
                        <a:rPr lang="pl-PL" baseline="0" dirty="0" smtClean="0"/>
                        <a:t> </a:t>
                      </a:r>
                      <a:r>
                        <a:rPr lang="pl-PL" baseline="0" dirty="0" err="1" smtClean="0"/>
                        <a:t>admission</a:t>
                      </a:r>
                      <a:r>
                        <a:rPr lang="pl-PL" baseline="0" dirty="0" smtClean="0"/>
                        <a:t> for 6-years old </a:t>
                      </a:r>
                      <a:r>
                        <a:rPr lang="pl-PL" baseline="0" dirty="0" err="1" smtClean="0"/>
                        <a:t>since</a:t>
                      </a:r>
                      <a:endParaRPr lang="en-US" dirty="0"/>
                    </a:p>
                  </a:txBody>
                  <a:tcPr/>
                </a:tc>
              </a:tr>
              <a:tr h="370840">
                <a:tc>
                  <a:txBody>
                    <a:bodyPr/>
                    <a:lstStyle/>
                    <a:p>
                      <a:r>
                        <a:rPr lang="pl-PL" dirty="0" err="1" smtClean="0"/>
                        <a:t>Feb</a:t>
                      </a:r>
                      <a:r>
                        <a:rPr lang="pl-PL" dirty="0" smtClean="0"/>
                        <a:t>.</a:t>
                      </a:r>
                      <a:r>
                        <a:rPr lang="pl-PL" baseline="0" dirty="0" smtClean="0"/>
                        <a:t> 2009</a:t>
                      </a:r>
                      <a:endParaRPr lang="en-US" dirty="0"/>
                    </a:p>
                  </a:txBody>
                  <a:tcPr/>
                </a:tc>
                <a:tc>
                  <a:txBody>
                    <a:bodyPr/>
                    <a:lstStyle/>
                    <a:p>
                      <a:r>
                        <a:rPr lang="pl-PL" dirty="0" smtClean="0"/>
                        <a:t>2009-2011</a:t>
                      </a:r>
                      <a:endParaRPr lang="en-US" dirty="0"/>
                    </a:p>
                  </a:txBody>
                  <a:tcPr/>
                </a:tc>
                <a:tc>
                  <a:txBody>
                    <a:bodyPr/>
                    <a:lstStyle/>
                    <a:p>
                      <a:r>
                        <a:rPr lang="pl-PL" dirty="0" smtClean="0"/>
                        <a:t>Sep. 2012</a:t>
                      </a:r>
                      <a:endParaRPr lang="en-US" dirty="0"/>
                    </a:p>
                  </a:txBody>
                  <a:tcPr/>
                </a:tc>
              </a:tr>
              <a:tr h="370840">
                <a:tc>
                  <a:txBody>
                    <a:bodyPr/>
                    <a:lstStyle/>
                    <a:p>
                      <a:r>
                        <a:rPr lang="pl-PL" dirty="0" err="1" smtClean="0"/>
                        <a:t>Oct</a:t>
                      </a:r>
                      <a:r>
                        <a:rPr lang="pl-PL" dirty="0" smtClean="0"/>
                        <a:t>.</a:t>
                      </a:r>
                      <a:r>
                        <a:rPr lang="pl-PL" baseline="0" dirty="0" smtClean="0"/>
                        <a:t> 2011</a:t>
                      </a:r>
                      <a:endParaRPr lang="en-US" dirty="0"/>
                    </a:p>
                  </a:txBody>
                  <a:tcPr/>
                </a:tc>
                <a:tc>
                  <a:txBody>
                    <a:bodyPr/>
                    <a:lstStyle/>
                    <a:p>
                      <a:r>
                        <a:rPr lang="pl-PL" dirty="0" smtClean="0"/>
                        <a:t>2012</a:t>
                      </a:r>
                      <a:endParaRPr lang="en-US" dirty="0"/>
                    </a:p>
                  </a:txBody>
                  <a:tcPr/>
                </a:tc>
                <a:tc>
                  <a:txBody>
                    <a:bodyPr/>
                    <a:lstStyle/>
                    <a:p>
                      <a:r>
                        <a:rPr lang="pl-PL" dirty="0" smtClean="0"/>
                        <a:t>Sep.2013</a:t>
                      </a:r>
                      <a:endParaRPr lang="en-US" dirty="0"/>
                    </a:p>
                  </a:txBody>
                  <a:tcPr/>
                </a:tc>
              </a:tr>
              <a:tr h="370840">
                <a:tc>
                  <a:txBody>
                    <a:bodyPr/>
                    <a:lstStyle/>
                    <a:p>
                      <a:r>
                        <a:rPr lang="pl-PL" dirty="0" err="1" smtClean="0"/>
                        <a:t>Oct</a:t>
                      </a:r>
                      <a:r>
                        <a:rPr lang="pl-PL" dirty="0" smtClean="0"/>
                        <a:t>.</a:t>
                      </a:r>
                      <a:r>
                        <a:rPr lang="pl-PL" baseline="0" dirty="0" smtClean="0"/>
                        <a:t> 2011</a:t>
                      </a:r>
                      <a:endParaRPr lang="en-US" dirty="0"/>
                    </a:p>
                  </a:txBody>
                  <a:tcPr/>
                </a:tc>
                <a:tc gridSpan="2">
                  <a:txBody>
                    <a:bodyPr/>
                    <a:lstStyle/>
                    <a:p>
                      <a:r>
                        <a:rPr lang="en-US" noProof="0" dirty="0" smtClean="0"/>
                        <a:t>Minister</a:t>
                      </a:r>
                      <a:r>
                        <a:rPr lang="en-US" baseline="0" noProof="0" dirty="0" smtClean="0"/>
                        <a:t> of education dismissed </a:t>
                      </a:r>
                      <a:endParaRPr lang="en-US" noProof="0" dirty="0"/>
                    </a:p>
                  </a:txBody>
                  <a:tcPr/>
                </a:tc>
                <a:tc hMerge="1">
                  <a:txBody>
                    <a:bodyPr/>
                    <a:lstStyle/>
                    <a:p>
                      <a:endParaRPr lang="en-US" dirty="0"/>
                    </a:p>
                  </a:txBody>
                  <a:tcPr/>
                </a:tc>
              </a:tr>
              <a:tr h="370840">
                <a:tc>
                  <a:txBody>
                    <a:bodyPr/>
                    <a:lstStyle/>
                    <a:p>
                      <a:r>
                        <a:rPr lang="pl-PL" dirty="0" smtClean="0"/>
                        <a:t>Jan. 2012</a:t>
                      </a:r>
                      <a:endParaRPr lang="en-US" dirty="0"/>
                    </a:p>
                  </a:txBody>
                  <a:tcPr/>
                </a:tc>
                <a:tc>
                  <a:txBody>
                    <a:bodyPr/>
                    <a:lstStyle/>
                    <a:p>
                      <a:r>
                        <a:rPr lang="pl-PL" dirty="0" smtClean="0"/>
                        <a:t>2012-2013</a:t>
                      </a:r>
                      <a:endParaRPr lang="en-US" dirty="0"/>
                    </a:p>
                  </a:txBody>
                  <a:tcPr/>
                </a:tc>
                <a:tc>
                  <a:txBody>
                    <a:bodyPr/>
                    <a:lstStyle/>
                    <a:p>
                      <a:r>
                        <a:rPr lang="pl-PL" dirty="0" smtClean="0"/>
                        <a:t>Sep.2014</a:t>
                      </a:r>
                      <a:endParaRPr lang="en-US" dirty="0"/>
                    </a:p>
                  </a:txBody>
                  <a:tcPr/>
                </a:tc>
              </a:tr>
              <a:tr h="370840">
                <a:tc>
                  <a:txBody>
                    <a:bodyPr/>
                    <a:lstStyle/>
                    <a:p>
                      <a:r>
                        <a:rPr lang="pl-PL" dirty="0" err="1" smtClean="0"/>
                        <a:t>Feb</a:t>
                      </a:r>
                      <a:r>
                        <a:rPr lang="pl-PL" dirty="0" smtClean="0"/>
                        <a:t>.</a:t>
                      </a:r>
                      <a:r>
                        <a:rPr lang="pl-PL" baseline="0" dirty="0" smtClean="0"/>
                        <a:t> 2013</a:t>
                      </a:r>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Minister</a:t>
                      </a:r>
                      <a:r>
                        <a:rPr lang="en-US" baseline="0" noProof="0" dirty="0" smtClean="0"/>
                        <a:t> of education dismissed </a:t>
                      </a:r>
                      <a:endParaRPr lang="en-US" dirty="0"/>
                    </a:p>
                  </a:txBody>
                  <a:tcPr/>
                </a:tc>
                <a:tc hMerge="1">
                  <a:txBody>
                    <a:bodyPr/>
                    <a:lstStyle/>
                    <a:p>
                      <a:endParaRPr lang="en-US" dirty="0"/>
                    </a:p>
                  </a:txBody>
                  <a:tcPr/>
                </a:tc>
              </a:tr>
              <a:tr h="370840">
                <a:tc>
                  <a:txBody>
                    <a:bodyPr/>
                    <a:lstStyle/>
                    <a:p>
                      <a:r>
                        <a:rPr lang="pl-PL" dirty="0" err="1" smtClean="0"/>
                        <a:t>Aug</a:t>
                      </a:r>
                      <a:r>
                        <a:rPr lang="pl-PL" dirty="0" smtClean="0"/>
                        <a:t>. 2013</a:t>
                      </a:r>
                      <a:endParaRPr lang="en-US" dirty="0"/>
                    </a:p>
                  </a:txBody>
                  <a:tcPr/>
                </a:tc>
                <a:tc>
                  <a:txBody>
                    <a:bodyPr/>
                    <a:lstStyle/>
                    <a:p>
                      <a:r>
                        <a:rPr lang="pl-PL" dirty="0" smtClean="0"/>
                        <a:t>2013</a:t>
                      </a:r>
                      <a:r>
                        <a:rPr lang="pl-PL" baseline="0" dirty="0" smtClean="0"/>
                        <a:t> for </a:t>
                      </a:r>
                      <a:r>
                        <a:rPr lang="pl-PL" baseline="0" dirty="0" err="1" smtClean="0"/>
                        <a:t>all</a:t>
                      </a:r>
                      <a:r>
                        <a:rPr lang="pl-PL" baseline="0" dirty="0" smtClean="0"/>
                        <a:t> 6-yo </a:t>
                      </a:r>
                      <a:r>
                        <a:rPr lang="pl-PL" baseline="0" dirty="0" err="1" smtClean="0"/>
                        <a:t>children</a:t>
                      </a:r>
                      <a:r>
                        <a:rPr lang="pl-PL" baseline="0" dirty="0" smtClean="0"/>
                        <a:t> and 2014 for </a:t>
                      </a:r>
                      <a:r>
                        <a:rPr lang="pl-PL" baseline="0" dirty="0" err="1" smtClean="0"/>
                        <a:t>born</a:t>
                      </a:r>
                      <a:r>
                        <a:rPr lang="pl-PL" baseline="0" dirty="0" smtClean="0"/>
                        <a:t> </a:t>
                      </a:r>
                      <a:r>
                        <a:rPr lang="pl-PL" baseline="0" dirty="0" err="1" smtClean="0"/>
                        <a:t>late</a:t>
                      </a:r>
                      <a:r>
                        <a:rPr lang="pl-PL" baseline="0" dirty="0" smtClean="0"/>
                        <a:t> </a:t>
                      </a:r>
                      <a:r>
                        <a:rPr lang="pl-PL" baseline="0" dirty="0" err="1" smtClean="0"/>
                        <a:t>in</a:t>
                      </a:r>
                      <a:r>
                        <a:rPr lang="pl-PL" baseline="0" dirty="0" smtClean="0"/>
                        <a:t> 2008</a:t>
                      </a:r>
                      <a:endParaRPr lang="en-US" dirty="0"/>
                    </a:p>
                  </a:txBody>
                  <a:tcPr/>
                </a:tc>
                <a:tc>
                  <a:txBody>
                    <a:bodyPr/>
                    <a:lstStyle/>
                    <a:p>
                      <a:r>
                        <a:rPr lang="pl-PL" dirty="0" smtClean="0"/>
                        <a:t>Sep. 2014 for </a:t>
                      </a:r>
                      <a:r>
                        <a:rPr lang="pl-PL" dirty="0" err="1" smtClean="0"/>
                        <a:t>born</a:t>
                      </a:r>
                      <a:r>
                        <a:rPr lang="pl-PL" baseline="0" dirty="0" smtClean="0"/>
                        <a:t> </a:t>
                      </a:r>
                      <a:r>
                        <a:rPr lang="pl-PL" baseline="0" dirty="0" err="1" smtClean="0"/>
                        <a:t>early</a:t>
                      </a:r>
                      <a:r>
                        <a:rPr lang="pl-PL" baseline="0" dirty="0" smtClean="0"/>
                        <a:t> </a:t>
                      </a:r>
                      <a:r>
                        <a:rPr lang="pl-PL" baseline="0" dirty="0" err="1" smtClean="0"/>
                        <a:t>in</a:t>
                      </a:r>
                      <a:r>
                        <a:rPr lang="pl-PL" baseline="0" dirty="0" smtClean="0"/>
                        <a:t> 2008 and Sep. 2015 for </a:t>
                      </a:r>
                      <a:r>
                        <a:rPr lang="pl-PL" baseline="0" dirty="0" err="1" smtClean="0"/>
                        <a:t>born</a:t>
                      </a:r>
                      <a:r>
                        <a:rPr lang="pl-PL" baseline="0" dirty="0" smtClean="0"/>
                        <a:t> </a:t>
                      </a:r>
                      <a:r>
                        <a:rPr lang="pl-PL" baseline="0" dirty="0" err="1" smtClean="0"/>
                        <a:t>in</a:t>
                      </a:r>
                      <a:r>
                        <a:rPr lang="pl-PL" baseline="0" dirty="0" smtClean="0"/>
                        <a:t> </a:t>
                      </a:r>
                      <a:r>
                        <a:rPr lang="pl-PL" baseline="0" dirty="0" err="1" smtClean="0"/>
                        <a:t>late</a:t>
                      </a:r>
                      <a:r>
                        <a:rPr lang="pl-PL" baseline="0" dirty="0" smtClean="0"/>
                        <a:t> 2008</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Finally</a:t>
            </a:r>
            <a:r>
              <a:rPr lang="pl-PL" dirty="0" smtClean="0"/>
              <a:t>,</a:t>
            </a:r>
            <a:r>
              <a:rPr lang="en-US" dirty="0" smtClean="0"/>
              <a:t> the reform was implemented</a:t>
            </a:r>
            <a:r>
              <a:rPr lang="pl-PL" dirty="0" smtClean="0"/>
              <a:t> </a:t>
            </a:r>
            <a:r>
              <a:rPr lang="pl-PL" dirty="0" err="1" smtClean="0"/>
              <a:t>despite</a:t>
            </a:r>
            <a:r>
              <a:rPr lang="pl-PL" dirty="0" smtClean="0"/>
              <a:t> </a:t>
            </a:r>
            <a:r>
              <a:rPr lang="pl-PL" dirty="0" err="1" smtClean="0"/>
              <a:t>falling</a:t>
            </a:r>
            <a:r>
              <a:rPr lang="pl-PL" dirty="0" smtClean="0"/>
              <a:t> public trust</a:t>
            </a:r>
            <a:endParaRPr lang="en-US" dirty="0"/>
          </a:p>
        </p:txBody>
      </p:sp>
      <p:graphicFrame>
        <p:nvGraphicFramePr>
          <p:cNvPr id="4" name="Symbol zastępczy zawartości 3"/>
          <p:cNvGraphicFramePr>
            <a:graphicFrameLocks noGrp="1"/>
          </p:cNvGraphicFramePr>
          <p:nvPr>
            <p:ph idx="1"/>
          </p:nvPr>
        </p:nvGraphicFramePr>
        <p:xfrm>
          <a:off x="457200" y="1600200"/>
          <a:ext cx="8229600" cy="2595880"/>
        </p:xfrm>
        <a:graphic>
          <a:graphicData uri="http://schemas.openxmlformats.org/drawingml/2006/table">
            <a:tbl>
              <a:tblPr firstRow="1" bandRow="1">
                <a:tableStyleId>{5C22544A-7EE6-4342-B048-85BDC9FD1C3A}</a:tableStyleId>
              </a:tblPr>
              <a:tblGrid>
                <a:gridCol w="3610744"/>
                <a:gridCol w="4618856"/>
              </a:tblGrid>
              <a:tr h="370840">
                <a:tc>
                  <a:txBody>
                    <a:bodyPr/>
                    <a:lstStyle/>
                    <a:p>
                      <a:r>
                        <a:rPr lang="en-US" noProof="0" dirty="0" smtClean="0"/>
                        <a:t>Year</a:t>
                      </a:r>
                      <a:endParaRPr lang="en-US" noProof="0" dirty="0"/>
                    </a:p>
                  </a:txBody>
                  <a:tcPr/>
                </a:tc>
                <a:tc>
                  <a:txBody>
                    <a:bodyPr/>
                    <a:lstStyle/>
                    <a:p>
                      <a:r>
                        <a:rPr lang="en-US" noProof="0" smtClean="0"/>
                        <a:t>Share of 6-years</a:t>
                      </a:r>
                      <a:r>
                        <a:rPr lang="en-US" baseline="0" noProof="0" smtClean="0"/>
                        <a:t> old enrolled to first grade</a:t>
                      </a:r>
                      <a:endParaRPr lang="en-US" noProof="0"/>
                    </a:p>
                  </a:txBody>
                  <a:tcPr/>
                </a:tc>
              </a:tr>
              <a:tr h="370840">
                <a:tc>
                  <a:txBody>
                    <a:bodyPr/>
                    <a:lstStyle/>
                    <a:p>
                      <a:r>
                        <a:rPr lang="en-US" noProof="0" smtClean="0"/>
                        <a:t>2009</a:t>
                      </a:r>
                      <a:endParaRPr lang="en-US" noProof="0"/>
                    </a:p>
                  </a:txBody>
                  <a:tcPr/>
                </a:tc>
                <a:tc>
                  <a:txBody>
                    <a:bodyPr/>
                    <a:lstStyle/>
                    <a:p>
                      <a:r>
                        <a:rPr lang="en-US" noProof="0" dirty="0" smtClean="0"/>
                        <a:t>4.3%</a:t>
                      </a:r>
                      <a:endParaRPr lang="en-US" noProof="0" dirty="0"/>
                    </a:p>
                  </a:txBody>
                  <a:tcPr/>
                </a:tc>
              </a:tr>
              <a:tr h="370840">
                <a:tc>
                  <a:txBody>
                    <a:bodyPr/>
                    <a:lstStyle/>
                    <a:p>
                      <a:r>
                        <a:rPr lang="en-US" noProof="0" smtClean="0"/>
                        <a:t>2010</a:t>
                      </a:r>
                      <a:endParaRPr lang="en-US" noProof="0"/>
                    </a:p>
                  </a:txBody>
                  <a:tcPr/>
                </a:tc>
                <a:tc>
                  <a:txBody>
                    <a:bodyPr/>
                    <a:lstStyle/>
                    <a:p>
                      <a:r>
                        <a:rPr lang="en-US" noProof="0" dirty="0" smtClean="0"/>
                        <a:t>9.4%</a:t>
                      </a:r>
                      <a:endParaRPr lang="en-US" noProof="0" dirty="0"/>
                    </a:p>
                  </a:txBody>
                  <a:tcPr/>
                </a:tc>
              </a:tr>
              <a:tr h="370840">
                <a:tc>
                  <a:txBody>
                    <a:bodyPr/>
                    <a:lstStyle/>
                    <a:p>
                      <a:r>
                        <a:rPr lang="en-US" noProof="0" smtClean="0"/>
                        <a:t>2011</a:t>
                      </a:r>
                      <a:endParaRPr lang="en-US" noProof="0"/>
                    </a:p>
                  </a:txBody>
                  <a:tcPr/>
                </a:tc>
                <a:tc>
                  <a:txBody>
                    <a:bodyPr/>
                    <a:lstStyle/>
                    <a:p>
                      <a:r>
                        <a:rPr lang="en-US" noProof="0" dirty="0" smtClean="0"/>
                        <a:t>19.4%</a:t>
                      </a:r>
                      <a:endParaRPr lang="en-US" noProof="0" dirty="0"/>
                    </a:p>
                  </a:txBody>
                  <a:tcPr/>
                </a:tc>
              </a:tr>
              <a:tr h="370840">
                <a:tc>
                  <a:txBody>
                    <a:bodyPr/>
                    <a:lstStyle/>
                    <a:p>
                      <a:r>
                        <a:rPr lang="en-US" noProof="0" smtClean="0"/>
                        <a:t>2012</a:t>
                      </a:r>
                      <a:endParaRPr lang="en-US" noProof="0"/>
                    </a:p>
                  </a:txBody>
                  <a:tcPr/>
                </a:tc>
                <a:tc>
                  <a:txBody>
                    <a:bodyPr/>
                    <a:lstStyle/>
                    <a:p>
                      <a:r>
                        <a:rPr lang="en-US" noProof="0" dirty="0" smtClean="0"/>
                        <a:t>17.6%</a:t>
                      </a:r>
                      <a:endParaRPr lang="en-US" noProof="0" dirty="0"/>
                    </a:p>
                  </a:txBody>
                  <a:tcPr/>
                </a:tc>
              </a:tr>
              <a:tr h="370840">
                <a:tc>
                  <a:txBody>
                    <a:bodyPr/>
                    <a:lstStyle/>
                    <a:p>
                      <a:r>
                        <a:rPr lang="en-US" noProof="0" smtClean="0"/>
                        <a:t>2013</a:t>
                      </a:r>
                      <a:endParaRPr lang="en-US" noProof="0"/>
                    </a:p>
                  </a:txBody>
                  <a:tcPr/>
                </a:tc>
                <a:tc>
                  <a:txBody>
                    <a:bodyPr/>
                    <a:lstStyle/>
                    <a:p>
                      <a:r>
                        <a:rPr lang="en-US" noProof="0" dirty="0" smtClean="0"/>
                        <a:t>15.5%</a:t>
                      </a:r>
                      <a:endParaRPr lang="en-US" noProof="0" dirty="0"/>
                    </a:p>
                  </a:txBody>
                  <a:tcPr/>
                </a:tc>
              </a:tr>
              <a:tr h="370840">
                <a:tc>
                  <a:txBody>
                    <a:bodyPr/>
                    <a:lstStyle/>
                    <a:p>
                      <a:r>
                        <a:rPr lang="en-US" noProof="0" dirty="0" smtClean="0"/>
                        <a:t>2014</a:t>
                      </a:r>
                      <a:r>
                        <a:rPr lang="pl-PL" noProof="0" dirty="0" smtClean="0"/>
                        <a:t>*</a:t>
                      </a:r>
                      <a:endParaRPr lang="en-US" noProof="0" dirty="0"/>
                    </a:p>
                  </a:txBody>
                  <a:tcPr/>
                </a:tc>
                <a:tc>
                  <a:txBody>
                    <a:bodyPr/>
                    <a:lstStyle/>
                    <a:p>
                      <a:r>
                        <a:rPr lang="en-US" noProof="0" dirty="0" smtClean="0"/>
                        <a:t>~&gt;50%</a:t>
                      </a:r>
                      <a:endParaRPr lang="en-US" noProof="0" dirty="0"/>
                    </a:p>
                  </a:txBody>
                  <a:tcPr/>
                </a:tc>
              </a:tr>
            </a:tbl>
          </a:graphicData>
        </a:graphic>
      </p:graphicFrame>
      <p:sp>
        <p:nvSpPr>
          <p:cNvPr id="5" name="pole tekstowe 4"/>
          <p:cNvSpPr txBox="1"/>
          <p:nvPr/>
        </p:nvSpPr>
        <p:spPr>
          <a:xfrm>
            <a:off x="467544" y="4293096"/>
            <a:ext cx="8280920" cy="338554"/>
          </a:xfrm>
          <a:prstGeom prst="rect">
            <a:avLst/>
          </a:prstGeom>
          <a:noFill/>
        </p:spPr>
        <p:txBody>
          <a:bodyPr wrap="square" rtlCol="0">
            <a:spAutoFit/>
          </a:bodyPr>
          <a:lstStyle/>
          <a:p>
            <a:r>
              <a:rPr lang="pl-PL" sz="1600" dirty="0" smtClean="0"/>
              <a:t>* </a:t>
            </a:r>
            <a:r>
              <a:rPr lang="pl-PL" sz="1600" dirty="0" err="1" smtClean="0"/>
              <a:t>Half</a:t>
            </a:r>
            <a:r>
              <a:rPr lang="pl-PL" sz="1600" dirty="0" smtClean="0"/>
              <a:t> of 6yo </a:t>
            </a:r>
            <a:r>
              <a:rPr lang="pl-PL" sz="1600" dirty="0" err="1" smtClean="0"/>
              <a:t>cohort</a:t>
            </a:r>
            <a:r>
              <a:rPr lang="pl-PL" sz="1600" dirty="0" smtClean="0"/>
              <a:t> went to </a:t>
            </a:r>
            <a:r>
              <a:rPr lang="pl-PL" sz="1600" dirty="0" err="1" smtClean="0"/>
              <a:t>school</a:t>
            </a:r>
            <a:r>
              <a:rPr lang="pl-PL" sz="1600" dirty="0" smtClean="0"/>
              <a:t> on </a:t>
            </a:r>
            <a:r>
              <a:rPr lang="pl-PL" sz="1600" dirty="0" err="1" smtClean="0"/>
              <a:t>obligatory</a:t>
            </a:r>
            <a:r>
              <a:rPr lang="pl-PL" sz="1600" dirty="0" smtClean="0"/>
              <a:t> </a:t>
            </a:r>
            <a:r>
              <a:rPr lang="pl-PL" sz="1600" dirty="0" err="1" smtClean="0"/>
              <a:t>basis</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mtClean="0"/>
              <a:t>Two major questions</a:t>
            </a:r>
            <a:endParaRPr lang="en-US"/>
          </a:p>
        </p:txBody>
      </p:sp>
      <p:sp>
        <p:nvSpPr>
          <p:cNvPr id="3" name="Symbol zastępczy zawartości 2"/>
          <p:cNvSpPr>
            <a:spLocks noGrp="1"/>
          </p:cNvSpPr>
          <p:nvPr>
            <p:ph idx="1"/>
          </p:nvPr>
        </p:nvSpPr>
        <p:spPr/>
        <p:txBody>
          <a:bodyPr>
            <a:normAutofit/>
          </a:bodyPr>
          <a:lstStyle/>
          <a:p>
            <a:r>
              <a:rPr lang="en-US" dirty="0" smtClean="0"/>
              <a:t>How does voluntary </a:t>
            </a:r>
            <a:r>
              <a:rPr lang="en-US" dirty="0"/>
              <a:t>enrolment rule in the transitory period </a:t>
            </a:r>
            <a:r>
              <a:rPr lang="en-US" dirty="0" smtClean="0"/>
              <a:t>affect class </a:t>
            </a:r>
            <a:r>
              <a:rPr lang="en-US" dirty="0"/>
              <a:t>composition? (i.e. who wants to go to school and why</a:t>
            </a:r>
            <a:r>
              <a:rPr lang="en-US" dirty="0" smtClean="0"/>
              <a:t>?)</a:t>
            </a:r>
          </a:p>
          <a:p>
            <a:r>
              <a:rPr lang="en-US" dirty="0" smtClean="0"/>
              <a:t>What are the </a:t>
            </a:r>
            <a:r>
              <a:rPr lang="en-US" dirty="0"/>
              <a:t>consequences </a:t>
            </a:r>
            <a:r>
              <a:rPr lang="en-US" dirty="0" smtClean="0"/>
              <a:t>of earlier admission </a:t>
            </a:r>
            <a:r>
              <a:rPr lang="en-US" dirty="0"/>
              <a:t>for development of cognitive skills in </a:t>
            </a:r>
            <a:r>
              <a:rPr lang="en-US" dirty="0" smtClean="0"/>
              <a:t>mathematics</a:t>
            </a:r>
            <a:r>
              <a:rPr lang="pl-PL" dirty="0" smtClean="0"/>
              <a:t>,</a:t>
            </a:r>
            <a:r>
              <a:rPr lang="en-US" dirty="0" smtClean="0"/>
              <a:t> reading</a:t>
            </a:r>
            <a:r>
              <a:rPr lang="pl-PL" dirty="0" smtClean="0"/>
              <a:t>,</a:t>
            </a:r>
            <a:r>
              <a:rPr lang="en-US" dirty="0" smtClean="0"/>
              <a:t> </a:t>
            </a:r>
            <a:r>
              <a:rPr lang="en-US" dirty="0"/>
              <a:t>writing and reasoning ability (i.e. is lowering </a:t>
            </a:r>
            <a:r>
              <a:rPr lang="en-US" dirty="0" smtClean="0"/>
              <a:t>SSA beneficial </a:t>
            </a:r>
            <a:r>
              <a:rPr lang="en-US" dirty="0"/>
              <a:t>for pupils</a:t>
            </a:r>
            <a:r>
              <a:rPr lang="en-US"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0" y="332656"/>
          <a:ext cx="9144000" cy="6228080"/>
        </p:xfrm>
        <a:graphic>
          <a:graphicData uri="http://schemas.openxmlformats.org/drawingml/2006/table">
            <a:tbl>
              <a:tblPr firstRow="1" bandRow="1">
                <a:tableStyleId>{5C22544A-7EE6-4342-B048-85BDC9FD1C3A}</a:tableStyleId>
              </a:tblPr>
              <a:tblGrid>
                <a:gridCol w="2286000"/>
                <a:gridCol w="2790056"/>
                <a:gridCol w="2088232"/>
                <a:gridCol w="1979712"/>
              </a:tblGrid>
              <a:tr h="139536">
                <a:tc>
                  <a:txBody>
                    <a:bodyPr/>
                    <a:lstStyle/>
                    <a:p>
                      <a:r>
                        <a:rPr lang="pl-PL" sz="1200" dirty="0" err="1" smtClean="0"/>
                        <a:t>Author</a:t>
                      </a:r>
                      <a:r>
                        <a:rPr lang="pl-PL" sz="1200" dirty="0" smtClean="0"/>
                        <a:t>(s)</a:t>
                      </a:r>
                      <a:endParaRPr lang="en-US" sz="1200" dirty="0"/>
                    </a:p>
                  </a:txBody>
                  <a:tcPr/>
                </a:tc>
                <a:tc gridSpan="3">
                  <a:txBody>
                    <a:bodyPr/>
                    <a:lstStyle/>
                    <a:p>
                      <a:pPr algn="ctr"/>
                      <a:r>
                        <a:rPr lang="pl-PL" sz="1200" dirty="0" err="1" smtClean="0"/>
                        <a:t>Effect</a:t>
                      </a:r>
                      <a:r>
                        <a:rPr lang="pl-PL" sz="1200" dirty="0" smtClean="0"/>
                        <a:t> of </a:t>
                      </a:r>
                      <a:r>
                        <a:rPr lang="pl-PL" sz="1200" dirty="0" err="1" smtClean="0"/>
                        <a:t>early</a:t>
                      </a:r>
                      <a:r>
                        <a:rPr lang="pl-PL" sz="1200" dirty="0" smtClean="0"/>
                        <a:t> </a:t>
                      </a:r>
                      <a:r>
                        <a:rPr lang="pl-PL" sz="1200" dirty="0" err="1" smtClean="0"/>
                        <a:t>admission</a:t>
                      </a:r>
                      <a:r>
                        <a:rPr lang="pl-PL" sz="1200" dirty="0" smtClean="0"/>
                        <a:t> on:</a:t>
                      </a:r>
                      <a:endParaRPr lang="en-US" sz="1200" dirty="0"/>
                    </a:p>
                  </a:txBody>
                  <a:tcPr/>
                </a:tc>
                <a:tc hMerge="1">
                  <a:txBody>
                    <a:bodyPr/>
                    <a:lstStyle/>
                    <a:p>
                      <a:endParaRPr lang="en-US" dirty="0"/>
                    </a:p>
                  </a:txBody>
                  <a:tcPr/>
                </a:tc>
                <a:tc hMerge="1">
                  <a:txBody>
                    <a:bodyPr/>
                    <a:lstStyle/>
                    <a:p>
                      <a:endParaRPr lang="en-US" dirty="0"/>
                    </a:p>
                  </a:txBody>
                  <a:tcPr/>
                </a:tc>
              </a:tr>
              <a:tr h="370840">
                <a:tc>
                  <a:txBody>
                    <a:bodyPr/>
                    <a:lstStyle/>
                    <a:p>
                      <a:endParaRPr lang="en-US" sz="1200" dirty="0"/>
                    </a:p>
                  </a:txBody>
                  <a:tcPr/>
                </a:tc>
                <a:tc>
                  <a:txBody>
                    <a:bodyPr/>
                    <a:lstStyle/>
                    <a:p>
                      <a:r>
                        <a:rPr lang="pl-PL" sz="1200" dirty="0" err="1" smtClean="0"/>
                        <a:t>Achievement</a:t>
                      </a:r>
                      <a:endParaRPr lang="en-US" sz="1200" dirty="0"/>
                    </a:p>
                  </a:txBody>
                  <a:tcPr/>
                </a:tc>
                <a:tc>
                  <a:txBody>
                    <a:bodyPr/>
                    <a:lstStyle/>
                    <a:p>
                      <a:r>
                        <a:rPr lang="pl-PL" sz="1200" dirty="0" err="1" smtClean="0"/>
                        <a:t>Mental</a:t>
                      </a:r>
                      <a:r>
                        <a:rPr lang="pl-PL" sz="1200" dirty="0" smtClean="0"/>
                        <a:t>/</a:t>
                      </a:r>
                      <a:r>
                        <a:rPr lang="pl-PL" sz="1200" dirty="0" err="1" smtClean="0"/>
                        <a:t>social</a:t>
                      </a:r>
                      <a:r>
                        <a:rPr lang="pl-PL" sz="1200" baseline="0" dirty="0" smtClean="0"/>
                        <a:t> </a:t>
                      </a:r>
                      <a:r>
                        <a:rPr lang="pl-PL" sz="1200" baseline="0" dirty="0" err="1" smtClean="0"/>
                        <a:t>issues</a:t>
                      </a:r>
                      <a:endParaRPr lang="en-US" sz="1200" dirty="0"/>
                    </a:p>
                  </a:txBody>
                  <a:tcPr/>
                </a:tc>
                <a:tc>
                  <a:txBody>
                    <a:bodyPr/>
                    <a:lstStyle/>
                    <a:p>
                      <a:r>
                        <a:rPr lang="pl-PL" sz="1200" dirty="0" err="1" smtClean="0"/>
                        <a:t>Employment</a:t>
                      </a:r>
                      <a:r>
                        <a:rPr lang="pl-PL" sz="1200" dirty="0" smtClean="0"/>
                        <a:t>/</a:t>
                      </a:r>
                      <a:r>
                        <a:rPr lang="pl-PL" sz="1200" dirty="0" err="1" smtClean="0"/>
                        <a:t>wage</a:t>
                      </a:r>
                      <a:endParaRPr lang="en-US" sz="1200" dirty="0"/>
                    </a:p>
                  </a:txBody>
                  <a:tcPr/>
                </a:tc>
              </a:tr>
              <a:tr h="370840">
                <a:tc>
                  <a:txBody>
                    <a:bodyPr/>
                    <a:lstStyle/>
                    <a:p>
                      <a:r>
                        <a:rPr lang="pl-PL" sz="1200" dirty="0" err="1" smtClean="0"/>
                        <a:t>Bedard</a:t>
                      </a:r>
                      <a:r>
                        <a:rPr lang="pl-PL" sz="1200" baseline="0" dirty="0" smtClean="0"/>
                        <a:t> and </a:t>
                      </a:r>
                      <a:r>
                        <a:rPr lang="pl-PL" sz="1200" baseline="0" dirty="0" err="1" smtClean="0"/>
                        <a:t>Dhuey</a:t>
                      </a:r>
                      <a:r>
                        <a:rPr lang="pl-PL" sz="1200" baseline="0" dirty="0" smtClean="0"/>
                        <a:t> 2006 (international data)</a:t>
                      </a:r>
                      <a:endParaRPr lang="en-US" sz="1200" dirty="0"/>
                    </a:p>
                  </a:txBody>
                  <a:tcPr/>
                </a:tc>
                <a:tc>
                  <a:txBody>
                    <a:bodyPr/>
                    <a:lstStyle/>
                    <a:p>
                      <a:r>
                        <a:rPr lang="pl-PL" sz="1200" dirty="0" smtClean="0"/>
                        <a:t>(-) </a:t>
                      </a:r>
                      <a:r>
                        <a:rPr lang="pl-PL" sz="1200" dirty="0" err="1" smtClean="0"/>
                        <a:t>in</a:t>
                      </a:r>
                      <a:r>
                        <a:rPr lang="pl-PL" sz="1200" dirty="0" smtClean="0"/>
                        <a:t> </a:t>
                      </a:r>
                      <a:r>
                        <a:rPr lang="pl-PL" sz="1200" dirty="0" err="1" smtClean="0"/>
                        <a:t>grades</a:t>
                      </a:r>
                      <a:r>
                        <a:rPr lang="pl-PL" sz="1200" dirty="0" smtClean="0"/>
                        <a:t> 4 and 8. and</a:t>
                      </a:r>
                      <a:r>
                        <a:rPr lang="pl-PL" sz="1200" baseline="0" dirty="0" smtClean="0"/>
                        <a:t> on </a:t>
                      </a:r>
                      <a:r>
                        <a:rPr lang="pl-PL" sz="1200" baseline="0" dirty="0" err="1" smtClean="0"/>
                        <a:t>university</a:t>
                      </a:r>
                      <a:r>
                        <a:rPr lang="pl-PL" sz="1200" baseline="0" dirty="0" smtClean="0"/>
                        <a:t> </a:t>
                      </a:r>
                      <a:r>
                        <a:rPr lang="pl-PL" sz="1200" baseline="0" dirty="0" err="1" smtClean="0"/>
                        <a:t>admission</a:t>
                      </a:r>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pl-PL" sz="1200" dirty="0" err="1" smtClean="0"/>
                        <a:t>Datar</a:t>
                      </a:r>
                      <a:r>
                        <a:rPr lang="pl-PL" sz="1200" dirty="0" smtClean="0"/>
                        <a:t> 2006 (USA)</a:t>
                      </a:r>
                      <a:endParaRPr lang="en-US" sz="1200" dirty="0"/>
                    </a:p>
                  </a:txBody>
                  <a:tcPr/>
                </a:tc>
                <a:tc>
                  <a:txBody>
                    <a:bodyPr/>
                    <a:lstStyle/>
                    <a:p>
                      <a:r>
                        <a:rPr lang="pl-PL" sz="1200" dirty="0" smtClean="0"/>
                        <a:t>(-)</a:t>
                      </a:r>
                      <a:r>
                        <a:rPr lang="pl-PL" sz="1200" baseline="0" dirty="0" smtClean="0"/>
                        <a:t> </a:t>
                      </a:r>
                      <a:r>
                        <a:rPr lang="pl-PL" sz="1200" baseline="0" dirty="0" err="1" smtClean="0"/>
                        <a:t>during</a:t>
                      </a:r>
                      <a:r>
                        <a:rPr lang="pl-PL" sz="1200" baseline="0" dirty="0" smtClean="0"/>
                        <a:t> first </a:t>
                      </a:r>
                      <a:r>
                        <a:rPr lang="pl-PL" sz="1200" baseline="0" dirty="0" err="1" smtClean="0"/>
                        <a:t>two</a:t>
                      </a:r>
                      <a:r>
                        <a:rPr lang="pl-PL" sz="1200" baseline="0" dirty="0" smtClean="0"/>
                        <a:t> </a:t>
                      </a:r>
                      <a:r>
                        <a:rPr lang="pl-PL" sz="1200" baseline="0" dirty="0" err="1" smtClean="0"/>
                        <a:t>years</a:t>
                      </a:r>
                      <a:r>
                        <a:rPr lang="pl-PL" sz="1200" baseline="0" dirty="0" smtClean="0"/>
                        <a:t> </a:t>
                      </a:r>
                      <a:r>
                        <a:rPr lang="pl-PL" sz="1200" baseline="0" dirty="0" err="1" smtClean="0"/>
                        <a:t>at</a:t>
                      </a:r>
                      <a:r>
                        <a:rPr lang="pl-PL" sz="1200" baseline="0" dirty="0" smtClean="0"/>
                        <a:t> </a:t>
                      </a:r>
                      <a:r>
                        <a:rPr lang="pl-PL" sz="1200" baseline="0" dirty="0" err="1" smtClean="0"/>
                        <a:t>school</a:t>
                      </a:r>
                      <a:endParaRPr lang="en-US" sz="1200" dirty="0"/>
                    </a:p>
                  </a:txBody>
                  <a:tcPr/>
                </a:tc>
                <a:tc>
                  <a:txBody>
                    <a:bodyPr/>
                    <a:lstStyle/>
                    <a:p>
                      <a:endParaRPr lang="en-US" sz="1200"/>
                    </a:p>
                  </a:txBody>
                  <a:tcPr/>
                </a:tc>
                <a:tc>
                  <a:txBody>
                    <a:bodyPr/>
                    <a:lstStyle/>
                    <a:p>
                      <a:endParaRPr lang="en-US" sz="1200"/>
                    </a:p>
                  </a:txBody>
                  <a:tcPr/>
                </a:tc>
              </a:tr>
              <a:tr h="370840">
                <a:tc>
                  <a:txBody>
                    <a:bodyPr/>
                    <a:lstStyle/>
                    <a:p>
                      <a:r>
                        <a:rPr lang="pl-PL" sz="1200" dirty="0" err="1" smtClean="0"/>
                        <a:t>McEwan</a:t>
                      </a:r>
                      <a:r>
                        <a:rPr lang="pl-PL" sz="1200" baseline="0" dirty="0" smtClean="0"/>
                        <a:t> and </a:t>
                      </a:r>
                      <a:r>
                        <a:rPr lang="pl-PL" sz="1200" baseline="0" dirty="0" err="1" smtClean="0"/>
                        <a:t>Shapiro</a:t>
                      </a:r>
                      <a:r>
                        <a:rPr lang="pl-PL" sz="1200" baseline="0" dirty="0" smtClean="0"/>
                        <a:t> 2008 (</a:t>
                      </a:r>
                      <a:r>
                        <a:rPr lang="pl-PL" sz="1200" dirty="0" smtClean="0"/>
                        <a:t>Chile)</a:t>
                      </a:r>
                      <a:endParaRPr lang="en-US" sz="1200" dirty="0"/>
                    </a:p>
                  </a:txBody>
                  <a:tcPr/>
                </a:tc>
                <a:tc>
                  <a:txBody>
                    <a:bodyPr/>
                    <a:lstStyle/>
                    <a:p>
                      <a:r>
                        <a:rPr lang="pl-PL" sz="1200" dirty="0" smtClean="0"/>
                        <a:t>(-) </a:t>
                      </a:r>
                      <a:r>
                        <a:rPr lang="pl-PL" sz="1200" dirty="0" err="1" smtClean="0"/>
                        <a:t>in</a:t>
                      </a:r>
                      <a:r>
                        <a:rPr lang="pl-PL" sz="1200" dirty="0" smtClean="0"/>
                        <a:t> </a:t>
                      </a:r>
                      <a:r>
                        <a:rPr lang="pl-PL" sz="1200" dirty="0" err="1" smtClean="0"/>
                        <a:t>grades</a:t>
                      </a:r>
                      <a:r>
                        <a:rPr lang="pl-PL" sz="1200" dirty="0" smtClean="0"/>
                        <a:t> 4 and 8. </a:t>
                      </a:r>
                      <a:r>
                        <a:rPr lang="pl-PL" sz="1200" dirty="0" err="1" smtClean="0"/>
                        <a:t>Also</a:t>
                      </a:r>
                      <a:r>
                        <a:rPr lang="pl-PL" sz="1200" dirty="0" smtClean="0"/>
                        <a:t> </a:t>
                      </a:r>
                      <a:r>
                        <a:rPr lang="pl-PL" sz="1200" dirty="0" err="1" smtClean="0"/>
                        <a:t>decreases</a:t>
                      </a:r>
                      <a:r>
                        <a:rPr lang="pl-PL" sz="1200" baseline="0" dirty="0" smtClean="0"/>
                        <a:t> </a:t>
                      </a:r>
                      <a:r>
                        <a:rPr lang="pl-PL" sz="1200" baseline="0" dirty="0" err="1" smtClean="0"/>
                        <a:t>the</a:t>
                      </a:r>
                      <a:r>
                        <a:rPr lang="pl-PL" sz="1200" baseline="0" dirty="0" smtClean="0"/>
                        <a:t> </a:t>
                      </a:r>
                      <a:r>
                        <a:rPr lang="pl-PL" sz="1200" baseline="0" dirty="0" err="1" smtClean="0"/>
                        <a:t>probability</a:t>
                      </a:r>
                      <a:r>
                        <a:rPr lang="pl-PL" sz="1200" baseline="0" dirty="0" smtClean="0"/>
                        <a:t> of </a:t>
                      </a:r>
                      <a:r>
                        <a:rPr lang="pl-PL" sz="1200" baseline="0" dirty="0" err="1" smtClean="0"/>
                        <a:t>repeating</a:t>
                      </a:r>
                      <a:r>
                        <a:rPr lang="pl-PL" sz="1200" baseline="0" dirty="0" smtClean="0"/>
                        <a:t> </a:t>
                      </a:r>
                      <a:r>
                        <a:rPr lang="pl-PL" sz="1200" baseline="0" dirty="0" err="1" smtClean="0"/>
                        <a:t>grade</a:t>
                      </a:r>
                      <a:endParaRPr lang="en-US" sz="1200" dirty="0"/>
                    </a:p>
                  </a:txBody>
                  <a:tcPr/>
                </a:tc>
                <a:tc>
                  <a:txBody>
                    <a:bodyPr/>
                    <a:lstStyle/>
                    <a:p>
                      <a:endParaRPr lang="en-US" sz="1200"/>
                    </a:p>
                  </a:txBody>
                  <a:tcPr/>
                </a:tc>
                <a:tc>
                  <a:txBody>
                    <a:bodyPr/>
                    <a:lstStyle/>
                    <a:p>
                      <a:endParaRPr lang="en-US" sz="1200"/>
                    </a:p>
                  </a:txBody>
                  <a:tcPr/>
                </a:tc>
              </a:tr>
              <a:tr h="370840">
                <a:tc>
                  <a:txBody>
                    <a:bodyPr/>
                    <a:lstStyle/>
                    <a:p>
                      <a:r>
                        <a:rPr lang="pl-PL" sz="1200" dirty="0" smtClean="0"/>
                        <a:t>Black. </a:t>
                      </a:r>
                      <a:r>
                        <a:rPr lang="pl-PL" sz="1200" dirty="0" err="1" smtClean="0"/>
                        <a:t>Devereux</a:t>
                      </a:r>
                      <a:r>
                        <a:rPr lang="pl-PL" sz="1200" dirty="0" smtClean="0"/>
                        <a:t> et. Al. 2011</a:t>
                      </a:r>
                      <a:r>
                        <a:rPr lang="pl-PL" sz="1200" baseline="0" dirty="0" smtClean="0"/>
                        <a:t> (</a:t>
                      </a:r>
                      <a:r>
                        <a:rPr lang="pl-PL" sz="1200" baseline="0" dirty="0" err="1" smtClean="0"/>
                        <a:t>Norway</a:t>
                      </a:r>
                      <a:r>
                        <a:rPr lang="pl-PL" sz="1200" baseline="0" dirty="0" smtClean="0"/>
                        <a:t>)</a:t>
                      </a:r>
                      <a:endParaRPr lang="en-US" sz="1200" dirty="0"/>
                    </a:p>
                  </a:txBody>
                  <a:tcPr/>
                </a:tc>
                <a:tc>
                  <a:txBody>
                    <a:bodyPr/>
                    <a:lstStyle/>
                    <a:p>
                      <a:r>
                        <a:rPr lang="pl-PL" sz="1200" dirty="0" smtClean="0"/>
                        <a:t>(+) </a:t>
                      </a:r>
                      <a:r>
                        <a:rPr lang="pl-PL" sz="1200" dirty="0" err="1" smtClean="0"/>
                        <a:t>small</a:t>
                      </a:r>
                      <a:r>
                        <a:rPr lang="pl-PL" sz="1200" dirty="0" smtClean="0"/>
                        <a:t> </a:t>
                      </a:r>
                      <a:r>
                        <a:rPr lang="pl-PL" sz="1200" dirty="0" err="1" smtClean="0"/>
                        <a:t>positive</a:t>
                      </a:r>
                      <a:r>
                        <a:rPr lang="pl-PL" sz="1200" dirty="0" smtClean="0"/>
                        <a:t> </a:t>
                      </a:r>
                      <a:r>
                        <a:rPr lang="pl-PL" sz="1200" dirty="0" err="1" smtClean="0"/>
                        <a:t>effect</a:t>
                      </a:r>
                      <a:r>
                        <a:rPr lang="pl-PL" sz="1200" baseline="0" dirty="0" smtClean="0"/>
                        <a:t> on IQ test</a:t>
                      </a:r>
                      <a:endParaRPr lang="en-US" sz="1200" dirty="0"/>
                    </a:p>
                  </a:txBody>
                  <a:tcPr/>
                </a:tc>
                <a:tc>
                  <a:txBody>
                    <a:bodyPr/>
                    <a:lstStyle/>
                    <a:p>
                      <a:r>
                        <a:rPr lang="pl-PL" sz="1200" dirty="0" smtClean="0"/>
                        <a:t>(-) </a:t>
                      </a:r>
                      <a:r>
                        <a:rPr lang="pl-PL" sz="1200" dirty="0" err="1" smtClean="0"/>
                        <a:t>higher</a:t>
                      </a:r>
                      <a:r>
                        <a:rPr lang="pl-PL" sz="1200" dirty="0" smtClean="0"/>
                        <a:t> </a:t>
                      </a:r>
                      <a:r>
                        <a:rPr lang="pl-PL" sz="1200" dirty="0" err="1" smtClean="0"/>
                        <a:t>probability</a:t>
                      </a:r>
                      <a:r>
                        <a:rPr lang="pl-PL" sz="1200" baseline="0" dirty="0" smtClean="0"/>
                        <a:t> of </a:t>
                      </a:r>
                      <a:r>
                        <a:rPr lang="pl-PL" sz="1200" baseline="0" dirty="0" err="1" smtClean="0"/>
                        <a:t>teenage</a:t>
                      </a:r>
                      <a:r>
                        <a:rPr lang="pl-PL" sz="1200" baseline="0" dirty="0" smtClean="0"/>
                        <a:t> </a:t>
                      </a:r>
                      <a:r>
                        <a:rPr lang="pl-PL" sz="1200" baseline="0" dirty="0" err="1" smtClean="0"/>
                        <a:t>pregnancy</a:t>
                      </a:r>
                      <a:r>
                        <a:rPr lang="pl-PL" sz="1200" baseline="0" dirty="0" smtClean="0"/>
                        <a:t> (girls)</a:t>
                      </a:r>
                    </a:p>
                    <a:p>
                      <a:r>
                        <a:rPr lang="pl-PL" sz="1200" baseline="0" dirty="0" smtClean="0"/>
                        <a:t>(-) </a:t>
                      </a:r>
                      <a:r>
                        <a:rPr lang="pl-PL" sz="1200" baseline="0" dirty="0" err="1" smtClean="0"/>
                        <a:t>higher</a:t>
                      </a:r>
                      <a:r>
                        <a:rPr lang="pl-PL" sz="1200" baseline="0" dirty="0" smtClean="0"/>
                        <a:t> </a:t>
                      </a:r>
                      <a:r>
                        <a:rPr lang="pl-PL" sz="1200" baseline="0" dirty="0" err="1" smtClean="0"/>
                        <a:t>probability</a:t>
                      </a:r>
                      <a:r>
                        <a:rPr lang="pl-PL" sz="1200" baseline="0" dirty="0" smtClean="0"/>
                        <a:t> of </a:t>
                      </a:r>
                      <a:r>
                        <a:rPr lang="pl-PL" sz="1200" baseline="0" dirty="0" err="1" smtClean="0"/>
                        <a:t>poor</a:t>
                      </a:r>
                      <a:r>
                        <a:rPr lang="pl-PL" sz="1200" baseline="0" dirty="0" smtClean="0"/>
                        <a:t> </a:t>
                      </a:r>
                      <a:r>
                        <a:rPr lang="pl-PL" sz="1200" baseline="0" dirty="0" err="1" smtClean="0"/>
                        <a:t>mental</a:t>
                      </a:r>
                      <a:r>
                        <a:rPr lang="pl-PL" sz="1200" baseline="0" dirty="0" smtClean="0"/>
                        <a:t> health (</a:t>
                      </a:r>
                      <a:r>
                        <a:rPr lang="pl-PL" sz="1200" baseline="0" dirty="0" err="1" smtClean="0"/>
                        <a:t>boys</a:t>
                      </a:r>
                      <a:r>
                        <a:rPr lang="pl-PL" sz="1200" baseline="0" dirty="0" smtClean="0"/>
                        <a:t>)</a:t>
                      </a:r>
                      <a:endParaRPr lang="en-US" sz="1200" dirty="0"/>
                    </a:p>
                  </a:txBody>
                  <a:tcPr/>
                </a:tc>
                <a:tc>
                  <a:txBody>
                    <a:bodyPr/>
                    <a:lstStyle/>
                    <a:p>
                      <a:r>
                        <a:rPr lang="pl-PL" sz="1200" dirty="0" smtClean="0"/>
                        <a:t>(+) </a:t>
                      </a:r>
                      <a:r>
                        <a:rPr lang="pl-PL" sz="1200" dirty="0" err="1" smtClean="0"/>
                        <a:t>higher</a:t>
                      </a:r>
                      <a:r>
                        <a:rPr lang="pl-PL" sz="1200" baseline="0" dirty="0" smtClean="0"/>
                        <a:t> </a:t>
                      </a:r>
                      <a:r>
                        <a:rPr lang="pl-PL" sz="1200" baseline="0" dirty="0" err="1" smtClean="0"/>
                        <a:t>earnings</a:t>
                      </a:r>
                      <a:r>
                        <a:rPr lang="pl-PL" sz="1200" baseline="0" dirty="0" smtClean="0"/>
                        <a:t> </a:t>
                      </a:r>
                      <a:r>
                        <a:rPr lang="pl-PL" sz="1200" baseline="0" dirty="0" err="1" smtClean="0"/>
                        <a:t>until</a:t>
                      </a:r>
                      <a:r>
                        <a:rPr lang="pl-PL" sz="1200" baseline="0" dirty="0" smtClean="0"/>
                        <a:t> </a:t>
                      </a:r>
                      <a:r>
                        <a:rPr lang="pl-PL" sz="1200" baseline="0" dirty="0" err="1" smtClean="0"/>
                        <a:t>the</a:t>
                      </a:r>
                      <a:r>
                        <a:rPr lang="pl-PL" sz="1200" baseline="0" dirty="0" smtClean="0"/>
                        <a:t> </a:t>
                      </a:r>
                      <a:r>
                        <a:rPr lang="pl-PL" sz="1200" baseline="0" dirty="0" err="1" smtClean="0"/>
                        <a:t>age</a:t>
                      </a:r>
                      <a:r>
                        <a:rPr lang="pl-PL" sz="1200" baseline="0" dirty="0" smtClean="0"/>
                        <a:t> of 30</a:t>
                      </a:r>
                      <a:endParaRPr lang="en-US" sz="1200" dirty="0"/>
                    </a:p>
                  </a:txBody>
                  <a:tcPr/>
                </a:tc>
              </a:tr>
              <a:tr h="370840">
                <a:tc>
                  <a:txBody>
                    <a:bodyPr/>
                    <a:lstStyle/>
                    <a:p>
                      <a:r>
                        <a:rPr lang="en-US" sz="1200" dirty="0" err="1" smtClean="0"/>
                        <a:t>Altwicker-Hámori</a:t>
                      </a:r>
                      <a:r>
                        <a:rPr lang="en-US" sz="1200" dirty="0" smtClean="0"/>
                        <a:t> </a:t>
                      </a:r>
                      <a:r>
                        <a:rPr lang="pl-PL" sz="1200" dirty="0" smtClean="0"/>
                        <a:t>and </a:t>
                      </a:r>
                      <a:r>
                        <a:rPr lang="en-US" sz="1200" dirty="0" err="1" smtClean="0"/>
                        <a:t>Köllo</a:t>
                      </a:r>
                      <a:r>
                        <a:rPr lang="pl-PL" sz="1200" dirty="0" smtClean="0"/>
                        <a:t> 2012 (</a:t>
                      </a:r>
                      <a:r>
                        <a:rPr lang="pl-PL" sz="1200" dirty="0" err="1" smtClean="0"/>
                        <a:t>Hungary</a:t>
                      </a:r>
                      <a:r>
                        <a:rPr lang="pl-PL" sz="1200" dirty="0" smtClean="0"/>
                        <a:t>) </a:t>
                      </a:r>
                      <a:endParaRPr lang="en-US" sz="1200" dirty="0"/>
                    </a:p>
                  </a:txBody>
                  <a:tcPr/>
                </a:tc>
                <a:tc>
                  <a:txBody>
                    <a:bodyPr/>
                    <a:lstStyle/>
                    <a:p>
                      <a:r>
                        <a:rPr lang="pl-PL" sz="1200" dirty="0" smtClean="0"/>
                        <a:t>(-) </a:t>
                      </a:r>
                      <a:r>
                        <a:rPr lang="pl-PL" sz="1200" dirty="0" err="1" smtClean="0"/>
                        <a:t>in</a:t>
                      </a:r>
                      <a:r>
                        <a:rPr lang="pl-PL" sz="1200" dirty="0" smtClean="0"/>
                        <a:t> </a:t>
                      </a:r>
                      <a:r>
                        <a:rPr lang="pl-PL" sz="1200" dirty="0" err="1" smtClean="0"/>
                        <a:t>grades</a:t>
                      </a:r>
                      <a:r>
                        <a:rPr lang="pl-PL" sz="1200" dirty="0" smtClean="0"/>
                        <a:t> 4 and 8. </a:t>
                      </a:r>
                      <a:r>
                        <a:rPr lang="pl-PL" sz="1200" dirty="0" err="1" smtClean="0"/>
                        <a:t>Effect</a:t>
                      </a:r>
                      <a:r>
                        <a:rPr lang="pl-PL" sz="1200" baseline="0" dirty="0" smtClean="0"/>
                        <a:t> much </a:t>
                      </a:r>
                      <a:r>
                        <a:rPr lang="pl-PL" sz="1200" baseline="0" dirty="0" err="1" smtClean="0"/>
                        <a:t>stronger</a:t>
                      </a:r>
                      <a:r>
                        <a:rPr lang="pl-PL" sz="1200" baseline="0" dirty="0" smtClean="0"/>
                        <a:t> for </a:t>
                      </a:r>
                      <a:r>
                        <a:rPr lang="pl-PL" sz="1200" baseline="0" dirty="0" err="1" smtClean="0"/>
                        <a:t>low-status</a:t>
                      </a:r>
                      <a:r>
                        <a:rPr lang="pl-PL" sz="1200" baseline="0" dirty="0" smtClean="0"/>
                        <a:t> </a:t>
                      </a:r>
                      <a:r>
                        <a:rPr lang="pl-PL" sz="1200" baseline="0" dirty="0" err="1" smtClean="0"/>
                        <a:t>kids</a:t>
                      </a:r>
                      <a:endParaRPr lang="en-US" sz="1200" dirty="0"/>
                    </a:p>
                  </a:txBody>
                  <a:tcPr/>
                </a:tc>
                <a:tc>
                  <a:txBody>
                    <a:bodyPr/>
                    <a:lstStyle/>
                    <a:p>
                      <a:endParaRPr lang="en-US" sz="1200"/>
                    </a:p>
                  </a:txBody>
                  <a:tcPr/>
                </a:tc>
                <a:tc>
                  <a:txBody>
                    <a:bodyPr/>
                    <a:lstStyle/>
                    <a:p>
                      <a:endParaRPr lang="en-US" sz="1200"/>
                    </a:p>
                  </a:txBody>
                  <a:tcPr/>
                </a:tc>
              </a:tr>
              <a:tr h="370840">
                <a:tc>
                  <a:txBody>
                    <a:bodyPr/>
                    <a:lstStyle/>
                    <a:p>
                      <a:r>
                        <a:rPr lang="pl-PL" sz="1200" dirty="0" smtClean="0"/>
                        <a:t>Fredriksson  and </a:t>
                      </a:r>
                      <a:r>
                        <a:rPr lang="pl-PL" sz="1200" dirty="0" err="1" smtClean="0"/>
                        <a:t>Ockert</a:t>
                      </a:r>
                      <a:r>
                        <a:rPr lang="pl-PL" sz="1200" dirty="0" smtClean="0"/>
                        <a:t> 2013 (</a:t>
                      </a:r>
                      <a:r>
                        <a:rPr lang="pl-PL" sz="1200" dirty="0" err="1" smtClean="0"/>
                        <a:t>Sweden</a:t>
                      </a:r>
                      <a:r>
                        <a:rPr lang="pl-PL" sz="1200" dirty="0" smtClean="0"/>
                        <a:t>)</a:t>
                      </a:r>
                      <a:endParaRPr lang="en-US" sz="1200" dirty="0"/>
                    </a:p>
                  </a:txBody>
                  <a:tcPr/>
                </a:tc>
                <a:tc>
                  <a:txBody>
                    <a:bodyPr/>
                    <a:lstStyle/>
                    <a:p>
                      <a:r>
                        <a:rPr lang="pl-PL" sz="1200" dirty="0" smtClean="0"/>
                        <a:t>(-) </a:t>
                      </a:r>
                      <a:r>
                        <a:rPr lang="pl-PL" sz="1200" dirty="0" err="1" smtClean="0"/>
                        <a:t>decreases</a:t>
                      </a:r>
                      <a:r>
                        <a:rPr lang="pl-PL" sz="1200" dirty="0" smtClean="0"/>
                        <a:t> </a:t>
                      </a:r>
                      <a:r>
                        <a:rPr lang="pl-PL" sz="1200" dirty="0" err="1" smtClean="0"/>
                        <a:t>educactional</a:t>
                      </a:r>
                      <a:r>
                        <a:rPr lang="pl-PL" sz="1200" dirty="0" smtClean="0"/>
                        <a:t> </a:t>
                      </a:r>
                      <a:r>
                        <a:rPr lang="pl-PL" sz="1200" dirty="0" err="1" smtClean="0"/>
                        <a:t>attainment</a:t>
                      </a:r>
                      <a:endParaRPr lang="en-US" sz="1200" dirty="0"/>
                    </a:p>
                  </a:txBody>
                  <a:tcPr/>
                </a:tc>
                <a:tc>
                  <a:txBody>
                    <a:bodyPr/>
                    <a:lstStyle/>
                    <a:p>
                      <a:endParaRPr lang="en-US" sz="1200" dirty="0"/>
                    </a:p>
                  </a:txBody>
                  <a:tcPr/>
                </a:tc>
                <a:tc>
                  <a:txBody>
                    <a:bodyPr/>
                    <a:lstStyle/>
                    <a:p>
                      <a:r>
                        <a:rPr lang="pl-PL" sz="1200" dirty="0" smtClean="0"/>
                        <a:t>(-) </a:t>
                      </a:r>
                      <a:r>
                        <a:rPr lang="pl-PL" sz="1200" dirty="0" err="1" smtClean="0"/>
                        <a:t>depresses</a:t>
                      </a:r>
                      <a:r>
                        <a:rPr lang="pl-PL" sz="1200" dirty="0" smtClean="0"/>
                        <a:t> </a:t>
                      </a:r>
                      <a:r>
                        <a:rPr lang="pl-PL" sz="1200" dirty="0" err="1" smtClean="0"/>
                        <a:t>prime-age</a:t>
                      </a:r>
                      <a:r>
                        <a:rPr lang="pl-PL" sz="1200" dirty="0" smtClean="0"/>
                        <a:t> </a:t>
                      </a:r>
                      <a:r>
                        <a:rPr lang="pl-PL" sz="1200" dirty="0" err="1" smtClean="0"/>
                        <a:t>earnings</a:t>
                      </a:r>
                      <a:r>
                        <a:rPr lang="pl-PL" sz="1200" dirty="0" smtClean="0"/>
                        <a:t> of </a:t>
                      </a:r>
                      <a:r>
                        <a:rPr lang="pl-PL" sz="1200" dirty="0" err="1" smtClean="0"/>
                        <a:t>students</a:t>
                      </a:r>
                      <a:r>
                        <a:rPr lang="pl-PL" sz="1200" dirty="0" smtClean="0"/>
                        <a:t> </a:t>
                      </a:r>
                      <a:r>
                        <a:rPr lang="pl-PL" sz="1200" dirty="0" err="1" smtClean="0"/>
                        <a:t>with</a:t>
                      </a:r>
                      <a:r>
                        <a:rPr lang="pl-PL" sz="1200" baseline="0" dirty="0" smtClean="0"/>
                        <a:t> </a:t>
                      </a:r>
                      <a:r>
                        <a:rPr lang="pl-PL" sz="1200" baseline="0" dirty="0" err="1" smtClean="0"/>
                        <a:t>low-educated</a:t>
                      </a:r>
                      <a:r>
                        <a:rPr lang="pl-PL" sz="1200" baseline="0" dirty="0" smtClean="0"/>
                        <a:t> </a:t>
                      </a:r>
                      <a:r>
                        <a:rPr lang="pl-PL" sz="1200" baseline="0" dirty="0" err="1" smtClean="0"/>
                        <a:t>parents</a:t>
                      </a:r>
                      <a:endParaRPr lang="en-US" sz="1200" dirty="0"/>
                    </a:p>
                  </a:txBody>
                  <a:tcPr/>
                </a:tc>
              </a:tr>
              <a:tr h="370840">
                <a:tc>
                  <a:txBody>
                    <a:bodyPr/>
                    <a:lstStyle/>
                    <a:p>
                      <a:r>
                        <a:rPr lang="en-US" sz="1200" dirty="0" err="1" smtClean="0"/>
                        <a:t>Horstschräer</a:t>
                      </a:r>
                      <a:r>
                        <a:rPr lang="pl-PL" sz="1200" dirty="0" smtClean="0"/>
                        <a:t> and</a:t>
                      </a:r>
                      <a:endParaRPr lang="en-US" sz="1200" dirty="0" smtClean="0"/>
                    </a:p>
                    <a:p>
                      <a:r>
                        <a:rPr lang="en-US" sz="1200" dirty="0" err="1" smtClean="0"/>
                        <a:t>Muehler</a:t>
                      </a:r>
                      <a:r>
                        <a:rPr lang="pl-PL" sz="1200" dirty="0" smtClean="0"/>
                        <a:t> 2014</a:t>
                      </a:r>
                      <a:endParaRPr lang="en-US" sz="1200" dirty="0" smtClean="0"/>
                    </a:p>
                    <a:p>
                      <a:r>
                        <a:rPr lang="pl-PL" sz="1200" dirty="0" smtClean="0"/>
                        <a:t>(Germany)</a:t>
                      </a:r>
                      <a:endParaRPr lang="en-US" sz="1200" dirty="0"/>
                    </a:p>
                  </a:txBody>
                  <a:tcPr/>
                </a:tc>
                <a:tc>
                  <a:txBody>
                    <a:bodyPr/>
                    <a:lstStyle/>
                    <a:p>
                      <a:r>
                        <a:rPr lang="pl-PL" sz="1200" dirty="0" smtClean="0"/>
                        <a:t>(-) </a:t>
                      </a:r>
                      <a:r>
                        <a:rPr lang="pl-PL" sz="1200" dirty="0" err="1" smtClean="0"/>
                        <a:t>Delayed</a:t>
                      </a:r>
                      <a:r>
                        <a:rPr lang="pl-PL" sz="1200" dirty="0" smtClean="0"/>
                        <a:t> </a:t>
                      </a:r>
                      <a:r>
                        <a:rPr lang="pl-PL" sz="1200" dirty="0" err="1" smtClean="0"/>
                        <a:t>school</a:t>
                      </a:r>
                      <a:r>
                        <a:rPr lang="pl-PL" sz="1200" dirty="0" smtClean="0"/>
                        <a:t> </a:t>
                      </a:r>
                      <a:r>
                        <a:rPr lang="pl-PL" sz="1200" dirty="0" err="1" smtClean="0"/>
                        <a:t>entrance</a:t>
                      </a:r>
                      <a:r>
                        <a:rPr lang="pl-PL" sz="1200" dirty="0" smtClean="0"/>
                        <a:t> </a:t>
                      </a:r>
                      <a:r>
                        <a:rPr lang="en-US" sz="1200" dirty="0" smtClean="0"/>
                        <a:t>mitigate</a:t>
                      </a:r>
                      <a:r>
                        <a:rPr lang="pl-PL" sz="1200" dirty="0" smtClean="0"/>
                        <a:t>s</a:t>
                      </a:r>
                      <a:r>
                        <a:rPr lang="en-US" sz="1200" dirty="0" smtClean="0"/>
                        <a:t> disadvantages for children being young compared with their classmates</a:t>
                      </a:r>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pl-PL" sz="1200" dirty="0" smtClean="0"/>
                        <a:t>Nam 2014 (Korea)</a:t>
                      </a:r>
                      <a:endParaRPr lang="en-US" sz="1200" dirty="0"/>
                    </a:p>
                  </a:txBody>
                  <a:tcPr/>
                </a:tc>
                <a:tc>
                  <a:txBody>
                    <a:bodyPr/>
                    <a:lstStyle/>
                    <a:p>
                      <a:r>
                        <a:rPr lang="pl-PL" sz="1200" dirty="0" smtClean="0"/>
                        <a:t>(-) </a:t>
                      </a:r>
                      <a:r>
                        <a:rPr lang="pl-PL" sz="1200" dirty="0" err="1" smtClean="0"/>
                        <a:t>until</a:t>
                      </a:r>
                      <a:r>
                        <a:rPr lang="pl-PL" sz="1200" dirty="0" smtClean="0"/>
                        <a:t> </a:t>
                      </a:r>
                      <a:r>
                        <a:rPr lang="pl-PL" sz="1200" dirty="0" err="1" smtClean="0"/>
                        <a:t>middle</a:t>
                      </a:r>
                      <a:r>
                        <a:rPr lang="pl-PL" sz="1200" baseline="0" dirty="0" smtClean="0"/>
                        <a:t> </a:t>
                      </a:r>
                      <a:r>
                        <a:rPr lang="pl-PL" sz="1200" baseline="0" dirty="0" err="1" smtClean="0"/>
                        <a:t>school</a:t>
                      </a:r>
                      <a:r>
                        <a:rPr lang="pl-PL" sz="1200" baseline="0" dirty="0" smtClean="0"/>
                        <a:t>. (0) </a:t>
                      </a:r>
                      <a:r>
                        <a:rPr lang="pl-PL" sz="1200" baseline="0" dirty="0" err="1" smtClean="0"/>
                        <a:t>while</a:t>
                      </a:r>
                      <a:r>
                        <a:rPr lang="pl-PL" sz="1200" baseline="0" dirty="0" smtClean="0"/>
                        <a:t> </a:t>
                      </a:r>
                      <a:r>
                        <a:rPr lang="pl-PL" sz="1200" baseline="0" dirty="0" err="1" smtClean="0"/>
                        <a:t>graduating</a:t>
                      </a:r>
                      <a:r>
                        <a:rPr lang="pl-PL" sz="1200" baseline="0" dirty="0" smtClean="0"/>
                        <a:t> </a:t>
                      </a:r>
                      <a:r>
                        <a:rPr lang="pl-PL" sz="1200" baseline="0" dirty="0" err="1" smtClean="0"/>
                        <a:t>from</a:t>
                      </a:r>
                      <a:r>
                        <a:rPr lang="pl-PL" sz="1200" baseline="0" dirty="0" smtClean="0"/>
                        <a:t> high </a:t>
                      </a:r>
                      <a:r>
                        <a:rPr lang="pl-PL" sz="1200" baseline="0" dirty="0" err="1" smtClean="0"/>
                        <a:t>school</a:t>
                      </a:r>
                      <a:endParaRPr lang="en-US" sz="1200" dirty="0"/>
                    </a:p>
                  </a:txBody>
                  <a:tcPr/>
                </a:tc>
                <a:tc>
                  <a:txBody>
                    <a:bodyPr/>
                    <a:lstStyle/>
                    <a:p>
                      <a:r>
                        <a:rPr lang="pl-PL" sz="1200" dirty="0" smtClean="0"/>
                        <a:t>(+) </a:t>
                      </a:r>
                      <a:r>
                        <a:rPr lang="pl-PL" sz="1200" dirty="0" err="1" smtClean="0"/>
                        <a:t>youger</a:t>
                      </a:r>
                      <a:r>
                        <a:rPr lang="pl-PL" sz="1200" dirty="0" smtClean="0"/>
                        <a:t> </a:t>
                      </a:r>
                      <a:r>
                        <a:rPr lang="pl-PL" sz="1200" dirty="0" err="1" smtClean="0"/>
                        <a:t>students</a:t>
                      </a:r>
                      <a:r>
                        <a:rPr lang="pl-PL" sz="1200" dirty="0" smtClean="0"/>
                        <a:t> </a:t>
                      </a:r>
                      <a:r>
                        <a:rPr lang="pl-PL" sz="1200" dirty="0" err="1" smtClean="0"/>
                        <a:t>focus</a:t>
                      </a:r>
                      <a:r>
                        <a:rPr lang="pl-PL" sz="1200" dirty="0" smtClean="0"/>
                        <a:t> </a:t>
                      </a:r>
                      <a:r>
                        <a:rPr lang="pl-PL" sz="1200" dirty="0" err="1" smtClean="0"/>
                        <a:t>more</a:t>
                      </a:r>
                      <a:r>
                        <a:rPr lang="pl-PL" sz="1200" dirty="0" smtClean="0"/>
                        <a:t> on </a:t>
                      </a:r>
                      <a:r>
                        <a:rPr lang="pl-PL" sz="1200" dirty="0" err="1" smtClean="0"/>
                        <a:t>academic</a:t>
                      </a:r>
                      <a:r>
                        <a:rPr lang="pl-PL" sz="1200" dirty="0" smtClean="0"/>
                        <a:t> </a:t>
                      </a:r>
                      <a:r>
                        <a:rPr lang="pl-PL" sz="1200" dirty="0" err="1" smtClean="0"/>
                        <a:t>studies</a:t>
                      </a:r>
                      <a:endParaRPr lang="en-US" sz="1200" dirty="0"/>
                    </a:p>
                  </a:txBody>
                  <a:tcPr/>
                </a:tc>
                <a:tc>
                  <a:txBody>
                    <a:bodyPr/>
                    <a:lstStyle/>
                    <a:p>
                      <a:endParaRPr lang="en-US" sz="1200" dirty="0"/>
                    </a:p>
                  </a:txBody>
                  <a:tcPr/>
                </a:tc>
              </a:tr>
              <a:tr h="370840">
                <a:tc>
                  <a:txBody>
                    <a:bodyPr/>
                    <a:lstStyle/>
                    <a:p>
                      <a:r>
                        <a:rPr lang="pl-PL" sz="1200" dirty="0" smtClean="0"/>
                        <a:t>Ponzo</a:t>
                      </a:r>
                      <a:r>
                        <a:rPr lang="pl-PL" sz="1200" baseline="0" dirty="0" smtClean="0"/>
                        <a:t> and </a:t>
                      </a:r>
                      <a:r>
                        <a:rPr lang="pl-PL" sz="1200" baseline="0" dirty="0" err="1" smtClean="0"/>
                        <a:t>Scoppa</a:t>
                      </a:r>
                      <a:r>
                        <a:rPr lang="pl-PL" sz="1200" baseline="0" dirty="0" smtClean="0"/>
                        <a:t> 2014 (</a:t>
                      </a:r>
                      <a:r>
                        <a:rPr lang="pl-PL" sz="1200" dirty="0" err="1" smtClean="0"/>
                        <a:t>Italy</a:t>
                      </a:r>
                      <a:r>
                        <a:rPr lang="pl-PL" sz="1200" dirty="0" smtClean="0"/>
                        <a:t>)</a:t>
                      </a:r>
                      <a:endParaRPr lang="en-US" sz="1200" dirty="0"/>
                    </a:p>
                  </a:txBody>
                  <a:tcPr/>
                </a:tc>
                <a:tc>
                  <a:txBody>
                    <a:bodyPr/>
                    <a:lstStyle/>
                    <a:p>
                      <a:r>
                        <a:rPr lang="pl-PL" sz="1200" dirty="0" smtClean="0"/>
                        <a:t>(-) </a:t>
                      </a:r>
                      <a:r>
                        <a:rPr lang="pl-PL" sz="1200" dirty="0" err="1" smtClean="0"/>
                        <a:t>in</a:t>
                      </a:r>
                      <a:r>
                        <a:rPr lang="pl-PL" sz="1200" dirty="0" smtClean="0"/>
                        <a:t> </a:t>
                      </a:r>
                      <a:r>
                        <a:rPr lang="pl-PL" sz="1200" dirty="0" err="1" smtClean="0"/>
                        <a:t>grades</a:t>
                      </a:r>
                      <a:r>
                        <a:rPr lang="pl-PL" sz="1200" dirty="0" smtClean="0"/>
                        <a:t> 4. 8. and 10 </a:t>
                      </a:r>
                      <a:r>
                        <a:rPr lang="pl-PL" sz="1200" dirty="0" err="1" smtClean="0"/>
                        <a:t>with</a:t>
                      </a:r>
                      <a:r>
                        <a:rPr lang="pl-PL" sz="1200" dirty="0" smtClean="0"/>
                        <a:t> no fading</a:t>
                      </a:r>
                      <a:r>
                        <a:rPr lang="pl-PL" sz="1200" baseline="0" dirty="0" smtClean="0"/>
                        <a:t> out. </a:t>
                      </a:r>
                      <a:r>
                        <a:rPr lang="pl-PL" sz="1200" baseline="0" dirty="0" err="1" smtClean="0"/>
                        <a:t>Younger</a:t>
                      </a:r>
                      <a:r>
                        <a:rPr lang="pl-PL" sz="1200" baseline="0" dirty="0" smtClean="0"/>
                        <a:t> </a:t>
                      </a:r>
                      <a:r>
                        <a:rPr lang="pl-PL" sz="1200" baseline="0" dirty="0" err="1" smtClean="0"/>
                        <a:t>students</a:t>
                      </a:r>
                      <a:r>
                        <a:rPr lang="pl-PL" sz="1200" baseline="0" dirty="0" smtClean="0"/>
                        <a:t> </a:t>
                      </a:r>
                      <a:r>
                        <a:rPr lang="pl-PL" sz="1200" baseline="0" dirty="0" err="1" smtClean="0"/>
                        <a:t>are</a:t>
                      </a:r>
                      <a:r>
                        <a:rPr lang="pl-PL" sz="1200" baseline="0" dirty="0" smtClean="0"/>
                        <a:t> </a:t>
                      </a:r>
                      <a:r>
                        <a:rPr lang="pl-PL" sz="1200" baseline="0" dirty="0" err="1" smtClean="0"/>
                        <a:t>more</a:t>
                      </a:r>
                      <a:r>
                        <a:rPr lang="pl-PL" sz="1200" baseline="0" dirty="0" smtClean="0"/>
                        <a:t> </a:t>
                      </a:r>
                      <a:r>
                        <a:rPr lang="pl-PL" sz="1200" baseline="0" dirty="0" err="1" smtClean="0"/>
                        <a:t>likely</a:t>
                      </a:r>
                      <a:r>
                        <a:rPr lang="pl-PL" sz="1200" baseline="0" dirty="0" smtClean="0"/>
                        <a:t> to be </a:t>
                      </a:r>
                      <a:r>
                        <a:rPr lang="pl-PL" sz="1200" baseline="0" dirty="0" err="1" smtClean="0"/>
                        <a:t>vocationally</a:t>
                      </a:r>
                      <a:r>
                        <a:rPr lang="pl-PL" sz="1200" baseline="0" dirty="0" smtClean="0"/>
                        <a:t> </a:t>
                      </a:r>
                      <a:r>
                        <a:rPr lang="pl-PL" sz="1200" baseline="0" dirty="0" err="1" smtClean="0"/>
                        <a:t>tracked</a:t>
                      </a:r>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Schneeweis</a:t>
                      </a:r>
                      <a:r>
                        <a:rPr lang="pl-PL" sz="1200" dirty="0" smtClean="0"/>
                        <a:t> and  </a:t>
                      </a:r>
                      <a:r>
                        <a:rPr lang="en-US" sz="1200" dirty="0" err="1" smtClean="0"/>
                        <a:t>Zweimüller</a:t>
                      </a:r>
                      <a:r>
                        <a:rPr lang="pl-PL" sz="1200" dirty="0" smtClean="0"/>
                        <a:t> 2014 (Austria)</a:t>
                      </a:r>
                      <a:endParaRPr lang="en-US" sz="1200" dirty="0"/>
                    </a:p>
                  </a:txBody>
                  <a:tcPr/>
                </a:tc>
                <a:tc>
                  <a:txBody>
                    <a:bodyPr/>
                    <a:lstStyle/>
                    <a:p>
                      <a:r>
                        <a:rPr lang="pl-PL" sz="1200" dirty="0" smtClean="0"/>
                        <a:t>(-) </a:t>
                      </a:r>
                      <a:r>
                        <a:rPr lang="pl-PL" sz="1200" dirty="0" err="1" smtClean="0"/>
                        <a:t>increased</a:t>
                      </a:r>
                      <a:r>
                        <a:rPr lang="pl-PL" sz="1200" baseline="0" dirty="0" smtClean="0"/>
                        <a:t> </a:t>
                      </a:r>
                      <a:r>
                        <a:rPr lang="pl-PL" sz="1200" baseline="0" dirty="0" err="1" smtClean="0"/>
                        <a:t>probability</a:t>
                      </a:r>
                      <a:r>
                        <a:rPr lang="pl-PL" sz="1200" baseline="0" dirty="0" smtClean="0"/>
                        <a:t> of </a:t>
                      </a:r>
                      <a:r>
                        <a:rPr lang="pl-PL" sz="1200" baseline="0" dirty="0" err="1" smtClean="0"/>
                        <a:t>vocational</a:t>
                      </a:r>
                      <a:r>
                        <a:rPr lang="pl-PL" sz="1200" baseline="0" dirty="0" smtClean="0"/>
                        <a:t> </a:t>
                      </a:r>
                      <a:r>
                        <a:rPr lang="pl-PL" sz="1200" baseline="0" dirty="0" err="1" smtClean="0"/>
                        <a:t>tracking</a:t>
                      </a:r>
                      <a:r>
                        <a:rPr lang="pl-PL" sz="1200" baseline="0" dirty="0" smtClean="0"/>
                        <a:t> </a:t>
                      </a:r>
                      <a:r>
                        <a:rPr lang="pl-PL" sz="1200" baseline="0" dirty="0" err="1" smtClean="0"/>
                        <a:t>in</a:t>
                      </a:r>
                      <a:r>
                        <a:rPr lang="pl-PL" sz="1200" baseline="0" dirty="0" smtClean="0"/>
                        <a:t> </a:t>
                      </a:r>
                      <a:r>
                        <a:rPr lang="pl-PL" sz="1200" baseline="0" dirty="0" err="1" smtClean="0"/>
                        <a:t>grades</a:t>
                      </a:r>
                      <a:r>
                        <a:rPr lang="pl-PL" sz="1200" baseline="0" dirty="0" smtClean="0"/>
                        <a:t> 5-8. </a:t>
                      </a:r>
                      <a:r>
                        <a:rPr lang="pl-PL" sz="1200" baseline="0" dirty="0" err="1" smtClean="0"/>
                        <a:t>The</a:t>
                      </a:r>
                      <a:r>
                        <a:rPr lang="pl-PL" sz="1200" baseline="0" dirty="0" smtClean="0"/>
                        <a:t> </a:t>
                      </a:r>
                      <a:r>
                        <a:rPr lang="pl-PL" sz="1200" baseline="0" dirty="0" err="1" smtClean="0"/>
                        <a:t>effect</a:t>
                      </a:r>
                      <a:r>
                        <a:rPr lang="pl-PL" sz="1200" baseline="0" dirty="0" smtClean="0"/>
                        <a:t> </a:t>
                      </a:r>
                      <a:r>
                        <a:rPr lang="pl-PL" sz="1200" baseline="0" dirty="0" err="1" smtClean="0"/>
                        <a:t>persists</a:t>
                      </a:r>
                      <a:r>
                        <a:rPr lang="pl-PL" sz="1200" baseline="0" dirty="0" smtClean="0"/>
                        <a:t> </a:t>
                      </a:r>
                      <a:r>
                        <a:rPr lang="pl-PL" sz="1200" baseline="0" dirty="0" err="1" smtClean="0"/>
                        <a:t>beyond</a:t>
                      </a:r>
                      <a:r>
                        <a:rPr lang="pl-PL" sz="1200" baseline="0" dirty="0" smtClean="0"/>
                        <a:t> </a:t>
                      </a:r>
                      <a:r>
                        <a:rPr lang="pl-PL" sz="1200" baseline="0" dirty="0" err="1" smtClean="0"/>
                        <a:t>grade</a:t>
                      </a:r>
                      <a:r>
                        <a:rPr lang="pl-PL" sz="1200" baseline="0" dirty="0" smtClean="0"/>
                        <a:t> 8 for </a:t>
                      </a:r>
                      <a:r>
                        <a:rPr lang="pl-PL" sz="1200" baseline="0" dirty="0" err="1" smtClean="0"/>
                        <a:t>low</a:t>
                      </a:r>
                      <a:r>
                        <a:rPr lang="pl-PL" sz="1200" baseline="0" dirty="0" smtClean="0"/>
                        <a:t> SES </a:t>
                      </a:r>
                      <a:r>
                        <a:rPr lang="pl-PL" sz="1200" baseline="0" dirty="0" err="1" smtClean="0"/>
                        <a:t>students</a:t>
                      </a:r>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mtClean="0"/>
              <a:t>Conclusions from literature survey</a:t>
            </a:r>
            <a:endParaRPr lang="en-US"/>
          </a:p>
        </p:txBody>
      </p:sp>
      <p:sp>
        <p:nvSpPr>
          <p:cNvPr id="3" name="Symbol zastępczy zawartości 2"/>
          <p:cNvSpPr>
            <a:spLocks noGrp="1"/>
          </p:cNvSpPr>
          <p:nvPr>
            <p:ph idx="1"/>
          </p:nvPr>
        </p:nvSpPr>
        <p:spPr/>
        <p:txBody>
          <a:bodyPr>
            <a:normAutofit/>
          </a:bodyPr>
          <a:lstStyle/>
          <a:p>
            <a:r>
              <a:rPr lang="pl-PL" dirty="0" err="1" smtClean="0"/>
              <a:t>Parents</a:t>
            </a:r>
            <a:r>
              <a:rPr lang="pl-PL" dirty="0" smtClean="0"/>
              <a:t> </a:t>
            </a:r>
            <a:r>
              <a:rPr lang="pl-PL" dirty="0" err="1" smtClean="0"/>
              <a:t>with</a:t>
            </a:r>
            <a:r>
              <a:rPr lang="pl-PL" dirty="0" smtClean="0"/>
              <a:t> high SES </a:t>
            </a:r>
            <a:r>
              <a:rPr lang="pl-PL" dirty="0" err="1" smtClean="0"/>
              <a:t>more</a:t>
            </a:r>
            <a:r>
              <a:rPr lang="pl-PL" dirty="0" smtClean="0"/>
              <a:t> </a:t>
            </a:r>
            <a:r>
              <a:rPr lang="pl-PL" dirty="0" err="1" smtClean="0"/>
              <a:t>likely</a:t>
            </a:r>
            <a:r>
              <a:rPr lang="pl-PL" dirty="0" smtClean="0"/>
              <a:t> </a:t>
            </a:r>
            <a:r>
              <a:rPr lang="pl-PL" dirty="0" err="1" smtClean="0"/>
              <a:t>send</a:t>
            </a:r>
            <a:r>
              <a:rPr lang="pl-PL" dirty="0" smtClean="0"/>
              <a:t> </a:t>
            </a:r>
            <a:r>
              <a:rPr lang="pl-PL" dirty="0" err="1" smtClean="0"/>
              <a:t>children</a:t>
            </a:r>
            <a:r>
              <a:rPr lang="pl-PL" dirty="0" smtClean="0"/>
              <a:t> </a:t>
            </a:r>
            <a:r>
              <a:rPr lang="pl-PL" dirty="0" err="1" smtClean="0"/>
              <a:t>earlier</a:t>
            </a:r>
            <a:r>
              <a:rPr lang="pl-PL" dirty="0" smtClean="0"/>
              <a:t> to </a:t>
            </a:r>
            <a:r>
              <a:rPr lang="pl-PL" dirty="0" err="1" smtClean="0"/>
              <a:t>school</a:t>
            </a:r>
            <a:r>
              <a:rPr lang="pl-PL" dirty="0" smtClean="0"/>
              <a:t> (</a:t>
            </a:r>
            <a:r>
              <a:rPr lang="pl-PL" dirty="0" err="1" smtClean="0"/>
              <a:t>vs</a:t>
            </a:r>
            <a:r>
              <a:rPr lang="pl-PL" dirty="0" smtClean="0"/>
              <a:t> </a:t>
            </a:r>
            <a:r>
              <a:rPr lang="pl-PL" dirty="0" err="1" smtClean="0"/>
              <a:t>redshirting</a:t>
            </a:r>
            <a:r>
              <a:rPr lang="pl-PL" dirty="0" smtClean="0"/>
              <a:t>) </a:t>
            </a:r>
          </a:p>
          <a:p>
            <a:r>
              <a:rPr lang="en-US" dirty="0" smtClean="0"/>
              <a:t>Very little </a:t>
            </a:r>
            <a:r>
              <a:rPr lang="pl-PL" dirty="0" err="1" smtClean="0"/>
              <a:t>evidence</a:t>
            </a:r>
            <a:r>
              <a:rPr lang="pl-PL" dirty="0" smtClean="0"/>
              <a:t> </a:t>
            </a:r>
            <a:r>
              <a:rPr lang="pl-PL" dirty="0" err="1" smtClean="0"/>
              <a:t>in</a:t>
            </a:r>
            <a:r>
              <a:rPr lang="pl-PL" dirty="0" smtClean="0"/>
              <a:t> </a:t>
            </a:r>
            <a:r>
              <a:rPr lang="en-US" dirty="0" smtClean="0"/>
              <a:t>support </a:t>
            </a:r>
            <a:r>
              <a:rPr lang="pl-PL" dirty="0" smtClean="0"/>
              <a:t>of</a:t>
            </a:r>
            <a:r>
              <a:rPr lang="en-US" dirty="0" smtClean="0"/>
              <a:t> lowering SSA</a:t>
            </a:r>
            <a:r>
              <a:rPr lang="pl-PL" dirty="0" smtClean="0"/>
              <a:t> – most </a:t>
            </a:r>
            <a:r>
              <a:rPr lang="pl-PL" dirty="0" err="1" smtClean="0"/>
              <a:t>studies</a:t>
            </a:r>
            <a:r>
              <a:rPr lang="pl-PL" dirty="0" smtClean="0"/>
              <a:t> report </a:t>
            </a:r>
            <a:r>
              <a:rPr lang="pl-PL" dirty="0" err="1" smtClean="0"/>
              <a:t>adverse</a:t>
            </a:r>
            <a:r>
              <a:rPr lang="pl-PL" dirty="0" smtClean="0"/>
              <a:t> </a:t>
            </a:r>
            <a:r>
              <a:rPr lang="pl-PL" dirty="0" err="1" smtClean="0"/>
              <a:t>effect</a:t>
            </a:r>
            <a:r>
              <a:rPr lang="pl-PL" dirty="0" smtClean="0"/>
              <a:t> of </a:t>
            </a:r>
            <a:r>
              <a:rPr lang="pl-PL" dirty="0" err="1" smtClean="0"/>
              <a:t>early</a:t>
            </a:r>
            <a:r>
              <a:rPr lang="pl-PL" dirty="0" smtClean="0"/>
              <a:t> </a:t>
            </a:r>
            <a:r>
              <a:rPr lang="pl-PL" dirty="0" err="1" smtClean="0"/>
              <a:t>admission</a:t>
            </a:r>
            <a:endParaRPr lang="en-US" dirty="0" smtClean="0"/>
          </a:p>
          <a:p>
            <a:r>
              <a:rPr lang="pl-PL" dirty="0" err="1" smtClean="0"/>
              <a:t>However</a:t>
            </a:r>
            <a:r>
              <a:rPr lang="pl-PL" dirty="0" smtClean="0"/>
              <a:t>, most of </a:t>
            </a:r>
            <a:r>
              <a:rPr lang="pl-PL" dirty="0" err="1" smtClean="0"/>
              <a:t>evidence</a:t>
            </a:r>
            <a:r>
              <a:rPr lang="pl-PL" dirty="0" smtClean="0"/>
              <a:t> </a:t>
            </a:r>
            <a:r>
              <a:rPr lang="pl-PL" dirty="0" err="1" smtClean="0"/>
              <a:t>comes</a:t>
            </a:r>
            <a:r>
              <a:rPr lang="pl-PL" dirty="0" smtClean="0"/>
              <a:t> </a:t>
            </a:r>
            <a:r>
              <a:rPr lang="pl-PL" dirty="0" err="1" smtClean="0"/>
              <a:t>from</a:t>
            </a:r>
            <a:r>
              <a:rPr lang="pl-PL" dirty="0" smtClean="0"/>
              <a:t> </a:t>
            </a:r>
            <a:r>
              <a:rPr lang="en-US" dirty="0" smtClean="0"/>
              <a:t>assessing relative performance of younger students WITHIN their educational cohort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Data</a:t>
            </a:r>
            <a:endParaRPr lang="en-US" dirty="0"/>
          </a:p>
        </p:txBody>
      </p:sp>
      <p:sp>
        <p:nvSpPr>
          <p:cNvPr id="3" name="Symbol zastępczy zawartości 2"/>
          <p:cNvSpPr>
            <a:spLocks noGrp="1"/>
          </p:cNvSpPr>
          <p:nvPr>
            <p:ph idx="1"/>
          </p:nvPr>
        </p:nvSpPr>
        <p:spPr/>
        <p:txBody>
          <a:bodyPr>
            <a:normAutofit lnSpcReduction="10000"/>
          </a:bodyPr>
          <a:lstStyle/>
          <a:p>
            <a:r>
              <a:rPr lang="pl-PL" dirty="0" smtClean="0"/>
              <a:t>TUNSS </a:t>
            </a:r>
            <a:r>
              <a:rPr lang="pl-PL" dirty="0" err="1" smtClean="0"/>
              <a:t>survey</a:t>
            </a:r>
            <a:r>
              <a:rPr lang="pl-PL" dirty="0" smtClean="0"/>
              <a:t> </a:t>
            </a:r>
            <a:r>
              <a:rPr lang="pl-PL" dirty="0" err="1" smtClean="0"/>
              <a:t>performed</a:t>
            </a:r>
            <a:r>
              <a:rPr lang="pl-PL" dirty="0" smtClean="0"/>
              <a:t> by </a:t>
            </a:r>
            <a:r>
              <a:rPr lang="pl-PL" dirty="0" err="1" smtClean="0"/>
              <a:t>the</a:t>
            </a:r>
            <a:r>
              <a:rPr lang="pl-PL" dirty="0" smtClean="0"/>
              <a:t> </a:t>
            </a:r>
            <a:r>
              <a:rPr lang="pl-PL" dirty="0" err="1" smtClean="0"/>
              <a:t>Institute</a:t>
            </a:r>
            <a:r>
              <a:rPr lang="pl-PL" dirty="0" smtClean="0"/>
              <a:t> for </a:t>
            </a:r>
            <a:r>
              <a:rPr lang="pl-PL" dirty="0" err="1" smtClean="0"/>
              <a:t>Educational</a:t>
            </a:r>
            <a:r>
              <a:rPr lang="pl-PL" dirty="0" smtClean="0"/>
              <a:t> </a:t>
            </a:r>
            <a:r>
              <a:rPr lang="pl-PL" dirty="0" err="1" smtClean="0"/>
              <a:t>Research</a:t>
            </a:r>
            <a:r>
              <a:rPr lang="pl-PL" dirty="0" smtClean="0"/>
              <a:t> (IBE)</a:t>
            </a:r>
          </a:p>
          <a:p>
            <a:r>
              <a:rPr lang="pl-PL" dirty="0" smtClean="0"/>
              <a:t>3,000 </a:t>
            </a:r>
            <a:r>
              <a:rPr lang="pl-PL" dirty="0" err="1" smtClean="0"/>
              <a:t>pupils</a:t>
            </a:r>
            <a:r>
              <a:rPr lang="pl-PL" dirty="0" smtClean="0"/>
              <a:t> </a:t>
            </a:r>
            <a:r>
              <a:rPr lang="pl-PL" dirty="0" err="1" smtClean="0"/>
              <a:t>aged</a:t>
            </a:r>
            <a:r>
              <a:rPr lang="pl-PL" dirty="0" smtClean="0"/>
              <a:t> 6-7, </a:t>
            </a:r>
            <a:r>
              <a:rPr lang="pl-PL" dirty="0" err="1" smtClean="0"/>
              <a:t>tested</a:t>
            </a:r>
            <a:r>
              <a:rPr lang="pl-PL" dirty="0" smtClean="0"/>
              <a:t> </a:t>
            </a:r>
            <a:r>
              <a:rPr lang="pl-PL" dirty="0" err="1" smtClean="0"/>
              <a:t>in</a:t>
            </a:r>
            <a:r>
              <a:rPr lang="pl-PL" dirty="0" smtClean="0"/>
              <a:t> </a:t>
            </a:r>
            <a:r>
              <a:rPr lang="pl-PL" dirty="0" err="1" smtClean="0"/>
              <a:t>math</a:t>
            </a:r>
            <a:r>
              <a:rPr lang="pl-PL" dirty="0" smtClean="0"/>
              <a:t>, </a:t>
            </a:r>
            <a:r>
              <a:rPr lang="pl-PL" dirty="0" err="1" smtClean="0"/>
              <a:t>reading</a:t>
            </a:r>
            <a:r>
              <a:rPr lang="pl-PL" dirty="0" smtClean="0"/>
              <a:t>, </a:t>
            </a:r>
            <a:r>
              <a:rPr lang="pl-PL" dirty="0" err="1" smtClean="0"/>
              <a:t>writing</a:t>
            </a:r>
            <a:r>
              <a:rPr lang="pl-PL" dirty="0" smtClean="0"/>
              <a:t>, and IQ </a:t>
            </a:r>
            <a:r>
              <a:rPr lang="pl-PL" dirty="0" err="1" smtClean="0"/>
              <a:t>in</a:t>
            </a:r>
            <a:r>
              <a:rPr lang="pl-PL" dirty="0" smtClean="0"/>
              <a:t> </a:t>
            </a:r>
            <a:r>
              <a:rPr lang="pl-PL" dirty="0" err="1" smtClean="0"/>
              <a:t>the</a:t>
            </a:r>
            <a:r>
              <a:rPr lang="pl-PL" dirty="0" smtClean="0"/>
              <a:t> </a:t>
            </a:r>
            <a:r>
              <a:rPr lang="pl-PL" dirty="0" err="1" smtClean="0"/>
              <a:t>Fall</a:t>
            </a:r>
            <a:r>
              <a:rPr lang="pl-PL" dirty="0" smtClean="0"/>
              <a:t> of 2012 and </a:t>
            </a:r>
            <a:r>
              <a:rPr lang="pl-PL" dirty="0" err="1" smtClean="0"/>
              <a:t>again</a:t>
            </a:r>
            <a:r>
              <a:rPr lang="pl-PL" dirty="0" smtClean="0"/>
              <a:t> </a:t>
            </a:r>
            <a:r>
              <a:rPr lang="pl-PL" dirty="0" err="1" smtClean="0"/>
              <a:t>in</a:t>
            </a:r>
            <a:r>
              <a:rPr lang="pl-PL" dirty="0" smtClean="0"/>
              <a:t> </a:t>
            </a:r>
            <a:r>
              <a:rPr lang="pl-PL" dirty="0" err="1" smtClean="0"/>
              <a:t>the</a:t>
            </a:r>
            <a:r>
              <a:rPr lang="pl-PL" dirty="0" smtClean="0"/>
              <a:t> Spring of 2013</a:t>
            </a:r>
          </a:p>
          <a:p>
            <a:r>
              <a:rPr lang="pl-PL" dirty="0" err="1" smtClean="0"/>
              <a:t>Children</a:t>
            </a:r>
            <a:r>
              <a:rPr lang="pl-PL" dirty="0" smtClean="0"/>
              <a:t> </a:t>
            </a:r>
            <a:r>
              <a:rPr lang="pl-PL" dirty="0" err="1" smtClean="0"/>
              <a:t>attending</a:t>
            </a:r>
            <a:r>
              <a:rPr lang="pl-PL" dirty="0" smtClean="0"/>
              <a:t> </a:t>
            </a:r>
            <a:r>
              <a:rPr lang="pl-PL" dirty="0" err="1" smtClean="0"/>
              <a:t>both</a:t>
            </a:r>
            <a:r>
              <a:rPr lang="pl-PL" dirty="0" smtClean="0"/>
              <a:t> </a:t>
            </a:r>
            <a:r>
              <a:rPr lang="pl-PL" dirty="0" err="1" smtClean="0"/>
              <a:t>preschools</a:t>
            </a:r>
            <a:r>
              <a:rPr lang="pl-PL" dirty="0" smtClean="0"/>
              <a:t> and </a:t>
            </a:r>
            <a:r>
              <a:rPr lang="pl-PL" dirty="0" err="1" smtClean="0"/>
              <a:t>schools</a:t>
            </a:r>
            <a:r>
              <a:rPr lang="pl-PL" dirty="0" smtClean="0"/>
              <a:t> </a:t>
            </a:r>
            <a:r>
              <a:rPr lang="pl-PL" dirty="0" err="1" smtClean="0"/>
              <a:t>included</a:t>
            </a:r>
            <a:endParaRPr lang="pl-PL" dirty="0" smtClean="0"/>
          </a:p>
          <a:p>
            <a:r>
              <a:rPr lang="pl-PL" dirty="0" err="1" smtClean="0"/>
              <a:t>Contextual</a:t>
            </a:r>
            <a:r>
              <a:rPr lang="pl-PL" dirty="0" smtClean="0"/>
              <a:t> </a:t>
            </a:r>
            <a:r>
              <a:rPr lang="pl-PL" dirty="0" err="1" smtClean="0"/>
              <a:t>information</a:t>
            </a:r>
            <a:r>
              <a:rPr lang="pl-PL" dirty="0" smtClean="0"/>
              <a:t> </a:t>
            </a:r>
            <a:r>
              <a:rPr lang="pl-PL" dirty="0" err="1" smtClean="0"/>
              <a:t>collected</a:t>
            </a:r>
            <a:r>
              <a:rPr lang="pl-PL" dirty="0" smtClean="0"/>
              <a:t> </a:t>
            </a:r>
            <a:r>
              <a:rPr lang="pl-PL" dirty="0" err="1" smtClean="0"/>
              <a:t>from</a:t>
            </a:r>
            <a:r>
              <a:rPr lang="pl-PL" dirty="0" smtClean="0"/>
              <a:t> </a:t>
            </a:r>
            <a:r>
              <a:rPr lang="pl-PL" dirty="0" err="1" smtClean="0"/>
              <a:t>parents</a:t>
            </a:r>
            <a:r>
              <a:rPr lang="pl-PL"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1143000"/>
          </a:xfrm>
        </p:spPr>
        <p:txBody>
          <a:bodyPr>
            <a:normAutofit/>
          </a:bodyPr>
          <a:lstStyle/>
          <a:p>
            <a:r>
              <a:rPr lang="pl-PL" sz="3200" dirty="0" err="1" smtClean="0"/>
              <a:t>Parental</a:t>
            </a:r>
            <a:r>
              <a:rPr lang="pl-PL" sz="3200" dirty="0" smtClean="0"/>
              <a:t> </a:t>
            </a:r>
            <a:r>
              <a:rPr lang="pl-PL" sz="3200" dirty="0" err="1" smtClean="0"/>
              <a:t>education</a:t>
            </a:r>
            <a:r>
              <a:rPr lang="pl-PL" sz="3200" dirty="0" smtClean="0"/>
              <a:t> and pupil </a:t>
            </a:r>
            <a:r>
              <a:rPr lang="pl-PL" sz="3200" dirty="0" err="1" smtClean="0"/>
              <a:t>ability</a:t>
            </a:r>
            <a:r>
              <a:rPr lang="pl-PL" sz="3200" dirty="0" smtClean="0"/>
              <a:t> as </a:t>
            </a:r>
            <a:r>
              <a:rPr lang="pl-PL" sz="3200" dirty="0" err="1" smtClean="0"/>
              <a:t>potential</a:t>
            </a:r>
            <a:r>
              <a:rPr lang="pl-PL" sz="3200" dirty="0" smtClean="0"/>
              <a:t> </a:t>
            </a:r>
            <a:r>
              <a:rPr lang="pl-PL" sz="3200" dirty="0" err="1" smtClean="0"/>
              <a:t>determinants</a:t>
            </a:r>
            <a:r>
              <a:rPr lang="pl-PL" sz="3200" dirty="0" smtClean="0"/>
              <a:t> of  </a:t>
            </a:r>
            <a:r>
              <a:rPr lang="pl-PL" sz="3200" dirty="0" err="1" smtClean="0"/>
              <a:t>admission</a:t>
            </a:r>
            <a:r>
              <a:rPr lang="pl-PL" sz="3200" dirty="0" smtClean="0"/>
              <a:t> </a:t>
            </a:r>
            <a:r>
              <a:rPr lang="pl-PL" sz="3200" dirty="0" err="1" smtClean="0"/>
              <a:t>decision</a:t>
            </a:r>
            <a:endParaRPr lang="en-US" sz="3200" dirty="0"/>
          </a:p>
        </p:txBody>
      </p:sp>
      <p:graphicFrame>
        <p:nvGraphicFramePr>
          <p:cNvPr id="5" name="Tabela 4"/>
          <p:cNvGraphicFramePr>
            <a:graphicFrameLocks noGrp="1"/>
          </p:cNvGraphicFramePr>
          <p:nvPr/>
        </p:nvGraphicFramePr>
        <p:xfrm>
          <a:off x="251520" y="4293096"/>
          <a:ext cx="8732354" cy="2355303"/>
        </p:xfrm>
        <a:graphic>
          <a:graphicData uri="http://schemas.openxmlformats.org/drawingml/2006/table">
            <a:tbl>
              <a:tblPr/>
              <a:tblGrid>
                <a:gridCol w="1836484"/>
                <a:gridCol w="850138"/>
                <a:gridCol w="780169"/>
                <a:gridCol w="795655"/>
                <a:gridCol w="1029716"/>
                <a:gridCol w="850138"/>
                <a:gridCol w="780169"/>
                <a:gridCol w="780169"/>
                <a:gridCol w="1029716"/>
              </a:tblGrid>
              <a:tr h="158518">
                <a:tc rowSpan="2">
                  <a:txBody>
                    <a:bodyPr/>
                    <a:lstStyle/>
                    <a:p>
                      <a:pPr algn="ctr" fontAlgn="b"/>
                      <a:r>
                        <a:rPr lang="pl-PL" sz="1400" b="0" i="0" u="none" strike="noStrike" dirty="0">
                          <a:solidFill>
                            <a:srgbClr val="000000"/>
                          </a:solidFill>
                          <a:latin typeface="+mn-lt"/>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pl-PL" sz="1400" b="0" i="0" u="none" strike="noStrike" dirty="0" err="1">
                          <a:solidFill>
                            <a:srgbClr val="000000"/>
                          </a:solidFill>
                          <a:latin typeface="+mn-lt"/>
                        </a:rPr>
                        <a:t>Fall</a:t>
                      </a:r>
                      <a:r>
                        <a:rPr lang="pl-PL" sz="1400" b="0" i="0" u="none" strike="noStrike" dirty="0">
                          <a:solidFill>
                            <a:srgbClr val="000000"/>
                          </a:solidFill>
                          <a:latin typeface="+mn-lt"/>
                        </a:rPr>
                        <a:t> 2012</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pl-PL" sz="1400" b="0" i="0" u="none" strike="noStrike" dirty="0">
                          <a:solidFill>
                            <a:srgbClr val="000000"/>
                          </a:solidFill>
                          <a:latin typeface="+mn-lt"/>
                        </a:rPr>
                        <a:t>Spring 2013</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02019">
                <a:tc vMerge="1">
                  <a:txBody>
                    <a:bodyPr/>
                    <a:lstStyle/>
                    <a:p>
                      <a:endParaRPr lang="en-US"/>
                    </a:p>
                  </a:txBody>
                  <a:tcPr/>
                </a:tc>
                <a:tc>
                  <a:txBody>
                    <a:bodyPr/>
                    <a:lstStyle/>
                    <a:p>
                      <a:pPr algn="l" fontAlgn="b"/>
                      <a:r>
                        <a:rPr lang="pl-PL" sz="1400" b="0" i="0" u="none" strike="noStrike" dirty="0" err="1">
                          <a:solidFill>
                            <a:srgbClr val="000000"/>
                          </a:solidFill>
                          <a:latin typeface="+mn-lt"/>
                        </a:rPr>
                        <a:t>reading</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err="1">
                          <a:solidFill>
                            <a:srgbClr val="000000"/>
                          </a:solidFill>
                          <a:latin typeface="+mn-lt"/>
                        </a:rPr>
                        <a:t>writing</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err="1" smtClean="0">
                          <a:solidFill>
                            <a:srgbClr val="000000"/>
                          </a:solidFill>
                          <a:latin typeface="+mn-lt"/>
                        </a:rPr>
                        <a:t>math</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smtClean="0">
                          <a:solidFill>
                            <a:srgbClr val="000000"/>
                          </a:solidFill>
                          <a:latin typeface="+mn-lt"/>
                        </a:rPr>
                        <a:t>RAVEN</a:t>
                      </a:r>
                      <a:r>
                        <a:rPr lang="pl-PL" sz="1400" b="0" i="0" u="none" strike="noStrike" baseline="0" dirty="0" smtClean="0">
                          <a:solidFill>
                            <a:srgbClr val="000000"/>
                          </a:solidFill>
                          <a:latin typeface="+mn-lt"/>
                        </a:rPr>
                        <a:t> </a:t>
                      </a:r>
                      <a:r>
                        <a:rPr lang="pl-PL" sz="1400" b="0" i="0" u="none" strike="noStrike" dirty="0" smtClean="0">
                          <a:solidFill>
                            <a:srgbClr val="000000"/>
                          </a:solidFill>
                          <a:latin typeface="+mn-lt"/>
                        </a:rPr>
                        <a:t>IQ</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err="1">
                          <a:solidFill>
                            <a:srgbClr val="000000"/>
                          </a:solidFill>
                          <a:latin typeface="+mn-lt"/>
                        </a:rPr>
                        <a:t>reading</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mn-lt"/>
                        </a:rPr>
                        <a:t>writing</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err="1" smtClean="0">
                          <a:solidFill>
                            <a:srgbClr val="000000"/>
                          </a:solidFill>
                          <a:latin typeface="+mn-lt"/>
                        </a:rPr>
                        <a:t>math</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mn-lt"/>
                        </a:rPr>
                        <a:t>RAVEN IQ</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518">
                <a:tc>
                  <a:txBody>
                    <a:bodyPr/>
                    <a:lstStyle/>
                    <a:p>
                      <a:pPr algn="l" fontAlgn="b"/>
                      <a:r>
                        <a:rPr lang="pl-PL" sz="1400" b="0" i="0" u="none" strike="noStrike">
                          <a:solidFill>
                            <a:srgbClr val="000000"/>
                          </a:solidFill>
                          <a:latin typeface="+mn-lt"/>
                        </a:rPr>
                        <a:t>6 yo in preschool</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92.13</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r" fontAlgn="b"/>
                      <a:r>
                        <a:rPr lang="pl-PL" sz="1400" b="0" i="0" u="none" strike="noStrike" dirty="0" smtClean="0">
                          <a:solidFill>
                            <a:srgbClr val="000000"/>
                          </a:solidFill>
                          <a:latin typeface="+mn-lt"/>
                        </a:rPr>
                        <a:t>90.94</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r" fontAlgn="b"/>
                      <a:r>
                        <a:rPr lang="pl-PL" sz="1400" b="0" i="0" u="none" strike="noStrike" dirty="0" smtClean="0">
                          <a:solidFill>
                            <a:srgbClr val="000000"/>
                          </a:solidFill>
                          <a:latin typeface="+mn-lt"/>
                        </a:rPr>
                        <a:t>102.58</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r" fontAlgn="b"/>
                      <a:r>
                        <a:rPr lang="pl-PL" sz="1400" b="0" i="0" u="none" strike="noStrike" dirty="0" smtClean="0">
                          <a:solidFill>
                            <a:srgbClr val="000000"/>
                          </a:solidFill>
                          <a:latin typeface="+mn-lt"/>
                        </a:rPr>
                        <a:t>22.30</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103.83</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97.17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109.20</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24.41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518">
                <a:tc>
                  <a:txBody>
                    <a:bodyPr/>
                    <a:lstStyle/>
                    <a:p>
                      <a:pPr algn="l" fontAlgn="b"/>
                      <a:r>
                        <a:rPr lang="en-US" sz="1400" b="0" i="0" u="none" strike="noStrike">
                          <a:solidFill>
                            <a:srgbClr val="000000"/>
                          </a:solidFill>
                          <a:latin typeface="+mn-lt"/>
                        </a:rPr>
                        <a:t>6 yo in prepatory class</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91.13</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r" fontAlgn="b"/>
                      <a:r>
                        <a:rPr lang="pl-PL" sz="1400" b="0" i="0" u="none" strike="noStrike" dirty="0" smtClean="0">
                          <a:solidFill>
                            <a:srgbClr val="000000"/>
                          </a:solidFill>
                          <a:latin typeface="+mn-lt"/>
                        </a:rPr>
                        <a:t>90.64</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r" fontAlgn="b"/>
                      <a:r>
                        <a:rPr lang="pl-PL" sz="1400" b="0" i="0" u="none" strike="noStrike" dirty="0" smtClean="0">
                          <a:solidFill>
                            <a:srgbClr val="000000"/>
                          </a:solidFill>
                          <a:latin typeface="+mn-lt"/>
                        </a:rPr>
                        <a:t>101.88</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r" fontAlgn="b"/>
                      <a:r>
                        <a:rPr lang="pl-PL" sz="1400" b="0" i="0" u="none" strike="noStrike" dirty="0" smtClean="0">
                          <a:solidFill>
                            <a:srgbClr val="000000"/>
                          </a:solidFill>
                          <a:latin typeface="+mn-lt"/>
                        </a:rPr>
                        <a:t>22.48</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102.49</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98.41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108.37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24.53</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518">
                <a:tc>
                  <a:txBody>
                    <a:bodyPr/>
                    <a:lstStyle/>
                    <a:p>
                      <a:pPr algn="l" fontAlgn="b"/>
                      <a:r>
                        <a:rPr lang="en-US" sz="1400" b="0" i="0" u="none" strike="noStrike" dirty="0">
                          <a:solidFill>
                            <a:srgbClr val="000000"/>
                          </a:solidFill>
                          <a:latin typeface="+mn-lt"/>
                        </a:rPr>
                        <a:t>6 </a:t>
                      </a:r>
                      <a:r>
                        <a:rPr lang="en-US" sz="1400" b="0" i="0" u="none" strike="noStrike" dirty="0" err="1">
                          <a:solidFill>
                            <a:srgbClr val="000000"/>
                          </a:solidFill>
                          <a:latin typeface="+mn-lt"/>
                        </a:rPr>
                        <a:t>yo</a:t>
                      </a:r>
                      <a:r>
                        <a:rPr lang="en-US" sz="1400" b="0" i="0" u="none" strike="noStrike" dirty="0">
                          <a:solidFill>
                            <a:srgbClr val="000000"/>
                          </a:solidFill>
                          <a:latin typeface="+mn-lt"/>
                        </a:rPr>
                        <a:t> in 1st grade</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105.20</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pl-PL" sz="1400" b="0" i="0" u="none" strike="noStrike" dirty="0" smtClean="0">
                          <a:solidFill>
                            <a:srgbClr val="000000"/>
                          </a:solidFill>
                          <a:latin typeface="+mn-lt"/>
                        </a:rPr>
                        <a:t>108.55</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pl-PL" sz="1400" b="0" i="0" u="none" strike="noStrike" dirty="0" smtClean="0">
                          <a:solidFill>
                            <a:srgbClr val="000000"/>
                          </a:solidFill>
                          <a:latin typeface="+mn-lt"/>
                        </a:rPr>
                        <a:t>109.67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b"/>
                      <a:r>
                        <a:rPr lang="pl-PL" sz="1400" b="0" i="0" u="none" strike="noStrike" dirty="0" smtClean="0">
                          <a:solidFill>
                            <a:srgbClr val="000000"/>
                          </a:solidFill>
                          <a:latin typeface="+mn-lt"/>
                        </a:rPr>
                        <a:t>24.17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120.37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119.06</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116.87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26.01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518">
                <a:tc>
                  <a:txBody>
                    <a:bodyPr/>
                    <a:lstStyle/>
                    <a:p>
                      <a:pPr algn="l" fontAlgn="b"/>
                      <a:r>
                        <a:rPr lang="en-US" sz="1400" b="0" i="0" u="none" strike="noStrike">
                          <a:solidFill>
                            <a:srgbClr val="000000"/>
                          </a:solidFill>
                          <a:latin typeface="+mn-lt"/>
                        </a:rPr>
                        <a:t>7 yo in 1st grade</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106.91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109.11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111.23</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24.93</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119.28</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119.93</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117.02</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27.12</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518">
                <a:tc>
                  <a:txBody>
                    <a:bodyPr/>
                    <a:lstStyle/>
                    <a:p>
                      <a:pPr algn="l" fontAlgn="b"/>
                      <a:r>
                        <a:rPr lang="pl-PL" sz="1400" b="0" i="0" u="none" strike="noStrike">
                          <a:solidFill>
                            <a:srgbClr val="000000"/>
                          </a:solidFill>
                          <a:latin typeface="+mn-lt"/>
                        </a:rPr>
                        <a:t>7 yo in 2nd grade</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120.44</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117.92</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118.64</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26.01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125.21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121.46</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123.82</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28.51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518">
                <a:tc>
                  <a:txBody>
                    <a:bodyPr/>
                    <a:lstStyle/>
                    <a:p>
                      <a:pPr algn="l" fontAlgn="b"/>
                      <a:r>
                        <a:rPr lang="pl-PL" sz="1400" b="0" i="0" u="none" strike="noStrike" dirty="0">
                          <a:solidFill>
                            <a:srgbClr val="000000"/>
                          </a:solidFill>
                          <a:latin typeface="+mn-lt"/>
                        </a:rPr>
                        <a:t>Total</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101.34</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101.97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107.84</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23.87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112.96</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110.57</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114.04</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l-PL" sz="1400" b="0" i="0" u="none" strike="noStrike" dirty="0" smtClean="0">
                          <a:solidFill>
                            <a:srgbClr val="000000"/>
                          </a:solidFill>
                          <a:latin typeface="+mn-lt"/>
                        </a:rPr>
                        <a:t>26.01</a:t>
                      </a:r>
                      <a:endParaRPr lang="pl-PL" sz="1400" b="0" i="0" u="none" strike="noStrike" dirty="0">
                        <a:solidFill>
                          <a:srgbClr val="000000"/>
                        </a:solidFill>
                        <a:latin typeface="+mn-lt"/>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Tabela 5"/>
          <p:cNvGraphicFramePr>
            <a:graphicFrameLocks noGrp="1"/>
          </p:cNvGraphicFramePr>
          <p:nvPr/>
        </p:nvGraphicFramePr>
        <p:xfrm>
          <a:off x="251520" y="1484784"/>
          <a:ext cx="8594444" cy="2651760"/>
        </p:xfrm>
        <a:graphic>
          <a:graphicData uri="http://schemas.openxmlformats.org/drawingml/2006/table">
            <a:tbl>
              <a:tblPr/>
              <a:tblGrid>
                <a:gridCol w="2005330"/>
                <a:gridCol w="860743"/>
                <a:gridCol w="1005591"/>
                <a:gridCol w="1126600"/>
                <a:gridCol w="1008112"/>
                <a:gridCol w="911543"/>
                <a:gridCol w="866136"/>
                <a:gridCol w="810389"/>
              </a:tblGrid>
              <a:tr h="175846">
                <a:tc rowSpan="2">
                  <a:txBody>
                    <a:bodyPr/>
                    <a:lstStyle/>
                    <a:p>
                      <a:pPr algn="ctr" fontAlgn="b"/>
                      <a:r>
                        <a:rPr lang="pl-PL" sz="1400" b="0" i="0" u="none" strike="noStrike" dirty="0">
                          <a:solidFill>
                            <a:srgbClr val="000000"/>
                          </a:solidFill>
                          <a:latin typeface="Czcionka tekstu podstawowego"/>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pl-PL" sz="1400" b="0" i="0" u="none" strike="noStrike">
                          <a:solidFill>
                            <a:srgbClr val="000000"/>
                          </a:solidFill>
                          <a:latin typeface="Czcionka tekstu podstawowego"/>
                        </a:rPr>
                        <a:t>Mother's educational attainment</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033">
                <a:tc vMerge="1">
                  <a:txBody>
                    <a:bodyPr/>
                    <a:lstStyle/>
                    <a:p>
                      <a:endParaRPr lang="en-US"/>
                    </a:p>
                  </a:txBody>
                  <a:tcPr/>
                </a:tc>
                <a:tc>
                  <a:txBody>
                    <a:bodyPr/>
                    <a:lstStyle/>
                    <a:p>
                      <a:pPr algn="l" fontAlgn="b"/>
                      <a:r>
                        <a:rPr lang="pl-PL" sz="1400" b="0" i="0" u="none" strike="noStrike" dirty="0" err="1">
                          <a:solidFill>
                            <a:srgbClr val="000000"/>
                          </a:solidFill>
                          <a:latin typeface="Czcionka tekstu podstawowego"/>
                        </a:rPr>
                        <a:t>basic</a:t>
                      </a:r>
                      <a:endParaRPr lang="pl-PL" sz="1400" b="0" i="0" u="none" strike="noStrike" dirty="0">
                        <a:solidFill>
                          <a:srgbClr val="000000"/>
                        </a:solidFill>
                        <a:latin typeface="Czcionka tekstu podstawowego"/>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basic vocational</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err="1">
                          <a:solidFill>
                            <a:srgbClr val="000000"/>
                          </a:solidFill>
                          <a:latin typeface="Czcionka tekstu podstawowego"/>
                        </a:rPr>
                        <a:t>secondary</a:t>
                      </a:r>
                      <a:r>
                        <a:rPr lang="pl-PL" sz="1400" b="0" i="0" u="none" strike="noStrike" dirty="0">
                          <a:solidFill>
                            <a:srgbClr val="000000"/>
                          </a:solidFill>
                          <a:latin typeface="Czcionka tekstu podstawowego"/>
                        </a:rPr>
                        <a:t> </a:t>
                      </a:r>
                      <a:r>
                        <a:rPr lang="pl-PL" sz="1400" b="0" i="0" u="none" strike="noStrike" dirty="0" err="1">
                          <a:solidFill>
                            <a:srgbClr val="000000"/>
                          </a:solidFill>
                          <a:latin typeface="Czcionka tekstu podstawowego"/>
                        </a:rPr>
                        <a:t>vocational</a:t>
                      </a:r>
                      <a:endParaRPr lang="pl-PL" sz="1400" b="0" i="0" u="none" strike="noStrike" dirty="0">
                        <a:solidFill>
                          <a:srgbClr val="000000"/>
                        </a:solidFill>
                        <a:latin typeface="Czcionka tekstu podstawowego"/>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general </a:t>
                      </a:r>
                      <a:r>
                        <a:rPr lang="pl-PL" sz="1400" b="0" i="0" u="none" strike="noStrike" dirty="0" err="1">
                          <a:solidFill>
                            <a:srgbClr val="000000"/>
                          </a:solidFill>
                          <a:latin typeface="Czcionka tekstu podstawowego"/>
                        </a:rPr>
                        <a:t>secondary</a:t>
                      </a:r>
                      <a:endParaRPr lang="pl-PL" sz="1400" b="0" i="0" u="none" strike="noStrike" dirty="0">
                        <a:solidFill>
                          <a:srgbClr val="000000"/>
                        </a:solidFill>
                        <a:latin typeface="Czcionka tekstu podstawowego"/>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err="1">
                          <a:solidFill>
                            <a:srgbClr val="000000"/>
                          </a:solidFill>
                          <a:latin typeface="Czcionka tekstu podstawowego"/>
                        </a:rPr>
                        <a:t>bachelor</a:t>
                      </a:r>
                      <a:endParaRPr lang="pl-PL" sz="1400" b="0" i="0" u="none" strike="noStrike" dirty="0">
                        <a:solidFill>
                          <a:srgbClr val="000000"/>
                        </a:solidFill>
                        <a:latin typeface="Czcionka tekstu podstawowego"/>
                      </a:endParaRP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master or PhD</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Total</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846">
                <a:tc>
                  <a:txBody>
                    <a:bodyPr/>
                    <a:lstStyle/>
                    <a:p>
                      <a:pPr algn="l" fontAlgn="b"/>
                      <a:r>
                        <a:rPr lang="pl-PL" sz="1400" b="0" i="0" u="none" strike="noStrike">
                          <a:solidFill>
                            <a:srgbClr val="000000"/>
                          </a:solidFill>
                          <a:latin typeface="Czcionka tekstu podstawowego"/>
                        </a:rPr>
                        <a:t>6 yo in preschool</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13.14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14.81</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19.56</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18.74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16.63</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21.69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18.52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846">
                <a:tc>
                  <a:txBody>
                    <a:bodyPr/>
                    <a:lstStyle/>
                    <a:p>
                      <a:pPr algn="l" fontAlgn="b"/>
                      <a:r>
                        <a:rPr lang="en-US" sz="1400" b="0" i="0" u="none" strike="noStrike">
                          <a:solidFill>
                            <a:srgbClr val="000000"/>
                          </a:solidFill>
                          <a:latin typeface="Czcionka tekstu podstawowego"/>
                        </a:rPr>
                        <a:t>6 yo in prepatory class</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27.78</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23.73</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24.66</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27.82</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20.21</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22.29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24.13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846">
                <a:tc>
                  <a:txBody>
                    <a:bodyPr/>
                    <a:lstStyle/>
                    <a:p>
                      <a:pPr algn="l" fontAlgn="b"/>
                      <a:r>
                        <a:rPr lang="en-US" sz="1400" b="0" i="0" u="none" strike="noStrike" dirty="0">
                          <a:solidFill>
                            <a:srgbClr val="000000"/>
                          </a:solidFill>
                          <a:latin typeface="Czcionka tekstu podstawowego"/>
                        </a:rPr>
                        <a:t>6 </a:t>
                      </a:r>
                      <a:r>
                        <a:rPr lang="en-US" sz="1400" b="0" i="0" u="none" strike="noStrike" dirty="0" err="1">
                          <a:solidFill>
                            <a:srgbClr val="000000"/>
                          </a:solidFill>
                          <a:latin typeface="Czcionka tekstu podstawowego"/>
                        </a:rPr>
                        <a:t>yo</a:t>
                      </a:r>
                      <a:r>
                        <a:rPr lang="en-US" sz="1400" b="0" i="0" u="none" strike="noStrike" dirty="0">
                          <a:solidFill>
                            <a:srgbClr val="000000"/>
                          </a:solidFill>
                          <a:latin typeface="Czcionka tekstu podstawowego"/>
                        </a:rPr>
                        <a:t> in 1st grade</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7.90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pl-PL" sz="1400" b="0" i="0" u="none" strike="noStrike">
                          <a:solidFill>
                            <a:srgbClr val="000000"/>
                          </a:solidFill>
                          <a:latin typeface="Czcionka tekstu podstawowego"/>
                        </a:rPr>
                        <a:t>6.99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pl-PL" sz="1400" b="0" i="0" u="none" strike="noStrike" dirty="0">
                          <a:solidFill>
                            <a:srgbClr val="000000"/>
                          </a:solidFill>
                          <a:latin typeface="Czcionka tekstu podstawowego"/>
                        </a:rPr>
                        <a:t>7.64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l" fontAlgn="b"/>
                      <a:r>
                        <a:rPr lang="pl-PL" sz="1400" b="0" i="0" u="none" strike="noStrike" dirty="0">
                          <a:solidFill>
                            <a:srgbClr val="000000"/>
                          </a:solidFill>
                          <a:latin typeface="Czcionka tekstu podstawowego"/>
                        </a:rPr>
                        <a:t>10.51</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l-PL" sz="1400" b="0" i="0" u="none" strike="noStrike" dirty="0">
                          <a:solidFill>
                            <a:srgbClr val="000000"/>
                          </a:solidFill>
                          <a:latin typeface="Czcionka tekstu podstawowego"/>
                        </a:rPr>
                        <a:t>12.28</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l-PL" sz="1400" b="0" i="0" u="none" strike="noStrike" dirty="0">
                          <a:solidFill>
                            <a:srgbClr val="000000"/>
                          </a:solidFill>
                          <a:latin typeface="Czcionka tekstu podstawowego"/>
                        </a:rPr>
                        <a:t>10.99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l-PL" sz="1400" b="0" i="0" u="none" strike="noStrike">
                          <a:solidFill>
                            <a:srgbClr val="000000"/>
                          </a:solidFill>
                          <a:latin typeface="Czcionka tekstu podstawowego"/>
                        </a:rPr>
                        <a:t>9.19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846">
                <a:tc>
                  <a:txBody>
                    <a:bodyPr/>
                    <a:lstStyle/>
                    <a:p>
                      <a:pPr algn="l" fontAlgn="b"/>
                      <a:r>
                        <a:rPr lang="en-US" sz="1400" b="0" i="0" u="none" strike="noStrike">
                          <a:solidFill>
                            <a:srgbClr val="000000"/>
                          </a:solidFill>
                          <a:latin typeface="Czcionka tekstu podstawowego"/>
                        </a:rPr>
                        <a:t>7 yo in 1st grade</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45.82</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48.40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40.24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34.48</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40.49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34.66</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39.84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846">
                <a:tc>
                  <a:txBody>
                    <a:bodyPr/>
                    <a:lstStyle/>
                    <a:p>
                      <a:pPr algn="l" fontAlgn="b"/>
                      <a:r>
                        <a:rPr lang="pl-PL" sz="1400" b="0" i="0" u="none" strike="noStrike">
                          <a:solidFill>
                            <a:srgbClr val="000000"/>
                          </a:solidFill>
                          <a:latin typeface="Czcionka tekstu podstawowego"/>
                        </a:rPr>
                        <a:t>7 yo in 2nd grade</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5.36</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6.07</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7.90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8.44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l-PL" sz="1400" b="0" i="0" u="none" strike="noStrike" dirty="0">
                          <a:solidFill>
                            <a:srgbClr val="000000"/>
                          </a:solidFill>
                          <a:latin typeface="Czcionka tekstu podstawowego"/>
                        </a:rPr>
                        <a:t>10.39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l-PL" sz="1400" b="0" i="0" u="none" strike="noStrike" dirty="0">
                          <a:solidFill>
                            <a:srgbClr val="000000"/>
                          </a:solidFill>
                          <a:latin typeface="Czcionka tekstu podstawowego"/>
                        </a:rPr>
                        <a:t>10.38</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pl-PL" sz="1400" b="0" i="0" u="none" strike="noStrike">
                          <a:solidFill>
                            <a:srgbClr val="000000"/>
                          </a:solidFill>
                          <a:latin typeface="Czcionka tekstu podstawowego"/>
                        </a:rPr>
                        <a:t>8.32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5846">
                <a:tc>
                  <a:txBody>
                    <a:bodyPr/>
                    <a:lstStyle/>
                    <a:p>
                      <a:pPr algn="l" fontAlgn="b"/>
                      <a:r>
                        <a:rPr lang="pl-PL" sz="1400" b="0" i="0" u="none" strike="noStrike" dirty="0">
                          <a:solidFill>
                            <a:srgbClr val="000000"/>
                          </a:solidFill>
                          <a:latin typeface="Czcionka tekstu podstawowego"/>
                        </a:rPr>
                        <a:t>Total</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100.00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100.00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100.00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a:solidFill>
                            <a:srgbClr val="000000"/>
                          </a:solidFill>
                          <a:latin typeface="Czcionka tekstu podstawowego"/>
                        </a:rPr>
                        <a:t>100.00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100.00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100.00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1400" b="0" i="0" u="none" strike="noStrike" dirty="0">
                          <a:solidFill>
                            <a:srgbClr val="000000"/>
                          </a:solidFill>
                          <a:latin typeface="Czcionka tekstu podstawowego"/>
                        </a:rPr>
                        <a:t>100.00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8162</TotalTime>
  <Words>2577</Words>
  <Application>Microsoft Office PowerPoint</Application>
  <PresentationFormat>On-screen Show (4:3)</PresentationFormat>
  <Paragraphs>1131</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Motyw pakietu Office</vt:lpstr>
      <vt:lpstr>Równanie</vt:lpstr>
      <vt:lpstr>The earlier the better?  Evidence from lowering  school starting age in Poland </vt:lpstr>
      <vt:lpstr>Lowering school starting age in Poland from 7 to 6</vt:lpstr>
      <vt:lpstr>Turbulent history of the reform. Strongly opposed by parents. Compulsory phase posponed 3 times 2 subsequent ministers dismissed</vt:lpstr>
      <vt:lpstr>Finally, the reform was implemented despite falling public trust</vt:lpstr>
      <vt:lpstr>Two major questions</vt:lpstr>
      <vt:lpstr>PowerPoint Presentation</vt:lpstr>
      <vt:lpstr>Conclusions from literature survey</vt:lpstr>
      <vt:lpstr>Data</vt:lpstr>
      <vt:lpstr>Parental education and pupil ability as potential determinants of  admission decision</vt:lpstr>
      <vt:lpstr>Modelling admission decision</vt:lpstr>
      <vt:lpstr>Modelling achievement  (separately for 6 and 7 years old or within grade) </vt:lpstr>
      <vt:lpstr>Logit model of admission decision</vt:lpstr>
      <vt:lpstr>Modelling achievement in math, 6 years old</vt:lpstr>
      <vt:lpstr>Modelling gain in achievement in math, 6 years old</vt:lpstr>
      <vt:lpstr>Modelling achievement in math within 1st grade</vt:lpstr>
      <vt:lpstr>Modelling gain in achievement in math within 1st grade</vt:lpstr>
      <vt:lpstr>Conclusions 1</vt:lpstr>
      <vt:lpstr>Conclusions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earlier the better?  Evidence from lowering  school starting age in Poland </dc:title>
  <dc:creator>Mikołaj</dc:creator>
  <cp:lastModifiedBy>Lenka Vavrova</cp:lastModifiedBy>
  <cp:revision>114</cp:revision>
  <dcterms:created xsi:type="dcterms:W3CDTF">2014-09-03T10:12:34Z</dcterms:created>
  <dcterms:modified xsi:type="dcterms:W3CDTF">2014-09-11T11:57:11Z</dcterms:modified>
</cp:coreProperties>
</file>