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Default Extension="vml" ContentType="application/vnd.openxmlformats-officedocument.vmlDrawing"/>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5"/>
  </p:notesMasterIdLst>
  <p:handoutMasterIdLst>
    <p:handoutMasterId r:id="rId56"/>
  </p:handoutMasterIdLst>
  <p:sldIdLst>
    <p:sldId id="331" r:id="rId2"/>
    <p:sldId id="533" r:id="rId3"/>
    <p:sldId id="581" r:id="rId4"/>
    <p:sldId id="582" r:id="rId5"/>
    <p:sldId id="583" r:id="rId6"/>
    <p:sldId id="585" r:id="rId7"/>
    <p:sldId id="587" r:id="rId8"/>
    <p:sldId id="588" r:id="rId9"/>
    <p:sldId id="590" r:id="rId10"/>
    <p:sldId id="589" r:id="rId11"/>
    <p:sldId id="586" r:id="rId12"/>
    <p:sldId id="591" r:id="rId13"/>
    <p:sldId id="592" r:id="rId14"/>
    <p:sldId id="593" r:id="rId15"/>
    <p:sldId id="594" r:id="rId16"/>
    <p:sldId id="595" r:id="rId17"/>
    <p:sldId id="596" r:id="rId18"/>
    <p:sldId id="598" r:id="rId19"/>
    <p:sldId id="597" r:id="rId20"/>
    <p:sldId id="599" r:id="rId21"/>
    <p:sldId id="601" r:id="rId22"/>
    <p:sldId id="600" r:id="rId23"/>
    <p:sldId id="602" r:id="rId24"/>
    <p:sldId id="605" r:id="rId25"/>
    <p:sldId id="604" r:id="rId26"/>
    <p:sldId id="609" r:id="rId27"/>
    <p:sldId id="613" r:id="rId28"/>
    <p:sldId id="614" r:id="rId29"/>
    <p:sldId id="615" r:id="rId30"/>
    <p:sldId id="617" r:id="rId31"/>
    <p:sldId id="618" r:id="rId32"/>
    <p:sldId id="619" r:id="rId33"/>
    <p:sldId id="620" r:id="rId34"/>
    <p:sldId id="621" r:id="rId35"/>
    <p:sldId id="607" r:id="rId36"/>
    <p:sldId id="606" r:id="rId37"/>
    <p:sldId id="608" r:id="rId38"/>
    <p:sldId id="622" r:id="rId39"/>
    <p:sldId id="623" r:id="rId40"/>
    <p:sldId id="624" r:id="rId41"/>
    <p:sldId id="625" r:id="rId42"/>
    <p:sldId id="626" r:id="rId43"/>
    <p:sldId id="628" r:id="rId44"/>
    <p:sldId id="629" r:id="rId45"/>
    <p:sldId id="627" r:id="rId46"/>
    <p:sldId id="630" r:id="rId47"/>
    <p:sldId id="631" r:id="rId48"/>
    <p:sldId id="632" r:id="rId49"/>
    <p:sldId id="633" r:id="rId50"/>
    <p:sldId id="634" r:id="rId51"/>
    <p:sldId id="636" r:id="rId52"/>
    <p:sldId id="635" r:id="rId53"/>
    <p:sldId id="435" r:id="rId54"/>
  </p:sldIdLst>
  <p:sldSz cx="9144000" cy="6858000" type="screen4x3"/>
  <p:notesSz cx="6669088" cy="9926638"/>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E0A3C"/>
    <a:srgbClr val="78680A"/>
    <a:srgbClr val="03A103"/>
    <a:srgbClr val="CCECFF"/>
    <a:srgbClr val="3399FF"/>
    <a:srgbClr val="333399"/>
    <a:srgbClr val="FFCC66"/>
    <a:srgbClr val="363080"/>
    <a:srgbClr val="5850A5"/>
    <a:srgbClr val="342F6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20084" autoAdjust="0"/>
    <p:restoredTop sz="70852" autoAdjust="0"/>
  </p:normalViewPr>
  <p:slideViewPr>
    <p:cSldViewPr>
      <p:cViewPr>
        <p:scale>
          <a:sx n="60" d="100"/>
          <a:sy n="60" d="100"/>
        </p:scale>
        <p:origin x="-1644"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p:scale>
          <a:sx n="100" d="100"/>
          <a:sy n="100" d="100"/>
        </p:scale>
        <p:origin x="-1632" y="-72"/>
      </p:cViewPr>
      <p:guideLst>
        <p:guide orient="horz" pos="3127"/>
        <p:guide pos="2101"/>
      </p:guideLst>
    </p:cSldViewPr>
  </p:notesViewPr>
  <p:gridSpacing cx="36868100" cy="368681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1"/>
            <a:ext cx="2889938" cy="496332"/>
          </a:xfrm>
          <a:prstGeom prst="rect">
            <a:avLst/>
          </a:prstGeom>
          <a:noFill/>
          <a:ln w="9525">
            <a:noFill/>
            <a:miter lim="800000"/>
            <a:headEnd/>
            <a:tailEnd/>
          </a:ln>
          <a:effectLst/>
        </p:spPr>
        <p:txBody>
          <a:bodyPr vert="horz" wrap="square" lIns="89208" tIns="44605" rIns="89208" bIns="44605" numCol="1" anchor="t" anchorCtr="0" compatLnSpc="1">
            <a:prstTxWarp prst="textNoShape">
              <a:avLst/>
            </a:prstTxWarp>
          </a:bodyPr>
          <a:lstStyle>
            <a:lvl1pPr>
              <a:defRPr sz="1200"/>
            </a:lvl1pPr>
          </a:lstStyle>
          <a:p>
            <a:pPr>
              <a:defRPr/>
            </a:pPr>
            <a:endParaRPr lang="en-US"/>
          </a:p>
        </p:txBody>
      </p:sp>
      <p:sp>
        <p:nvSpPr>
          <p:cNvPr id="39939" name="Rectangle 3"/>
          <p:cNvSpPr>
            <a:spLocks noGrp="1" noChangeArrowheads="1"/>
          </p:cNvSpPr>
          <p:nvPr>
            <p:ph type="dt" sz="quarter" idx="1"/>
          </p:nvPr>
        </p:nvSpPr>
        <p:spPr bwMode="auto">
          <a:xfrm>
            <a:off x="3777607" y="1"/>
            <a:ext cx="2889938" cy="496332"/>
          </a:xfrm>
          <a:prstGeom prst="rect">
            <a:avLst/>
          </a:prstGeom>
          <a:noFill/>
          <a:ln w="9525">
            <a:noFill/>
            <a:miter lim="800000"/>
            <a:headEnd/>
            <a:tailEnd/>
          </a:ln>
          <a:effectLst/>
        </p:spPr>
        <p:txBody>
          <a:bodyPr vert="horz" wrap="square" lIns="89208" tIns="44605" rIns="89208" bIns="44605" numCol="1" anchor="t" anchorCtr="0" compatLnSpc="1">
            <a:prstTxWarp prst="textNoShape">
              <a:avLst/>
            </a:prstTxWarp>
          </a:bodyPr>
          <a:lstStyle>
            <a:lvl1pPr algn="r">
              <a:defRPr sz="1200"/>
            </a:lvl1pPr>
          </a:lstStyle>
          <a:p>
            <a:pPr>
              <a:defRPr/>
            </a:pPr>
            <a:endParaRPr lang="en-US"/>
          </a:p>
        </p:txBody>
      </p:sp>
      <p:sp>
        <p:nvSpPr>
          <p:cNvPr id="39940" name="Rectangle 4"/>
          <p:cNvSpPr>
            <a:spLocks noGrp="1" noChangeArrowheads="1"/>
          </p:cNvSpPr>
          <p:nvPr>
            <p:ph type="ftr" sz="quarter" idx="2"/>
          </p:nvPr>
        </p:nvSpPr>
        <p:spPr bwMode="auto">
          <a:xfrm>
            <a:off x="0" y="9428584"/>
            <a:ext cx="2889938" cy="496332"/>
          </a:xfrm>
          <a:prstGeom prst="rect">
            <a:avLst/>
          </a:prstGeom>
          <a:noFill/>
          <a:ln w="9525">
            <a:noFill/>
            <a:miter lim="800000"/>
            <a:headEnd/>
            <a:tailEnd/>
          </a:ln>
          <a:effectLst/>
        </p:spPr>
        <p:txBody>
          <a:bodyPr vert="horz" wrap="square" lIns="89208" tIns="44605" rIns="89208" bIns="44605" numCol="1" anchor="b" anchorCtr="0" compatLnSpc="1">
            <a:prstTxWarp prst="textNoShape">
              <a:avLst/>
            </a:prstTxWarp>
          </a:bodyPr>
          <a:lstStyle>
            <a:lvl1pPr>
              <a:defRPr sz="1200"/>
            </a:lvl1pPr>
          </a:lstStyle>
          <a:p>
            <a:pPr>
              <a:defRPr/>
            </a:pPr>
            <a:endParaRPr lang="en-US"/>
          </a:p>
        </p:txBody>
      </p:sp>
      <p:sp>
        <p:nvSpPr>
          <p:cNvPr id="39941" name="Rectangle 5"/>
          <p:cNvSpPr>
            <a:spLocks noGrp="1" noChangeArrowheads="1"/>
          </p:cNvSpPr>
          <p:nvPr>
            <p:ph type="sldNum" sz="quarter" idx="3"/>
          </p:nvPr>
        </p:nvSpPr>
        <p:spPr bwMode="auto">
          <a:xfrm>
            <a:off x="3777607" y="9428584"/>
            <a:ext cx="2889938" cy="496332"/>
          </a:xfrm>
          <a:prstGeom prst="rect">
            <a:avLst/>
          </a:prstGeom>
          <a:noFill/>
          <a:ln w="9525">
            <a:noFill/>
            <a:miter lim="800000"/>
            <a:headEnd/>
            <a:tailEnd/>
          </a:ln>
          <a:effectLst/>
        </p:spPr>
        <p:txBody>
          <a:bodyPr vert="horz" wrap="square" lIns="89208" tIns="44605" rIns="89208" bIns="44605" numCol="1" anchor="b" anchorCtr="0" compatLnSpc="1">
            <a:prstTxWarp prst="textNoShape">
              <a:avLst/>
            </a:prstTxWarp>
          </a:bodyPr>
          <a:lstStyle>
            <a:lvl1pPr algn="r">
              <a:defRPr sz="1200"/>
            </a:lvl1pPr>
          </a:lstStyle>
          <a:p>
            <a:pPr>
              <a:defRPr/>
            </a:pPr>
            <a:fld id="{7085C945-658C-4CF3-96CC-79920B953C74}"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1"/>
            <a:ext cx="2889938" cy="496332"/>
          </a:xfrm>
          <a:prstGeom prst="rect">
            <a:avLst/>
          </a:prstGeom>
          <a:noFill/>
          <a:ln w="9525">
            <a:noFill/>
            <a:miter lim="800000"/>
            <a:headEnd/>
            <a:tailEnd/>
          </a:ln>
          <a:effectLst/>
        </p:spPr>
        <p:txBody>
          <a:bodyPr vert="horz" wrap="square" lIns="89208" tIns="44605" rIns="89208" bIns="44605" numCol="1" anchor="t" anchorCtr="0" compatLnSpc="1">
            <a:prstTxWarp prst="textNoShape">
              <a:avLst/>
            </a:prstTxWarp>
          </a:bodyPr>
          <a:lstStyle>
            <a:lvl1pPr>
              <a:defRPr sz="1200"/>
            </a:lvl1pPr>
          </a:lstStyle>
          <a:p>
            <a:pPr>
              <a:defRPr/>
            </a:pPr>
            <a:endParaRPr lang="cs-CZ"/>
          </a:p>
        </p:txBody>
      </p:sp>
      <p:sp>
        <p:nvSpPr>
          <p:cNvPr id="52227" name="Rectangle 3"/>
          <p:cNvSpPr>
            <a:spLocks noGrp="1" noChangeArrowheads="1"/>
          </p:cNvSpPr>
          <p:nvPr>
            <p:ph type="dt" idx="1"/>
          </p:nvPr>
        </p:nvSpPr>
        <p:spPr bwMode="auto">
          <a:xfrm>
            <a:off x="3777607" y="1"/>
            <a:ext cx="2889938" cy="496332"/>
          </a:xfrm>
          <a:prstGeom prst="rect">
            <a:avLst/>
          </a:prstGeom>
          <a:noFill/>
          <a:ln w="9525">
            <a:noFill/>
            <a:miter lim="800000"/>
            <a:headEnd/>
            <a:tailEnd/>
          </a:ln>
          <a:effectLst/>
        </p:spPr>
        <p:txBody>
          <a:bodyPr vert="horz" wrap="square" lIns="89208" tIns="44605" rIns="89208" bIns="44605" numCol="1" anchor="t" anchorCtr="0" compatLnSpc="1">
            <a:prstTxWarp prst="textNoShape">
              <a:avLst/>
            </a:prstTxWarp>
          </a:bodyPr>
          <a:lstStyle>
            <a:lvl1pPr algn="r">
              <a:defRPr sz="1200"/>
            </a:lvl1pPr>
          </a:lstStyle>
          <a:p>
            <a:pPr>
              <a:defRPr/>
            </a:pPr>
            <a:endParaRPr lang="cs-CZ"/>
          </a:p>
        </p:txBody>
      </p:sp>
      <p:sp>
        <p:nvSpPr>
          <p:cNvPr id="48132" name="Rectangle 4"/>
          <p:cNvSpPr>
            <a:spLocks noGrp="1" noRot="1" noChangeAspect="1" noChangeArrowheads="1" noTextEdit="1"/>
          </p:cNvSpPr>
          <p:nvPr>
            <p:ph type="sldImg" idx="2"/>
          </p:nvPr>
        </p:nvSpPr>
        <p:spPr bwMode="auto">
          <a:xfrm>
            <a:off x="852488" y="744538"/>
            <a:ext cx="4964112" cy="3724275"/>
          </a:xfrm>
          <a:prstGeom prst="rect">
            <a:avLst/>
          </a:prstGeom>
          <a:noFill/>
          <a:ln w="9525">
            <a:solidFill>
              <a:srgbClr val="000000"/>
            </a:solidFill>
            <a:miter lim="800000"/>
            <a:headEnd/>
            <a:tailEnd/>
          </a:ln>
        </p:spPr>
      </p:sp>
      <p:sp>
        <p:nvSpPr>
          <p:cNvPr id="52229" name="Rectangle 5"/>
          <p:cNvSpPr>
            <a:spLocks noGrp="1" noChangeArrowheads="1"/>
          </p:cNvSpPr>
          <p:nvPr>
            <p:ph type="body" sz="quarter" idx="3"/>
          </p:nvPr>
        </p:nvSpPr>
        <p:spPr bwMode="auto">
          <a:xfrm>
            <a:off x="666909" y="4715153"/>
            <a:ext cx="5335270" cy="4466987"/>
          </a:xfrm>
          <a:prstGeom prst="rect">
            <a:avLst/>
          </a:prstGeom>
          <a:noFill/>
          <a:ln w="9525">
            <a:noFill/>
            <a:miter lim="800000"/>
            <a:headEnd/>
            <a:tailEnd/>
          </a:ln>
          <a:effectLst/>
        </p:spPr>
        <p:txBody>
          <a:bodyPr vert="horz" wrap="square" lIns="89208" tIns="44605" rIns="89208" bIns="44605" numCol="1" anchor="t" anchorCtr="0" compatLnSpc="1">
            <a:prstTxWarp prst="textNoShape">
              <a:avLst/>
            </a:prstTxWarp>
          </a:bodyPr>
          <a:lstStyle/>
          <a:p>
            <a:pPr lvl="0"/>
            <a:r>
              <a:rPr lang="cs-CZ" noProof="0" smtClean="0"/>
              <a:t>Click to edit Master text styles</a:t>
            </a:r>
          </a:p>
          <a:p>
            <a:pPr lvl="1"/>
            <a:r>
              <a:rPr lang="cs-CZ" noProof="0" smtClean="0"/>
              <a:t>Second level</a:t>
            </a:r>
          </a:p>
          <a:p>
            <a:pPr lvl="2"/>
            <a:r>
              <a:rPr lang="cs-CZ" noProof="0" smtClean="0"/>
              <a:t>Third level</a:t>
            </a:r>
          </a:p>
          <a:p>
            <a:pPr lvl="3"/>
            <a:r>
              <a:rPr lang="cs-CZ" noProof="0" smtClean="0"/>
              <a:t>Fourth level</a:t>
            </a:r>
          </a:p>
          <a:p>
            <a:pPr lvl="4"/>
            <a:r>
              <a:rPr lang="cs-CZ" noProof="0" smtClean="0"/>
              <a:t>Fifth level</a:t>
            </a:r>
          </a:p>
        </p:txBody>
      </p:sp>
      <p:sp>
        <p:nvSpPr>
          <p:cNvPr id="52230" name="Rectangle 6"/>
          <p:cNvSpPr>
            <a:spLocks noGrp="1" noChangeArrowheads="1"/>
          </p:cNvSpPr>
          <p:nvPr>
            <p:ph type="ftr" sz="quarter" idx="4"/>
          </p:nvPr>
        </p:nvSpPr>
        <p:spPr bwMode="auto">
          <a:xfrm>
            <a:off x="0" y="9428584"/>
            <a:ext cx="2889938" cy="496332"/>
          </a:xfrm>
          <a:prstGeom prst="rect">
            <a:avLst/>
          </a:prstGeom>
          <a:noFill/>
          <a:ln w="9525">
            <a:noFill/>
            <a:miter lim="800000"/>
            <a:headEnd/>
            <a:tailEnd/>
          </a:ln>
          <a:effectLst/>
        </p:spPr>
        <p:txBody>
          <a:bodyPr vert="horz" wrap="square" lIns="89208" tIns="44605" rIns="89208" bIns="44605" numCol="1" anchor="b" anchorCtr="0" compatLnSpc="1">
            <a:prstTxWarp prst="textNoShape">
              <a:avLst/>
            </a:prstTxWarp>
          </a:bodyPr>
          <a:lstStyle>
            <a:lvl1pPr>
              <a:defRPr sz="1200"/>
            </a:lvl1pPr>
          </a:lstStyle>
          <a:p>
            <a:pPr>
              <a:defRPr/>
            </a:pPr>
            <a:endParaRPr lang="cs-CZ"/>
          </a:p>
        </p:txBody>
      </p:sp>
      <p:sp>
        <p:nvSpPr>
          <p:cNvPr id="52231" name="Rectangle 7"/>
          <p:cNvSpPr>
            <a:spLocks noGrp="1" noChangeArrowheads="1"/>
          </p:cNvSpPr>
          <p:nvPr>
            <p:ph type="sldNum" sz="quarter" idx="5"/>
          </p:nvPr>
        </p:nvSpPr>
        <p:spPr bwMode="auto">
          <a:xfrm>
            <a:off x="3777607" y="9428584"/>
            <a:ext cx="2889938" cy="496332"/>
          </a:xfrm>
          <a:prstGeom prst="rect">
            <a:avLst/>
          </a:prstGeom>
          <a:noFill/>
          <a:ln w="9525">
            <a:noFill/>
            <a:miter lim="800000"/>
            <a:headEnd/>
            <a:tailEnd/>
          </a:ln>
          <a:effectLst/>
        </p:spPr>
        <p:txBody>
          <a:bodyPr vert="horz" wrap="square" lIns="89208" tIns="44605" rIns="89208" bIns="44605" numCol="1" anchor="b" anchorCtr="0" compatLnSpc="1">
            <a:prstTxWarp prst="textNoShape">
              <a:avLst/>
            </a:prstTxWarp>
          </a:bodyPr>
          <a:lstStyle>
            <a:lvl1pPr algn="r">
              <a:defRPr sz="1200"/>
            </a:lvl1pPr>
          </a:lstStyle>
          <a:p>
            <a:pPr>
              <a:defRPr/>
            </a:pPr>
            <a:fld id="{D53FBC8E-999C-46C8-9333-FEADEDAF055B}" type="slidenum">
              <a:rPr lang="cs-CZ"/>
              <a:pPr>
                <a:defRPr/>
              </a:pPr>
              <a:t>‹#›</a:t>
            </a:fld>
            <a:endParaRPr lang="cs-CZ"/>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AB34624B-0810-47D9-8A97-0E3D5EBB4936}" type="slidenum">
              <a:rPr lang="cs-CZ" smtClean="0"/>
              <a:pPr/>
              <a:t>1</a:t>
            </a:fld>
            <a:endParaRPr lang="cs-CZ"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endParaRPr lang="cs-CZ"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10</a:t>
            </a:fld>
            <a:endParaRPr lang="cs-CZ"/>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11</a:t>
            </a:fld>
            <a:endParaRPr lang="cs-CZ"/>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12</a:t>
            </a:fld>
            <a:endParaRPr lang="cs-CZ"/>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13</a:t>
            </a:fld>
            <a:endParaRPr lang="cs-CZ"/>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14</a:t>
            </a:fld>
            <a:endParaRPr lang="cs-CZ"/>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15</a:t>
            </a:fld>
            <a:endParaRPr lang="cs-CZ"/>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16</a:t>
            </a:fld>
            <a:endParaRPr lang="cs-CZ"/>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17</a:t>
            </a:fld>
            <a:endParaRPr lang="cs-CZ"/>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18</a:t>
            </a:fld>
            <a:endParaRPr lang="cs-CZ"/>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19</a:t>
            </a:fld>
            <a:endParaRPr lang="cs-CZ"/>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a:t>
            </a:fld>
            <a:endParaRPr lang="cs-CZ"/>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i="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20</a:t>
            </a:fld>
            <a:endParaRPr lang="cs-CZ"/>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21</a:t>
            </a:fld>
            <a:endParaRPr lang="cs-CZ"/>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i="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22</a:t>
            </a:fld>
            <a:endParaRPr lang="cs-CZ"/>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23</a:t>
            </a:fld>
            <a:endParaRPr lang="cs-CZ"/>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i="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24</a:t>
            </a:fld>
            <a:endParaRPr lang="cs-CZ"/>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25</a:t>
            </a:fld>
            <a:endParaRPr lang="cs-CZ"/>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26</a:t>
            </a:fld>
            <a:endParaRPr lang="cs-CZ"/>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27</a:t>
            </a:fld>
            <a:endParaRPr lang="cs-CZ"/>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28</a:t>
            </a:fld>
            <a:endParaRPr lang="cs-CZ"/>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29</a:t>
            </a:fld>
            <a:endParaRPr lang="cs-CZ"/>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a:t>
            </a:fld>
            <a:endParaRPr lang="cs-CZ"/>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30</a:t>
            </a:fld>
            <a:endParaRPr lang="cs-CZ"/>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31</a:t>
            </a:fld>
            <a:endParaRPr lang="cs-CZ"/>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32</a:t>
            </a:fld>
            <a:endParaRPr lang="cs-CZ"/>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33</a:t>
            </a:fld>
            <a:endParaRPr lang="cs-CZ"/>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34</a:t>
            </a:fld>
            <a:endParaRPr lang="cs-CZ"/>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i="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35</a:t>
            </a:fld>
            <a:endParaRPr lang="cs-CZ"/>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i="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36</a:t>
            </a:fld>
            <a:endParaRPr lang="cs-CZ"/>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i="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37</a:t>
            </a:fld>
            <a:endParaRPr lang="cs-CZ"/>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38</a:t>
            </a:fld>
            <a:endParaRPr lang="cs-CZ"/>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i="1"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39</a:t>
            </a:fld>
            <a:endParaRPr lang="cs-CZ"/>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a:t>
            </a:fld>
            <a:endParaRPr lang="cs-CZ"/>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40</a:t>
            </a:fld>
            <a:endParaRPr lang="cs-CZ"/>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41</a:t>
            </a:fld>
            <a:endParaRPr lang="cs-CZ"/>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42</a:t>
            </a:fld>
            <a:endParaRPr lang="cs-CZ"/>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i="0" kern="1200" baseline="0" dirty="0" smtClean="0">
                <a:solidFill>
                  <a:schemeClr val="tx1"/>
                </a:solidFill>
                <a:latin typeface="Arial" charset="0"/>
                <a:ea typeface="+mn-ea"/>
                <a:cs typeface="Arial" charset="0"/>
              </a:rPr>
              <a:t>At the other extreme, if </a:t>
            </a:r>
            <a:r>
              <a:rPr lang="en-US" sz="1200" i="0" kern="1200" baseline="0" dirty="0" err="1" smtClean="0">
                <a:solidFill>
                  <a:schemeClr val="tx1"/>
                </a:solidFill>
                <a:latin typeface="Arial" charset="0"/>
                <a:ea typeface="+mn-ea"/>
                <a:cs typeface="Arial" charset="0"/>
              </a:rPr>
              <a:t>τi</a:t>
            </a:r>
            <a:r>
              <a:rPr lang="en-US" sz="1200" i="0" kern="1200" baseline="0" dirty="0" smtClean="0">
                <a:solidFill>
                  <a:schemeClr val="tx1"/>
                </a:solidFill>
                <a:latin typeface="Arial" charset="0"/>
                <a:ea typeface="+mn-ea"/>
                <a:cs typeface="Arial" charset="0"/>
              </a:rPr>
              <a:t>(ω) is the same for all states, then player </a:t>
            </a:r>
            <a:r>
              <a:rPr lang="en-US" sz="1200" i="0" kern="1200" baseline="0" dirty="0" err="1" smtClean="0">
                <a:solidFill>
                  <a:schemeClr val="tx1"/>
                </a:solidFill>
                <a:latin typeface="Arial" charset="0"/>
                <a:ea typeface="+mn-ea"/>
                <a:cs typeface="Arial" charset="0"/>
              </a:rPr>
              <a:t>i’s</a:t>
            </a:r>
            <a:r>
              <a:rPr lang="en-US" sz="1200" i="0" kern="1200" baseline="0" dirty="0" smtClean="0">
                <a:solidFill>
                  <a:schemeClr val="tx1"/>
                </a:solidFill>
                <a:latin typeface="Arial" charset="0"/>
                <a:ea typeface="+mn-ea"/>
                <a:cs typeface="Arial" charset="0"/>
              </a:rPr>
              <a:t> signal conveys no information about the state. If </a:t>
            </a:r>
            <a:r>
              <a:rPr lang="en-US" sz="1200" i="0" kern="1200" baseline="0" dirty="0" err="1" smtClean="0">
                <a:solidFill>
                  <a:schemeClr val="tx1"/>
                </a:solidFill>
                <a:latin typeface="Arial" charset="0"/>
                <a:ea typeface="+mn-ea"/>
                <a:cs typeface="Arial" charset="0"/>
              </a:rPr>
              <a:t>τi</a:t>
            </a:r>
            <a:r>
              <a:rPr lang="en-US" sz="1200" i="0" kern="1200" baseline="0" dirty="0" smtClean="0">
                <a:solidFill>
                  <a:schemeClr val="tx1"/>
                </a:solidFill>
                <a:latin typeface="Arial" charset="0"/>
                <a:ea typeface="+mn-ea"/>
                <a:cs typeface="Arial" charset="0"/>
              </a:rPr>
              <a:t>(ω) is constant over some subsets of the set of states, but is not the same for all states, then player </a:t>
            </a:r>
            <a:r>
              <a:rPr lang="en-US" sz="1200" i="0" kern="1200" baseline="0" dirty="0" err="1" smtClean="0">
                <a:solidFill>
                  <a:schemeClr val="tx1"/>
                </a:solidFill>
                <a:latin typeface="Arial" charset="0"/>
                <a:ea typeface="+mn-ea"/>
                <a:cs typeface="Arial" charset="0"/>
              </a:rPr>
              <a:t>i’s</a:t>
            </a:r>
            <a:r>
              <a:rPr lang="en-US" sz="1200" i="0" kern="1200" baseline="0" dirty="0" smtClean="0">
                <a:solidFill>
                  <a:schemeClr val="tx1"/>
                </a:solidFill>
                <a:latin typeface="Arial" charset="0"/>
                <a:ea typeface="+mn-ea"/>
                <a:cs typeface="Arial" charset="0"/>
              </a:rPr>
              <a:t> signal conveys partial information. For example, if there are three states, ω1, ω2, and ω3, and </a:t>
            </a:r>
            <a:r>
              <a:rPr lang="en-US" sz="1200" i="0" kern="1200" baseline="0" dirty="0" err="1" smtClean="0">
                <a:solidFill>
                  <a:schemeClr val="tx1"/>
                </a:solidFill>
                <a:latin typeface="Arial" charset="0"/>
                <a:ea typeface="+mn-ea"/>
                <a:cs typeface="Arial" charset="0"/>
              </a:rPr>
              <a:t>τi</a:t>
            </a:r>
            <a:r>
              <a:rPr lang="en-US" sz="1200" i="0" kern="1200" baseline="0" dirty="0" smtClean="0">
                <a:solidFill>
                  <a:schemeClr val="tx1"/>
                </a:solidFill>
                <a:latin typeface="Arial" charset="0"/>
                <a:ea typeface="+mn-ea"/>
                <a:cs typeface="Arial" charset="0"/>
              </a:rPr>
              <a:t>(ω1) = </a:t>
            </a:r>
            <a:r>
              <a:rPr lang="en-US" sz="1200" i="0" kern="1200" baseline="0" dirty="0" err="1" smtClean="0">
                <a:solidFill>
                  <a:schemeClr val="tx1"/>
                </a:solidFill>
                <a:latin typeface="Arial" charset="0"/>
                <a:ea typeface="+mn-ea"/>
                <a:cs typeface="Arial" charset="0"/>
              </a:rPr>
              <a:t>τi</a:t>
            </a:r>
            <a:r>
              <a:rPr lang="en-US" sz="1200" i="0" kern="1200" baseline="0" dirty="0" smtClean="0">
                <a:solidFill>
                  <a:schemeClr val="tx1"/>
                </a:solidFill>
                <a:latin typeface="Arial" charset="0"/>
                <a:ea typeface="+mn-ea"/>
                <a:cs typeface="Arial" charset="0"/>
              </a:rPr>
              <a:t>(ω2) = </a:t>
            </a:r>
            <a:r>
              <a:rPr lang="en-US" sz="1200" i="0" kern="1200" baseline="0" dirty="0" err="1" smtClean="0">
                <a:solidFill>
                  <a:schemeClr val="tx1"/>
                </a:solidFill>
                <a:latin typeface="Arial" charset="0"/>
                <a:ea typeface="+mn-ea"/>
                <a:cs typeface="Arial" charset="0"/>
              </a:rPr>
              <a:t>τi</a:t>
            </a:r>
            <a:r>
              <a:rPr lang="en-US" sz="1200" i="0" kern="1200" baseline="0" dirty="0" smtClean="0">
                <a:solidFill>
                  <a:schemeClr val="tx1"/>
                </a:solidFill>
                <a:latin typeface="Arial" charset="0"/>
                <a:ea typeface="+mn-ea"/>
                <a:cs typeface="Arial" charset="0"/>
              </a:rPr>
              <a:t>(ω3), then when the state is ω1 player </a:t>
            </a:r>
            <a:r>
              <a:rPr lang="en-US" sz="1200" i="0" kern="1200" baseline="0" dirty="0" err="1" smtClean="0">
                <a:solidFill>
                  <a:schemeClr val="tx1"/>
                </a:solidFill>
                <a:latin typeface="Arial" charset="0"/>
                <a:ea typeface="+mn-ea"/>
                <a:cs typeface="Arial" charset="0"/>
              </a:rPr>
              <a:t>i</a:t>
            </a:r>
            <a:r>
              <a:rPr lang="en-US" sz="1200" i="0" kern="1200" baseline="0" dirty="0" smtClean="0">
                <a:solidFill>
                  <a:schemeClr val="tx1"/>
                </a:solidFill>
                <a:latin typeface="Arial" charset="0"/>
                <a:ea typeface="+mn-ea"/>
                <a:cs typeface="Arial" charset="0"/>
              </a:rPr>
              <a:t> knows that it is ω1, whereas when it is either ω2 or ω3 she knows only that it is one of these two states.</a:t>
            </a:r>
            <a:endParaRPr lang="en-US" i="0"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43</a:t>
            </a:fld>
            <a:endParaRPr lang="cs-CZ"/>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i="0"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44</a:t>
            </a:fld>
            <a:endParaRPr lang="cs-CZ"/>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i="0"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45</a:t>
            </a:fld>
            <a:endParaRPr lang="cs-CZ"/>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46</a:t>
            </a:fld>
            <a:endParaRPr lang="cs-CZ"/>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47</a:t>
            </a:fld>
            <a:endParaRPr lang="cs-CZ"/>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48</a:t>
            </a:fld>
            <a:endParaRPr lang="cs-CZ"/>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49</a:t>
            </a:fld>
            <a:endParaRPr lang="cs-CZ"/>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5</a:t>
            </a:fld>
            <a:endParaRPr lang="cs-CZ"/>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50</a:t>
            </a:fld>
            <a:endParaRPr lang="cs-CZ"/>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51</a:t>
            </a:fld>
            <a:endParaRPr lang="cs-CZ"/>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52</a:t>
            </a:fld>
            <a:endParaRPr lang="cs-CZ"/>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53</a:t>
            </a:fld>
            <a:endParaRPr lang="cs-CZ"/>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6</a:t>
            </a:fld>
            <a:endParaRPr lang="cs-CZ"/>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7</a:t>
            </a:fld>
            <a:endParaRPr lang="cs-CZ"/>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8</a:t>
            </a:fld>
            <a:endParaRPr lang="cs-CZ"/>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9</a:t>
            </a:fld>
            <a:endParaRPr lang="cs-C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0"/>
            <a:ext cx="9144000" cy="3662363"/>
          </a:xfrm>
          <a:prstGeom prst="rect">
            <a:avLst/>
          </a:prstGeom>
          <a:solidFill>
            <a:schemeClr val="accent1"/>
          </a:solidFill>
          <a:ln w="9525">
            <a:noFill/>
            <a:miter lim="800000"/>
            <a:headEnd/>
            <a:tailEnd/>
          </a:ln>
          <a:effectLst/>
        </p:spPr>
        <p:txBody>
          <a:bodyPr wrap="none" anchor="ctr"/>
          <a:lstStyle/>
          <a:p>
            <a:pPr>
              <a:defRPr/>
            </a:pPr>
            <a:endParaRPr lang="en-US"/>
          </a:p>
        </p:txBody>
      </p:sp>
      <p:sp>
        <p:nvSpPr>
          <p:cNvPr id="5" name="Rectangle 4"/>
          <p:cNvSpPr>
            <a:spLocks noChangeArrowheads="1"/>
          </p:cNvSpPr>
          <p:nvPr/>
        </p:nvSpPr>
        <p:spPr bwMode="auto">
          <a:xfrm>
            <a:off x="0" y="6605588"/>
            <a:ext cx="9139238" cy="277812"/>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6" name="Rectangle 5"/>
          <p:cNvSpPr>
            <a:spLocks noChangeArrowheads="1"/>
          </p:cNvSpPr>
          <p:nvPr/>
        </p:nvSpPr>
        <p:spPr bwMode="auto">
          <a:xfrm>
            <a:off x="0" y="3617913"/>
            <a:ext cx="9147175" cy="215900"/>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4102" name="Rectangle 6"/>
          <p:cNvSpPr>
            <a:spLocks noGrp="1" noChangeArrowheads="1"/>
          </p:cNvSpPr>
          <p:nvPr>
            <p:ph type="ctrTitle"/>
          </p:nvPr>
        </p:nvSpPr>
        <p:spPr>
          <a:xfrm>
            <a:off x="468313" y="1773238"/>
            <a:ext cx="7989887" cy="1655762"/>
          </a:xfrm>
        </p:spPr>
        <p:txBody>
          <a:bodyPr/>
          <a:lstStyle>
            <a:lvl1pPr>
              <a:defRPr/>
            </a:lvl1pPr>
          </a:lstStyle>
          <a:p>
            <a:r>
              <a:rPr lang="en-US"/>
              <a:t>Click to edit Master title style</a:t>
            </a:r>
          </a:p>
        </p:txBody>
      </p:sp>
      <p:sp>
        <p:nvSpPr>
          <p:cNvPr id="4103" name="Rectangle 7"/>
          <p:cNvSpPr>
            <a:spLocks noGrp="1" noChangeArrowheads="1"/>
          </p:cNvSpPr>
          <p:nvPr>
            <p:ph type="subTitle" idx="1"/>
          </p:nvPr>
        </p:nvSpPr>
        <p:spPr>
          <a:xfrm>
            <a:off x="468313" y="3886200"/>
            <a:ext cx="7304087" cy="1752600"/>
          </a:xfrm>
        </p:spPr>
        <p:txBody>
          <a:bodyPr/>
          <a:lstStyle>
            <a:lvl1pPr marL="0" indent="0">
              <a:buFontTx/>
              <a:buNone/>
              <a:defRPr/>
            </a:lvl1pPr>
          </a:lstStyle>
          <a:p>
            <a:r>
              <a:rPr lang="en-US"/>
              <a:t>Click to edit Master subtitle style</a:t>
            </a:r>
          </a:p>
        </p:txBody>
      </p:sp>
      <p:sp>
        <p:nvSpPr>
          <p:cNvPr id="7" name="Rectangle 11"/>
          <p:cNvSpPr>
            <a:spLocks noGrp="1" noChangeArrowheads="1"/>
          </p:cNvSpPr>
          <p:nvPr>
            <p:ph type="dt" sz="half" idx="10"/>
          </p:nvPr>
        </p:nvSpPr>
        <p:spPr>
          <a:xfrm>
            <a:off x="457200" y="6605588"/>
            <a:ext cx="2133600" cy="279400"/>
          </a:xfrm>
        </p:spPr>
        <p:txBody>
          <a:bodyPr/>
          <a:lstStyle>
            <a:lvl1pPr>
              <a:defRPr/>
            </a:lvl1pPr>
          </a:lstStyle>
          <a:p>
            <a:pPr>
              <a:defRPr/>
            </a:pPr>
            <a:endParaRPr lang="en-US"/>
          </a:p>
        </p:txBody>
      </p:sp>
      <p:sp>
        <p:nvSpPr>
          <p:cNvPr id="8" name="Rectangle 12"/>
          <p:cNvSpPr>
            <a:spLocks noGrp="1" noChangeArrowheads="1"/>
          </p:cNvSpPr>
          <p:nvPr>
            <p:ph type="ftr" sz="quarter" idx="11"/>
          </p:nvPr>
        </p:nvSpPr>
        <p:spPr>
          <a:xfrm>
            <a:off x="3124200" y="6605588"/>
            <a:ext cx="2895600" cy="279400"/>
          </a:xfrm>
        </p:spPr>
        <p:txBody>
          <a:bodyPr/>
          <a:lstStyle>
            <a:lvl1pPr>
              <a:defRPr/>
            </a:lvl1pPr>
          </a:lstStyle>
          <a:p>
            <a:pPr>
              <a:defRPr/>
            </a:pPr>
            <a:r>
              <a:rPr lang="en-US" smtClean="0"/>
              <a:t>Frantisek Kopriva</a:t>
            </a:r>
            <a:endParaRPr lang="en-US"/>
          </a:p>
        </p:txBody>
      </p:sp>
      <p:sp>
        <p:nvSpPr>
          <p:cNvPr id="9" name="Rectangle 13"/>
          <p:cNvSpPr>
            <a:spLocks noGrp="1" noChangeArrowheads="1"/>
          </p:cNvSpPr>
          <p:nvPr>
            <p:ph type="sldNum" sz="quarter" idx="12"/>
          </p:nvPr>
        </p:nvSpPr>
        <p:spPr>
          <a:xfrm>
            <a:off x="6553200" y="6605588"/>
            <a:ext cx="2133600" cy="279400"/>
          </a:xfrm>
        </p:spPr>
        <p:txBody>
          <a:bodyPr/>
          <a:lstStyle>
            <a:lvl1pPr>
              <a:defRPr/>
            </a:lvl1pPr>
          </a:lstStyle>
          <a:p>
            <a:pPr>
              <a:defRPr/>
            </a:pPr>
            <a:fld id="{FEE9142E-C61A-488B-B97E-9F02A5F32B02}" type="slidenum">
              <a:rPr lang="en-US"/>
              <a:pPr>
                <a:defRPr/>
              </a:pPr>
              <a:t>‹#›</a:t>
            </a:fld>
            <a:endParaRPr lang="en-US"/>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9CC8031-8E0C-4899-A104-095000FB24DF}" type="slidenum">
              <a:rPr lang="en-US"/>
              <a:pPr>
                <a:defRPr/>
              </a:pPr>
              <a:t>‹#›</a:t>
            </a:fld>
            <a:endParaRPr lang="en-US"/>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77025" y="260350"/>
            <a:ext cx="2071688" cy="5832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60350"/>
            <a:ext cx="6067425" cy="5832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0564550-FFB1-4C4F-84BF-E39EE3872353}" type="slidenum">
              <a:rPr lang="en-US"/>
              <a:pPr>
                <a:defRPr/>
              </a:pPr>
              <a:t>‹#›</a:t>
            </a:fld>
            <a:endParaRPr lang="en-US"/>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83BB79D-C266-402F-B5D2-2FB8A33370EA}" type="slidenum">
              <a:rPr lang="en-US"/>
              <a:pPr>
                <a:defRPr/>
              </a:pPr>
              <a:t>‹#›</a:t>
            </a:fld>
            <a:endParaRPr lang="en-US"/>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750CC33-5344-4AB4-ABEC-7692CA467457}" type="slidenum">
              <a:rPr lang="en-US"/>
              <a:pPr>
                <a:defRPr/>
              </a:pPr>
              <a:t>‹#›</a:t>
            </a:fld>
            <a:endParaRPr lang="en-US"/>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84313"/>
            <a:ext cx="4068763"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8363" y="1484313"/>
            <a:ext cx="4070350"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0EE3AD7-C36E-4F33-86B2-3CFA7A7EA0A1}" type="slidenum">
              <a:rPr lang="en-US"/>
              <a:pPr>
                <a:defRPr/>
              </a:pPr>
              <a:t>‹#›</a:t>
            </a:fld>
            <a:endParaRPr lang="en-US"/>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E4698518-E8A6-47DB-AF48-9C3C7AAAA4BC}" type="slidenum">
              <a:rPr lang="en-US"/>
              <a:pPr>
                <a:defRPr/>
              </a:pPr>
              <a:t>‹#›</a:t>
            </a:fld>
            <a:endParaRPr lang="en-US"/>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83C130C-0425-467B-95C9-47FD76AA30A0}" type="slidenum">
              <a:rPr lang="en-US"/>
              <a:pPr>
                <a:defRPr/>
              </a:pPr>
              <a:t>‹#›</a:t>
            </a:fld>
            <a:endParaRPr lang="en-US"/>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80B4D8E3-D881-4D7C-9927-0C4316AD1753}" type="slidenum">
              <a:rPr lang="en-US"/>
              <a:pPr>
                <a:defRPr/>
              </a:pPr>
              <a:t>‹#›</a:t>
            </a:fld>
            <a:endParaRPr lang="en-US"/>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841177C-85F0-4A3D-94E0-FE1B694C2D88}" type="slidenum">
              <a:rPr lang="en-US"/>
              <a:pPr>
                <a:defRPr/>
              </a:pPr>
              <a:t>‹#›</a:t>
            </a:fld>
            <a:endParaRPr lang="en-US"/>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8F03752-32D4-45C4-8E40-9B4ACF0F8332}" type="slidenum">
              <a:rPr lang="en-US"/>
              <a:pPr>
                <a:defRPr/>
              </a:pPr>
              <a:t>‹#›</a:t>
            </a:fld>
            <a:endParaRPr lang="en-US"/>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2" name="Rectangle 8"/>
          <p:cNvSpPr>
            <a:spLocks noChangeArrowheads="1"/>
          </p:cNvSpPr>
          <p:nvPr/>
        </p:nvSpPr>
        <p:spPr bwMode="auto">
          <a:xfrm>
            <a:off x="-3175" y="0"/>
            <a:ext cx="9144000" cy="1196975"/>
          </a:xfrm>
          <a:prstGeom prst="rect">
            <a:avLst/>
          </a:prstGeom>
          <a:solidFill>
            <a:schemeClr val="accent1"/>
          </a:solidFill>
          <a:ln w="9525">
            <a:noFill/>
            <a:miter lim="800000"/>
            <a:headEnd/>
            <a:tailEnd/>
          </a:ln>
          <a:effectLst/>
        </p:spPr>
        <p:txBody>
          <a:bodyPr wrap="none" anchor="ctr"/>
          <a:lstStyle/>
          <a:p>
            <a:pPr>
              <a:defRPr/>
            </a:pPr>
            <a:endParaRPr lang="en-US"/>
          </a:p>
        </p:txBody>
      </p:sp>
      <p:sp>
        <p:nvSpPr>
          <p:cNvPr id="1033" name="Rectangle 9"/>
          <p:cNvSpPr>
            <a:spLocks noChangeArrowheads="1"/>
          </p:cNvSpPr>
          <p:nvPr/>
        </p:nvSpPr>
        <p:spPr bwMode="auto">
          <a:xfrm>
            <a:off x="0" y="6308725"/>
            <a:ext cx="9139238" cy="277813"/>
          </a:xfrm>
          <a:prstGeom prst="rect">
            <a:avLst/>
          </a:prstGeom>
          <a:solidFill>
            <a:schemeClr val="bg1"/>
          </a:solidFill>
          <a:ln w="9525">
            <a:noFill/>
            <a:miter lim="800000"/>
            <a:headEnd/>
            <a:tailEnd/>
          </a:ln>
          <a:effectLst/>
        </p:spPr>
        <p:txBody>
          <a:bodyPr wrap="none" anchor="ctr"/>
          <a:lstStyle/>
          <a:p>
            <a:pPr>
              <a:defRPr/>
            </a:pPr>
            <a:endParaRPr lang="en-US"/>
          </a:p>
        </p:txBody>
      </p:sp>
      <p:sp>
        <p:nvSpPr>
          <p:cNvPr id="1034" name="Rectangle 10"/>
          <p:cNvSpPr>
            <a:spLocks noChangeArrowheads="1"/>
          </p:cNvSpPr>
          <p:nvPr/>
        </p:nvSpPr>
        <p:spPr bwMode="auto">
          <a:xfrm>
            <a:off x="-3175" y="1089025"/>
            <a:ext cx="9147175" cy="215900"/>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4101" name="Rectangle 2"/>
          <p:cNvSpPr>
            <a:spLocks noGrp="1" noChangeArrowheads="1"/>
          </p:cNvSpPr>
          <p:nvPr>
            <p:ph type="title"/>
          </p:nvPr>
        </p:nvSpPr>
        <p:spPr bwMode="auto">
          <a:xfrm>
            <a:off x="457200" y="260350"/>
            <a:ext cx="8291513" cy="720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102" name="Rectangle 3"/>
          <p:cNvSpPr>
            <a:spLocks noGrp="1" noChangeArrowheads="1"/>
          </p:cNvSpPr>
          <p:nvPr>
            <p:ph type="body" idx="1"/>
          </p:nvPr>
        </p:nvSpPr>
        <p:spPr bwMode="auto">
          <a:xfrm>
            <a:off x="457200" y="1484313"/>
            <a:ext cx="8291513" cy="46085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308725"/>
            <a:ext cx="2133600"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3124200" y="6308725"/>
            <a:ext cx="2895600"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r>
              <a:rPr lang="en-US" smtClean="0"/>
              <a:t>Frantisek Kopriva</a:t>
            </a:r>
            <a:endParaRPr lang="en-US"/>
          </a:p>
        </p:txBody>
      </p:sp>
      <p:sp>
        <p:nvSpPr>
          <p:cNvPr id="1030" name="Rectangle 6"/>
          <p:cNvSpPr>
            <a:spLocks noGrp="1" noChangeArrowheads="1"/>
          </p:cNvSpPr>
          <p:nvPr>
            <p:ph type="sldNum" sz="quarter" idx="4"/>
          </p:nvPr>
        </p:nvSpPr>
        <p:spPr bwMode="auto">
          <a:xfrm>
            <a:off x="6553200" y="6308725"/>
            <a:ext cx="2133600"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902DDD67-D2CA-4739-98DB-56130096F9C9}" type="slidenum">
              <a:rPr lang="en-US"/>
              <a:pPr>
                <a:defRPr/>
              </a:pPr>
              <a:t>‹#›</a:t>
            </a:fld>
            <a:endParaRPr lang="en-US"/>
          </a:p>
        </p:txBody>
      </p:sp>
      <p:sp>
        <p:nvSpPr>
          <p:cNvPr id="1035" name="Rectangle 11"/>
          <p:cNvSpPr>
            <a:spLocks noChangeArrowheads="1"/>
          </p:cNvSpPr>
          <p:nvPr/>
        </p:nvSpPr>
        <p:spPr bwMode="auto">
          <a:xfrm>
            <a:off x="0" y="6605588"/>
            <a:ext cx="9139238" cy="277812"/>
          </a:xfrm>
          <a:prstGeom prst="rect">
            <a:avLst/>
          </a:prstGeom>
          <a:solidFill>
            <a:schemeClr val="bg2"/>
          </a:solidFill>
          <a:ln w="9525">
            <a:noFill/>
            <a:miter lim="800000"/>
            <a:headEnd/>
            <a:tailEnd/>
          </a:ln>
          <a:effectLst/>
        </p:spPr>
        <p:txBody>
          <a:bodyPr wrap="none" anchor="ctr"/>
          <a:lstStyle/>
          <a:p>
            <a:pPr>
              <a:defRPr/>
            </a:pPr>
            <a:endParaRPr lang="en-US"/>
          </a:p>
        </p:txBody>
      </p:sp>
    </p:spTree>
  </p:cSld>
  <p:clrMap bg1="dk2" tx1="lt1" bg2="dk1" tx2="lt2" accent1="accent1" accent2="accent2" accent3="accent3" accent4="accent4" accent5="accent5" accent6="accent6" hlink="hlink" folHlink="folHlink"/>
  <p:sldLayoutIdLst>
    <p:sldLayoutId id="2147483731"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ransition>
    <p:wipe dir="r"/>
  </p:transition>
  <p:hf sldNum="0" hdr="0" dt="0"/>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Arial" charset="0"/>
          <a:cs typeface="Arial" charset="0"/>
        </a:defRPr>
      </a:lvl2pPr>
      <a:lvl3pPr algn="l" rtl="0" eaLnBrk="0" fontAlgn="base" hangingPunct="0">
        <a:spcBef>
          <a:spcPct val="0"/>
        </a:spcBef>
        <a:spcAft>
          <a:spcPct val="0"/>
        </a:spcAft>
        <a:defRPr sz="4400">
          <a:solidFill>
            <a:schemeClr val="tx2"/>
          </a:solidFill>
          <a:latin typeface="Arial" charset="0"/>
          <a:cs typeface="Arial" charset="0"/>
        </a:defRPr>
      </a:lvl3pPr>
      <a:lvl4pPr algn="l" rtl="0" eaLnBrk="0" fontAlgn="base" hangingPunct="0">
        <a:spcBef>
          <a:spcPct val="0"/>
        </a:spcBef>
        <a:spcAft>
          <a:spcPct val="0"/>
        </a:spcAft>
        <a:defRPr sz="4400">
          <a:solidFill>
            <a:schemeClr val="tx2"/>
          </a:solidFill>
          <a:latin typeface="Arial" charset="0"/>
          <a:cs typeface="Arial" charset="0"/>
        </a:defRPr>
      </a:lvl4pPr>
      <a:lvl5pPr algn="l" rtl="0" eaLnBrk="0" fontAlgn="base" hangingPunct="0">
        <a:spcBef>
          <a:spcPct val="0"/>
        </a:spcBef>
        <a:spcAft>
          <a:spcPct val="0"/>
        </a:spcAft>
        <a:defRPr sz="4400">
          <a:solidFill>
            <a:schemeClr val="tx2"/>
          </a:solidFill>
          <a:latin typeface="Arial" charset="0"/>
          <a:cs typeface="Arial" charset="0"/>
        </a:defRPr>
      </a:lvl5pPr>
      <a:lvl6pPr marL="457200" algn="l" rtl="0" fontAlgn="base">
        <a:spcBef>
          <a:spcPct val="0"/>
        </a:spcBef>
        <a:spcAft>
          <a:spcPct val="0"/>
        </a:spcAft>
        <a:defRPr sz="4400">
          <a:solidFill>
            <a:schemeClr val="tx2"/>
          </a:solidFill>
          <a:latin typeface="Arial" charset="0"/>
          <a:cs typeface="Arial" charset="0"/>
        </a:defRPr>
      </a:lvl6pPr>
      <a:lvl7pPr marL="914400" algn="l" rtl="0" fontAlgn="base">
        <a:spcBef>
          <a:spcPct val="0"/>
        </a:spcBef>
        <a:spcAft>
          <a:spcPct val="0"/>
        </a:spcAft>
        <a:defRPr sz="4400">
          <a:solidFill>
            <a:schemeClr val="tx2"/>
          </a:solidFill>
          <a:latin typeface="Arial" charset="0"/>
          <a:cs typeface="Arial" charset="0"/>
        </a:defRPr>
      </a:lvl7pPr>
      <a:lvl8pPr marL="1371600" algn="l" rtl="0" fontAlgn="base">
        <a:spcBef>
          <a:spcPct val="0"/>
        </a:spcBef>
        <a:spcAft>
          <a:spcPct val="0"/>
        </a:spcAft>
        <a:defRPr sz="4400">
          <a:solidFill>
            <a:schemeClr val="tx2"/>
          </a:solidFill>
          <a:latin typeface="Arial" charset="0"/>
          <a:cs typeface="Arial" charset="0"/>
        </a:defRPr>
      </a:lvl8pPr>
      <a:lvl9pPr marL="1828800" algn="l"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ctrTitle"/>
          </p:nvPr>
        </p:nvSpPr>
        <p:spPr>
          <a:xfrm>
            <a:off x="263466" y="1420785"/>
            <a:ext cx="8675687" cy="1655762"/>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r>
              <a:rPr lang="en-US" sz="4800" b="1" dirty="0" smtClean="0"/>
              <a:t>STATIC GAMES with incomplete information – Bayesian Games</a:t>
            </a:r>
            <a:endParaRPr lang="en-US" sz="4800" b="1" dirty="0"/>
          </a:p>
        </p:txBody>
      </p:sp>
      <p:sp>
        <p:nvSpPr>
          <p:cNvPr id="6147" name="Rectangle 3"/>
          <p:cNvSpPr>
            <a:spLocks noGrp="1" noChangeArrowheads="1"/>
          </p:cNvSpPr>
          <p:nvPr>
            <p:ph type="subTitle" idx="1"/>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eaLnBrk="1" hangingPunct="1"/>
            <a:r>
              <a:rPr lang="en-US" dirty="0" smtClean="0"/>
              <a:t>Lecture 9</a:t>
            </a:r>
            <a:endParaRPr lang="en-GB" dirty="0" smtClean="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7" name="TextBox 26"/>
          <p:cNvSpPr txBox="1"/>
          <p:nvPr/>
        </p:nvSpPr>
        <p:spPr>
          <a:xfrm>
            <a:off x="5594364" y="3867156"/>
            <a:ext cx="2884527" cy="461665"/>
          </a:xfrm>
          <a:prstGeom prst="rect">
            <a:avLst/>
          </a:prstGeom>
          <a:noFill/>
        </p:spPr>
        <p:txBody>
          <a:bodyPr wrap="square" rtlCol="0">
            <a:spAutoFit/>
          </a:bodyPr>
          <a:lstStyle/>
          <a:p>
            <a:pPr algn="ctr"/>
            <a:r>
              <a:rPr lang="en-US" sz="2400" b="1" dirty="0" err="1" smtClean="0">
                <a:solidFill>
                  <a:schemeClr val="accent3">
                    <a:lumMod val="10000"/>
                  </a:schemeClr>
                </a:solidFill>
              </a:rPr>
              <a:t>Radka</a:t>
            </a:r>
            <a:r>
              <a:rPr lang="en-US" sz="2400" b="1" dirty="0" smtClean="0">
                <a:solidFill>
                  <a:schemeClr val="accent3">
                    <a:lumMod val="10000"/>
                  </a:schemeClr>
                </a:solidFill>
              </a:rPr>
              <a:t> – dislikes A</a:t>
            </a:r>
            <a:endParaRPr lang="en-US" sz="1400" b="1" dirty="0">
              <a:solidFill>
                <a:schemeClr val="accent3">
                  <a:lumMod val="10000"/>
                </a:schemeClr>
              </a:solidFill>
            </a:endParaRPr>
          </a:p>
        </p:txBody>
      </p:sp>
      <p:sp>
        <p:nvSpPr>
          <p:cNvPr id="19" name="TextBox 18"/>
          <p:cNvSpPr txBox="1"/>
          <p:nvPr/>
        </p:nvSpPr>
        <p:spPr>
          <a:xfrm>
            <a:off x="0" y="4889520"/>
            <a:ext cx="519057" cy="1569660"/>
          </a:xfrm>
          <a:prstGeom prst="rect">
            <a:avLst/>
          </a:prstGeom>
          <a:noFill/>
        </p:spPr>
        <p:txBody>
          <a:bodyPr wrap="square" rtlCol="0">
            <a:spAutoFit/>
          </a:bodyPr>
          <a:lstStyle/>
          <a:p>
            <a:pPr algn="ctr"/>
            <a:r>
              <a:rPr lang="en-US" sz="2400" b="1" dirty="0" smtClean="0">
                <a:solidFill>
                  <a:srgbClr val="C00000"/>
                </a:solidFill>
              </a:rPr>
              <a:t>ADAM</a:t>
            </a:r>
            <a:endParaRPr lang="en-US" b="1" dirty="0">
              <a:solidFill>
                <a:srgbClr val="C00000"/>
              </a:solidFill>
            </a:endParaRPr>
          </a:p>
        </p:txBody>
      </p:sp>
      <p:graphicFrame>
        <p:nvGraphicFramePr>
          <p:cNvPr id="25" name="Content Placeholder 6"/>
          <p:cNvGraphicFramePr>
            <a:graphicFrameLocks/>
          </p:cNvGraphicFramePr>
          <p:nvPr/>
        </p:nvGraphicFramePr>
        <p:xfrm>
          <a:off x="665109" y="4305312"/>
          <a:ext cx="4016430" cy="2117754"/>
        </p:xfrm>
        <a:graphic>
          <a:graphicData uri="http://schemas.openxmlformats.org/drawingml/2006/table">
            <a:tbl>
              <a:tblPr firstRow="1" bandRow="1">
                <a:tableStyleId>{5C22544A-7EE6-4342-B048-85BDC9FD1C3A}</a:tableStyleId>
              </a:tblPr>
              <a:tblGrid>
                <a:gridCol w="1460520"/>
                <a:gridCol w="1168416"/>
                <a:gridCol w="1387494"/>
              </a:tblGrid>
              <a:tr h="745182">
                <a:tc>
                  <a:txBody>
                    <a:bodyPr/>
                    <a:lstStyle/>
                    <a:p>
                      <a:pPr algn="ctr"/>
                      <a:r>
                        <a:rPr lang="en-US" sz="2400" b="1" dirty="0" smtClean="0">
                          <a:solidFill>
                            <a:schemeClr val="accent3">
                              <a:lumMod val="10000"/>
                            </a:schemeClr>
                          </a:solidFill>
                        </a:rPr>
                        <a:t>1</a:t>
                      </a:r>
                      <a:r>
                        <a:rPr lang="en-US" sz="2400" b="1" baseline="30000" dirty="0" smtClean="0">
                          <a:solidFill>
                            <a:schemeClr val="accent3">
                              <a:lumMod val="10000"/>
                            </a:schemeClr>
                          </a:solidFill>
                        </a:rPr>
                        <a:t>st</a:t>
                      </a:r>
                      <a:r>
                        <a:rPr lang="en-US" sz="2400" b="1" dirty="0" smtClean="0">
                          <a:solidFill>
                            <a:schemeClr val="accent3">
                              <a:lumMod val="10000"/>
                            </a:schemeClr>
                          </a:solidFill>
                        </a:rPr>
                        <a:t>  -</a:t>
                      </a:r>
                      <a:r>
                        <a:rPr lang="en-US" sz="2400" b="1" baseline="0" dirty="0" smtClean="0">
                          <a:solidFill>
                            <a:schemeClr val="accent3">
                              <a:lumMod val="10000"/>
                            </a:schemeClr>
                          </a:solidFill>
                        </a:rPr>
                        <a:t> ½ </a:t>
                      </a:r>
                      <a:endParaRPr lang="en-US" sz="2400" b="0" dirty="0"/>
                    </a:p>
                  </a:txBody>
                  <a:tcPr anchor="ctr">
                    <a:solidFill>
                      <a:schemeClr val="bg1"/>
                    </a:solidFill>
                  </a:tcPr>
                </a:tc>
                <a:tc>
                  <a:txBody>
                    <a:bodyPr/>
                    <a:lstStyle/>
                    <a:p>
                      <a:pPr algn="ctr"/>
                      <a:r>
                        <a:rPr lang="en-US" sz="2400" b="0" dirty="0" smtClean="0"/>
                        <a:t>D.BILL</a:t>
                      </a:r>
                      <a:endParaRPr lang="en-US" sz="2400" b="0" dirty="0"/>
                    </a:p>
                  </a:txBody>
                  <a:tcPr anchor="ctr"/>
                </a:tc>
                <a:tc>
                  <a:txBody>
                    <a:bodyPr/>
                    <a:lstStyle/>
                    <a:p>
                      <a:pPr algn="ctr"/>
                      <a:r>
                        <a:rPr lang="en-US" sz="2400" b="0" dirty="0" smtClean="0"/>
                        <a:t>NOHAV.</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D.BILL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1</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NOHAV.</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2</a:t>
                      </a:r>
                      <a:endParaRPr lang="en-US" sz="2400" b="1" dirty="0"/>
                    </a:p>
                  </a:txBody>
                  <a:tcPr anchor="ctr">
                    <a:solidFill>
                      <a:schemeClr val="accent5">
                        <a:lumMod val="20000"/>
                        <a:lumOff val="80000"/>
                      </a:schemeClr>
                    </a:solidFill>
                  </a:tcPr>
                </a:tc>
              </a:tr>
            </a:tbl>
          </a:graphicData>
        </a:graphic>
      </p:graphicFrame>
      <p:graphicFrame>
        <p:nvGraphicFramePr>
          <p:cNvPr id="26" name="Content Placeholder 6"/>
          <p:cNvGraphicFramePr>
            <a:graphicFrameLocks/>
          </p:cNvGraphicFramePr>
          <p:nvPr/>
        </p:nvGraphicFramePr>
        <p:xfrm>
          <a:off x="4937130" y="4305312"/>
          <a:ext cx="4016430" cy="2117754"/>
        </p:xfrm>
        <a:graphic>
          <a:graphicData uri="http://schemas.openxmlformats.org/drawingml/2006/table">
            <a:tbl>
              <a:tblPr firstRow="1" bandRow="1">
                <a:tableStyleId>{5C22544A-7EE6-4342-B048-85BDC9FD1C3A}</a:tableStyleId>
              </a:tblPr>
              <a:tblGrid>
                <a:gridCol w="1460520"/>
                <a:gridCol w="1204929"/>
                <a:gridCol w="1350981"/>
              </a:tblGrid>
              <a:tr h="745182">
                <a:tc>
                  <a:txBody>
                    <a:bodyPr/>
                    <a:lstStyle/>
                    <a:p>
                      <a:pPr algn="ctr"/>
                      <a:r>
                        <a:rPr lang="en-US" sz="2400" b="1" baseline="0" dirty="0" smtClean="0">
                          <a:solidFill>
                            <a:schemeClr val="accent3">
                              <a:lumMod val="10000"/>
                            </a:schemeClr>
                          </a:solidFill>
                        </a:rPr>
                        <a:t>2</a:t>
                      </a:r>
                      <a:r>
                        <a:rPr lang="en-US" sz="2400" b="1" baseline="30000" dirty="0" smtClean="0">
                          <a:solidFill>
                            <a:schemeClr val="accent3">
                              <a:lumMod val="10000"/>
                            </a:schemeClr>
                          </a:solidFill>
                        </a:rPr>
                        <a:t>nd</a:t>
                      </a:r>
                      <a:r>
                        <a:rPr lang="en-US" sz="2400" b="1" baseline="0" dirty="0" smtClean="0">
                          <a:solidFill>
                            <a:schemeClr val="accent3">
                              <a:lumMod val="10000"/>
                            </a:schemeClr>
                          </a:solidFill>
                        </a:rPr>
                        <a:t>  - ½ </a:t>
                      </a:r>
                      <a:endParaRPr lang="en-US" sz="2400" b="0" dirty="0"/>
                    </a:p>
                  </a:txBody>
                  <a:tcPr anchor="ctr">
                    <a:solidFill>
                      <a:schemeClr val="bg1"/>
                    </a:solidFill>
                  </a:tcPr>
                </a:tc>
                <a:tc>
                  <a:txBody>
                    <a:bodyPr/>
                    <a:lstStyle/>
                    <a:p>
                      <a:pPr algn="ctr"/>
                      <a:r>
                        <a:rPr lang="en-US" sz="2400" b="0" dirty="0" smtClean="0"/>
                        <a:t>D.BILL</a:t>
                      </a:r>
                      <a:endParaRPr lang="en-US" sz="2400" b="0" dirty="0"/>
                    </a:p>
                  </a:txBody>
                  <a:tcPr anchor="ctr"/>
                </a:tc>
                <a:tc>
                  <a:txBody>
                    <a:bodyPr/>
                    <a:lstStyle/>
                    <a:p>
                      <a:pPr algn="ctr"/>
                      <a:r>
                        <a:rPr lang="en-US" sz="2400" b="0" dirty="0" smtClean="0"/>
                        <a:t>NOHAV.</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D.BILL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2</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NOHAV.</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1</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bl>
          </a:graphicData>
        </a:graphic>
      </p:graphicFrame>
      <p:sp>
        <p:nvSpPr>
          <p:cNvPr id="28" name="TextBox 27"/>
          <p:cNvSpPr txBox="1"/>
          <p:nvPr/>
        </p:nvSpPr>
        <p:spPr>
          <a:xfrm>
            <a:off x="1760499" y="3867156"/>
            <a:ext cx="2482884" cy="461665"/>
          </a:xfrm>
          <a:prstGeom prst="rect">
            <a:avLst/>
          </a:prstGeom>
          <a:noFill/>
        </p:spPr>
        <p:txBody>
          <a:bodyPr wrap="square" rtlCol="0">
            <a:spAutoFit/>
          </a:bodyPr>
          <a:lstStyle/>
          <a:p>
            <a:pPr algn="ctr"/>
            <a:r>
              <a:rPr lang="en-US" sz="2400" b="1" dirty="0" err="1" smtClean="0">
                <a:solidFill>
                  <a:schemeClr val="accent3">
                    <a:lumMod val="10000"/>
                  </a:schemeClr>
                </a:solidFill>
              </a:rPr>
              <a:t>Radka</a:t>
            </a:r>
            <a:r>
              <a:rPr lang="en-US" sz="2400" b="1" dirty="0" smtClean="0">
                <a:solidFill>
                  <a:schemeClr val="accent3">
                    <a:lumMod val="10000"/>
                  </a:schemeClr>
                </a:solidFill>
              </a:rPr>
              <a:t> – likes A</a:t>
            </a:r>
            <a:endParaRPr lang="en-US" sz="1400" b="1" dirty="0">
              <a:solidFill>
                <a:schemeClr val="accent3">
                  <a:lumMod val="10000"/>
                </a:schemeClr>
              </a:solidFill>
            </a:endParaRPr>
          </a:p>
        </p:txBody>
      </p:sp>
      <p:sp>
        <p:nvSpPr>
          <p:cNvPr id="9" name="TextBox 8"/>
          <p:cNvSpPr txBox="1"/>
          <p:nvPr/>
        </p:nvSpPr>
        <p:spPr>
          <a:xfrm>
            <a:off x="0" y="1238220"/>
            <a:ext cx="9143999" cy="2677656"/>
          </a:xfrm>
          <a:prstGeom prst="rect">
            <a:avLst/>
          </a:prstGeom>
          <a:noFill/>
        </p:spPr>
        <p:txBody>
          <a:bodyPr wrap="square" rtlCol="0">
            <a:spAutoFit/>
          </a:bodyPr>
          <a:lstStyle/>
          <a:p>
            <a:pPr algn="just"/>
            <a:r>
              <a:rPr lang="en-US" sz="2400" dirty="0" smtClean="0">
                <a:solidFill>
                  <a:srgbClr val="FFFF00"/>
                </a:solidFill>
              </a:rPr>
              <a:t>If ADAM believes that 1</a:t>
            </a:r>
            <a:r>
              <a:rPr lang="en-US" sz="2400" baseline="30000" dirty="0" smtClean="0">
                <a:solidFill>
                  <a:srgbClr val="FFFF00"/>
                </a:solidFill>
              </a:rPr>
              <a:t>st</a:t>
            </a:r>
            <a:r>
              <a:rPr lang="en-US" sz="2400" dirty="0" smtClean="0">
                <a:solidFill>
                  <a:srgbClr val="FFFF00"/>
                </a:solidFill>
              </a:rPr>
              <a:t> type – NOHAV., 2</a:t>
            </a:r>
            <a:r>
              <a:rPr lang="en-US" sz="2400" baseline="30000" dirty="0" smtClean="0">
                <a:solidFill>
                  <a:srgbClr val="FFFF00"/>
                </a:solidFill>
              </a:rPr>
              <a:t>nd</a:t>
            </a:r>
            <a:r>
              <a:rPr lang="en-US" sz="2400" dirty="0" smtClean="0">
                <a:solidFill>
                  <a:srgbClr val="FFFF00"/>
                </a:solidFill>
              </a:rPr>
              <a:t> type – D.BILL:</a:t>
            </a:r>
          </a:p>
          <a:p>
            <a:pPr algn="just"/>
            <a:r>
              <a:rPr lang="en-US" sz="2400" dirty="0" smtClean="0"/>
              <a:t>EU (D.BILL) = ½ * 0 + ½ * 2 = 1</a:t>
            </a:r>
          </a:p>
          <a:p>
            <a:pPr algn="just"/>
            <a:r>
              <a:rPr lang="en-US" sz="2400" dirty="0" smtClean="0"/>
              <a:t>EU (NOHAV.) = ½ * 1 + ½ * 0 = ½ </a:t>
            </a:r>
          </a:p>
          <a:p>
            <a:pPr algn="just"/>
            <a:endParaRPr lang="en-US" sz="2400" dirty="0" smtClean="0"/>
          </a:p>
          <a:p>
            <a:pPr algn="just"/>
            <a:r>
              <a:rPr lang="en-US" sz="2400" dirty="0" smtClean="0">
                <a:solidFill>
                  <a:srgbClr val="FFFF00"/>
                </a:solidFill>
              </a:rPr>
              <a:t>If ADAM believes that 1</a:t>
            </a:r>
            <a:r>
              <a:rPr lang="en-US" sz="2400" baseline="30000" dirty="0" smtClean="0">
                <a:solidFill>
                  <a:srgbClr val="FFFF00"/>
                </a:solidFill>
              </a:rPr>
              <a:t>st</a:t>
            </a:r>
            <a:r>
              <a:rPr lang="en-US" sz="2400" dirty="0" smtClean="0">
                <a:solidFill>
                  <a:srgbClr val="FFFF00"/>
                </a:solidFill>
              </a:rPr>
              <a:t> type – NOHAV., 2</a:t>
            </a:r>
            <a:r>
              <a:rPr lang="en-US" sz="2400" baseline="30000" dirty="0" smtClean="0">
                <a:solidFill>
                  <a:srgbClr val="FFFF00"/>
                </a:solidFill>
              </a:rPr>
              <a:t>nd</a:t>
            </a:r>
            <a:r>
              <a:rPr lang="en-US" sz="2400" dirty="0" smtClean="0">
                <a:solidFill>
                  <a:srgbClr val="FFFF00"/>
                </a:solidFill>
              </a:rPr>
              <a:t> type – NOHAV.:</a:t>
            </a:r>
          </a:p>
          <a:p>
            <a:pPr algn="just"/>
            <a:r>
              <a:rPr lang="en-US" sz="2400" dirty="0" smtClean="0"/>
              <a:t>EU (D.BILL) = ½ * 0 + ½ * 0 = 0</a:t>
            </a:r>
          </a:p>
          <a:p>
            <a:pPr algn="just"/>
            <a:r>
              <a:rPr lang="en-US" sz="2400" dirty="0" smtClean="0"/>
              <a:t>EU (NOHAV.) = ½ * 1 + ½ * 1 = 1 </a:t>
            </a:r>
          </a:p>
        </p:txBody>
      </p:sp>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7" name="TextBox 26"/>
          <p:cNvSpPr txBox="1"/>
          <p:nvPr/>
        </p:nvSpPr>
        <p:spPr>
          <a:xfrm>
            <a:off x="4937130" y="3867156"/>
            <a:ext cx="3541761" cy="461665"/>
          </a:xfrm>
          <a:prstGeom prst="rect">
            <a:avLst/>
          </a:prstGeom>
          <a:noFill/>
        </p:spPr>
        <p:txBody>
          <a:bodyPr wrap="square" rtlCol="0">
            <a:spAutoFit/>
          </a:bodyPr>
          <a:lstStyle/>
          <a:p>
            <a:pPr algn="ctr"/>
            <a:r>
              <a:rPr lang="en-US" sz="2400" b="1" dirty="0" smtClean="0">
                <a:solidFill>
                  <a:srgbClr val="7030A0"/>
                </a:solidFill>
              </a:rPr>
              <a:t>2</a:t>
            </a:r>
            <a:r>
              <a:rPr lang="en-US" sz="2400" b="1" baseline="30000" dirty="0" smtClean="0">
                <a:solidFill>
                  <a:srgbClr val="7030A0"/>
                </a:solidFill>
              </a:rPr>
              <a:t>nd</a:t>
            </a:r>
            <a:r>
              <a:rPr lang="en-US" sz="2400" b="1" dirty="0" smtClean="0">
                <a:solidFill>
                  <a:srgbClr val="7030A0"/>
                </a:solidFill>
              </a:rPr>
              <a:t> </a:t>
            </a:r>
            <a:r>
              <a:rPr lang="en-US" sz="2400" b="1" dirty="0" err="1" smtClean="0">
                <a:solidFill>
                  <a:srgbClr val="7030A0"/>
                </a:solidFill>
              </a:rPr>
              <a:t>Radka</a:t>
            </a:r>
            <a:r>
              <a:rPr lang="en-US" sz="2400" b="1" dirty="0" smtClean="0">
                <a:solidFill>
                  <a:srgbClr val="7030A0"/>
                </a:solidFill>
              </a:rPr>
              <a:t> – dislikes A</a:t>
            </a:r>
            <a:endParaRPr lang="en-US" sz="1400" b="1" dirty="0">
              <a:solidFill>
                <a:srgbClr val="7030A0"/>
              </a:solidFill>
            </a:endParaRPr>
          </a:p>
        </p:txBody>
      </p:sp>
      <p:sp>
        <p:nvSpPr>
          <p:cNvPr id="19" name="TextBox 18"/>
          <p:cNvSpPr txBox="1"/>
          <p:nvPr/>
        </p:nvSpPr>
        <p:spPr>
          <a:xfrm>
            <a:off x="0" y="4889520"/>
            <a:ext cx="519057" cy="1569660"/>
          </a:xfrm>
          <a:prstGeom prst="rect">
            <a:avLst/>
          </a:prstGeom>
          <a:noFill/>
        </p:spPr>
        <p:txBody>
          <a:bodyPr wrap="square" rtlCol="0">
            <a:spAutoFit/>
          </a:bodyPr>
          <a:lstStyle/>
          <a:p>
            <a:pPr algn="ctr"/>
            <a:r>
              <a:rPr lang="en-US" sz="2400" b="1" dirty="0" smtClean="0">
                <a:solidFill>
                  <a:srgbClr val="C00000"/>
                </a:solidFill>
              </a:rPr>
              <a:t>ADAM</a:t>
            </a:r>
            <a:endParaRPr lang="en-US" b="1" dirty="0">
              <a:solidFill>
                <a:srgbClr val="C00000"/>
              </a:solidFill>
            </a:endParaRPr>
          </a:p>
        </p:txBody>
      </p:sp>
      <p:graphicFrame>
        <p:nvGraphicFramePr>
          <p:cNvPr id="25" name="Content Placeholder 6"/>
          <p:cNvGraphicFramePr>
            <a:graphicFrameLocks/>
          </p:cNvGraphicFramePr>
          <p:nvPr/>
        </p:nvGraphicFramePr>
        <p:xfrm>
          <a:off x="665109" y="4305312"/>
          <a:ext cx="7996346" cy="2117754"/>
        </p:xfrm>
        <a:graphic>
          <a:graphicData uri="http://schemas.openxmlformats.org/drawingml/2006/table">
            <a:tbl>
              <a:tblPr firstRow="1" bandRow="1">
                <a:tableStyleId>{5C22544A-7EE6-4342-B048-85BDC9FD1C3A}</a:tableStyleId>
              </a:tblPr>
              <a:tblGrid>
                <a:gridCol w="1898676"/>
                <a:gridCol w="1387494"/>
                <a:gridCol w="1533546"/>
                <a:gridCol w="1542968"/>
                <a:gridCol w="1633662"/>
              </a:tblGrid>
              <a:tr h="745182">
                <a:tc>
                  <a:txBody>
                    <a:bodyPr/>
                    <a:lstStyle/>
                    <a:p>
                      <a:pPr algn="ctr"/>
                      <a:r>
                        <a:rPr lang="en-US" sz="2400" b="1" dirty="0" smtClean="0">
                          <a:solidFill>
                            <a:schemeClr val="accent3">
                              <a:lumMod val="10000"/>
                            </a:schemeClr>
                          </a:solidFill>
                        </a:rPr>
                        <a:t>1</a:t>
                      </a:r>
                      <a:r>
                        <a:rPr lang="en-US" sz="2400" b="1" baseline="30000" dirty="0" smtClean="0">
                          <a:solidFill>
                            <a:schemeClr val="accent3">
                              <a:lumMod val="10000"/>
                            </a:schemeClr>
                          </a:solidFill>
                        </a:rPr>
                        <a:t>st</a:t>
                      </a:r>
                      <a:r>
                        <a:rPr lang="en-US" sz="2400" b="1" baseline="0" dirty="0" smtClean="0">
                          <a:solidFill>
                            <a:schemeClr val="accent3">
                              <a:lumMod val="10000"/>
                            </a:schemeClr>
                          </a:solidFill>
                        </a:rPr>
                        <a:t>:½, </a:t>
                      </a:r>
                      <a:r>
                        <a:rPr lang="en-US" sz="2400" b="1" baseline="0" dirty="0" smtClean="0">
                          <a:solidFill>
                            <a:srgbClr val="7030A0"/>
                          </a:solidFill>
                        </a:rPr>
                        <a:t>2</a:t>
                      </a:r>
                      <a:r>
                        <a:rPr lang="en-US" sz="2400" b="1" baseline="30000" dirty="0" smtClean="0">
                          <a:solidFill>
                            <a:srgbClr val="7030A0"/>
                          </a:solidFill>
                        </a:rPr>
                        <a:t>nd</a:t>
                      </a:r>
                      <a:r>
                        <a:rPr lang="en-US" sz="2400" b="1" baseline="0" dirty="0" smtClean="0">
                          <a:solidFill>
                            <a:srgbClr val="7030A0"/>
                          </a:solidFill>
                        </a:rPr>
                        <a:t>:½  </a:t>
                      </a:r>
                      <a:endParaRPr lang="en-US" sz="2400" b="0" dirty="0">
                        <a:solidFill>
                          <a:srgbClr val="7030A0"/>
                        </a:solidFill>
                      </a:endParaRPr>
                    </a:p>
                  </a:txBody>
                  <a:tcPr anchor="ctr">
                    <a:solidFill>
                      <a:schemeClr val="bg1"/>
                    </a:solidFill>
                  </a:tcPr>
                </a:tc>
                <a:tc>
                  <a:txBody>
                    <a:bodyPr/>
                    <a:lstStyle/>
                    <a:p>
                      <a:pPr algn="ctr"/>
                      <a:r>
                        <a:rPr lang="en-US" sz="2400" b="0" dirty="0" smtClean="0"/>
                        <a:t>DB , DB</a:t>
                      </a:r>
                      <a:endParaRPr lang="en-US" sz="2400" b="0" dirty="0"/>
                    </a:p>
                  </a:txBody>
                  <a:tcPr anchor="ctr"/>
                </a:tc>
                <a:tc>
                  <a:txBody>
                    <a:bodyPr/>
                    <a:lstStyle/>
                    <a:p>
                      <a:pPr algn="ctr"/>
                      <a:r>
                        <a:rPr lang="en-US" sz="2400" b="0" dirty="0" smtClean="0"/>
                        <a:t>DB , N</a:t>
                      </a:r>
                      <a:endParaRPr lang="en-US" sz="2400" b="0" dirty="0"/>
                    </a:p>
                  </a:txBody>
                  <a:tcPr anchor="ctr"/>
                </a:tc>
                <a:tc>
                  <a:txBody>
                    <a:bodyPr/>
                    <a:lstStyle/>
                    <a:p>
                      <a:pPr algn="ctr"/>
                      <a:r>
                        <a:rPr lang="en-US" sz="2400" b="0" dirty="0" smtClean="0"/>
                        <a:t>N, DB</a:t>
                      </a:r>
                      <a:endParaRPr lang="en-US" sz="2400" b="0" dirty="0"/>
                    </a:p>
                  </a:txBody>
                  <a:tcPr anchor="ctr"/>
                </a:tc>
                <a:tc>
                  <a:txBody>
                    <a:bodyPr/>
                    <a:lstStyle/>
                    <a:p>
                      <a:pPr algn="ctr"/>
                      <a:r>
                        <a:rPr lang="en-US" sz="2400" b="0" dirty="0" smtClean="0"/>
                        <a:t>N, N</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D.BILL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1, </a:t>
                      </a:r>
                      <a:r>
                        <a:rPr lang="en-US" sz="2400" b="1" dirty="0" smtClean="0">
                          <a:solidFill>
                            <a:srgbClr val="7030A0"/>
                          </a:solidFill>
                        </a:rPr>
                        <a:t>0</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1, </a:t>
                      </a:r>
                      <a:r>
                        <a:rPr lang="en-US" sz="2400" b="1" dirty="0" smtClean="0">
                          <a:solidFill>
                            <a:srgbClr val="7030A0"/>
                          </a:solidFill>
                        </a:rPr>
                        <a:t>2</a:t>
                      </a:r>
                      <a:endParaRPr lang="en-US" sz="2400" b="1" dirty="0"/>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0, </a:t>
                      </a:r>
                      <a:r>
                        <a:rPr lang="en-US" sz="2400" b="1" dirty="0" smtClean="0">
                          <a:solidFill>
                            <a:srgbClr val="7030A0"/>
                          </a:solidFill>
                        </a:rPr>
                        <a:t>0</a:t>
                      </a:r>
                      <a:endParaRPr lang="en-US" sz="2400" b="1" dirty="0"/>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 </a:t>
                      </a:r>
                      <a:r>
                        <a:rPr lang="en-US" sz="2400" b="1" dirty="0" smtClean="0">
                          <a:solidFill>
                            <a:srgbClr val="7030A0"/>
                          </a:solidFill>
                        </a:rPr>
                        <a:t>2</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NOHAV.</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 </a:t>
                      </a:r>
                      <a:r>
                        <a:rPr lang="en-US" sz="2400" b="1" dirty="0" smtClean="0">
                          <a:solidFill>
                            <a:srgbClr val="7030A0"/>
                          </a:solidFill>
                        </a:rPr>
                        <a:t>1</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½ </a:t>
                      </a:r>
                      <a:r>
                        <a:rPr lang="en-US" sz="2400" b="0" dirty="0" smtClean="0">
                          <a:solidFill>
                            <a:schemeClr val="bg2">
                              <a:lumMod val="10000"/>
                            </a:schemeClr>
                          </a:solidFill>
                        </a:rPr>
                        <a:t>, </a:t>
                      </a:r>
                      <a:r>
                        <a:rPr lang="en-US" sz="2400" b="1" dirty="0" smtClean="0">
                          <a:solidFill>
                            <a:schemeClr val="bg2">
                              <a:lumMod val="10000"/>
                            </a:schemeClr>
                          </a:solidFill>
                        </a:rPr>
                        <a:t>0, </a:t>
                      </a:r>
                      <a:r>
                        <a:rPr lang="en-US" sz="2400" b="1" dirty="0" smtClean="0">
                          <a:solidFill>
                            <a:srgbClr val="7030A0"/>
                          </a:solidFill>
                        </a:rPr>
                        <a:t>0</a:t>
                      </a:r>
                      <a:endParaRPr lang="en-US" sz="2400" b="1" dirty="0"/>
                    </a:p>
                  </a:txBody>
                  <a:tcPr anchor="ctr">
                    <a:solidFill>
                      <a:schemeClr val="accent5">
                        <a:lumMod val="20000"/>
                        <a:lumOff val="80000"/>
                      </a:schemeClr>
                    </a:solidFill>
                  </a:tcPr>
                </a:tc>
                <a:tc>
                  <a:txBody>
                    <a:bodyPr/>
                    <a:lstStyle/>
                    <a:p>
                      <a:pPr algn="ctr"/>
                      <a:r>
                        <a:rPr lang="en-US" sz="2400" b="1" dirty="0" smtClean="0">
                          <a:solidFill>
                            <a:srgbClr val="C00000"/>
                          </a:solidFill>
                        </a:rPr>
                        <a:t>½</a:t>
                      </a:r>
                      <a:r>
                        <a:rPr lang="en-US" sz="2400" b="0" dirty="0" smtClean="0">
                          <a:solidFill>
                            <a:schemeClr val="bg2">
                              <a:lumMod val="10000"/>
                            </a:schemeClr>
                          </a:solidFill>
                        </a:rPr>
                        <a:t>, </a:t>
                      </a:r>
                      <a:r>
                        <a:rPr lang="en-US" sz="2400" b="1" dirty="0" smtClean="0">
                          <a:solidFill>
                            <a:schemeClr val="bg2">
                              <a:lumMod val="10000"/>
                            </a:schemeClr>
                          </a:solidFill>
                        </a:rPr>
                        <a:t>2, </a:t>
                      </a:r>
                      <a:r>
                        <a:rPr lang="en-US" sz="2400" b="1" dirty="0" smtClean="0">
                          <a:solidFill>
                            <a:srgbClr val="7030A0"/>
                          </a:solidFill>
                        </a:rPr>
                        <a:t>1</a:t>
                      </a:r>
                      <a:endParaRPr lang="en-US" sz="2400" b="1" dirty="0"/>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2, </a:t>
                      </a:r>
                      <a:r>
                        <a:rPr lang="en-US" sz="2400" b="1" dirty="0" smtClean="0">
                          <a:solidFill>
                            <a:srgbClr val="7030A0"/>
                          </a:solidFill>
                        </a:rPr>
                        <a:t>0</a:t>
                      </a:r>
                      <a:endParaRPr lang="en-US" sz="2400" b="1" dirty="0"/>
                    </a:p>
                  </a:txBody>
                  <a:tcPr anchor="ctr">
                    <a:solidFill>
                      <a:schemeClr val="accent5">
                        <a:lumMod val="20000"/>
                        <a:lumOff val="80000"/>
                      </a:schemeClr>
                    </a:solidFill>
                  </a:tcPr>
                </a:tc>
              </a:tr>
            </a:tbl>
          </a:graphicData>
        </a:graphic>
      </p:graphicFrame>
      <p:sp>
        <p:nvSpPr>
          <p:cNvPr id="28" name="TextBox 27"/>
          <p:cNvSpPr txBox="1"/>
          <p:nvPr/>
        </p:nvSpPr>
        <p:spPr>
          <a:xfrm>
            <a:off x="1176292" y="3867156"/>
            <a:ext cx="3067092" cy="461665"/>
          </a:xfrm>
          <a:prstGeom prst="rect">
            <a:avLst/>
          </a:prstGeom>
          <a:noFill/>
        </p:spPr>
        <p:txBody>
          <a:bodyPr wrap="square" rtlCol="0">
            <a:spAutoFit/>
          </a:bodyPr>
          <a:lstStyle/>
          <a:p>
            <a:pPr algn="ctr"/>
            <a:r>
              <a:rPr lang="en-US" sz="2400" b="1" dirty="0" smtClean="0">
                <a:solidFill>
                  <a:schemeClr val="accent3">
                    <a:lumMod val="10000"/>
                  </a:schemeClr>
                </a:solidFill>
              </a:rPr>
              <a:t>1</a:t>
            </a:r>
            <a:r>
              <a:rPr lang="en-US" sz="2400" b="1" baseline="30000" dirty="0" smtClean="0">
                <a:solidFill>
                  <a:schemeClr val="accent3">
                    <a:lumMod val="10000"/>
                  </a:schemeClr>
                </a:solidFill>
              </a:rPr>
              <a:t>st</a:t>
            </a:r>
            <a:r>
              <a:rPr lang="en-US" sz="2400" b="1" dirty="0" smtClean="0">
                <a:solidFill>
                  <a:schemeClr val="accent3">
                    <a:lumMod val="10000"/>
                  </a:schemeClr>
                </a:solidFill>
              </a:rPr>
              <a:t> </a:t>
            </a:r>
            <a:r>
              <a:rPr lang="en-US" sz="2400" b="1" dirty="0" err="1" smtClean="0">
                <a:solidFill>
                  <a:schemeClr val="accent3">
                    <a:lumMod val="10000"/>
                  </a:schemeClr>
                </a:solidFill>
              </a:rPr>
              <a:t>Radka</a:t>
            </a:r>
            <a:r>
              <a:rPr lang="en-US" sz="2400" b="1" dirty="0" smtClean="0">
                <a:solidFill>
                  <a:schemeClr val="accent3">
                    <a:lumMod val="10000"/>
                  </a:schemeClr>
                </a:solidFill>
              </a:rPr>
              <a:t> – likes A</a:t>
            </a:r>
            <a:endParaRPr lang="en-US" sz="1400" b="1" dirty="0">
              <a:solidFill>
                <a:schemeClr val="accent3">
                  <a:lumMod val="10000"/>
                </a:schemeClr>
              </a:solidFill>
            </a:endParaRPr>
          </a:p>
        </p:txBody>
      </p:sp>
      <p:sp>
        <p:nvSpPr>
          <p:cNvPr id="9" name="TextBox 8"/>
          <p:cNvSpPr txBox="1"/>
          <p:nvPr/>
        </p:nvSpPr>
        <p:spPr>
          <a:xfrm>
            <a:off x="1" y="1384272"/>
            <a:ext cx="9143999" cy="2677656"/>
          </a:xfrm>
          <a:prstGeom prst="rect">
            <a:avLst/>
          </a:prstGeom>
          <a:noFill/>
        </p:spPr>
        <p:txBody>
          <a:bodyPr wrap="square" rtlCol="0">
            <a:spAutoFit/>
          </a:bodyPr>
          <a:lstStyle/>
          <a:p>
            <a:r>
              <a:rPr lang="en-US" sz="2400" dirty="0" smtClean="0"/>
              <a:t>We can represent the game also in one joint table.</a:t>
            </a:r>
          </a:p>
          <a:p>
            <a:r>
              <a:rPr lang="en-US" sz="2400" dirty="0" smtClean="0"/>
              <a:t>Each column of the table is a pair of actions for the two types of RADKA, the first action of each pair refers to the action of the 1</a:t>
            </a:r>
            <a:r>
              <a:rPr lang="en-US" sz="2400" baseline="30000" dirty="0" smtClean="0"/>
              <a:t>st</a:t>
            </a:r>
            <a:r>
              <a:rPr lang="cs-CZ" sz="2400" baseline="30000" dirty="0" smtClean="0"/>
              <a:t> </a:t>
            </a:r>
            <a:r>
              <a:rPr lang="en-US" sz="2400" dirty="0" smtClean="0"/>
              <a:t>type the second to the action of the 2</a:t>
            </a:r>
            <a:r>
              <a:rPr lang="en-US" sz="2400" baseline="30000" dirty="0" smtClean="0"/>
              <a:t>nd</a:t>
            </a:r>
            <a:r>
              <a:rPr lang="en-US" sz="2400" dirty="0" smtClean="0"/>
              <a:t> type.</a:t>
            </a:r>
            <a:endParaRPr lang="cs-CZ" sz="2400" dirty="0" smtClean="0"/>
          </a:p>
          <a:p>
            <a:r>
              <a:rPr lang="cs-CZ" sz="2400" dirty="0" smtClean="0">
                <a:solidFill>
                  <a:srgbClr val="FFFF00"/>
                </a:solidFill>
              </a:rPr>
              <a:t>First number in each cell represent EU of ADAM, second </a:t>
            </a:r>
            <a:r>
              <a:rPr lang="en-US" sz="2400" dirty="0" smtClean="0">
                <a:solidFill>
                  <a:srgbClr val="FFFF00"/>
                </a:solidFill>
              </a:rPr>
              <a:t>number is </a:t>
            </a:r>
            <a:r>
              <a:rPr lang="cs-CZ" sz="2400" dirty="0" smtClean="0">
                <a:solidFill>
                  <a:srgbClr val="FFFF00"/>
                </a:solidFill>
              </a:rPr>
              <a:t>payoff of </a:t>
            </a:r>
            <a:r>
              <a:rPr lang="en-US" sz="2400" dirty="0" smtClean="0">
                <a:solidFill>
                  <a:srgbClr val="FFFF00"/>
                </a:solidFill>
              </a:rPr>
              <a:t>1</a:t>
            </a:r>
            <a:r>
              <a:rPr lang="en-US" sz="2400" baseline="30000" dirty="0" smtClean="0">
                <a:solidFill>
                  <a:srgbClr val="FFFF00"/>
                </a:solidFill>
              </a:rPr>
              <a:t>st</a:t>
            </a:r>
            <a:r>
              <a:rPr lang="en-US" sz="2400" dirty="0" smtClean="0">
                <a:solidFill>
                  <a:srgbClr val="FFFF00"/>
                </a:solidFill>
              </a:rPr>
              <a:t> type RADKA and the third one payoff of 2</a:t>
            </a:r>
            <a:r>
              <a:rPr lang="en-US" sz="2400" baseline="30000" dirty="0" smtClean="0">
                <a:solidFill>
                  <a:srgbClr val="FFFF00"/>
                </a:solidFill>
              </a:rPr>
              <a:t>nd</a:t>
            </a:r>
            <a:r>
              <a:rPr lang="en-US" sz="2400" dirty="0" smtClean="0">
                <a:solidFill>
                  <a:srgbClr val="FFFF00"/>
                </a:solidFill>
              </a:rPr>
              <a:t> type RADKA</a:t>
            </a:r>
          </a:p>
        </p:txBody>
      </p:sp>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7" name="TextBox 26"/>
          <p:cNvSpPr txBox="1"/>
          <p:nvPr/>
        </p:nvSpPr>
        <p:spPr>
          <a:xfrm>
            <a:off x="4937130" y="3867156"/>
            <a:ext cx="3541761" cy="461665"/>
          </a:xfrm>
          <a:prstGeom prst="rect">
            <a:avLst/>
          </a:prstGeom>
          <a:noFill/>
        </p:spPr>
        <p:txBody>
          <a:bodyPr wrap="square" rtlCol="0">
            <a:spAutoFit/>
          </a:bodyPr>
          <a:lstStyle/>
          <a:p>
            <a:pPr algn="ctr"/>
            <a:r>
              <a:rPr lang="en-US" sz="2400" b="1" dirty="0" smtClean="0">
                <a:solidFill>
                  <a:srgbClr val="7030A0"/>
                </a:solidFill>
              </a:rPr>
              <a:t>2</a:t>
            </a:r>
            <a:r>
              <a:rPr lang="en-US" sz="2400" b="1" baseline="30000" dirty="0" smtClean="0">
                <a:solidFill>
                  <a:srgbClr val="7030A0"/>
                </a:solidFill>
              </a:rPr>
              <a:t>nd</a:t>
            </a:r>
            <a:r>
              <a:rPr lang="en-US" sz="2400" b="1" dirty="0" smtClean="0">
                <a:solidFill>
                  <a:srgbClr val="7030A0"/>
                </a:solidFill>
              </a:rPr>
              <a:t> </a:t>
            </a:r>
            <a:r>
              <a:rPr lang="en-US" sz="2400" b="1" dirty="0" err="1" smtClean="0">
                <a:solidFill>
                  <a:srgbClr val="7030A0"/>
                </a:solidFill>
              </a:rPr>
              <a:t>Radka</a:t>
            </a:r>
            <a:r>
              <a:rPr lang="en-US" sz="2400" b="1" dirty="0" smtClean="0">
                <a:solidFill>
                  <a:srgbClr val="7030A0"/>
                </a:solidFill>
              </a:rPr>
              <a:t> – dislikes A</a:t>
            </a:r>
            <a:endParaRPr lang="en-US" sz="1400" b="1" dirty="0">
              <a:solidFill>
                <a:srgbClr val="7030A0"/>
              </a:solidFill>
            </a:endParaRPr>
          </a:p>
        </p:txBody>
      </p:sp>
      <p:sp>
        <p:nvSpPr>
          <p:cNvPr id="19" name="TextBox 18"/>
          <p:cNvSpPr txBox="1"/>
          <p:nvPr/>
        </p:nvSpPr>
        <p:spPr>
          <a:xfrm>
            <a:off x="0" y="4889520"/>
            <a:ext cx="519057" cy="1569660"/>
          </a:xfrm>
          <a:prstGeom prst="rect">
            <a:avLst/>
          </a:prstGeom>
          <a:noFill/>
        </p:spPr>
        <p:txBody>
          <a:bodyPr wrap="square" rtlCol="0">
            <a:spAutoFit/>
          </a:bodyPr>
          <a:lstStyle/>
          <a:p>
            <a:pPr algn="ctr"/>
            <a:r>
              <a:rPr lang="en-US" sz="2400" b="1" dirty="0" smtClean="0">
                <a:solidFill>
                  <a:srgbClr val="C00000"/>
                </a:solidFill>
              </a:rPr>
              <a:t>ADAM</a:t>
            </a:r>
            <a:endParaRPr lang="en-US" b="1" dirty="0">
              <a:solidFill>
                <a:srgbClr val="C00000"/>
              </a:solidFill>
            </a:endParaRPr>
          </a:p>
        </p:txBody>
      </p:sp>
      <p:graphicFrame>
        <p:nvGraphicFramePr>
          <p:cNvPr id="25" name="Content Placeholder 6"/>
          <p:cNvGraphicFramePr>
            <a:graphicFrameLocks/>
          </p:cNvGraphicFramePr>
          <p:nvPr/>
        </p:nvGraphicFramePr>
        <p:xfrm>
          <a:off x="665109" y="4305312"/>
          <a:ext cx="7996346" cy="2117754"/>
        </p:xfrm>
        <a:graphic>
          <a:graphicData uri="http://schemas.openxmlformats.org/drawingml/2006/table">
            <a:tbl>
              <a:tblPr firstRow="1" bandRow="1">
                <a:tableStyleId>{5C22544A-7EE6-4342-B048-85BDC9FD1C3A}</a:tableStyleId>
              </a:tblPr>
              <a:tblGrid>
                <a:gridCol w="1898676"/>
                <a:gridCol w="1387494"/>
                <a:gridCol w="1533546"/>
                <a:gridCol w="1542968"/>
                <a:gridCol w="1633662"/>
              </a:tblGrid>
              <a:tr h="745182">
                <a:tc>
                  <a:txBody>
                    <a:bodyPr/>
                    <a:lstStyle/>
                    <a:p>
                      <a:pPr algn="ctr"/>
                      <a:r>
                        <a:rPr lang="en-US" sz="2400" b="1" dirty="0" smtClean="0">
                          <a:solidFill>
                            <a:schemeClr val="accent3">
                              <a:lumMod val="10000"/>
                            </a:schemeClr>
                          </a:solidFill>
                        </a:rPr>
                        <a:t>1</a:t>
                      </a:r>
                      <a:r>
                        <a:rPr lang="en-US" sz="2400" b="1" baseline="30000" dirty="0" smtClean="0">
                          <a:solidFill>
                            <a:schemeClr val="accent3">
                              <a:lumMod val="10000"/>
                            </a:schemeClr>
                          </a:solidFill>
                        </a:rPr>
                        <a:t>st</a:t>
                      </a:r>
                      <a:r>
                        <a:rPr lang="en-US" sz="2400" b="1" baseline="0" dirty="0" smtClean="0">
                          <a:solidFill>
                            <a:schemeClr val="accent3">
                              <a:lumMod val="10000"/>
                            </a:schemeClr>
                          </a:solidFill>
                        </a:rPr>
                        <a:t>:½, </a:t>
                      </a:r>
                      <a:r>
                        <a:rPr lang="en-US" sz="2400" b="1" baseline="0" dirty="0" smtClean="0">
                          <a:solidFill>
                            <a:srgbClr val="7030A0"/>
                          </a:solidFill>
                        </a:rPr>
                        <a:t>2</a:t>
                      </a:r>
                      <a:r>
                        <a:rPr lang="en-US" sz="2400" b="1" baseline="30000" dirty="0" smtClean="0">
                          <a:solidFill>
                            <a:srgbClr val="7030A0"/>
                          </a:solidFill>
                        </a:rPr>
                        <a:t>nd</a:t>
                      </a:r>
                      <a:r>
                        <a:rPr lang="en-US" sz="2400" b="1" baseline="0" dirty="0" smtClean="0">
                          <a:solidFill>
                            <a:srgbClr val="7030A0"/>
                          </a:solidFill>
                        </a:rPr>
                        <a:t>:½  </a:t>
                      </a:r>
                      <a:endParaRPr lang="en-US" sz="2400" b="0" dirty="0">
                        <a:solidFill>
                          <a:srgbClr val="7030A0"/>
                        </a:solidFill>
                      </a:endParaRPr>
                    </a:p>
                  </a:txBody>
                  <a:tcPr anchor="ctr">
                    <a:solidFill>
                      <a:schemeClr val="bg1"/>
                    </a:solidFill>
                  </a:tcPr>
                </a:tc>
                <a:tc>
                  <a:txBody>
                    <a:bodyPr/>
                    <a:lstStyle/>
                    <a:p>
                      <a:pPr algn="ctr"/>
                      <a:r>
                        <a:rPr lang="en-US" sz="2400" b="0" dirty="0" smtClean="0"/>
                        <a:t>DB , DB</a:t>
                      </a:r>
                      <a:endParaRPr lang="en-US" sz="2400" b="0" dirty="0"/>
                    </a:p>
                  </a:txBody>
                  <a:tcPr anchor="ctr"/>
                </a:tc>
                <a:tc>
                  <a:txBody>
                    <a:bodyPr/>
                    <a:lstStyle/>
                    <a:p>
                      <a:pPr algn="ctr"/>
                      <a:r>
                        <a:rPr lang="en-US" sz="2400" b="0" dirty="0" smtClean="0"/>
                        <a:t>DB , N</a:t>
                      </a:r>
                      <a:endParaRPr lang="en-US" sz="2400" b="0" dirty="0"/>
                    </a:p>
                  </a:txBody>
                  <a:tcPr anchor="ctr"/>
                </a:tc>
                <a:tc>
                  <a:txBody>
                    <a:bodyPr/>
                    <a:lstStyle/>
                    <a:p>
                      <a:pPr algn="ctr"/>
                      <a:r>
                        <a:rPr lang="en-US" sz="2400" b="0" dirty="0" smtClean="0"/>
                        <a:t>N, DB</a:t>
                      </a:r>
                      <a:endParaRPr lang="en-US" sz="2400" b="0" dirty="0"/>
                    </a:p>
                  </a:txBody>
                  <a:tcPr anchor="ctr"/>
                </a:tc>
                <a:tc>
                  <a:txBody>
                    <a:bodyPr/>
                    <a:lstStyle/>
                    <a:p>
                      <a:pPr algn="ctr"/>
                      <a:r>
                        <a:rPr lang="en-US" sz="2400" b="0" dirty="0" smtClean="0"/>
                        <a:t>N, N</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D.BILL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1, </a:t>
                      </a:r>
                      <a:r>
                        <a:rPr lang="en-US" sz="2400" b="1" dirty="0" smtClean="0">
                          <a:solidFill>
                            <a:srgbClr val="7030A0"/>
                          </a:solidFill>
                        </a:rPr>
                        <a:t>0</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1, </a:t>
                      </a:r>
                      <a:r>
                        <a:rPr lang="en-US" sz="2400" b="1" dirty="0" smtClean="0">
                          <a:solidFill>
                            <a:srgbClr val="7030A0"/>
                          </a:solidFill>
                        </a:rPr>
                        <a:t>2</a:t>
                      </a:r>
                      <a:endParaRPr lang="en-US" sz="2400" b="1" dirty="0"/>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0, </a:t>
                      </a:r>
                      <a:r>
                        <a:rPr lang="en-US" sz="2400" b="1" dirty="0" smtClean="0">
                          <a:solidFill>
                            <a:srgbClr val="7030A0"/>
                          </a:solidFill>
                        </a:rPr>
                        <a:t>0</a:t>
                      </a:r>
                      <a:endParaRPr lang="en-US" sz="2400" b="1" dirty="0"/>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 </a:t>
                      </a:r>
                      <a:r>
                        <a:rPr lang="en-US" sz="2400" b="1" dirty="0" smtClean="0">
                          <a:solidFill>
                            <a:srgbClr val="7030A0"/>
                          </a:solidFill>
                        </a:rPr>
                        <a:t>2</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NOHAV.</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 </a:t>
                      </a:r>
                      <a:r>
                        <a:rPr lang="en-US" sz="2400" b="1" dirty="0" smtClean="0">
                          <a:solidFill>
                            <a:srgbClr val="7030A0"/>
                          </a:solidFill>
                        </a:rPr>
                        <a:t>1</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½ </a:t>
                      </a:r>
                      <a:r>
                        <a:rPr lang="en-US" sz="2400" b="0" dirty="0" smtClean="0">
                          <a:solidFill>
                            <a:schemeClr val="bg2">
                              <a:lumMod val="10000"/>
                            </a:schemeClr>
                          </a:solidFill>
                        </a:rPr>
                        <a:t>, </a:t>
                      </a:r>
                      <a:r>
                        <a:rPr lang="en-US" sz="2400" b="1" dirty="0" smtClean="0">
                          <a:solidFill>
                            <a:schemeClr val="bg2">
                              <a:lumMod val="10000"/>
                            </a:schemeClr>
                          </a:solidFill>
                        </a:rPr>
                        <a:t>0, </a:t>
                      </a:r>
                      <a:r>
                        <a:rPr lang="en-US" sz="2400" b="1" dirty="0" smtClean="0">
                          <a:solidFill>
                            <a:srgbClr val="7030A0"/>
                          </a:solidFill>
                        </a:rPr>
                        <a:t>0</a:t>
                      </a:r>
                      <a:endParaRPr lang="en-US" sz="2400" b="1" dirty="0"/>
                    </a:p>
                  </a:txBody>
                  <a:tcPr anchor="ctr">
                    <a:solidFill>
                      <a:schemeClr val="accent5">
                        <a:lumMod val="20000"/>
                        <a:lumOff val="80000"/>
                      </a:schemeClr>
                    </a:solidFill>
                  </a:tcPr>
                </a:tc>
                <a:tc>
                  <a:txBody>
                    <a:bodyPr/>
                    <a:lstStyle/>
                    <a:p>
                      <a:pPr algn="ctr"/>
                      <a:r>
                        <a:rPr lang="en-US" sz="2400" b="1" dirty="0" smtClean="0">
                          <a:solidFill>
                            <a:srgbClr val="C00000"/>
                          </a:solidFill>
                        </a:rPr>
                        <a:t>½</a:t>
                      </a:r>
                      <a:r>
                        <a:rPr lang="en-US" sz="2400" b="0" dirty="0" smtClean="0">
                          <a:solidFill>
                            <a:schemeClr val="bg2">
                              <a:lumMod val="10000"/>
                            </a:schemeClr>
                          </a:solidFill>
                        </a:rPr>
                        <a:t>, </a:t>
                      </a:r>
                      <a:r>
                        <a:rPr lang="en-US" sz="2400" b="1" dirty="0" smtClean="0">
                          <a:solidFill>
                            <a:schemeClr val="bg2">
                              <a:lumMod val="10000"/>
                            </a:schemeClr>
                          </a:solidFill>
                        </a:rPr>
                        <a:t>2, </a:t>
                      </a:r>
                      <a:r>
                        <a:rPr lang="en-US" sz="2400" b="1" dirty="0" smtClean="0">
                          <a:solidFill>
                            <a:srgbClr val="7030A0"/>
                          </a:solidFill>
                        </a:rPr>
                        <a:t>1</a:t>
                      </a:r>
                      <a:endParaRPr lang="en-US" sz="2400" b="1" dirty="0"/>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2, </a:t>
                      </a:r>
                      <a:r>
                        <a:rPr lang="en-US" sz="2400" b="1" dirty="0" smtClean="0">
                          <a:solidFill>
                            <a:srgbClr val="7030A0"/>
                          </a:solidFill>
                        </a:rPr>
                        <a:t>0</a:t>
                      </a:r>
                      <a:endParaRPr lang="en-US" sz="2400" b="1" dirty="0"/>
                    </a:p>
                  </a:txBody>
                  <a:tcPr anchor="ctr">
                    <a:solidFill>
                      <a:schemeClr val="accent5">
                        <a:lumMod val="20000"/>
                        <a:lumOff val="80000"/>
                      </a:schemeClr>
                    </a:solidFill>
                  </a:tcPr>
                </a:tc>
              </a:tr>
            </a:tbl>
          </a:graphicData>
        </a:graphic>
      </p:graphicFrame>
      <p:sp>
        <p:nvSpPr>
          <p:cNvPr id="28" name="TextBox 27"/>
          <p:cNvSpPr txBox="1"/>
          <p:nvPr/>
        </p:nvSpPr>
        <p:spPr>
          <a:xfrm>
            <a:off x="1176292" y="3867156"/>
            <a:ext cx="3067092" cy="461665"/>
          </a:xfrm>
          <a:prstGeom prst="rect">
            <a:avLst/>
          </a:prstGeom>
          <a:noFill/>
        </p:spPr>
        <p:txBody>
          <a:bodyPr wrap="square" rtlCol="0">
            <a:spAutoFit/>
          </a:bodyPr>
          <a:lstStyle/>
          <a:p>
            <a:pPr algn="ctr"/>
            <a:r>
              <a:rPr lang="en-US" sz="2400" b="1" dirty="0" smtClean="0">
                <a:solidFill>
                  <a:schemeClr val="accent3">
                    <a:lumMod val="10000"/>
                  </a:schemeClr>
                </a:solidFill>
              </a:rPr>
              <a:t>1</a:t>
            </a:r>
            <a:r>
              <a:rPr lang="en-US" sz="2400" b="1" baseline="30000" dirty="0" smtClean="0">
                <a:solidFill>
                  <a:schemeClr val="accent3">
                    <a:lumMod val="10000"/>
                  </a:schemeClr>
                </a:solidFill>
              </a:rPr>
              <a:t>st</a:t>
            </a:r>
            <a:r>
              <a:rPr lang="en-US" sz="2400" b="1" dirty="0" smtClean="0">
                <a:solidFill>
                  <a:schemeClr val="accent3">
                    <a:lumMod val="10000"/>
                  </a:schemeClr>
                </a:solidFill>
              </a:rPr>
              <a:t> </a:t>
            </a:r>
            <a:r>
              <a:rPr lang="en-US" sz="2400" b="1" dirty="0" err="1" smtClean="0">
                <a:solidFill>
                  <a:schemeClr val="accent3">
                    <a:lumMod val="10000"/>
                  </a:schemeClr>
                </a:solidFill>
              </a:rPr>
              <a:t>Radka</a:t>
            </a:r>
            <a:r>
              <a:rPr lang="en-US" sz="2400" b="1" dirty="0" smtClean="0">
                <a:solidFill>
                  <a:schemeClr val="accent3">
                    <a:lumMod val="10000"/>
                  </a:schemeClr>
                </a:solidFill>
              </a:rPr>
              <a:t> – likes A</a:t>
            </a:r>
            <a:endParaRPr lang="en-US" sz="1400" b="1" dirty="0">
              <a:solidFill>
                <a:schemeClr val="accent3">
                  <a:lumMod val="10000"/>
                </a:schemeClr>
              </a:solidFill>
            </a:endParaRPr>
          </a:p>
        </p:txBody>
      </p:sp>
      <p:sp>
        <p:nvSpPr>
          <p:cNvPr id="9" name="TextBox 8"/>
          <p:cNvSpPr txBox="1"/>
          <p:nvPr/>
        </p:nvSpPr>
        <p:spPr>
          <a:xfrm>
            <a:off x="1" y="1384272"/>
            <a:ext cx="9143999" cy="2677656"/>
          </a:xfrm>
          <a:prstGeom prst="rect">
            <a:avLst/>
          </a:prstGeom>
          <a:noFill/>
        </p:spPr>
        <p:txBody>
          <a:bodyPr wrap="square" rtlCol="0">
            <a:spAutoFit/>
          </a:bodyPr>
          <a:lstStyle/>
          <a:p>
            <a:r>
              <a:rPr lang="en-US" sz="2400" dirty="0" smtClean="0">
                <a:solidFill>
                  <a:srgbClr val="FFFF00"/>
                </a:solidFill>
              </a:rPr>
              <a:t>pure strategy Nash equilibrium of this particular game:</a:t>
            </a:r>
          </a:p>
          <a:p>
            <a:r>
              <a:rPr lang="en-US" sz="2400" dirty="0" smtClean="0"/>
              <a:t>triple of actions, one for ADAM and one for each type of RADKA such that: </a:t>
            </a:r>
          </a:p>
          <a:p>
            <a:r>
              <a:rPr lang="en-US" sz="2400" dirty="0" smtClean="0"/>
              <a:t>• the action of ADAM is optimal, given the actions of the two types of RADKA (and ADAM’s belief about the state)</a:t>
            </a:r>
          </a:p>
          <a:p>
            <a:r>
              <a:rPr lang="en-US" sz="2400" dirty="0" smtClean="0"/>
              <a:t>• the action of each type of RADKA is optimal, given the action of ADAM.</a:t>
            </a:r>
          </a:p>
        </p:txBody>
      </p:sp>
    </p:spTree>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7" name="TextBox 26"/>
          <p:cNvSpPr txBox="1"/>
          <p:nvPr/>
        </p:nvSpPr>
        <p:spPr>
          <a:xfrm>
            <a:off x="4937130" y="3867156"/>
            <a:ext cx="3541761" cy="461665"/>
          </a:xfrm>
          <a:prstGeom prst="rect">
            <a:avLst/>
          </a:prstGeom>
          <a:noFill/>
        </p:spPr>
        <p:txBody>
          <a:bodyPr wrap="square" rtlCol="0">
            <a:spAutoFit/>
          </a:bodyPr>
          <a:lstStyle/>
          <a:p>
            <a:pPr algn="ctr"/>
            <a:r>
              <a:rPr lang="en-US" sz="2400" b="1" dirty="0" smtClean="0">
                <a:solidFill>
                  <a:srgbClr val="7030A0"/>
                </a:solidFill>
              </a:rPr>
              <a:t>2</a:t>
            </a:r>
            <a:r>
              <a:rPr lang="en-US" sz="2400" b="1" baseline="30000" dirty="0" smtClean="0">
                <a:solidFill>
                  <a:srgbClr val="7030A0"/>
                </a:solidFill>
              </a:rPr>
              <a:t>nd</a:t>
            </a:r>
            <a:r>
              <a:rPr lang="en-US" sz="2400" b="1" dirty="0" smtClean="0">
                <a:solidFill>
                  <a:srgbClr val="7030A0"/>
                </a:solidFill>
              </a:rPr>
              <a:t> </a:t>
            </a:r>
            <a:r>
              <a:rPr lang="en-US" sz="2400" b="1" dirty="0" err="1" smtClean="0">
                <a:solidFill>
                  <a:srgbClr val="7030A0"/>
                </a:solidFill>
              </a:rPr>
              <a:t>Radka</a:t>
            </a:r>
            <a:r>
              <a:rPr lang="en-US" sz="2400" b="1" dirty="0" smtClean="0">
                <a:solidFill>
                  <a:srgbClr val="7030A0"/>
                </a:solidFill>
              </a:rPr>
              <a:t> – dislikes A</a:t>
            </a:r>
            <a:endParaRPr lang="en-US" sz="1400" b="1" dirty="0">
              <a:solidFill>
                <a:srgbClr val="7030A0"/>
              </a:solidFill>
            </a:endParaRPr>
          </a:p>
        </p:txBody>
      </p:sp>
      <p:sp>
        <p:nvSpPr>
          <p:cNvPr id="19" name="TextBox 18"/>
          <p:cNvSpPr txBox="1"/>
          <p:nvPr/>
        </p:nvSpPr>
        <p:spPr>
          <a:xfrm>
            <a:off x="0" y="4889520"/>
            <a:ext cx="519057" cy="1569660"/>
          </a:xfrm>
          <a:prstGeom prst="rect">
            <a:avLst/>
          </a:prstGeom>
          <a:noFill/>
        </p:spPr>
        <p:txBody>
          <a:bodyPr wrap="square" rtlCol="0">
            <a:spAutoFit/>
          </a:bodyPr>
          <a:lstStyle/>
          <a:p>
            <a:pPr algn="ctr"/>
            <a:r>
              <a:rPr lang="en-US" sz="2400" b="1" dirty="0" smtClean="0">
                <a:solidFill>
                  <a:srgbClr val="C00000"/>
                </a:solidFill>
              </a:rPr>
              <a:t>ADAM</a:t>
            </a:r>
            <a:endParaRPr lang="en-US" b="1" dirty="0">
              <a:solidFill>
                <a:srgbClr val="C00000"/>
              </a:solidFill>
            </a:endParaRPr>
          </a:p>
        </p:txBody>
      </p:sp>
      <p:graphicFrame>
        <p:nvGraphicFramePr>
          <p:cNvPr id="25" name="Content Placeholder 6"/>
          <p:cNvGraphicFramePr>
            <a:graphicFrameLocks/>
          </p:cNvGraphicFramePr>
          <p:nvPr/>
        </p:nvGraphicFramePr>
        <p:xfrm>
          <a:off x="665109" y="4305312"/>
          <a:ext cx="7996346" cy="2117754"/>
        </p:xfrm>
        <a:graphic>
          <a:graphicData uri="http://schemas.openxmlformats.org/drawingml/2006/table">
            <a:tbl>
              <a:tblPr firstRow="1" bandRow="1">
                <a:tableStyleId>{5C22544A-7EE6-4342-B048-85BDC9FD1C3A}</a:tableStyleId>
              </a:tblPr>
              <a:tblGrid>
                <a:gridCol w="1898676"/>
                <a:gridCol w="1387494"/>
                <a:gridCol w="1533546"/>
                <a:gridCol w="1542968"/>
                <a:gridCol w="1633662"/>
              </a:tblGrid>
              <a:tr h="745182">
                <a:tc>
                  <a:txBody>
                    <a:bodyPr/>
                    <a:lstStyle/>
                    <a:p>
                      <a:pPr algn="ctr"/>
                      <a:r>
                        <a:rPr lang="en-US" sz="2400" b="1" dirty="0" smtClean="0">
                          <a:solidFill>
                            <a:schemeClr val="accent3">
                              <a:lumMod val="10000"/>
                            </a:schemeClr>
                          </a:solidFill>
                        </a:rPr>
                        <a:t>1</a:t>
                      </a:r>
                      <a:r>
                        <a:rPr lang="en-US" sz="2400" b="1" baseline="30000" dirty="0" smtClean="0">
                          <a:solidFill>
                            <a:schemeClr val="accent3">
                              <a:lumMod val="10000"/>
                            </a:schemeClr>
                          </a:solidFill>
                        </a:rPr>
                        <a:t>st</a:t>
                      </a:r>
                      <a:r>
                        <a:rPr lang="en-US" sz="2400" b="1" baseline="0" dirty="0" smtClean="0">
                          <a:solidFill>
                            <a:schemeClr val="accent3">
                              <a:lumMod val="10000"/>
                            </a:schemeClr>
                          </a:solidFill>
                        </a:rPr>
                        <a:t>:½, </a:t>
                      </a:r>
                      <a:r>
                        <a:rPr lang="en-US" sz="2400" b="1" baseline="0" dirty="0" smtClean="0">
                          <a:solidFill>
                            <a:srgbClr val="7030A0"/>
                          </a:solidFill>
                        </a:rPr>
                        <a:t>2</a:t>
                      </a:r>
                      <a:r>
                        <a:rPr lang="en-US" sz="2400" b="1" baseline="30000" dirty="0" smtClean="0">
                          <a:solidFill>
                            <a:srgbClr val="7030A0"/>
                          </a:solidFill>
                        </a:rPr>
                        <a:t>nd</a:t>
                      </a:r>
                      <a:r>
                        <a:rPr lang="en-US" sz="2400" b="1" baseline="0" dirty="0" smtClean="0">
                          <a:solidFill>
                            <a:srgbClr val="7030A0"/>
                          </a:solidFill>
                        </a:rPr>
                        <a:t>:½  </a:t>
                      </a:r>
                      <a:endParaRPr lang="en-US" sz="2400" b="0" dirty="0">
                        <a:solidFill>
                          <a:srgbClr val="7030A0"/>
                        </a:solidFill>
                      </a:endParaRPr>
                    </a:p>
                  </a:txBody>
                  <a:tcPr anchor="ctr">
                    <a:solidFill>
                      <a:schemeClr val="bg1"/>
                    </a:solidFill>
                  </a:tcPr>
                </a:tc>
                <a:tc>
                  <a:txBody>
                    <a:bodyPr/>
                    <a:lstStyle/>
                    <a:p>
                      <a:pPr algn="ctr"/>
                      <a:r>
                        <a:rPr lang="en-US" sz="2400" b="0" dirty="0" smtClean="0"/>
                        <a:t>DB , DB</a:t>
                      </a:r>
                      <a:endParaRPr lang="en-US" sz="2400" b="0" dirty="0"/>
                    </a:p>
                  </a:txBody>
                  <a:tcPr anchor="ctr"/>
                </a:tc>
                <a:tc>
                  <a:txBody>
                    <a:bodyPr/>
                    <a:lstStyle/>
                    <a:p>
                      <a:pPr algn="ctr"/>
                      <a:r>
                        <a:rPr lang="en-US" sz="2400" b="0" dirty="0" smtClean="0"/>
                        <a:t>DB , N</a:t>
                      </a:r>
                      <a:endParaRPr lang="en-US" sz="2400" b="0" dirty="0"/>
                    </a:p>
                  </a:txBody>
                  <a:tcPr anchor="ctr"/>
                </a:tc>
                <a:tc>
                  <a:txBody>
                    <a:bodyPr/>
                    <a:lstStyle/>
                    <a:p>
                      <a:pPr algn="ctr"/>
                      <a:r>
                        <a:rPr lang="en-US" sz="2400" b="0" dirty="0" smtClean="0"/>
                        <a:t>N, DB</a:t>
                      </a:r>
                      <a:endParaRPr lang="en-US" sz="2400" b="0" dirty="0"/>
                    </a:p>
                  </a:txBody>
                  <a:tcPr anchor="ctr"/>
                </a:tc>
                <a:tc>
                  <a:txBody>
                    <a:bodyPr/>
                    <a:lstStyle/>
                    <a:p>
                      <a:pPr algn="ctr"/>
                      <a:r>
                        <a:rPr lang="en-US" sz="2400" b="0" dirty="0" smtClean="0"/>
                        <a:t>N, N</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D.BILL</a:t>
                      </a:r>
                    </a:p>
                  </a:txBody>
                  <a:tcPr anchor="ctr">
                    <a:solidFill>
                      <a:schemeClr val="bg2">
                        <a:lumMod val="50000"/>
                      </a:schemeClr>
                    </a:solidFill>
                  </a:tcPr>
                </a:tc>
                <a:tc>
                  <a:txBody>
                    <a:bodyPr/>
                    <a:lstStyle/>
                    <a:p>
                      <a:pPr algn="ctr"/>
                      <a:r>
                        <a:rPr lang="en-US" sz="2400" b="1" u="sng" dirty="0" smtClean="0">
                          <a:solidFill>
                            <a:srgbClr val="C00000"/>
                          </a:solidFill>
                        </a:rPr>
                        <a:t>2</a:t>
                      </a:r>
                      <a:r>
                        <a:rPr lang="en-US" sz="2400" b="0" dirty="0" smtClean="0">
                          <a:solidFill>
                            <a:schemeClr val="bg2">
                              <a:lumMod val="10000"/>
                            </a:schemeClr>
                          </a:solidFill>
                        </a:rPr>
                        <a:t>, </a:t>
                      </a:r>
                      <a:r>
                        <a:rPr lang="en-US" sz="2400" b="1" u="sng" dirty="0" smtClean="0">
                          <a:solidFill>
                            <a:schemeClr val="accent3">
                              <a:lumMod val="10000"/>
                            </a:schemeClr>
                          </a:solidFill>
                        </a:rPr>
                        <a:t>1</a:t>
                      </a:r>
                      <a:r>
                        <a:rPr lang="en-US" sz="2400" b="1" dirty="0" smtClean="0">
                          <a:solidFill>
                            <a:schemeClr val="accent3">
                              <a:lumMod val="10000"/>
                            </a:schemeClr>
                          </a:solidFill>
                        </a:rPr>
                        <a:t>, </a:t>
                      </a:r>
                      <a:r>
                        <a:rPr lang="en-US" sz="2400" b="1" dirty="0" smtClean="0">
                          <a:solidFill>
                            <a:srgbClr val="7030A0"/>
                          </a:solidFill>
                        </a:rPr>
                        <a:t>0</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u="sng" dirty="0" smtClean="0">
                          <a:solidFill>
                            <a:srgbClr val="C00000"/>
                          </a:solidFill>
                        </a:rPr>
                        <a:t>1</a:t>
                      </a:r>
                      <a:r>
                        <a:rPr lang="en-US" sz="2400" b="0" dirty="0" smtClean="0">
                          <a:solidFill>
                            <a:schemeClr val="bg2">
                              <a:lumMod val="10000"/>
                            </a:schemeClr>
                          </a:solidFill>
                        </a:rPr>
                        <a:t>, </a:t>
                      </a:r>
                      <a:r>
                        <a:rPr lang="en-US" sz="2400" b="1" u="sng" dirty="0" smtClean="0">
                          <a:solidFill>
                            <a:schemeClr val="bg2">
                              <a:lumMod val="10000"/>
                            </a:schemeClr>
                          </a:solidFill>
                        </a:rPr>
                        <a:t>1</a:t>
                      </a:r>
                      <a:r>
                        <a:rPr lang="en-US" sz="2400" b="1" dirty="0" smtClean="0">
                          <a:solidFill>
                            <a:schemeClr val="bg2">
                              <a:lumMod val="10000"/>
                            </a:schemeClr>
                          </a:solidFill>
                        </a:rPr>
                        <a:t>, </a:t>
                      </a:r>
                      <a:r>
                        <a:rPr lang="en-US" sz="2400" b="1" u="sng" dirty="0" smtClean="0">
                          <a:solidFill>
                            <a:srgbClr val="7030A0"/>
                          </a:solidFill>
                        </a:rPr>
                        <a:t>2</a:t>
                      </a:r>
                      <a:endParaRPr lang="en-US" sz="2400" b="1" u="sng" dirty="0"/>
                    </a:p>
                  </a:txBody>
                  <a:tcPr anchor="ctr">
                    <a:solidFill>
                      <a:schemeClr val="accent5">
                        <a:lumMod val="20000"/>
                        <a:lumOff val="80000"/>
                      </a:schemeClr>
                    </a:solidFill>
                  </a:tcPr>
                </a:tc>
                <a:tc>
                  <a:txBody>
                    <a:bodyPr/>
                    <a:lstStyle/>
                    <a:p>
                      <a:pPr algn="ctr"/>
                      <a:r>
                        <a:rPr lang="en-US" sz="2400" b="1" u="sng"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0, </a:t>
                      </a:r>
                      <a:r>
                        <a:rPr lang="en-US" sz="2400" b="1" dirty="0" smtClean="0">
                          <a:solidFill>
                            <a:srgbClr val="7030A0"/>
                          </a:solidFill>
                        </a:rPr>
                        <a:t>0</a:t>
                      </a:r>
                      <a:endParaRPr lang="en-US" sz="2400" b="1" dirty="0"/>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 </a:t>
                      </a:r>
                      <a:r>
                        <a:rPr lang="en-US" sz="2400" b="1" u="sng" dirty="0" smtClean="0">
                          <a:solidFill>
                            <a:srgbClr val="7030A0"/>
                          </a:solidFill>
                        </a:rPr>
                        <a:t>2</a:t>
                      </a:r>
                      <a:endParaRPr lang="en-US" sz="2400" b="1" u="sng"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NOHAV.</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 </a:t>
                      </a:r>
                      <a:r>
                        <a:rPr lang="en-US" sz="2400" b="1" u="sng" dirty="0" smtClean="0">
                          <a:solidFill>
                            <a:srgbClr val="7030A0"/>
                          </a:solidFill>
                        </a:rPr>
                        <a:t>1</a:t>
                      </a:r>
                      <a:endParaRPr lang="en-US" sz="2400" b="1" u="sng"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½ </a:t>
                      </a:r>
                      <a:r>
                        <a:rPr lang="en-US" sz="2400" b="0" dirty="0" smtClean="0">
                          <a:solidFill>
                            <a:schemeClr val="bg2">
                              <a:lumMod val="10000"/>
                            </a:schemeClr>
                          </a:solidFill>
                        </a:rPr>
                        <a:t>, </a:t>
                      </a:r>
                      <a:r>
                        <a:rPr lang="en-US" sz="2400" b="1" dirty="0" smtClean="0">
                          <a:solidFill>
                            <a:schemeClr val="bg2">
                              <a:lumMod val="10000"/>
                            </a:schemeClr>
                          </a:solidFill>
                        </a:rPr>
                        <a:t>0, </a:t>
                      </a:r>
                      <a:r>
                        <a:rPr lang="en-US" sz="2400" b="1" dirty="0" smtClean="0">
                          <a:solidFill>
                            <a:srgbClr val="7030A0"/>
                          </a:solidFill>
                        </a:rPr>
                        <a:t>0</a:t>
                      </a:r>
                      <a:endParaRPr lang="en-US" sz="2400" b="1" dirty="0"/>
                    </a:p>
                  </a:txBody>
                  <a:tcPr anchor="ctr">
                    <a:solidFill>
                      <a:schemeClr val="accent5">
                        <a:lumMod val="20000"/>
                        <a:lumOff val="80000"/>
                      </a:schemeClr>
                    </a:solidFill>
                  </a:tcPr>
                </a:tc>
                <a:tc>
                  <a:txBody>
                    <a:bodyPr/>
                    <a:lstStyle/>
                    <a:p>
                      <a:pPr algn="ctr"/>
                      <a:r>
                        <a:rPr lang="en-US" sz="2400" b="1" dirty="0" smtClean="0">
                          <a:solidFill>
                            <a:srgbClr val="C00000"/>
                          </a:solidFill>
                        </a:rPr>
                        <a:t>½</a:t>
                      </a:r>
                      <a:r>
                        <a:rPr lang="en-US" sz="2400" b="0" dirty="0" smtClean="0">
                          <a:solidFill>
                            <a:schemeClr val="bg2">
                              <a:lumMod val="10000"/>
                            </a:schemeClr>
                          </a:solidFill>
                        </a:rPr>
                        <a:t>, </a:t>
                      </a:r>
                      <a:r>
                        <a:rPr lang="en-US" sz="2400" b="1" u="sng" dirty="0" smtClean="0">
                          <a:solidFill>
                            <a:schemeClr val="bg2">
                              <a:lumMod val="10000"/>
                            </a:schemeClr>
                          </a:solidFill>
                        </a:rPr>
                        <a:t>2</a:t>
                      </a:r>
                      <a:r>
                        <a:rPr lang="en-US" sz="2400" b="1" dirty="0" smtClean="0">
                          <a:solidFill>
                            <a:schemeClr val="bg2">
                              <a:lumMod val="10000"/>
                            </a:schemeClr>
                          </a:solidFill>
                        </a:rPr>
                        <a:t>, </a:t>
                      </a:r>
                      <a:r>
                        <a:rPr lang="en-US" sz="2400" b="1" u="sng" dirty="0" smtClean="0">
                          <a:solidFill>
                            <a:srgbClr val="7030A0"/>
                          </a:solidFill>
                        </a:rPr>
                        <a:t>1</a:t>
                      </a:r>
                      <a:endParaRPr lang="en-US" sz="2400" b="1" u="sng" dirty="0"/>
                    </a:p>
                  </a:txBody>
                  <a:tcPr anchor="ctr">
                    <a:solidFill>
                      <a:schemeClr val="accent5">
                        <a:lumMod val="20000"/>
                        <a:lumOff val="80000"/>
                      </a:schemeClr>
                    </a:solidFill>
                  </a:tcPr>
                </a:tc>
                <a:tc>
                  <a:txBody>
                    <a:bodyPr/>
                    <a:lstStyle/>
                    <a:p>
                      <a:pPr algn="ctr"/>
                      <a:r>
                        <a:rPr lang="en-US" sz="2400" b="1" u="sng" dirty="0" smtClean="0">
                          <a:solidFill>
                            <a:srgbClr val="C00000"/>
                          </a:solidFill>
                        </a:rPr>
                        <a:t>1</a:t>
                      </a:r>
                      <a:r>
                        <a:rPr lang="en-US" sz="2400" b="0" dirty="0" smtClean="0">
                          <a:solidFill>
                            <a:schemeClr val="bg2">
                              <a:lumMod val="10000"/>
                            </a:schemeClr>
                          </a:solidFill>
                        </a:rPr>
                        <a:t>, </a:t>
                      </a:r>
                      <a:r>
                        <a:rPr lang="en-US" sz="2400" b="1" u="sng" dirty="0" smtClean="0">
                          <a:solidFill>
                            <a:schemeClr val="bg2">
                              <a:lumMod val="10000"/>
                            </a:schemeClr>
                          </a:solidFill>
                        </a:rPr>
                        <a:t>2</a:t>
                      </a:r>
                      <a:r>
                        <a:rPr lang="en-US" sz="2400" b="1" dirty="0" smtClean="0">
                          <a:solidFill>
                            <a:schemeClr val="bg2">
                              <a:lumMod val="10000"/>
                            </a:schemeClr>
                          </a:solidFill>
                        </a:rPr>
                        <a:t>, </a:t>
                      </a:r>
                      <a:r>
                        <a:rPr lang="en-US" sz="2400" b="1" dirty="0" smtClean="0">
                          <a:solidFill>
                            <a:srgbClr val="7030A0"/>
                          </a:solidFill>
                        </a:rPr>
                        <a:t>0</a:t>
                      </a:r>
                      <a:endParaRPr lang="en-US" sz="2400" b="1" dirty="0"/>
                    </a:p>
                  </a:txBody>
                  <a:tcPr anchor="ctr">
                    <a:solidFill>
                      <a:schemeClr val="accent5">
                        <a:lumMod val="20000"/>
                        <a:lumOff val="80000"/>
                      </a:schemeClr>
                    </a:solidFill>
                  </a:tcPr>
                </a:tc>
              </a:tr>
            </a:tbl>
          </a:graphicData>
        </a:graphic>
      </p:graphicFrame>
      <p:sp>
        <p:nvSpPr>
          <p:cNvPr id="28" name="TextBox 27"/>
          <p:cNvSpPr txBox="1"/>
          <p:nvPr/>
        </p:nvSpPr>
        <p:spPr>
          <a:xfrm>
            <a:off x="1906551" y="3867156"/>
            <a:ext cx="3067092" cy="461665"/>
          </a:xfrm>
          <a:prstGeom prst="rect">
            <a:avLst/>
          </a:prstGeom>
          <a:noFill/>
        </p:spPr>
        <p:txBody>
          <a:bodyPr wrap="square" rtlCol="0">
            <a:spAutoFit/>
          </a:bodyPr>
          <a:lstStyle/>
          <a:p>
            <a:pPr algn="ctr"/>
            <a:r>
              <a:rPr lang="en-US" sz="2400" b="1" dirty="0" smtClean="0">
                <a:solidFill>
                  <a:schemeClr val="accent3">
                    <a:lumMod val="10000"/>
                  </a:schemeClr>
                </a:solidFill>
              </a:rPr>
              <a:t>1</a:t>
            </a:r>
            <a:r>
              <a:rPr lang="en-US" sz="2400" b="1" baseline="30000" dirty="0" smtClean="0">
                <a:solidFill>
                  <a:schemeClr val="accent3">
                    <a:lumMod val="10000"/>
                  </a:schemeClr>
                </a:solidFill>
              </a:rPr>
              <a:t>st</a:t>
            </a:r>
            <a:r>
              <a:rPr lang="en-US" sz="2400" b="1" dirty="0" smtClean="0">
                <a:solidFill>
                  <a:schemeClr val="accent3">
                    <a:lumMod val="10000"/>
                  </a:schemeClr>
                </a:solidFill>
              </a:rPr>
              <a:t> </a:t>
            </a:r>
            <a:r>
              <a:rPr lang="en-US" sz="2400" b="1" dirty="0" err="1" smtClean="0">
                <a:solidFill>
                  <a:schemeClr val="accent3">
                    <a:lumMod val="10000"/>
                  </a:schemeClr>
                </a:solidFill>
              </a:rPr>
              <a:t>Radka</a:t>
            </a:r>
            <a:r>
              <a:rPr lang="en-US" sz="2400" b="1" dirty="0" smtClean="0">
                <a:solidFill>
                  <a:schemeClr val="accent3">
                    <a:lumMod val="10000"/>
                  </a:schemeClr>
                </a:solidFill>
              </a:rPr>
              <a:t> – likes A</a:t>
            </a:r>
            <a:endParaRPr lang="en-US" sz="1400" b="1" dirty="0">
              <a:solidFill>
                <a:schemeClr val="accent3">
                  <a:lumMod val="10000"/>
                </a:schemeClr>
              </a:solidFill>
            </a:endParaRPr>
          </a:p>
        </p:txBody>
      </p:sp>
      <p:sp>
        <p:nvSpPr>
          <p:cNvPr id="9" name="TextBox 8"/>
          <p:cNvSpPr txBox="1"/>
          <p:nvPr/>
        </p:nvSpPr>
        <p:spPr>
          <a:xfrm>
            <a:off x="0" y="1274733"/>
            <a:ext cx="9143999" cy="3046988"/>
          </a:xfrm>
          <a:prstGeom prst="rect">
            <a:avLst/>
          </a:prstGeom>
          <a:noFill/>
        </p:spPr>
        <p:txBody>
          <a:bodyPr wrap="square" rtlCol="0">
            <a:spAutoFit/>
          </a:bodyPr>
          <a:lstStyle/>
          <a:p>
            <a:r>
              <a:rPr lang="en-US" sz="2400" dirty="0" smtClean="0"/>
              <a:t>In a Nash equilibrium:</a:t>
            </a:r>
          </a:p>
          <a:p>
            <a:r>
              <a:rPr lang="en-US" sz="2400" dirty="0" smtClean="0"/>
              <a:t> </a:t>
            </a:r>
            <a:r>
              <a:rPr lang="en-US" sz="2400" dirty="0" smtClean="0">
                <a:solidFill>
                  <a:srgbClr val="FFFF00"/>
                </a:solidFill>
              </a:rPr>
              <a:t>ADAM’s action is a best response to the pair of actions of the two types of RADKA</a:t>
            </a:r>
          </a:p>
          <a:p>
            <a:r>
              <a:rPr lang="en-US" sz="2400" dirty="0" smtClean="0">
                <a:solidFill>
                  <a:srgbClr val="FFFF00"/>
                </a:solidFill>
              </a:rPr>
              <a:t>the action of each type of RADKA is a best response to the action of ADAM. </a:t>
            </a:r>
          </a:p>
          <a:p>
            <a:r>
              <a:rPr lang="en-US" sz="2400" dirty="0" smtClean="0"/>
              <a:t>Both types of RADKA are independent to each other and, naturally, do not react on each other as they model behavior of one person. </a:t>
            </a:r>
          </a:p>
        </p:txBody>
      </p:sp>
    </p:spTree>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7" name="TextBox 26"/>
          <p:cNvSpPr txBox="1"/>
          <p:nvPr/>
        </p:nvSpPr>
        <p:spPr>
          <a:xfrm>
            <a:off x="4937130" y="3867156"/>
            <a:ext cx="3541761" cy="461665"/>
          </a:xfrm>
          <a:prstGeom prst="rect">
            <a:avLst/>
          </a:prstGeom>
          <a:noFill/>
        </p:spPr>
        <p:txBody>
          <a:bodyPr wrap="square" rtlCol="0">
            <a:spAutoFit/>
          </a:bodyPr>
          <a:lstStyle/>
          <a:p>
            <a:pPr algn="ctr"/>
            <a:r>
              <a:rPr lang="en-US" sz="2400" b="1" dirty="0" smtClean="0">
                <a:solidFill>
                  <a:srgbClr val="7030A0"/>
                </a:solidFill>
              </a:rPr>
              <a:t>2</a:t>
            </a:r>
            <a:r>
              <a:rPr lang="en-US" sz="2400" b="1" baseline="30000" dirty="0" smtClean="0">
                <a:solidFill>
                  <a:srgbClr val="7030A0"/>
                </a:solidFill>
              </a:rPr>
              <a:t>nd</a:t>
            </a:r>
            <a:r>
              <a:rPr lang="en-US" sz="2400" b="1" dirty="0" smtClean="0">
                <a:solidFill>
                  <a:srgbClr val="7030A0"/>
                </a:solidFill>
              </a:rPr>
              <a:t> </a:t>
            </a:r>
            <a:r>
              <a:rPr lang="en-US" sz="2400" b="1" dirty="0" err="1" smtClean="0">
                <a:solidFill>
                  <a:srgbClr val="7030A0"/>
                </a:solidFill>
              </a:rPr>
              <a:t>Radka</a:t>
            </a:r>
            <a:r>
              <a:rPr lang="en-US" sz="2400" b="1" dirty="0" smtClean="0">
                <a:solidFill>
                  <a:srgbClr val="7030A0"/>
                </a:solidFill>
              </a:rPr>
              <a:t> – dislikes A</a:t>
            </a:r>
            <a:endParaRPr lang="en-US" sz="1400" b="1" dirty="0">
              <a:solidFill>
                <a:srgbClr val="7030A0"/>
              </a:solidFill>
            </a:endParaRPr>
          </a:p>
        </p:txBody>
      </p:sp>
      <p:sp>
        <p:nvSpPr>
          <p:cNvPr id="19" name="TextBox 18"/>
          <p:cNvSpPr txBox="1"/>
          <p:nvPr/>
        </p:nvSpPr>
        <p:spPr>
          <a:xfrm>
            <a:off x="0" y="4889520"/>
            <a:ext cx="519057" cy="1569660"/>
          </a:xfrm>
          <a:prstGeom prst="rect">
            <a:avLst/>
          </a:prstGeom>
          <a:noFill/>
        </p:spPr>
        <p:txBody>
          <a:bodyPr wrap="square" rtlCol="0">
            <a:spAutoFit/>
          </a:bodyPr>
          <a:lstStyle/>
          <a:p>
            <a:pPr algn="ctr"/>
            <a:r>
              <a:rPr lang="en-US" sz="2400" b="1" dirty="0" smtClean="0">
                <a:solidFill>
                  <a:srgbClr val="C00000"/>
                </a:solidFill>
              </a:rPr>
              <a:t>ADAM</a:t>
            </a:r>
            <a:endParaRPr lang="en-US" b="1" dirty="0">
              <a:solidFill>
                <a:srgbClr val="C00000"/>
              </a:solidFill>
            </a:endParaRPr>
          </a:p>
        </p:txBody>
      </p:sp>
      <p:graphicFrame>
        <p:nvGraphicFramePr>
          <p:cNvPr id="25" name="Content Placeholder 6"/>
          <p:cNvGraphicFramePr>
            <a:graphicFrameLocks/>
          </p:cNvGraphicFramePr>
          <p:nvPr/>
        </p:nvGraphicFramePr>
        <p:xfrm>
          <a:off x="665109" y="4305312"/>
          <a:ext cx="7996346" cy="2117754"/>
        </p:xfrm>
        <a:graphic>
          <a:graphicData uri="http://schemas.openxmlformats.org/drawingml/2006/table">
            <a:tbl>
              <a:tblPr firstRow="1" bandRow="1">
                <a:tableStyleId>{5C22544A-7EE6-4342-B048-85BDC9FD1C3A}</a:tableStyleId>
              </a:tblPr>
              <a:tblGrid>
                <a:gridCol w="1898676"/>
                <a:gridCol w="1387494"/>
                <a:gridCol w="1533546"/>
                <a:gridCol w="1542968"/>
                <a:gridCol w="1633662"/>
              </a:tblGrid>
              <a:tr h="745182">
                <a:tc>
                  <a:txBody>
                    <a:bodyPr/>
                    <a:lstStyle/>
                    <a:p>
                      <a:pPr algn="ctr"/>
                      <a:r>
                        <a:rPr lang="en-US" sz="2400" b="1" dirty="0" smtClean="0">
                          <a:solidFill>
                            <a:schemeClr val="accent3">
                              <a:lumMod val="10000"/>
                            </a:schemeClr>
                          </a:solidFill>
                        </a:rPr>
                        <a:t>1</a:t>
                      </a:r>
                      <a:r>
                        <a:rPr lang="en-US" sz="2400" b="1" baseline="30000" dirty="0" smtClean="0">
                          <a:solidFill>
                            <a:schemeClr val="accent3">
                              <a:lumMod val="10000"/>
                            </a:schemeClr>
                          </a:solidFill>
                        </a:rPr>
                        <a:t>st</a:t>
                      </a:r>
                      <a:r>
                        <a:rPr lang="en-US" sz="2400" b="1" baseline="0" dirty="0" smtClean="0">
                          <a:solidFill>
                            <a:schemeClr val="accent3">
                              <a:lumMod val="10000"/>
                            </a:schemeClr>
                          </a:solidFill>
                        </a:rPr>
                        <a:t>:½, </a:t>
                      </a:r>
                      <a:r>
                        <a:rPr lang="en-US" sz="2400" b="1" baseline="0" dirty="0" smtClean="0">
                          <a:solidFill>
                            <a:srgbClr val="7030A0"/>
                          </a:solidFill>
                        </a:rPr>
                        <a:t>2</a:t>
                      </a:r>
                      <a:r>
                        <a:rPr lang="en-US" sz="2400" b="1" baseline="30000" dirty="0" smtClean="0">
                          <a:solidFill>
                            <a:srgbClr val="7030A0"/>
                          </a:solidFill>
                        </a:rPr>
                        <a:t>nd</a:t>
                      </a:r>
                      <a:r>
                        <a:rPr lang="en-US" sz="2400" b="1" baseline="0" dirty="0" smtClean="0">
                          <a:solidFill>
                            <a:srgbClr val="7030A0"/>
                          </a:solidFill>
                        </a:rPr>
                        <a:t>:½  </a:t>
                      </a:r>
                      <a:endParaRPr lang="en-US" sz="2400" b="0" dirty="0">
                        <a:solidFill>
                          <a:srgbClr val="7030A0"/>
                        </a:solidFill>
                      </a:endParaRPr>
                    </a:p>
                  </a:txBody>
                  <a:tcPr anchor="ctr">
                    <a:solidFill>
                      <a:schemeClr val="bg1"/>
                    </a:solidFill>
                  </a:tcPr>
                </a:tc>
                <a:tc>
                  <a:txBody>
                    <a:bodyPr/>
                    <a:lstStyle/>
                    <a:p>
                      <a:pPr algn="ctr"/>
                      <a:r>
                        <a:rPr lang="en-US" sz="2400" b="0" dirty="0" smtClean="0"/>
                        <a:t>DB , DB</a:t>
                      </a:r>
                      <a:endParaRPr lang="en-US" sz="2400" b="0" dirty="0"/>
                    </a:p>
                  </a:txBody>
                  <a:tcPr anchor="ctr"/>
                </a:tc>
                <a:tc>
                  <a:txBody>
                    <a:bodyPr/>
                    <a:lstStyle/>
                    <a:p>
                      <a:pPr algn="ctr"/>
                      <a:r>
                        <a:rPr lang="en-US" sz="2400" b="0" dirty="0" smtClean="0"/>
                        <a:t>DB , N</a:t>
                      </a:r>
                      <a:endParaRPr lang="en-US" sz="2400" b="0" dirty="0"/>
                    </a:p>
                  </a:txBody>
                  <a:tcPr anchor="ctr"/>
                </a:tc>
                <a:tc>
                  <a:txBody>
                    <a:bodyPr/>
                    <a:lstStyle/>
                    <a:p>
                      <a:pPr algn="ctr"/>
                      <a:r>
                        <a:rPr lang="en-US" sz="2400" b="0" dirty="0" smtClean="0"/>
                        <a:t>N, DB</a:t>
                      </a:r>
                      <a:endParaRPr lang="en-US" sz="2400" b="0" dirty="0"/>
                    </a:p>
                  </a:txBody>
                  <a:tcPr anchor="ctr"/>
                </a:tc>
                <a:tc>
                  <a:txBody>
                    <a:bodyPr/>
                    <a:lstStyle/>
                    <a:p>
                      <a:pPr algn="ctr"/>
                      <a:r>
                        <a:rPr lang="en-US" sz="2400" b="0" dirty="0" smtClean="0"/>
                        <a:t>N, N</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D.BILL</a:t>
                      </a:r>
                    </a:p>
                  </a:txBody>
                  <a:tcPr anchor="ctr">
                    <a:solidFill>
                      <a:schemeClr val="bg2">
                        <a:lumMod val="50000"/>
                      </a:schemeClr>
                    </a:solidFill>
                  </a:tcPr>
                </a:tc>
                <a:tc>
                  <a:txBody>
                    <a:bodyPr/>
                    <a:lstStyle/>
                    <a:p>
                      <a:pPr algn="ctr"/>
                      <a:r>
                        <a:rPr lang="en-US" sz="2400" b="1" u="sng" dirty="0" smtClean="0">
                          <a:solidFill>
                            <a:srgbClr val="C00000"/>
                          </a:solidFill>
                        </a:rPr>
                        <a:t>2</a:t>
                      </a:r>
                      <a:r>
                        <a:rPr lang="en-US" sz="2400" b="0" dirty="0" smtClean="0">
                          <a:solidFill>
                            <a:schemeClr val="bg2">
                              <a:lumMod val="10000"/>
                            </a:schemeClr>
                          </a:solidFill>
                        </a:rPr>
                        <a:t>, </a:t>
                      </a:r>
                      <a:r>
                        <a:rPr lang="en-US" sz="2400" b="1" u="sng" dirty="0" smtClean="0">
                          <a:solidFill>
                            <a:schemeClr val="accent3">
                              <a:lumMod val="10000"/>
                            </a:schemeClr>
                          </a:solidFill>
                        </a:rPr>
                        <a:t>1</a:t>
                      </a:r>
                      <a:r>
                        <a:rPr lang="en-US" sz="2400" b="1" dirty="0" smtClean="0">
                          <a:solidFill>
                            <a:schemeClr val="accent3">
                              <a:lumMod val="10000"/>
                            </a:schemeClr>
                          </a:solidFill>
                        </a:rPr>
                        <a:t>, </a:t>
                      </a:r>
                      <a:r>
                        <a:rPr lang="en-US" sz="2400" b="1" dirty="0" smtClean="0">
                          <a:solidFill>
                            <a:srgbClr val="7030A0"/>
                          </a:solidFill>
                        </a:rPr>
                        <a:t>0</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u="sng" dirty="0" smtClean="0">
                          <a:solidFill>
                            <a:srgbClr val="C00000"/>
                          </a:solidFill>
                        </a:rPr>
                        <a:t>1</a:t>
                      </a:r>
                      <a:r>
                        <a:rPr lang="en-US" sz="2400" b="0" dirty="0" smtClean="0">
                          <a:solidFill>
                            <a:schemeClr val="bg2">
                              <a:lumMod val="10000"/>
                            </a:schemeClr>
                          </a:solidFill>
                        </a:rPr>
                        <a:t>, </a:t>
                      </a:r>
                      <a:r>
                        <a:rPr lang="en-US" sz="2400" b="1" u="sng" dirty="0" smtClean="0">
                          <a:solidFill>
                            <a:schemeClr val="bg2">
                              <a:lumMod val="10000"/>
                            </a:schemeClr>
                          </a:solidFill>
                        </a:rPr>
                        <a:t>1</a:t>
                      </a:r>
                      <a:r>
                        <a:rPr lang="en-US" sz="2400" b="1" dirty="0" smtClean="0">
                          <a:solidFill>
                            <a:schemeClr val="bg2">
                              <a:lumMod val="10000"/>
                            </a:schemeClr>
                          </a:solidFill>
                        </a:rPr>
                        <a:t>, </a:t>
                      </a:r>
                      <a:r>
                        <a:rPr lang="en-US" sz="2400" b="1" u="sng" dirty="0" smtClean="0">
                          <a:solidFill>
                            <a:srgbClr val="7030A0"/>
                          </a:solidFill>
                        </a:rPr>
                        <a:t>2</a:t>
                      </a:r>
                      <a:endParaRPr lang="en-US" sz="2400" b="1" u="sng" dirty="0"/>
                    </a:p>
                  </a:txBody>
                  <a:tcPr anchor="ctr">
                    <a:solidFill>
                      <a:schemeClr val="accent5">
                        <a:lumMod val="20000"/>
                        <a:lumOff val="80000"/>
                      </a:schemeClr>
                    </a:solidFill>
                  </a:tcPr>
                </a:tc>
                <a:tc>
                  <a:txBody>
                    <a:bodyPr/>
                    <a:lstStyle/>
                    <a:p>
                      <a:pPr algn="ctr"/>
                      <a:r>
                        <a:rPr lang="en-US" sz="2400" b="1" u="sng"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0, </a:t>
                      </a:r>
                      <a:r>
                        <a:rPr lang="en-US" sz="2400" b="1" dirty="0" smtClean="0">
                          <a:solidFill>
                            <a:srgbClr val="7030A0"/>
                          </a:solidFill>
                        </a:rPr>
                        <a:t>0</a:t>
                      </a:r>
                      <a:endParaRPr lang="en-US" sz="2400" b="1" dirty="0"/>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 </a:t>
                      </a:r>
                      <a:r>
                        <a:rPr lang="en-US" sz="2400" b="1" u="sng" dirty="0" smtClean="0">
                          <a:solidFill>
                            <a:srgbClr val="7030A0"/>
                          </a:solidFill>
                        </a:rPr>
                        <a:t>2</a:t>
                      </a:r>
                      <a:endParaRPr lang="en-US" sz="2400" b="1" u="sng"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NOHAV.</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 </a:t>
                      </a:r>
                      <a:r>
                        <a:rPr lang="en-US" sz="2400" b="1" u="sng" dirty="0" smtClean="0">
                          <a:solidFill>
                            <a:srgbClr val="7030A0"/>
                          </a:solidFill>
                        </a:rPr>
                        <a:t>1</a:t>
                      </a:r>
                      <a:endParaRPr lang="en-US" sz="2400" b="1" u="sng"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½ </a:t>
                      </a:r>
                      <a:r>
                        <a:rPr lang="en-US" sz="2400" b="0" dirty="0" smtClean="0">
                          <a:solidFill>
                            <a:schemeClr val="bg2">
                              <a:lumMod val="10000"/>
                            </a:schemeClr>
                          </a:solidFill>
                        </a:rPr>
                        <a:t>, </a:t>
                      </a:r>
                      <a:r>
                        <a:rPr lang="en-US" sz="2400" b="1" dirty="0" smtClean="0">
                          <a:solidFill>
                            <a:schemeClr val="bg2">
                              <a:lumMod val="10000"/>
                            </a:schemeClr>
                          </a:solidFill>
                        </a:rPr>
                        <a:t>0, </a:t>
                      </a:r>
                      <a:r>
                        <a:rPr lang="en-US" sz="2400" b="1" dirty="0" smtClean="0">
                          <a:solidFill>
                            <a:srgbClr val="7030A0"/>
                          </a:solidFill>
                        </a:rPr>
                        <a:t>0</a:t>
                      </a:r>
                      <a:endParaRPr lang="en-US" sz="2400" b="1" dirty="0"/>
                    </a:p>
                  </a:txBody>
                  <a:tcPr anchor="ctr">
                    <a:solidFill>
                      <a:schemeClr val="accent5">
                        <a:lumMod val="20000"/>
                        <a:lumOff val="80000"/>
                      </a:schemeClr>
                    </a:solidFill>
                  </a:tcPr>
                </a:tc>
                <a:tc>
                  <a:txBody>
                    <a:bodyPr/>
                    <a:lstStyle/>
                    <a:p>
                      <a:pPr algn="ctr"/>
                      <a:r>
                        <a:rPr lang="en-US" sz="2400" b="1" dirty="0" smtClean="0">
                          <a:solidFill>
                            <a:srgbClr val="C00000"/>
                          </a:solidFill>
                        </a:rPr>
                        <a:t>½</a:t>
                      </a:r>
                      <a:r>
                        <a:rPr lang="en-US" sz="2400" b="0" dirty="0" smtClean="0">
                          <a:solidFill>
                            <a:schemeClr val="bg2">
                              <a:lumMod val="10000"/>
                            </a:schemeClr>
                          </a:solidFill>
                        </a:rPr>
                        <a:t>, </a:t>
                      </a:r>
                      <a:r>
                        <a:rPr lang="en-US" sz="2400" b="1" u="sng" dirty="0" smtClean="0">
                          <a:solidFill>
                            <a:schemeClr val="bg2">
                              <a:lumMod val="10000"/>
                            </a:schemeClr>
                          </a:solidFill>
                        </a:rPr>
                        <a:t>2</a:t>
                      </a:r>
                      <a:r>
                        <a:rPr lang="en-US" sz="2400" b="1" dirty="0" smtClean="0">
                          <a:solidFill>
                            <a:schemeClr val="bg2">
                              <a:lumMod val="10000"/>
                            </a:schemeClr>
                          </a:solidFill>
                        </a:rPr>
                        <a:t>, </a:t>
                      </a:r>
                      <a:r>
                        <a:rPr lang="en-US" sz="2400" b="1" u="sng" dirty="0" smtClean="0">
                          <a:solidFill>
                            <a:srgbClr val="7030A0"/>
                          </a:solidFill>
                        </a:rPr>
                        <a:t>1</a:t>
                      </a:r>
                      <a:endParaRPr lang="en-US" sz="2400" b="1" u="sng" dirty="0"/>
                    </a:p>
                  </a:txBody>
                  <a:tcPr anchor="ctr">
                    <a:solidFill>
                      <a:schemeClr val="accent5">
                        <a:lumMod val="20000"/>
                        <a:lumOff val="80000"/>
                      </a:schemeClr>
                    </a:solidFill>
                  </a:tcPr>
                </a:tc>
                <a:tc>
                  <a:txBody>
                    <a:bodyPr/>
                    <a:lstStyle/>
                    <a:p>
                      <a:pPr algn="ctr"/>
                      <a:r>
                        <a:rPr lang="en-US" sz="2400" b="1" u="sng" dirty="0" smtClean="0">
                          <a:solidFill>
                            <a:srgbClr val="C00000"/>
                          </a:solidFill>
                        </a:rPr>
                        <a:t>1</a:t>
                      </a:r>
                      <a:r>
                        <a:rPr lang="en-US" sz="2400" b="0" dirty="0" smtClean="0">
                          <a:solidFill>
                            <a:schemeClr val="bg2">
                              <a:lumMod val="10000"/>
                            </a:schemeClr>
                          </a:solidFill>
                        </a:rPr>
                        <a:t>, </a:t>
                      </a:r>
                      <a:r>
                        <a:rPr lang="en-US" sz="2400" b="1" u="sng" dirty="0" smtClean="0">
                          <a:solidFill>
                            <a:schemeClr val="bg2">
                              <a:lumMod val="10000"/>
                            </a:schemeClr>
                          </a:solidFill>
                        </a:rPr>
                        <a:t>2</a:t>
                      </a:r>
                      <a:r>
                        <a:rPr lang="en-US" sz="2400" b="1" dirty="0" smtClean="0">
                          <a:solidFill>
                            <a:schemeClr val="bg2">
                              <a:lumMod val="10000"/>
                            </a:schemeClr>
                          </a:solidFill>
                        </a:rPr>
                        <a:t>, </a:t>
                      </a:r>
                      <a:r>
                        <a:rPr lang="en-US" sz="2400" b="1" dirty="0" smtClean="0">
                          <a:solidFill>
                            <a:srgbClr val="7030A0"/>
                          </a:solidFill>
                        </a:rPr>
                        <a:t>0</a:t>
                      </a:r>
                      <a:endParaRPr lang="en-US" sz="2400" b="1" dirty="0"/>
                    </a:p>
                  </a:txBody>
                  <a:tcPr anchor="ctr">
                    <a:solidFill>
                      <a:schemeClr val="accent5">
                        <a:lumMod val="20000"/>
                        <a:lumOff val="80000"/>
                      </a:schemeClr>
                    </a:solidFill>
                  </a:tcPr>
                </a:tc>
              </a:tr>
            </a:tbl>
          </a:graphicData>
        </a:graphic>
      </p:graphicFrame>
      <p:sp>
        <p:nvSpPr>
          <p:cNvPr id="28" name="TextBox 27"/>
          <p:cNvSpPr txBox="1"/>
          <p:nvPr/>
        </p:nvSpPr>
        <p:spPr>
          <a:xfrm>
            <a:off x="1176292" y="3867156"/>
            <a:ext cx="3067092" cy="461665"/>
          </a:xfrm>
          <a:prstGeom prst="rect">
            <a:avLst/>
          </a:prstGeom>
          <a:noFill/>
        </p:spPr>
        <p:txBody>
          <a:bodyPr wrap="square" rtlCol="0">
            <a:spAutoFit/>
          </a:bodyPr>
          <a:lstStyle/>
          <a:p>
            <a:pPr algn="ctr"/>
            <a:r>
              <a:rPr lang="en-US" sz="2400" b="1" dirty="0" smtClean="0">
                <a:solidFill>
                  <a:schemeClr val="accent3">
                    <a:lumMod val="10000"/>
                  </a:schemeClr>
                </a:solidFill>
              </a:rPr>
              <a:t>1</a:t>
            </a:r>
            <a:r>
              <a:rPr lang="en-US" sz="2400" b="1" baseline="30000" dirty="0" smtClean="0">
                <a:solidFill>
                  <a:schemeClr val="accent3">
                    <a:lumMod val="10000"/>
                  </a:schemeClr>
                </a:solidFill>
              </a:rPr>
              <a:t>st</a:t>
            </a:r>
            <a:r>
              <a:rPr lang="en-US" sz="2400" b="1" dirty="0" smtClean="0">
                <a:solidFill>
                  <a:schemeClr val="accent3">
                    <a:lumMod val="10000"/>
                  </a:schemeClr>
                </a:solidFill>
              </a:rPr>
              <a:t> </a:t>
            </a:r>
            <a:r>
              <a:rPr lang="en-US" sz="2400" b="1" dirty="0" err="1" smtClean="0">
                <a:solidFill>
                  <a:schemeClr val="accent3">
                    <a:lumMod val="10000"/>
                  </a:schemeClr>
                </a:solidFill>
              </a:rPr>
              <a:t>Radka</a:t>
            </a:r>
            <a:r>
              <a:rPr lang="en-US" sz="2400" b="1" dirty="0" smtClean="0">
                <a:solidFill>
                  <a:schemeClr val="accent3">
                    <a:lumMod val="10000"/>
                  </a:schemeClr>
                </a:solidFill>
              </a:rPr>
              <a:t> – likes A</a:t>
            </a:r>
            <a:endParaRPr lang="en-US" sz="1400" b="1" dirty="0">
              <a:solidFill>
                <a:schemeClr val="accent3">
                  <a:lumMod val="10000"/>
                </a:schemeClr>
              </a:solidFill>
            </a:endParaRPr>
          </a:p>
        </p:txBody>
      </p:sp>
      <p:sp>
        <p:nvSpPr>
          <p:cNvPr id="9" name="TextBox 8"/>
          <p:cNvSpPr txBox="1"/>
          <p:nvPr/>
        </p:nvSpPr>
        <p:spPr>
          <a:xfrm>
            <a:off x="0" y="1274733"/>
            <a:ext cx="9143999" cy="1200329"/>
          </a:xfrm>
          <a:prstGeom prst="rect">
            <a:avLst/>
          </a:prstGeom>
          <a:noFill/>
        </p:spPr>
        <p:txBody>
          <a:bodyPr wrap="square" rtlCol="0">
            <a:spAutoFit/>
          </a:bodyPr>
          <a:lstStyle/>
          <a:p>
            <a:r>
              <a:rPr lang="en-US" sz="2400" dirty="0" smtClean="0">
                <a:solidFill>
                  <a:srgbClr val="FFFF00"/>
                </a:solidFill>
              </a:rPr>
              <a:t>(DB, (DB, N)), </a:t>
            </a:r>
            <a:r>
              <a:rPr lang="en-US" sz="2400" dirty="0" smtClean="0"/>
              <a:t>where the first component is the action of ADAM and the other component is the pair of actions of the two types of RADKA, is a Nash equilibrium. </a:t>
            </a:r>
          </a:p>
        </p:txBody>
      </p:sp>
      <p:sp>
        <p:nvSpPr>
          <p:cNvPr id="10" name="Rectangle 9"/>
          <p:cNvSpPr/>
          <p:nvPr/>
        </p:nvSpPr>
        <p:spPr>
          <a:xfrm>
            <a:off x="4170357" y="5145111"/>
            <a:ext cx="1095390" cy="47466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7" name="TextBox 26"/>
          <p:cNvSpPr txBox="1"/>
          <p:nvPr/>
        </p:nvSpPr>
        <p:spPr>
          <a:xfrm>
            <a:off x="4937130" y="3867156"/>
            <a:ext cx="3541761" cy="461665"/>
          </a:xfrm>
          <a:prstGeom prst="rect">
            <a:avLst/>
          </a:prstGeom>
          <a:noFill/>
        </p:spPr>
        <p:txBody>
          <a:bodyPr wrap="square" rtlCol="0">
            <a:spAutoFit/>
          </a:bodyPr>
          <a:lstStyle/>
          <a:p>
            <a:pPr algn="ctr"/>
            <a:r>
              <a:rPr lang="en-US" sz="2400" b="1" dirty="0" smtClean="0">
                <a:solidFill>
                  <a:srgbClr val="7030A0"/>
                </a:solidFill>
              </a:rPr>
              <a:t>2</a:t>
            </a:r>
            <a:r>
              <a:rPr lang="en-US" sz="2400" b="1" baseline="30000" dirty="0" smtClean="0">
                <a:solidFill>
                  <a:srgbClr val="7030A0"/>
                </a:solidFill>
              </a:rPr>
              <a:t>nd</a:t>
            </a:r>
            <a:r>
              <a:rPr lang="en-US" sz="2400" b="1" dirty="0" smtClean="0">
                <a:solidFill>
                  <a:srgbClr val="7030A0"/>
                </a:solidFill>
              </a:rPr>
              <a:t> </a:t>
            </a:r>
            <a:r>
              <a:rPr lang="en-US" sz="2400" b="1" dirty="0" err="1" smtClean="0">
                <a:solidFill>
                  <a:srgbClr val="7030A0"/>
                </a:solidFill>
              </a:rPr>
              <a:t>Radka</a:t>
            </a:r>
            <a:r>
              <a:rPr lang="en-US" sz="2400" b="1" dirty="0" smtClean="0">
                <a:solidFill>
                  <a:srgbClr val="7030A0"/>
                </a:solidFill>
              </a:rPr>
              <a:t> – dislikes A</a:t>
            </a:r>
            <a:endParaRPr lang="en-US" sz="1400" b="1" dirty="0">
              <a:solidFill>
                <a:srgbClr val="7030A0"/>
              </a:solidFill>
            </a:endParaRPr>
          </a:p>
        </p:txBody>
      </p:sp>
      <p:sp>
        <p:nvSpPr>
          <p:cNvPr id="19" name="TextBox 18"/>
          <p:cNvSpPr txBox="1"/>
          <p:nvPr/>
        </p:nvSpPr>
        <p:spPr>
          <a:xfrm>
            <a:off x="0" y="4889520"/>
            <a:ext cx="519057" cy="1569660"/>
          </a:xfrm>
          <a:prstGeom prst="rect">
            <a:avLst/>
          </a:prstGeom>
          <a:noFill/>
        </p:spPr>
        <p:txBody>
          <a:bodyPr wrap="square" rtlCol="0">
            <a:spAutoFit/>
          </a:bodyPr>
          <a:lstStyle/>
          <a:p>
            <a:pPr algn="ctr"/>
            <a:r>
              <a:rPr lang="en-US" sz="2400" b="1" dirty="0" smtClean="0">
                <a:solidFill>
                  <a:srgbClr val="C00000"/>
                </a:solidFill>
              </a:rPr>
              <a:t>ADAM</a:t>
            </a:r>
            <a:endParaRPr lang="en-US" b="1" dirty="0">
              <a:solidFill>
                <a:srgbClr val="C00000"/>
              </a:solidFill>
            </a:endParaRPr>
          </a:p>
        </p:txBody>
      </p:sp>
      <p:graphicFrame>
        <p:nvGraphicFramePr>
          <p:cNvPr id="25" name="Content Placeholder 6"/>
          <p:cNvGraphicFramePr>
            <a:graphicFrameLocks/>
          </p:cNvGraphicFramePr>
          <p:nvPr/>
        </p:nvGraphicFramePr>
        <p:xfrm>
          <a:off x="665109" y="4305312"/>
          <a:ext cx="7996346" cy="2117754"/>
        </p:xfrm>
        <a:graphic>
          <a:graphicData uri="http://schemas.openxmlformats.org/drawingml/2006/table">
            <a:tbl>
              <a:tblPr firstRow="1" bandRow="1">
                <a:tableStyleId>{5C22544A-7EE6-4342-B048-85BDC9FD1C3A}</a:tableStyleId>
              </a:tblPr>
              <a:tblGrid>
                <a:gridCol w="1898676"/>
                <a:gridCol w="1387494"/>
                <a:gridCol w="1533546"/>
                <a:gridCol w="1542968"/>
                <a:gridCol w="1633662"/>
              </a:tblGrid>
              <a:tr h="745182">
                <a:tc>
                  <a:txBody>
                    <a:bodyPr/>
                    <a:lstStyle/>
                    <a:p>
                      <a:pPr algn="ctr"/>
                      <a:r>
                        <a:rPr lang="en-US" sz="2400" b="1" dirty="0" smtClean="0">
                          <a:solidFill>
                            <a:schemeClr val="accent3">
                              <a:lumMod val="10000"/>
                            </a:schemeClr>
                          </a:solidFill>
                        </a:rPr>
                        <a:t>1</a:t>
                      </a:r>
                      <a:r>
                        <a:rPr lang="en-US" sz="2400" b="1" baseline="30000" dirty="0" smtClean="0">
                          <a:solidFill>
                            <a:schemeClr val="accent3">
                              <a:lumMod val="10000"/>
                            </a:schemeClr>
                          </a:solidFill>
                        </a:rPr>
                        <a:t>st</a:t>
                      </a:r>
                      <a:r>
                        <a:rPr lang="en-US" sz="2400" b="1" baseline="0" dirty="0" smtClean="0">
                          <a:solidFill>
                            <a:schemeClr val="accent3">
                              <a:lumMod val="10000"/>
                            </a:schemeClr>
                          </a:solidFill>
                        </a:rPr>
                        <a:t>:½, </a:t>
                      </a:r>
                      <a:r>
                        <a:rPr lang="en-US" sz="2400" b="1" baseline="0" dirty="0" smtClean="0">
                          <a:solidFill>
                            <a:srgbClr val="7030A0"/>
                          </a:solidFill>
                        </a:rPr>
                        <a:t>2</a:t>
                      </a:r>
                      <a:r>
                        <a:rPr lang="en-US" sz="2400" b="1" baseline="30000" dirty="0" smtClean="0">
                          <a:solidFill>
                            <a:srgbClr val="7030A0"/>
                          </a:solidFill>
                        </a:rPr>
                        <a:t>nd</a:t>
                      </a:r>
                      <a:r>
                        <a:rPr lang="en-US" sz="2400" b="1" baseline="0" dirty="0" smtClean="0">
                          <a:solidFill>
                            <a:srgbClr val="7030A0"/>
                          </a:solidFill>
                        </a:rPr>
                        <a:t>:½  </a:t>
                      </a:r>
                      <a:endParaRPr lang="en-US" sz="2400" b="0" dirty="0">
                        <a:solidFill>
                          <a:srgbClr val="7030A0"/>
                        </a:solidFill>
                      </a:endParaRPr>
                    </a:p>
                  </a:txBody>
                  <a:tcPr anchor="ctr">
                    <a:solidFill>
                      <a:schemeClr val="bg1"/>
                    </a:solidFill>
                  </a:tcPr>
                </a:tc>
                <a:tc>
                  <a:txBody>
                    <a:bodyPr/>
                    <a:lstStyle/>
                    <a:p>
                      <a:pPr algn="ctr"/>
                      <a:r>
                        <a:rPr lang="en-US" sz="2400" b="0" dirty="0" smtClean="0"/>
                        <a:t>DB , DB</a:t>
                      </a:r>
                      <a:endParaRPr lang="en-US" sz="2400" b="0" dirty="0"/>
                    </a:p>
                  </a:txBody>
                  <a:tcPr anchor="ctr"/>
                </a:tc>
                <a:tc>
                  <a:txBody>
                    <a:bodyPr/>
                    <a:lstStyle/>
                    <a:p>
                      <a:pPr algn="ctr"/>
                      <a:r>
                        <a:rPr lang="en-US" sz="2400" b="0" dirty="0" smtClean="0"/>
                        <a:t>DB , N</a:t>
                      </a:r>
                      <a:endParaRPr lang="en-US" sz="2400" b="0" dirty="0"/>
                    </a:p>
                  </a:txBody>
                  <a:tcPr anchor="ctr"/>
                </a:tc>
                <a:tc>
                  <a:txBody>
                    <a:bodyPr/>
                    <a:lstStyle/>
                    <a:p>
                      <a:pPr algn="ctr"/>
                      <a:r>
                        <a:rPr lang="en-US" sz="2400" b="0" dirty="0" smtClean="0"/>
                        <a:t>N, DB</a:t>
                      </a:r>
                      <a:endParaRPr lang="en-US" sz="2400" b="0" dirty="0"/>
                    </a:p>
                  </a:txBody>
                  <a:tcPr anchor="ctr"/>
                </a:tc>
                <a:tc>
                  <a:txBody>
                    <a:bodyPr/>
                    <a:lstStyle/>
                    <a:p>
                      <a:pPr algn="ctr"/>
                      <a:r>
                        <a:rPr lang="en-US" sz="2400" b="0" dirty="0" smtClean="0"/>
                        <a:t>N, N</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D.BILL</a:t>
                      </a:r>
                    </a:p>
                  </a:txBody>
                  <a:tcPr anchor="ctr">
                    <a:solidFill>
                      <a:schemeClr val="bg2">
                        <a:lumMod val="50000"/>
                      </a:schemeClr>
                    </a:solidFill>
                  </a:tcPr>
                </a:tc>
                <a:tc>
                  <a:txBody>
                    <a:bodyPr/>
                    <a:lstStyle/>
                    <a:p>
                      <a:pPr algn="ctr"/>
                      <a:r>
                        <a:rPr lang="en-US" sz="2400" b="1" u="sng" dirty="0" smtClean="0">
                          <a:solidFill>
                            <a:srgbClr val="C00000"/>
                          </a:solidFill>
                        </a:rPr>
                        <a:t>2</a:t>
                      </a:r>
                      <a:r>
                        <a:rPr lang="en-US" sz="2400" b="0" dirty="0" smtClean="0">
                          <a:solidFill>
                            <a:schemeClr val="bg2">
                              <a:lumMod val="10000"/>
                            </a:schemeClr>
                          </a:solidFill>
                        </a:rPr>
                        <a:t>, </a:t>
                      </a:r>
                      <a:r>
                        <a:rPr lang="en-US" sz="2400" b="1" u="sng" dirty="0" smtClean="0">
                          <a:solidFill>
                            <a:schemeClr val="accent3">
                              <a:lumMod val="10000"/>
                            </a:schemeClr>
                          </a:solidFill>
                        </a:rPr>
                        <a:t>1</a:t>
                      </a:r>
                      <a:r>
                        <a:rPr lang="en-US" sz="2400" b="1" dirty="0" smtClean="0">
                          <a:solidFill>
                            <a:schemeClr val="accent3">
                              <a:lumMod val="10000"/>
                            </a:schemeClr>
                          </a:solidFill>
                        </a:rPr>
                        <a:t>, </a:t>
                      </a:r>
                      <a:r>
                        <a:rPr lang="en-US" sz="2400" b="1" dirty="0" smtClean="0">
                          <a:solidFill>
                            <a:srgbClr val="7030A0"/>
                          </a:solidFill>
                        </a:rPr>
                        <a:t>0</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u="sng" dirty="0" smtClean="0">
                          <a:solidFill>
                            <a:srgbClr val="C00000"/>
                          </a:solidFill>
                        </a:rPr>
                        <a:t>1</a:t>
                      </a:r>
                      <a:r>
                        <a:rPr lang="en-US" sz="2400" b="0" dirty="0" smtClean="0">
                          <a:solidFill>
                            <a:schemeClr val="bg2">
                              <a:lumMod val="10000"/>
                            </a:schemeClr>
                          </a:solidFill>
                        </a:rPr>
                        <a:t>, </a:t>
                      </a:r>
                      <a:r>
                        <a:rPr lang="en-US" sz="2400" b="1" u="sng" dirty="0" smtClean="0">
                          <a:solidFill>
                            <a:schemeClr val="bg2">
                              <a:lumMod val="10000"/>
                            </a:schemeClr>
                          </a:solidFill>
                        </a:rPr>
                        <a:t>1</a:t>
                      </a:r>
                      <a:r>
                        <a:rPr lang="en-US" sz="2400" b="1" dirty="0" smtClean="0">
                          <a:solidFill>
                            <a:schemeClr val="bg2">
                              <a:lumMod val="10000"/>
                            </a:schemeClr>
                          </a:solidFill>
                        </a:rPr>
                        <a:t>, </a:t>
                      </a:r>
                      <a:r>
                        <a:rPr lang="en-US" sz="2400" b="1" u="sng" dirty="0" smtClean="0">
                          <a:solidFill>
                            <a:srgbClr val="7030A0"/>
                          </a:solidFill>
                        </a:rPr>
                        <a:t>2</a:t>
                      </a:r>
                      <a:endParaRPr lang="en-US" sz="2400" b="1" u="sng" dirty="0"/>
                    </a:p>
                  </a:txBody>
                  <a:tcPr anchor="ctr">
                    <a:solidFill>
                      <a:schemeClr val="accent5">
                        <a:lumMod val="20000"/>
                        <a:lumOff val="80000"/>
                      </a:schemeClr>
                    </a:solidFill>
                  </a:tcPr>
                </a:tc>
                <a:tc>
                  <a:txBody>
                    <a:bodyPr/>
                    <a:lstStyle/>
                    <a:p>
                      <a:pPr algn="ctr"/>
                      <a:r>
                        <a:rPr lang="en-US" sz="2400" b="1" u="sng"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0, </a:t>
                      </a:r>
                      <a:r>
                        <a:rPr lang="en-US" sz="2400" b="1" dirty="0" smtClean="0">
                          <a:solidFill>
                            <a:srgbClr val="7030A0"/>
                          </a:solidFill>
                        </a:rPr>
                        <a:t>0</a:t>
                      </a:r>
                      <a:endParaRPr lang="en-US" sz="2400" b="1" dirty="0"/>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 </a:t>
                      </a:r>
                      <a:r>
                        <a:rPr lang="en-US" sz="2400" b="1" u="sng" dirty="0" smtClean="0">
                          <a:solidFill>
                            <a:srgbClr val="7030A0"/>
                          </a:solidFill>
                        </a:rPr>
                        <a:t>2</a:t>
                      </a:r>
                      <a:endParaRPr lang="en-US" sz="2400" b="1" u="sng"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NOHAV.</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 </a:t>
                      </a:r>
                      <a:r>
                        <a:rPr lang="en-US" sz="2400" b="1" u="sng" dirty="0" smtClean="0">
                          <a:solidFill>
                            <a:srgbClr val="7030A0"/>
                          </a:solidFill>
                        </a:rPr>
                        <a:t>1</a:t>
                      </a:r>
                      <a:endParaRPr lang="en-US" sz="2400" b="1" u="sng"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½ </a:t>
                      </a:r>
                      <a:r>
                        <a:rPr lang="en-US" sz="2400" b="0" dirty="0" smtClean="0">
                          <a:solidFill>
                            <a:schemeClr val="bg2">
                              <a:lumMod val="10000"/>
                            </a:schemeClr>
                          </a:solidFill>
                        </a:rPr>
                        <a:t>, </a:t>
                      </a:r>
                      <a:r>
                        <a:rPr lang="en-US" sz="2400" b="1" dirty="0" smtClean="0">
                          <a:solidFill>
                            <a:schemeClr val="bg2">
                              <a:lumMod val="10000"/>
                            </a:schemeClr>
                          </a:solidFill>
                        </a:rPr>
                        <a:t>0, </a:t>
                      </a:r>
                      <a:r>
                        <a:rPr lang="en-US" sz="2400" b="1" dirty="0" smtClean="0">
                          <a:solidFill>
                            <a:srgbClr val="7030A0"/>
                          </a:solidFill>
                        </a:rPr>
                        <a:t>0</a:t>
                      </a:r>
                      <a:endParaRPr lang="en-US" sz="2400" b="1" dirty="0"/>
                    </a:p>
                  </a:txBody>
                  <a:tcPr anchor="ctr">
                    <a:solidFill>
                      <a:schemeClr val="accent5">
                        <a:lumMod val="20000"/>
                        <a:lumOff val="80000"/>
                      </a:schemeClr>
                    </a:solidFill>
                  </a:tcPr>
                </a:tc>
                <a:tc>
                  <a:txBody>
                    <a:bodyPr/>
                    <a:lstStyle/>
                    <a:p>
                      <a:pPr algn="ctr"/>
                      <a:r>
                        <a:rPr lang="en-US" sz="2400" b="1" dirty="0" smtClean="0">
                          <a:solidFill>
                            <a:srgbClr val="C00000"/>
                          </a:solidFill>
                        </a:rPr>
                        <a:t>½</a:t>
                      </a:r>
                      <a:r>
                        <a:rPr lang="en-US" sz="2400" b="0" dirty="0" smtClean="0">
                          <a:solidFill>
                            <a:schemeClr val="bg2">
                              <a:lumMod val="10000"/>
                            </a:schemeClr>
                          </a:solidFill>
                        </a:rPr>
                        <a:t>, </a:t>
                      </a:r>
                      <a:r>
                        <a:rPr lang="en-US" sz="2400" b="1" u="sng" dirty="0" smtClean="0">
                          <a:solidFill>
                            <a:schemeClr val="bg2">
                              <a:lumMod val="10000"/>
                            </a:schemeClr>
                          </a:solidFill>
                        </a:rPr>
                        <a:t>2</a:t>
                      </a:r>
                      <a:r>
                        <a:rPr lang="en-US" sz="2400" b="1" dirty="0" smtClean="0">
                          <a:solidFill>
                            <a:schemeClr val="bg2">
                              <a:lumMod val="10000"/>
                            </a:schemeClr>
                          </a:solidFill>
                        </a:rPr>
                        <a:t>, </a:t>
                      </a:r>
                      <a:r>
                        <a:rPr lang="en-US" sz="2400" b="1" u="sng" dirty="0" smtClean="0">
                          <a:solidFill>
                            <a:srgbClr val="7030A0"/>
                          </a:solidFill>
                        </a:rPr>
                        <a:t>1</a:t>
                      </a:r>
                      <a:endParaRPr lang="en-US" sz="2400" b="1" u="sng" dirty="0"/>
                    </a:p>
                  </a:txBody>
                  <a:tcPr anchor="ctr">
                    <a:solidFill>
                      <a:schemeClr val="accent5">
                        <a:lumMod val="20000"/>
                        <a:lumOff val="80000"/>
                      </a:schemeClr>
                    </a:solidFill>
                  </a:tcPr>
                </a:tc>
                <a:tc>
                  <a:txBody>
                    <a:bodyPr/>
                    <a:lstStyle/>
                    <a:p>
                      <a:pPr algn="ctr"/>
                      <a:r>
                        <a:rPr lang="en-US" sz="2400" b="1" u="sng" dirty="0" smtClean="0">
                          <a:solidFill>
                            <a:srgbClr val="C00000"/>
                          </a:solidFill>
                        </a:rPr>
                        <a:t>1</a:t>
                      </a:r>
                      <a:r>
                        <a:rPr lang="en-US" sz="2400" b="0" dirty="0" smtClean="0">
                          <a:solidFill>
                            <a:schemeClr val="bg2">
                              <a:lumMod val="10000"/>
                            </a:schemeClr>
                          </a:solidFill>
                        </a:rPr>
                        <a:t>, </a:t>
                      </a:r>
                      <a:r>
                        <a:rPr lang="en-US" sz="2400" b="1" u="sng" dirty="0" smtClean="0">
                          <a:solidFill>
                            <a:schemeClr val="bg2">
                              <a:lumMod val="10000"/>
                            </a:schemeClr>
                          </a:solidFill>
                        </a:rPr>
                        <a:t>2</a:t>
                      </a:r>
                      <a:r>
                        <a:rPr lang="en-US" sz="2400" b="1" dirty="0" smtClean="0">
                          <a:solidFill>
                            <a:schemeClr val="bg2">
                              <a:lumMod val="10000"/>
                            </a:schemeClr>
                          </a:solidFill>
                        </a:rPr>
                        <a:t>, </a:t>
                      </a:r>
                      <a:r>
                        <a:rPr lang="en-US" sz="2400" b="1" dirty="0" smtClean="0">
                          <a:solidFill>
                            <a:srgbClr val="7030A0"/>
                          </a:solidFill>
                        </a:rPr>
                        <a:t>0</a:t>
                      </a:r>
                      <a:endParaRPr lang="en-US" sz="2400" b="1" dirty="0"/>
                    </a:p>
                  </a:txBody>
                  <a:tcPr anchor="ctr">
                    <a:solidFill>
                      <a:schemeClr val="accent5">
                        <a:lumMod val="20000"/>
                        <a:lumOff val="80000"/>
                      </a:schemeClr>
                    </a:solidFill>
                  </a:tcPr>
                </a:tc>
              </a:tr>
            </a:tbl>
          </a:graphicData>
        </a:graphic>
      </p:graphicFrame>
      <p:sp>
        <p:nvSpPr>
          <p:cNvPr id="28" name="TextBox 27"/>
          <p:cNvSpPr txBox="1"/>
          <p:nvPr/>
        </p:nvSpPr>
        <p:spPr>
          <a:xfrm>
            <a:off x="1176292" y="3867156"/>
            <a:ext cx="3067092" cy="461665"/>
          </a:xfrm>
          <a:prstGeom prst="rect">
            <a:avLst/>
          </a:prstGeom>
          <a:noFill/>
        </p:spPr>
        <p:txBody>
          <a:bodyPr wrap="square" rtlCol="0">
            <a:spAutoFit/>
          </a:bodyPr>
          <a:lstStyle/>
          <a:p>
            <a:pPr algn="ctr"/>
            <a:r>
              <a:rPr lang="en-US" sz="2400" b="1" dirty="0" smtClean="0">
                <a:solidFill>
                  <a:schemeClr val="accent3">
                    <a:lumMod val="10000"/>
                  </a:schemeClr>
                </a:solidFill>
              </a:rPr>
              <a:t>1</a:t>
            </a:r>
            <a:r>
              <a:rPr lang="en-US" sz="2400" b="1" baseline="30000" dirty="0" smtClean="0">
                <a:solidFill>
                  <a:schemeClr val="accent3">
                    <a:lumMod val="10000"/>
                  </a:schemeClr>
                </a:solidFill>
              </a:rPr>
              <a:t>st</a:t>
            </a:r>
            <a:r>
              <a:rPr lang="en-US" sz="2400" b="1" dirty="0" smtClean="0">
                <a:solidFill>
                  <a:schemeClr val="accent3">
                    <a:lumMod val="10000"/>
                  </a:schemeClr>
                </a:solidFill>
              </a:rPr>
              <a:t> </a:t>
            </a:r>
            <a:r>
              <a:rPr lang="en-US" sz="2400" b="1" dirty="0" err="1" smtClean="0">
                <a:solidFill>
                  <a:schemeClr val="accent3">
                    <a:lumMod val="10000"/>
                  </a:schemeClr>
                </a:solidFill>
              </a:rPr>
              <a:t>Radka</a:t>
            </a:r>
            <a:r>
              <a:rPr lang="en-US" sz="2400" b="1" dirty="0" smtClean="0">
                <a:solidFill>
                  <a:schemeClr val="accent3">
                    <a:lumMod val="10000"/>
                  </a:schemeClr>
                </a:solidFill>
              </a:rPr>
              <a:t> – likes A</a:t>
            </a:r>
            <a:endParaRPr lang="en-US" sz="1400" b="1" dirty="0">
              <a:solidFill>
                <a:schemeClr val="accent3">
                  <a:lumMod val="10000"/>
                </a:schemeClr>
              </a:solidFill>
            </a:endParaRPr>
          </a:p>
        </p:txBody>
      </p:sp>
      <p:sp>
        <p:nvSpPr>
          <p:cNvPr id="9" name="TextBox 8"/>
          <p:cNvSpPr txBox="1"/>
          <p:nvPr/>
        </p:nvSpPr>
        <p:spPr>
          <a:xfrm>
            <a:off x="0" y="1274733"/>
            <a:ext cx="9143999" cy="2308324"/>
          </a:xfrm>
          <a:prstGeom prst="rect">
            <a:avLst/>
          </a:prstGeom>
          <a:noFill/>
        </p:spPr>
        <p:txBody>
          <a:bodyPr wrap="square" rtlCol="0">
            <a:spAutoFit/>
          </a:bodyPr>
          <a:lstStyle/>
          <a:p>
            <a:r>
              <a:rPr lang="en-US" sz="2400" dirty="0" smtClean="0"/>
              <a:t>Suppose that in fact RADKA wishes to meet ADAM. Then we interpret the first equilibrium as follows. </a:t>
            </a:r>
          </a:p>
          <a:p>
            <a:r>
              <a:rPr lang="en-US" sz="2400" dirty="0" smtClean="0"/>
              <a:t>Both ADAM and RADKA chooses  D.BILL; ADAM, who does not know if RADKA wants to meet him or avoid him ,</a:t>
            </a:r>
            <a:r>
              <a:rPr lang="en-US" sz="2400" b="1" dirty="0" smtClean="0"/>
              <a:t> </a:t>
            </a:r>
            <a:r>
              <a:rPr lang="en-US" sz="2400" dirty="0" smtClean="0"/>
              <a:t>believes that if RADKA wishes to meet him she will choose D.BILL, and if she wishes to avoid him she will choose NOHAVICA.</a:t>
            </a:r>
          </a:p>
        </p:txBody>
      </p:sp>
      <p:sp>
        <p:nvSpPr>
          <p:cNvPr id="10" name="Rectangle 9"/>
          <p:cNvSpPr/>
          <p:nvPr/>
        </p:nvSpPr>
        <p:spPr>
          <a:xfrm>
            <a:off x="4170357" y="5145111"/>
            <a:ext cx="1095390" cy="47466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9" name="TextBox 8"/>
          <p:cNvSpPr txBox="1"/>
          <p:nvPr/>
        </p:nvSpPr>
        <p:spPr>
          <a:xfrm>
            <a:off x="226953" y="1457298"/>
            <a:ext cx="8917047" cy="5262979"/>
          </a:xfrm>
          <a:prstGeom prst="rect">
            <a:avLst/>
          </a:prstGeom>
          <a:noFill/>
        </p:spPr>
        <p:txBody>
          <a:bodyPr wrap="square" rtlCol="0">
            <a:spAutoFit/>
          </a:bodyPr>
          <a:lstStyle/>
          <a:p>
            <a:r>
              <a:rPr lang="en-US" sz="2400" dirty="0" smtClean="0"/>
              <a:t>Again imagine the same situation, but now </a:t>
            </a:r>
            <a:r>
              <a:rPr lang="en-US" sz="2400" dirty="0" err="1" smtClean="0"/>
              <a:t>Radka</a:t>
            </a:r>
            <a:r>
              <a:rPr lang="en-US" sz="2400" dirty="0" smtClean="0"/>
              <a:t> does not have a picture in her profile …</a:t>
            </a:r>
          </a:p>
          <a:p>
            <a:r>
              <a:rPr lang="en-US" sz="2400" dirty="0" smtClean="0"/>
              <a:t>So imagine again a dating(chatting) site and Adam and </a:t>
            </a:r>
            <a:r>
              <a:rPr lang="en-US" sz="2400" dirty="0" err="1" smtClean="0"/>
              <a:t>Radka</a:t>
            </a:r>
            <a:r>
              <a:rPr lang="en-US" sz="2400" dirty="0" smtClean="0"/>
              <a:t> who started chatting with each other and after a while they settled on that they will go jointly on a concert – either </a:t>
            </a:r>
            <a:r>
              <a:rPr lang="en-US" sz="2400" dirty="0" err="1" smtClean="0"/>
              <a:t>Divokej</a:t>
            </a:r>
            <a:r>
              <a:rPr lang="en-US" sz="2400" dirty="0" smtClean="0"/>
              <a:t> Bill or </a:t>
            </a:r>
            <a:r>
              <a:rPr lang="en-US" sz="2400" dirty="0" err="1" smtClean="0"/>
              <a:t>Nohavica</a:t>
            </a:r>
            <a:r>
              <a:rPr lang="en-US" sz="2400" dirty="0" smtClean="0"/>
              <a:t>. Further they asked each other to send the other person their own photo.</a:t>
            </a:r>
          </a:p>
          <a:p>
            <a:r>
              <a:rPr lang="en-US" sz="2400" dirty="0" smtClean="0"/>
              <a:t>In this situation, Adam cannot be sure whether </a:t>
            </a:r>
            <a:r>
              <a:rPr lang="en-US" sz="2400" dirty="0" err="1" smtClean="0"/>
              <a:t>Radka</a:t>
            </a:r>
            <a:r>
              <a:rPr lang="en-US" sz="2400" dirty="0" smtClean="0"/>
              <a:t> would like meet him, as she still has only bare information about him. So maybe she will not like to meet with him after she receives his photo…</a:t>
            </a:r>
          </a:p>
          <a:p>
            <a:r>
              <a:rPr lang="en-US" sz="2400" dirty="0" smtClean="0"/>
              <a:t>However, now also </a:t>
            </a:r>
            <a:r>
              <a:rPr lang="en-US" sz="2400" dirty="0" err="1" smtClean="0"/>
              <a:t>Radka</a:t>
            </a:r>
            <a:r>
              <a:rPr lang="en-US" sz="2400" dirty="0" smtClean="0"/>
              <a:t> cannot be sure whether Adam would like to meet her, as he still has also only bare information about her. So maybe he will not like to meet with her…</a:t>
            </a:r>
            <a:endParaRPr lang="en-US" sz="2400" dirty="0"/>
          </a:p>
        </p:txBody>
      </p:sp>
    </p:spTree>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9" name="TextBox 8"/>
          <p:cNvSpPr txBox="1"/>
          <p:nvPr/>
        </p:nvSpPr>
        <p:spPr>
          <a:xfrm>
            <a:off x="0" y="1311246"/>
            <a:ext cx="9143999" cy="5262979"/>
          </a:xfrm>
          <a:prstGeom prst="rect">
            <a:avLst/>
          </a:prstGeom>
          <a:noFill/>
        </p:spPr>
        <p:txBody>
          <a:bodyPr wrap="square" rtlCol="0">
            <a:spAutoFit/>
          </a:bodyPr>
          <a:lstStyle/>
          <a:p>
            <a:r>
              <a:rPr lang="en-US" sz="2400" dirty="0" smtClean="0"/>
              <a:t>Further, suppose ADAM thinks that with probability ½ RADKA wants to meet with him, and with probability ½ she wants to avoid him.</a:t>
            </a:r>
          </a:p>
          <a:p>
            <a:r>
              <a:rPr lang="en-US" sz="2400" dirty="0" smtClean="0"/>
              <a:t> (This may come from Adam’s experience with similar situations) </a:t>
            </a:r>
          </a:p>
          <a:p>
            <a:endParaRPr lang="en-US" sz="2400" dirty="0" smtClean="0"/>
          </a:p>
          <a:p>
            <a:r>
              <a:rPr lang="en-US" sz="2400" dirty="0" smtClean="0"/>
              <a:t>And, suppose RADKA thinks that with probability 2/3 ADAM wants to meet with her, and with probability 1/3 he wants to avoid her.</a:t>
            </a:r>
          </a:p>
          <a:p>
            <a:endParaRPr lang="en-US" sz="2400" dirty="0" smtClean="0"/>
          </a:p>
          <a:p>
            <a:r>
              <a:rPr lang="en-US" sz="2400" dirty="0" smtClean="0"/>
              <a:t>(This may also come from </a:t>
            </a:r>
            <a:r>
              <a:rPr lang="en-US" sz="2400" dirty="0" err="1" smtClean="0"/>
              <a:t>Radka’s</a:t>
            </a:r>
            <a:r>
              <a:rPr lang="en-US" sz="2400" dirty="0" smtClean="0"/>
              <a:t> experience with similar situations – she may be more attractive to men than Adam is to women).</a:t>
            </a:r>
          </a:p>
          <a:p>
            <a:endParaRPr lang="en-US" sz="2400" dirty="0" smtClean="0"/>
          </a:p>
          <a:p>
            <a:r>
              <a:rPr lang="en-US" sz="2400" dirty="0" smtClean="0"/>
              <a:t>As before, assume that each player knows her own preferences about the other person and also about the preferred concert.</a:t>
            </a:r>
          </a:p>
        </p:txBody>
      </p:sp>
    </p:spTree>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9" name="TextBox 8"/>
          <p:cNvSpPr txBox="1"/>
          <p:nvPr/>
        </p:nvSpPr>
        <p:spPr>
          <a:xfrm>
            <a:off x="0" y="1274733"/>
            <a:ext cx="9143999" cy="5262979"/>
          </a:xfrm>
          <a:prstGeom prst="rect">
            <a:avLst/>
          </a:prstGeom>
          <a:noFill/>
        </p:spPr>
        <p:txBody>
          <a:bodyPr wrap="square" rtlCol="0">
            <a:spAutoFit/>
          </a:bodyPr>
          <a:lstStyle/>
          <a:p>
            <a:r>
              <a:rPr lang="en-US" sz="2400" dirty="0" smtClean="0">
                <a:solidFill>
                  <a:srgbClr val="FFFF00"/>
                </a:solidFill>
              </a:rPr>
              <a:t>Before we had only two states, one in which the </a:t>
            </a:r>
            <a:r>
              <a:rPr lang="en-US" sz="2400" dirty="0" err="1" smtClean="0">
                <a:solidFill>
                  <a:srgbClr val="FFFF00"/>
                </a:solidFill>
              </a:rPr>
              <a:t>Radka</a:t>
            </a:r>
            <a:r>
              <a:rPr lang="en-US" sz="2400" dirty="0" smtClean="0">
                <a:solidFill>
                  <a:srgbClr val="FFFF00"/>
                </a:solidFill>
              </a:rPr>
              <a:t> likes Adam and one in which </a:t>
            </a:r>
            <a:r>
              <a:rPr lang="en-US" sz="2400" dirty="0" err="1" smtClean="0">
                <a:solidFill>
                  <a:srgbClr val="FFFF00"/>
                </a:solidFill>
              </a:rPr>
              <a:t>Radka</a:t>
            </a:r>
            <a:r>
              <a:rPr lang="en-US" sz="2400" dirty="0" smtClean="0">
                <a:solidFill>
                  <a:srgbClr val="FFFF00"/>
                </a:solidFill>
              </a:rPr>
              <a:t> does not like Adam.</a:t>
            </a:r>
          </a:p>
          <a:p>
            <a:endParaRPr lang="en-US" sz="2400" dirty="0" smtClean="0"/>
          </a:p>
          <a:p>
            <a:r>
              <a:rPr lang="en-US" sz="2400" dirty="0" smtClean="0"/>
              <a:t>We can represent the situation where both ADAM and RADKA are unsure about the preferences of the other person as having “two types of ADAM” (likes </a:t>
            </a:r>
            <a:r>
              <a:rPr lang="en-US" sz="2400" dirty="0" err="1" smtClean="0"/>
              <a:t>Radka</a:t>
            </a:r>
            <a:r>
              <a:rPr lang="en-US" sz="2400" dirty="0" smtClean="0"/>
              <a:t>, dislikes </a:t>
            </a:r>
            <a:r>
              <a:rPr lang="en-US" sz="2400" dirty="0" err="1" smtClean="0"/>
              <a:t>Radka</a:t>
            </a:r>
            <a:r>
              <a:rPr lang="en-US" sz="2400" dirty="0" smtClean="0"/>
              <a:t>) and “two types of RADKA (likes Adam, dislikes Adam).</a:t>
            </a:r>
          </a:p>
          <a:p>
            <a:endParaRPr lang="en-US" sz="2400" dirty="0" smtClean="0"/>
          </a:p>
          <a:p>
            <a:r>
              <a:rPr lang="en-US" sz="2400" dirty="0" smtClean="0">
                <a:solidFill>
                  <a:srgbClr val="FFFF00"/>
                </a:solidFill>
              </a:rPr>
              <a:t>Therefore instead of two states, we are now having four hypothetical states:</a:t>
            </a:r>
          </a:p>
          <a:p>
            <a:r>
              <a:rPr lang="en-US" sz="2400" dirty="0" smtClean="0"/>
              <a:t>1: Adam likes </a:t>
            </a:r>
            <a:r>
              <a:rPr lang="en-US" sz="2400" dirty="0" err="1" smtClean="0"/>
              <a:t>Radka</a:t>
            </a:r>
            <a:r>
              <a:rPr lang="en-US" sz="2400" dirty="0" smtClean="0"/>
              <a:t>, 	</a:t>
            </a:r>
            <a:r>
              <a:rPr lang="en-US" sz="2400" dirty="0" err="1" smtClean="0"/>
              <a:t>Radka</a:t>
            </a:r>
            <a:r>
              <a:rPr lang="en-US" sz="2400" dirty="0" smtClean="0"/>
              <a:t> likes Adam – 	</a:t>
            </a:r>
            <a:r>
              <a:rPr lang="en-US" sz="2400" dirty="0" smtClean="0">
                <a:solidFill>
                  <a:srgbClr val="C00000"/>
                </a:solidFill>
              </a:rPr>
              <a:t>A1</a:t>
            </a:r>
            <a:r>
              <a:rPr lang="en-US" sz="2400" baseline="30000" dirty="0" smtClean="0">
                <a:solidFill>
                  <a:srgbClr val="C00000"/>
                </a:solidFill>
              </a:rPr>
              <a:t>st</a:t>
            </a:r>
            <a:r>
              <a:rPr lang="en-US" sz="2400" dirty="0" smtClean="0">
                <a:solidFill>
                  <a:schemeClr val="lt1"/>
                </a:solidFill>
              </a:rPr>
              <a:t> </a:t>
            </a:r>
            <a:r>
              <a:rPr lang="en-US" sz="2400" dirty="0" smtClean="0">
                <a:solidFill>
                  <a:schemeClr val="bg2">
                    <a:lumMod val="10000"/>
                  </a:schemeClr>
                </a:solidFill>
              </a:rPr>
              <a:t>R1</a:t>
            </a:r>
            <a:r>
              <a:rPr lang="en-US" sz="2400" baseline="30000" dirty="0" smtClean="0">
                <a:solidFill>
                  <a:schemeClr val="bg2">
                    <a:lumMod val="10000"/>
                  </a:schemeClr>
                </a:solidFill>
              </a:rPr>
              <a:t>st</a:t>
            </a:r>
          </a:p>
          <a:p>
            <a:r>
              <a:rPr lang="en-US" sz="2400" dirty="0" smtClean="0"/>
              <a:t>2: Adam likes </a:t>
            </a:r>
            <a:r>
              <a:rPr lang="en-US" sz="2400" dirty="0" err="1" smtClean="0"/>
              <a:t>Radka</a:t>
            </a:r>
            <a:r>
              <a:rPr lang="en-US" sz="2400" dirty="0" smtClean="0"/>
              <a:t>, 	</a:t>
            </a:r>
            <a:r>
              <a:rPr lang="en-US" sz="2400" dirty="0" err="1" smtClean="0"/>
              <a:t>Radka</a:t>
            </a:r>
            <a:r>
              <a:rPr lang="en-US" sz="2400" dirty="0" smtClean="0"/>
              <a:t> dislikes Adam – 	</a:t>
            </a:r>
            <a:r>
              <a:rPr lang="en-US" sz="2400" dirty="0" smtClean="0">
                <a:solidFill>
                  <a:srgbClr val="C00000"/>
                </a:solidFill>
              </a:rPr>
              <a:t>A1</a:t>
            </a:r>
            <a:r>
              <a:rPr lang="en-US" sz="2400" baseline="30000" dirty="0" smtClean="0">
                <a:solidFill>
                  <a:srgbClr val="C00000"/>
                </a:solidFill>
              </a:rPr>
              <a:t>st</a:t>
            </a:r>
            <a:r>
              <a:rPr lang="en-US" sz="2400" dirty="0" smtClean="0">
                <a:solidFill>
                  <a:schemeClr val="lt1"/>
                </a:solidFill>
              </a:rPr>
              <a:t> </a:t>
            </a:r>
            <a:r>
              <a:rPr lang="en-US" sz="2400" dirty="0" smtClean="0">
                <a:solidFill>
                  <a:schemeClr val="bg2">
                    <a:lumMod val="10000"/>
                  </a:schemeClr>
                </a:solidFill>
              </a:rPr>
              <a:t>R2</a:t>
            </a:r>
            <a:r>
              <a:rPr lang="en-US" sz="2400" baseline="30000" dirty="0" smtClean="0">
                <a:solidFill>
                  <a:schemeClr val="bg2">
                    <a:lumMod val="10000"/>
                  </a:schemeClr>
                </a:solidFill>
              </a:rPr>
              <a:t>nd</a:t>
            </a:r>
            <a:endParaRPr lang="en-US" sz="2400" dirty="0" smtClean="0"/>
          </a:p>
          <a:p>
            <a:r>
              <a:rPr lang="en-US" sz="2400" dirty="0" smtClean="0"/>
              <a:t>3: Adam dislikes </a:t>
            </a:r>
            <a:r>
              <a:rPr lang="en-US" sz="2400" dirty="0" err="1" smtClean="0"/>
              <a:t>Radka</a:t>
            </a:r>
            <a:r>
              <a:rPr lang="en-US" sz="2400" dirty="0" smtClean="0"/>
              <a:t>, 	</a:t>
            </a:r>
            <a:r>
              <a:rPr lang="en-US" sz="2400" dirty="0" err="1" smtClean="0"/>
              <a:t>Radka</a:t>
            </a:r>
            <a:r>
              <a:rPr lang="en-US" sz="2400" dirty="0" smtClean="0"/>
              <a:t> likes Adam – 	</a:t>
            </a:r>
            <a:r>
              <a:rPr lang="en-US" sz="2400" dirty="0" smtClean="0">
                <a:solidFill>
                  <a:srgbClr val="C00000"/>
                </a:solidFill>
              </a:rPr>
              <a:t>A2</a:t>
            </a:r>
            <a:r>
              <a:rPr lang="en-US" sz="2400" baseline="30000" dirty="0" smtClean="0">
                <a:solidFill>
                  <a:srgbClr val="C00000"/>
                </a:solidFill>
              </a:rPr>
              <a:t>nd</a:t>
            </a:r>
            <a:r>
              <a:rPr lang="en-US" sz="2400" dirty="0" smtClean="0">
                <a:solidFill>
                  <a:schemeClr val="lt1"/>
                </a:solidFill>
              </a:rPr>
              <a:t> </a:t>
            </a:r>
            <a:r>
              <a:rPr lang="en-US" sz="2400" dirty="0" smtClean="0">
                <a:solidFill>
                  <a:schemeClr val="bg2">
                    <a:lumMod val="10000"/>
                  </a:schemeClr>
                </a:solidFill>
              </a:rPr>
              <a:t>R1</a:t>
            </a:r>
            <a:r>
              <a:rPr lang="en-US" sz="2400" baseline="30000" dirty="0" smtClean="0">
                <a:solidFill>
                  <a:schemeClr val="bg2">
                    <a:lumMod val="10000"/>
                  </a:schemeClr>
                </a:solidFill>
              </a:rPr>
              <a:t>st</a:t>
            </a:r>
            <a:endParaRPr lang="en-US" sz="2400" dirty="0" smtClean="0"/>
          </a:p>
          <a:p>
            <a:r>
              <a:rPr lang="en-US" sz="2400" dirty="0" smtClean="0"/>
              <a:t>4: Adam dislikes </a:t>
            </a:r>
            <a:r>
              <a:rPr lang="en-US" sz="2400" dirty="0" err="1" smtClean="0"/>
              <a:t>Radka</a:t>
            </a:r>
            <a:r>
              <a:rPr lang="en-US" sz="2400" dirty="0" smtClean="0"/>
              <a:t>, 	</a:t>
            </a:r>
            <a:r>
              <a:rPr lang="en-US" sz="2400" dirty="0" err="1" smtClean="0"/>
              <a:t>Radka</a:t>
            </a:r>
            <a:r>
              <a:rPr lang="en-US" sz="2400" dirty="0" smtClean="0"/>
              <a:t> dislikes Adam – 	</a:t>
            </a:r>
            <a:r>
              <a:rPr lang="en-US" sz="2400" dirty="0" smtClean="0">
                <a:solidFill>
                  <a:srgbClr val="C00000"/>
                </a:solidFill>
              </a:rPr>
              <a:t>A2</a:t>
            </a:r>
            <a:r>
              <a:rPr lang="en-US" sz="2400" baseline="30000" dirty="0" smtClean="0">
                <a:solidFill>
                  <a:srgbClr val="C00000"/>
                </a:solidFill>
              </a:rPr>
              <a:t>nd</a:t>
            </a:r>
            <a:r>
              <a:rPr lang="en-US" sz="2400" dirty="0" smtClean="0">
                <a:solidFill>
                  <a:schemeClr val="lt1"/>
                </a:solidFill>
              </a:rPr>
              <a:t> </a:t>
            </a:r>
            <a:r>
              <a:rPr lang="en-US" sz="2400" dirty="0" smtClean="0">
                <a:solidFill>
                  <a:schemeClr val="bg2">
                    <a:lumMod val="10000"/>
                  </a:schemeClr>
                </a:solidFill>
              </a:rPr>
              <a:t>R2</a:t>
            </a:r>
            <a:r>
              <a:rPr lang="en-US" sz="2400" baseline="30000" dirty="0" smtClean="0">
                <a:solidFill>
                  <a:schemeClr val="bg2">
                    <a:lumMod val="10000"/>
                  </a:schemeClr>
                </a:solidFill>
              </a:rPr>
              <a:t>nd</a:t>
            </a:r>
            <a:endParaRPr lang="en-US" sz="2400" dirty="0" smtClean="0">
              <a:solidFill>
                <a:schemeClr val="bg2">
                  <a:lumMod val="10000"/>
                </a:schemeClr>
              </a:solidFill>
            </a:endParaRPr>
          </a:p>
        </p:txBody>
      </p:sp>
    </p:spTree>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7" name="TextBox 26"/>
          <p:cNvSpPr txBox="1"/>
          <p:nvPr/>
        </p:nvSpPr>
        <p:spPr>
          <a:xfrm>
            <a:off x="6259473" y="1238220"/>
            <a:ext cx="2884527" cy="461665"/>
          </a:xfrm>
          <a:prstGeom prst="rect">
            <a:avLst/>
          </a:prstGeom>
          <a:noFill/>
        </p:spPr>
        <p:txBody>
          <a:bodyPr wrap="square" rtlCol="0">
            <a:spAutoFit/>
          </a:bodyPr>
          <a:lstStyle/>
          <a:p>
            <a:pPr algn="ctr"/>
            <a:r>
              <a:rPr lang="en-US" sz="2400" b="1" dirty="0" err="1" smtClean="0">
                <a:solidFill>
                  <a:schemeClr val="accent3">
                    <a:lumMod val="10000"/>
                  </a:schemeClr>
                </a:solidFill>
              </a:rPr>
              <a:t>Radka</a:t>
            </a:r>
            <a:r>
              <a:rPr lang="en-US" sz="2400" b="1" dirty="0" smtClean="0">
                <a:solidFill>
                  <a:schemeClr val="accent3">
                    <a:lumMod val="10000"/>
                  </a:schemeClr>
                </a:solidFill>
              </a:rPr>
              <a:t> – dislikes A</a:t>
            </a:r>
            <a:endParaRPr lang="en-US" sz="1400" b="1" dirty="0">
              <a:solidFill>
                <a:schemeClr val="accent3">
                  <a:lumMod val="10000"/>
                </a:schemeClr>
              </a:solidFill>
            </a:endParaRPr>
          </a:p>
        </p:txBody>
      </p:sp>
      <p:sp>
        <p:nvSpPr>
          <p:cNvPr id="19" name="TextBox 18"/>
          <p:cNvSpPr txBox="1"/>
          <p:nvPr/>
        </p:nvSpPr>
        <p:spPr>
          <a:xfrm>
            <a:off x="0" y="4451364"/>
            <a:ext cx="665110" cy="1938992"/>
          </a:xfrm>
          <a:prstGeom prst="rect">
            <a:avLst/>
          </a:prstGeom>
          <a:noFill/>
        </p:spPr>
        <p:txBody>
          <a:bodyPr wrap="square" rtlCol="0">
            <a:spAutoFit/>
          </a:bodyPr>
          <a:lstStyle/>
          <a:p>
            <a:pPr algn="ctr"/>
            <a:r>
              <a:rPr lang="en-US" sz="2400" b="1" dirty="0" smtClean="0">
                <a:solidFill>
                  <a:srgbClr val="C00000"/>
                </a:solidFill>
              </a:rPr>
              <a:t>2</a:t>
            </a:r>
            <a:r>
              <a:rPr lang="en-US" sz="2400" b="1" baseline="30000" dirty="0" smtClean="0">
                <a:solidFill>
                  <a:srgbClr val="C00000"/>
                </a:solidFill>
              </a:rPr>
              <a:t>nd</a:t>
            </a:r>
            <a:r>
              <a:rPr lang="en-US" sz="2400" b="1" dirty="0" smtClean="0">
                <a:solidFill>
                  <a:srgbClr val="C00000"/>
                </a:solidFill>
              </a:rPr>
              <a:t> </a:t>
            </a:r>
          </a:p>
          <a:p>
            <a:pPr algn="ctr"/>
            <a:r>
              <a:rPr lang="en-US" sz="2400" b="1" dirty="0" smtClean="0">
                <a:solidFill>
                  <a:srgbClr val="C00000"/>
                </a:solidFill>
              </a:rPr>
              <a:t>A</a:t>
            </a:r>
          </a:p>
          <a:p>
            <a:pPr algn="ctr"/>
            <a:r>
              <a:rPr lang="en-US" sz="2400" b="1" dirty="0" smtClean="0">
                <a:solidFill>
                  <a:srgbClr val="C00000"/>
                </a:solidFill>
              </a:rPr>
              <a:t>D</a:t>
            </a:r>
          </a:p>
          <a:p>
            <a:pPr algn="ctr"/>
            <a:r>
              <a:rPr lang="en-US" sz="2400" b="1" dirty="0" smtClean="0">
                <a:solidFill>
                  <a:srgbClr val="C00000"/>
                </a:solidFill>
              </a:rPr>
              <a:t>A</a:t>
            </a:r>
          </a:p>
          <a:p>
            <a:pPr algn="ctr"/>
            <a:r>
              <a:rPr lang="en-US" sz="2400" b="1" dirty="0" smtClean="0">
                <a:solidFill>
                  <a:srgbClr val="C00000"/>
                </a:solidFill>
              </a:rPr>
              <a:t>M</a:t>
            </a:r>
          </a:p>
        </p:txBody>
      </p:sp>
      <p:graphicFrame>
        <p:nvGraphicFramePr>
          <p:cNvPr id="25" name="Content Placeholder 6"/>
          <p:cNvGraphicFramePr>
            <a:graphicFrameLocks/>
          </p:cNvGraphicFramePr>
          <p:nvPr/>
        </p:nvGraphicFramePr>
        <p:xfrm>
          <a:off x="665109" y="4305312"/>
          <a:ext cx="4016430" cy="2117754"/>
        </p:xfrm>
        <a:graphic>
          <a:graphicData uri="http://schemas.openxmlformats.org/drawingml/2006/table">
            <a:tbl>
              <a:tblPr firstRow="1" bandRow="1">
                <a:tableStyleId>{5C22544A-7EE6-4342-B048-85BDC9FD1C3A}</a:tableStyleId>
              </a:tblPr>
              <a:tblGrid>
                <a:gridCol w="1460520"/>
                <a:gridCol w="1168416"/>
                <a:gridCol w="1387494"/>
              </a:tblGrid>
              <a:tr h="745182">
                <a:tc>
                  <a:txBody>
                    <a:bodyPr/>
                    <a:lstStyle/>
                    <a:p>
                      <a:pPr algn="ctr"/>
                      <a:r>
                        <a:rPr lang="en-US" sz="2400" b="0" dirty="0" smtClean="0">
                          <a:solidFill>
                            <a:srgbClr val="C00000"/>
                          </a:solidFill>
                        </a:rPr>
                        <a:t>A2</a:t>
                      </a:r>
                      <a:r>
                        <a:rPr lang="en-US" sz="2400" b="0" baseline="30000" dirty="0" smtClean="0">
                          <a:solidFill>
                            <a:srgbClr val="C00000"/>
                          </a:solidFill>
                        </a:rPr>
                        <a:t>nd</a:t>
                      </a:r>
                      <a:r>
                        <a:rPr lang="en-US" sz="2400" b="0" baseline="0" dirty="0" smtClean="0">
                          <a:solidFill>
                            <a:schemeClr val="lt1"/>
                          </a:solidFill>
                        </a:rPr>
                        <a:t> </a:t>
                      </a:r>
                      <a:r>
                        <a:rPr lang="en-US" sz="2400" b="0" dirty="0" smtClean="0">
                          <a:solidFill>
                            <a:schemeClr val="bg2">
                              <a:lumMod val="10000"/>
                            </a:schemeClr>
                          </a:solidFill>
                        </a:rPr>
                        <a:t>R1</a:t>
                      </a:r>
                      <a:r>
                        <a:rPr lang="en-US" sz="2400" b="0" baseline="30000" dirty="0" smtClean="0">
                          <a:solidFill>
                            <a:schemeClr val="bg2">
                              <a:lumMod val="10000"/>
                            </a:schemeClr>
                          </a:solidFill>
                        </a:rPr>
                        <a:t>st</a:t>
                      </a:r>
                      <a:endParaRPr lang="en-US" sz="2400" b="0" dirty="0">
                        <a:solidFill>
                          <a:schemeClr val="bg2">
                            <a:lumMod val="10000"/>
                          </a:schemeClr>
                        </a:solidFill>
                      </a:endParaRPr>
                    </a:p>
                  </a:txBody>
                  <a:tcPr anchor="ctr">
                    <a:solidFill>
                      <a:schemeClr val="bg1"/>
                    </a:solidFill>
                  </a:tcPr>
                </a:tc>
                <a:tc>
                  <a:txBody>
                    <a:bodyPr/>
                    <a:lstStyle/>
                    <a:p>
                      <a:pPr algn="ctr"/>
                      <a:r>
                        <a:rPr lang="en-US" sz="2400" b="0" dirty="0" smtClean="0"/>
                        <a:t>D.BILL</a:t>
                      </a:r>
                      <a:endParaRPr lang="en-US" sz="2400" b="0" dirty="0"/>
                    </a:p>
                  </a:txBody>
                  <a:tcPr anchor="ctr"/>
                </a:tc>
                <a:tc>
                  <a:txBody>
                    <a:bodyPr/>
                    <a:lstStyle/>
                    <a:p>
                      <a:pPr algn="ctr"/>
                      <a:r>
                        <a:rPr lang="en-US" sz="2400" b="0" dirty="0" smtClean="0"/>
                        <a:t>NOHAV.</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D.BILL</a:t>
                      </a:r>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1</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NOHAV.</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2</a:t>
                      </a:r>
                      <a:endParaRPr lang="en-US" sz="2400" b="1" dirty="0"/>
                    </a:p>
                  </a:txBody>
                  <a:tcPr anchor="ctr">
                    <a:solidFill>
                      <a:schemeClr val="accent5">
                        <a:lumMod val="20000"/>
                        <a:lumOff val="80000"/>
                      </a:schemeClr>
                    </a:solidFill>
                  </a:tcPr>
                </a:tc>
              </a:tr>
            </a:tbl>
          </a:graphicData>
        </a:graphic>
      </p:graphicFrame>
      <p:graphicFrame>
        <p:nvGraphicFramePr>
          <p:cNvPr id="26" name="Content Placeholder 6"/>
          <p:cNvGraphicFramePr>
            <a:graphicFrameLocks/>
          </p:cNvGraphicFramePr>
          <p:nvPr/>
        </p:nvGraphicFramePr>
        <p:xfrm>
          <a:off x="4937130" y="4305312"/>
          <a:ext cx="4016430" cy="2117754"/>
        </p:xfrm>
        <a:graphic>
          <a:graphicData uri="http://schemas.openxmlformats.org/drawingml/2006/table">
            <a:tbl>
              <a:tblPr firstRow="1" bandRow="1">
                <a:tableStyleId>{5C22544A-7EE6-4342-B048-85BDC9FD1C3A}</a:tableStyleId>
              </a:tblPr>
              <a:tblGrid>
                <a:gridCol w="1497033"/>
                <a:gridCol w="1168416"/>
                <a:gridCol w="1350981"/>
              </a:tblGrid>
              <a:tr h="745182">
                <a:tc>
                  <a:txBody>
                    <a:bodyPr/>
                    <a:lstStyle/>
                    <a:p>
                      <a:pPr algn="ctr"/>
                      <a:r>
                        <a:rPr lang="en-US" sz="2400" b="0" dirty="0" smtClean="0">
                          <a:solidFill>
                            <a:srgbClr val="C00000"/>
                          </a:solidFill>
                        </a:rPr>
                        <a:t>A2</a:t>
                      </a:r>
                      <a:r>
                        <a:rPr lang="en-US" sz="2400" b="0" baseline="30000" dirty="0" smtClean="0">
                          <a:solidFill>
                            <a:srgbClr val="C00000"/>
                          </a:solidFill>
                        </a:rPr>
                        <a:t>nd</a:t>
                      </a:r>
                      <a:r>
                        <a:rPr lang="en-US" sz="2400" b="0" baseline="0" dirty="0" smtClean="0">
                          <a:solidFill>
                            <a:schemeClr val="lt1"/>
                          </a:solidFill>
                        </a:rPr>
                        <a:t> </a:t>
                      </a:r>
                      <a:r>
                        <a:rPr lang="en-US" sz="2400" b="0" dirty="0" smtClean="0">
                          <a:solidFill>
                            <a:schemeClr val="bg2">
                              <a:lumMod val="10000"/>
                            </a:schemeClr>
                          </a:solidFill>
                        </a:rPr>
                        <a:t>R2</a:t>
                      </a:r>
                      <a:r>
                        <a:rPr lang="en-US" sz="2400" b="0" baseline="30000" dirty="0" smtClean="0">
                          <a:solidFill>
                            <a:schemeClr val="bg2">
                              <a:lumMod val="10000"/>
                            </a:schemeClr>
                          </a:solidFill>
                        </a:rPr>
                        <a:t>nd</a:t>
                      </a:r>
                      <a:endParaRPr lang="en-US" sz="2400" b="0" dirty="0">
                        <a:solidFill>
                          <a:schemeClr val="bg2">
                            <a:lumMod val="10000"/>
                          </a:schemeClr>
                        </a:solidFill>
                      </a:endParaRPr>
                    </a:p>
                  </a:txBody>
                  <a:tcPr anchor="ctr">
                    <a:solidFill>
                      <a:schemeClr val="bg1"/>
                    </a:solidFill>
                  </a:tcPr>
                </a:tc>
                <a:tc>
                  <a:txBody>
                    <a:bodyPr/>
                    <a:lstStyle/>
                    <a:p>
                      <a:pPr algn="ctr"/>
                      <a:r>
                        <a:rPr lang="en-US" sz="2400" b="0" dirty="0" smtClean="0"/>
                        <a:t>D.BILL</a:t>
                      </a:r>
                      <a:endParaRPr lang="en-US" sz="2400" b="0" dirty="0"/>
                    </a:p>
                  </a:txBody>
                  <a:tcPr anchor="ctr"/>
                </a:tc>
                <a:tc>
                  <a:txBody>
                    <a:bodyPr/>
                    <a:lstStyle/>
                    <a:p>
                      <a:pPr algn="ctr"/>
                      <a:r>
                        <a:rPr lang="en-US" sz="2400" b="0" dirty="0" smtClean="0"/>
                        <a:t>NOHAV.</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D.BILL</a:t>
                      </a:r>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bg2">
                              <a:lumMod val="10000"/>
                            </a:schemeClr>
                          </a:solidFill>
                        </a:rPr>
                        <a:t>2</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NOHAV.</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accent3">
                              <a:lumMod val="10000"/>
                            </a:schemeClr>
                          </a:solidFill>
                        </a:rPr>
                        <a:t>1</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bl>
          </a:graphicData>
        </a:graphic>
      </p:graphicFrame>
      <p:sp>
        <p:nvSpPr>
          <p:cNvPr id="28" name="TextBox 27"/>
          <p:cNvSpPr txBox="1"/>
          <p:nvPr/>
        </p:nvSpPr>
        <p:spPr>
          <a:xfrm>
            <a:off x="2198655" y="1238220"/>
            <a:ext cx="2482884" cy="461665"/>
          </a:xfrm>
          <a:prstGeom prst="rect">
            <a:avLst/>
          </a:prstGeom>
          <a:noFill/>
        </p:spPr>
        <p:txBody>
          <a:bodyPr wrap="square" rtlCol="0">
            <a:spAutoFit/>
          </a:bodyPr>
          <a:lstStyle/>
          <a:p>
            <a:pPr algn="ctr"/>
            <a:r>
              <a:rPr lang="en-US" sz="2400" b="1" dirty="0" err="1" smtClean="0">
                <a:solidFill>
                  <a:schemeClr val="accent3">
                    <a:lumMod val="10000"/>
                  </a:schemeClr>
                </a:solidFill>
              </a:rPr>
              <a:t>Radka</a:t>
            </a:r>
            <a:r>
              <a:rPr lang="en-US" sz="2400" b="1" dirty="0" smtClean="0">
                <a:solidFill>
                  <a:schemeClr val="accent3">
                    <a:lumMod val="10000"/>
                  </a:schemeClr>
                </a:solidFill>
              </a:rPr>
              <a:t> – likes A</a:t>
            </a:r>
            <a:endParaRPr lang="en-US" sz="1400" b="1" dirty="0">
              <a:solidFill>
                <a:schemeClr val="accent3">
                  <a:lumMod val="10000"/>
                </a:schemeClr>
              </a:solidFill>
            </a:endParaRPr>
          </a:p>
        </p:txBody>
      </p:sp>
      <p:graphicFrame>
        <p:nvGraphicFramePr>
          <p:cNvPr id="10" name="Content Placeholder 6"/>
          <p:cNvGraphicFramePr>
            <a:graphicFrameLocks/>
          </p:cNvGraphicFramePr>
          <p:nvPr/>
        </p:nvGraphicFramePr>
        <p:xfrm>
          <a:off x="701622" y="1676376"/>
          <a:ext cx="4016430" cy="2117754"/>
        </p:xfrm>
        <a:graphic>
          <a:graphicData uri="http://schemas.openxmlformats.org/drawingml/2006/table">
            <a:tbl>
              <a:tblPr firstRow="1" bandRow="1">
                <a:tableStyleId>{5C22544A-7EE6-4342-B048-85BDC9FD1C3A}</a:tableStyleId>
              </a:tblPr>
              <a:tblGrid>
                <a:gridCol w="1460520"/>
                <a:gridCol w="1168416"/>
                <a:gridCol w="1387494"/>
              </a:tblGrid>
              <a:tr h="745182">
                <a:tc>
                  <a:txBody>
                    <a:bodyPr/>
                    <a:lstStyle/>
                    <a:p>
                      <a:pPr algn="ctr"/>
                      <a:r>
                        <a:rPr lang="en-US" sz="2400" b="0" dirty="0" smtClean="0">
                          <a:solidFill>
                            <a:srgbClr val="C00000"/>
                          </a:solidFill>
                        </a:rPr>
                        <a:t>A1</a:t>
                      </a:r>
                      <a:r>
                        <a:rPr lang="en-US" sz="2400" b="0" baseline="30000" dirty="0" smtClean="0">
                          <a:solidFill>
                            <a:srgbClr val="C00000"/>
                          </a:solidFill>
                        </a:rPr>
                        <a:t>st</a:t>
                      </a:r>
                      <a:r>
                        <a:rPr lang="en-US" sz="2400" b="0" baseline="0" dirty="0" smtClean="0">
                          <a:solidFill>
                            <a:schemeClr val="lt1"/>
                          </a:solidFill>
                        </a:rPr>
                        <a:t> </a:t>
                      </a:r>
                      <a:r>
                        <a:rPr lang="en-US" sz="2400" b="0" dirty="0" smtClean="0">
                          <a:solidFill>
                            <a:schemeClr val="bg2">
                              <a:lumMod val="10000"/>
                            </a:schemeClr>
                          </a:solidFill>
                        </a:rPr>
                        <a:t>R1</a:t>
                      </a:r>
                      <a:r>
                        <a:rPr lang="en-US" sz="2400" b="0" baseline="30000" dirty="0" smtClean="0">
                          <a:solidFill>
                            <a:schemeClr val="bg2">
                              <a:lumMod val="10000"/>
                            </a:schemeClr>
                          </a:solidFill>
                        </a:rPr>
                        <a:t>st</a:t>
                      </a:r>
                      <a:endParaRPr lang="en-US" sz="2400" b="0" dirty="0">
                        <a:solidFill>
                          <a:schemeClr val="bg2">
                            <a:lumMod val="10000"/>
                          </a:schemeClr>
                        </a:solidFill>
                      </a:endParaRPr>
                    </a:p>
                  </a:txBody>
                  <a:tcPr anchor="ctr">
                    <a:solidFill>
                      <a:schemeClr val="bg1"/>
                    </a:solidFill>
                  </a:tcPr>
                </a:tc>
                <a:tc>
                  <a:txBody>
                    <a:bodyPr/>
                    <a:lstStyle/>
                    <a:p>
                      <a:pPr algn="ctr"/>
                      <a:r>
                        <a:rPr lang="en-US" sz="2400" b="0" dirty="0" smtClean="0"/>
                        <a:t>D.BILL</a:t>
                      </a:r>
                      <a:endParaRPr lang="en-US" sz="2400" b="0" dirty="0"/>
                    </a:p>
                  </a:txBody>
                  <a:tcPr anchor="ctr"/>
                </a:tc>
                <a:tc>
                  <a:txBody>
                    <a:bodyPr/>
                    <a:lstStyle/>
                    <a:p>
                      <a:pPr algn="ctr"/>
                      <a:r>
                        <a:rPr lang="en-US" sz="2400" b="0" dirty="0" smtClean="0"/>
                        <a:t>NOHAV.</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D.BILL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1</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NOHAV.</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2</a:t>
                      </a:r>
                      <a:endParaRPr lang="en-US" sz="2400" b="1" dirty="0"/>
                    </a:p>
                  </a:txBody>
                  <a:tcPr anchor="ctr">
                    <a:solidFill>
                      <a:schemeClr val="accent5">
                        <a:lumMod val="20000"/>
                        <a:lumOff val="80000"/>
                      </a:schemeClr>
                    </a:solidFill>
                  </a:tcPr>
                </a:tc>
              </a:tr>
            </a:tbl>
          </a:graphicData>
        </a:graphic>
      </p:graphicFrame>
      <p:graphicFrame>
        <p:nvGraphicFramePr>
          <p:cNvPr id="11" name="Content Placeholder 6"/>
          <p:cNvGraphicFramePr>
            <a:graphicFrameLocks/>
          </p:cNvGraphicFramePr>
          <p:nvPr/>
        </p:nvGraphicFramePr>
        <p:xfrm>
          <a:off x="4900617" y="1676376"/>
          <a:ext cx="4016430" cy="2117754"/>
        </p:xfrm>
        <a:graphic>
          <a:graphicData uri="http://schemas.openxmlformats.org/drawingml/2006/table">
            <a:tbl>
              <a:tblPr firstRow="1" bandRow="1">
                <a:tableStyleId>{5C22544A-7EE6-4342-B048-85BDC9FD1C3A}</a:tableStyleId>
              </a:tblPr>
              <a:tblGrid>
                <a:gridCol w="1460520"/>
                <a:gridCol w="1204929"/>
                <a:gridCol w="1350981"/>
              </a:tblGrid>
              <a:tr h="745182">
                <a:tc>
                  <a:txBody>
                    <a:bodyPr/>
                    <a:lstStyle/>
                    <a:p>
                      <a:pPr algn="ctr"/>
                      <a:r>
                        <a:rPr lang="en-US" sz="2400" b="0" dirty="0" smtClean="0">
                          <a:solidFill>
                            <a:srgbClr val="C00000"/>
                          </a:solidFill>
                        </a:rPr>
                        <a:t>A1</a:t>
                      </a:r>
                      <a:r>
                        <a:rPr lang="en-US" sz="2400" b="0" baseline="30000" dirty="0" smtClean="0">
                          <a:solidFill>
                            <a:srgbClr val="C00000"/>
                          </a:solidFill>
                        </a:rPr>
                        <a:t>st</a:t>
                      </a:r>
                      <a:r>
                        <a:rPr lang="en-US" sz="2400" b="0" baseline="0" dirty="0" smtClean="0">
                          <a:solidFill>
                            <a:schemeClr val="lt1"/>
                          </a:solidFill>
                        </a:rPr>
                        <a:t> </a:t>
                      </a:r>
                      <a:r>
                        <a:rPr lang="en-US" sz="2400" b="0" dirty="0" smtClean="0">
                          <a:solidFill>
                            <a:schemeClr val="bg2">
                              <a:lumMod val="10000"/>
                            </a:schemeClr>
                          </a:solidFill>
                        </a:rPr>
                        <a:t>R2</a:t>
                      </a:r>
                      <a:r>
                        <a:rPr lang="en-US" sz="2400" b="0" baseline="30000" dirty="0" smtClean="0">
                          <a:solidFill>
                            <a:schemeClr val="bg2">
                              <a:lumMod val="10000"/>
                            </a:schemeClr>
                          </a:solidFill>
                        </a:rPr>
                        <a:t>nd</a:t>
                      </a:r>
                      <a:endParaRPr lang="en-US" sz="2400" b="0" dirty="0">
                        <a:solidFill>
                          <a:schemeClr val="bg2">
                            <a:lumMod val="10000"/>
                          </a:schemeClr>
                        </a:solidFill>
                      </a:endParaRPr>
                    </a:p>
                  </a:txBody>
                  <a:tcPr anchor="ctr">
                    <a:solidFill>
                      <a:schemeClr val="bg1"/>
                    </a:solidFill>
                  </a:tcPr>
                </a:tc>
                <a:tc>
                  <a:txBody>
                    <a:bodyPr/>
                    <a:lstStyle/>
                    <a:p>
                      <a:pPr algn="ctr"/>
                      <a:r>
                        <a:rPr lang="en-US" sz="2400" b="0" dirty="0" smtClean="0"/>
                        <a:t>D.BILL</a:t>
                      </a:r>
                      <a:endParaRPr lang="en-US" sz="2400" b="0" dirty="0"/>
                    </a:p>
                  </a:txBody>
                  <a:tcPr anchor="ctr"/>
                </a:tc>
                <a:tc>
                  <a:txBody>
                    <a:bodyPr/>
                    <a:lstStyle/>
                    <a:p>
                      <a:pPr algn="ctr"/>
                      <a:r>
                        <a:rPr lang="en-US" sz="2400" b="0" dirty="0" smtClean="0"/>
                        <a:t>NOHAV.</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D.BILL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2</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NOHAV.</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1</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bl>
          </a:graphicData>
        </a:graphic>
      </p:graphicFrame>
      <p:sp>
        <p:nvSpPr>
          <p:cNvPr id="12" name="TextBox 11"/>
          <p:cNvSpPr txBox="1"/>
          <p:nvPr/>
        </p:nvSpPr>
        <p:spPr>
          <a:xfrm>
            <a:off x="0" y="1712889"/>
            <a:ext cx="665110" cy="1938992"/>
          </a:xfrm>
          <a:prstGeom prst="rect">
            <a:avLst/>
          </a:prstGeom>
          <a:noFill/>
        </p:spPr>
        <p:txBody>
          <a:bodyPr wrap="square" rtlCol="0">
            <a:spAutoFit/>
          </a:bodyPr>
          <a:lstStyle/>
          <a:p>
            <a:pPr algn="ctr"/>
            <a:r>
              <a:rPr lang="en-US" sz="2400" b="1" dirty="0" smtClean="0">
                <a:solidFill>
                  <a:srgbClr val="C00000"/>
                </a:solidFill>
              </a:rPr>
              <a:t>1</a:t>
            </a:r>
            <a:r>
              <a:rPr lang="en-US" sz="2400" b="1" baseline="30000" dirty="0" smtClean="0">
                <a:solidFill>
                  <a:srgbClr val="C00000"/>
                </a:solidFill>
              </a:rPr>
              <a:t>st</a:t>
            </a:r>
            <a:r>
              <a:rPr lang="en-US" sz="2400" b="1" dirty="0" smtClean="0">
                <a:solidFill>
                  <a:srgbClr val="C00000"/>
                </a:solidFill>
              </a:rPr>
              <a:t> </a:t>
            </a:r>
          </a:p>
          <a:p>
            <a:pPr algn="ctr"/>
            <a:r>
              <a:rPr lang="en-US" sz="2400" b="1" dirty="0" smtClean="0">
                <a:solidFill>
                  <a:srgbClr val="C00000"/>
                </a:solidFill>
              </a:rPr>
              <a:t>A</a:t>
            </a:r>
          </a:p>
          <a:p>
            <a:pPr algn="ctr"/>
            <a:r>
              <a:rPr lang="en-US" sz="2400" b="1" dirty="0" smtClean="0">
                <a:solidFill>
                  <a:srgbClr val="C00000"/>
                </a:solidFill>
              </a:rPr>
              <a:t>D</a:t>
            </a:r>
          </a:p>
          <a:p>
            <a:pPr algn="ctr"/>
            <a:r>
              <a:rPr lang="en-US" sz="2400" b="1" dirty="0" smtClean="0">
                <a:solidFill>
                  <a:srgbClr val="C00000"/>
                </a:solidFill>
              </a:rPr>
              <a:t>A</a:t>
            </a:r>
          </a:p>
          <a:p>
            <a:pPr algn="ctr"/>
            <a:r>
              <a:rPr lang="en-US" sz="2400" b="1" dirty="0" smtClean="0">
                <a:solidFill>
                  <a:srgbClr val="C00000"/>
                </a:solidFill>
              </a:rPr>
              <a:t>M</a:t>
            </a:r>
          </a:p>
        </p:txBody>
      </p:sp>
      <p:sp>
        <p:nvSpPr>
          <p:cNvPr id="13" name="TextBox 12"/>
          <p:cNvSpPr txBox="1"/>
          <p:nvPr/>
        </p:nvSpPr>
        <p:spPr>
          <a:xfrm>
            <a:off x="2125629" y="3830643"/>
            <a:ext cx="2482884" cy="461665"/>
          </a:xfrm>
          <a:prstGeom prst="rect">
            <a:avLst/>
          </a:prstGeom>
          <a:noFill/>
        </p:spPr>
        <p:txBody>
          <a:bodyPr wrap="square" rtlCol="0">
            <a:spAutoFit/>
          </a:bodyPr>
          <a:lstStyle/>
          <a:p>
            <a:pPr algn="ctr"/>
            <a:r>
              <a:rPr lang="en-US" sz="2400" b="1" dirty="0" err="1" smtClean="0">
                <a:solidFill>
                  <a:schemeClr val="accent3">
                    <a:lumMod val="10000"/>
                  </a:schemeClr>
                </a:solidFill>
              </a:rPr>
              <a:t>Radka</a:t>
            </a:r>
            <a:r>
              <a:rPr lang="en-US" sz="2400" b="1" dirty="0" smtClean="0">
                <a:solidFill>
                  <a:schemeClr val="accent3">
                    <a:lumMod val="10000"/>
                  </a:schemeClr>
                </a:solidFill>
              </a:rPr>
              <a:t> – likes A</a:t>
            </a:r>
            <a:endParaRPr lang="en-US" sz="1400" b="1" dirty="0">
              <a:solidFill>
                <a:schemeClr val="accent3">
                  <a:lumMod val="10000"/>
                </a:schemeClr>
              </a:solidFill>
            </a:endParaRPr>
          </a:p>
        </p:txBody>
      </p:sp>
      <p:sp>
        <p:nvSpPr>
          <p:cNvPr id="14" name="TextBox 13"/>
          <p:cNvSpPr txBox="1"/>
          <p:nvPr/>
        </p:nvSpPr>
        <p:spPr>
          <a:xfrm>
            <a:off x="6259473" y="3830643"/>
            <a:ext cx="2884527" cy="461665"/>
          </a:xfrm>
          <a:prstGeom prst="rect">
            <a:avLst/>
          </a:prstGeom>
          <a:noFill/>
        </p:spPr>
        <p:txBody>
          <a:bodyPr wrap="square" rtlCol="0">
            <a:spAutoFit/>
          </a:bodyPr>
          <a:lstStyle/>
          <a:p>
            <a:pPr algn="ctr"/>
            <a:r>
              <a:rPr lang="en-US" sz="2400" b="1" dirty="0" err="1" smtClean="0">
                <a:solidFill>
                  <a:schemeClr val="accent3">
                    <a:lumMod val="10000"/>
                  </a:schemeClr>
                </a:solidFill>
              </a:rPr>
              <a:t>Radka</a:t>
            </a:r>
            <a:r>
              <a:rPr lang="en-US" sz="2400" b="1" dirty="0" smtClean="0">
                <a:solidFill>
                  <a:schemeClr val="accent3">
                    <a:lumMod val="10000"/>
                  </a:schemeClr>
                </a:solidFill>
              </a:rPr>
              <a:t> – dislikes A</a:t>
            </a:r>
            <a:endParaRPr lang="en-US" sz="1400" b="1" dirty="0">
              <a:solidFill>
                <a:schemeClr val="accent3">
                  <a:lumMod val="10000"/>
                </a:schemeClr>
              </a:solidFill>
            </a:endParaRPr>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Complete vs. Incomplete inform.</a:t>
            </a:r>
            <a:endParaRPr lang="en-US" dirty="0"/>
          </a:p>
        </p:txBody>
      </p:sp>
      <p:sp>
        <p:nvSpPr>
          <p:cNvPr id="3" name="Content Placeholder 2"/>
          <p:cNvSpPr>
            <a:spLocks noGrp="1"/>
          </p:cNvSpPr>
          <p:nvPr>
            <p:ph idx="1"/>
          </p:nvPr>
        </p:nvSpPr>
        <p:spPr>
          <a:xfrm>
            <a:off x="-7875" y="1484313"/>
            <a:ext cx="9144000" cy="5121318"/>
          </a:xfrm>
        </p:spPr>
        <p:txBody>
          <a:bodyPr/>
          <a:lstStyle/>
          <a:p>
            <a:r>
              <a:rPr lang="en-US" sz="2800" dirty="0" smtClean="0"/>
              <a:t>SO FAR we had only </a:t>
            </a:r>
            <a:r>
              <a:rPr lang="en-US" sz="2800" dirty="0" smtClean="0">
                <a:solidFill>
                  <a:srgbClr val="FFFF00"/>
                </a:solidFill>
              </a:rPr>
              <a:t>GAMES of complete information</a:t>
            </a:r>
          </a:p>
          <a:p>
            <a:pPr lvl="1"/>
            <a:r>
              <a:rPr lang="en-US" sz="2400" dirty="0" smtClean="0"/>
              <a:t>Preferences of all players, structure and whole environment of the game are common knowledge to everyone</a:t>
            </a:r>
          </a:p>
          <a:p>
            <a:pPr marL="342900" lvl="1" indent="-342900">
              <a:buNone/>
            </a:pPr>
            <a:r>
              <a:rPr lang="en-US" dirty="0" smtClean="0"/>
              <a:t>    	!!!NOW we allow for some level of uncertainty!!!</a:t>
            </a:r>
            <a:endParaRPr lang="en-US" sz="2800" dirty="0" smtClean="0">
              <a:solidFill>
                <a:srgbClr val="FFFF00"/>
              </a:solidFill>
            </a:endParaRPr>
          </a:p>
          <a:p>
            <a:r>
              <a:rPr lang="en-US" sz="2800" dirty="0" smtClean="0">
                <a:solidFill>
                  <a:srgbClr val="FFFF00"/>
                </a:solidFill>
              </a:rPr>
              <a:t>BAYESIAN GAMES </a:t>
            </a:r>
            <a:r>
              <a:rPr lang="en-US" dirty="0" smtClean="0"/>
              <a:t>- </a:t>
            </a:r>
            <a:r>
              <a:rPr lang="en-US" sz="2400" dirty="0" smtClean="0"/>
              <a:t>Static games with incomplete information:</a:t>
            </a:r>
          </a:p>
          <a:p>
            <a:pPr lvl="1"/>
            <a:r>
              <a:rPr lang="en-US" sz="2400" dirty="0" smtClean="0"/>
              <a:t>some players may be uncertain about other’s players preferences</a:t>
            </a:r>
          </a:p>
          <a:p>
            <a:pPr lvl="1"/>
            <a:r>
              <a:rPr lang="en-US" sz="2400" kern="1200" dirty="0" smtClean="0">
                <a:latin typeface="Arial" charset="0"/>
                <a:cs typeface="Arial" charset="0"/>
              </a:rPr>
              <a:t>generalize the notion of a strategic game</a:t>
            </a:r>
          </a:p>
          <a:p>
            <a:pPr lvl="1"/>
            <a:r>
              <a:rPr lang="en-US" sz="2400" kern="1200" dirty="0" smtClean="0">
                <a:latin typeface="Arial" charset="0"/>
                <a:cs typeface="Arial" charset="0"/>
              </a:rPr>
              <a:t>allow us to analyze any situation in which each player is imperfectly informed about some aspect of her environment relevant to her choice of an action</a:t>
            </a:r>
            <a:endParaRPr lang="en-US" sz="2400" dirty="0" smtClean="0"/>
          </a:p>
          <a:p>
            <a:pPr lvl="1">
              <a:buNone/>
            </a:pPr>
            <a:endParaRPr lang="en-US" sz="2400" dirty="0" smtClean="0"/>
          </a:p>
          <a:p>
            <a:pPr lvl="1">
              <a:buNone/>
            </a:pPr>
            <a:endParaRPr lang="en-US" sz="2400" dirty="0" smtClean="0"/>
          </a:p>
          <a:p>
            <a:pPr lvl="1">
              <a:buNone/>
            </a:pPr>
            <a:r>
              <a:rPr lang="en-US" sz="2400" dirty="0" smtClean="0"/>
              <a:t>	</a:t>
            </a:r>
            <a:endParaRPr lang="en-US" dirty="0" smtClean="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9" name="TextBox 8"/>
          <p:cNvSpPr txBox="1"/>
          <p:nvPr/>
        </p:nvSpPr>
        <p:spPr>
          <a:xfrm>
            <a:off x="1" y="1225689"/>
            <a:ext cx="9143999" cy="6001643"/>
          </a:xfrm>
          <a:prstGeom prst="rect">
            <a:avLst/>
          </a:prstGeom>
          <a:noFill/>
        </p:spPr>
        <p:txBody>
          <a:bodyPr wrap="square" rtlCol="0">
            <a:spAutoFit/>
          </a:bodyPr>
          <a:lstStyle/>
          <a:p>
            <a:r>
              <a:rPr lang="en-US" sz="2400" dirty="0" smtClean="0"/>
              <a:t>The fact that ADAM does not know RADKA’s preferences means that he cannot distinguish between states 1 and 2, or between states 3 and 4. (he is of course aware about his preferences…) </a:t>
            </a:r>
          </a:p>
          <a:p>
            <a:r>
              <a:rPr lang="en-US" sz="2400" dirty="0" smtClean="0">
                <a:solidFill>
                  <a:srgbClr val="FFFF00"/>
                </a:solidFill>
              </a:rPr>
              <a:t>four hypothetical states:</a:t>
            </a:r>
          </a:p>
          <a:p>
            <a:r>
              <a:rPr lang="en-US" sz="2400" dirty="0" smtClean="0">
                <a:solidFill>
                  <a:srgbClr val="C00000"/>
                </a:solidFill>
              </a:rPr>
              <a:t>1</a:t>
            </a:r>
            <a:r>
              <a:rPr lang="en-US" sz="2400" dirty="0" smtClean="0"/>
              <a:t>: ADAM likes RADKA, 	RADKA likes ADAM – 	</a:t>
            </a:r>
            <a:r>
              <a:rPr lang="en-US" sz="2400" dirty="0" smtClean="0">
                <a:solidFill>
                  <a:srgbClr val="C00000"/>
                </a:solidFill>
              </a:rPr>
              <a:t>beliefs 1/2</a:t>
            </a:r>
            <a:endParaRPr lang="en-US" sz="2400" baseline="30000" dirty="0" smtClean="0">
              <a:solidFill>
                <a:schemeClr val="bg2">
                  <a:lumMod val="10000"/>
                </a:schemeClr>
              </a:solidFill>
            </a:endParaRPr>
          </a:p>
          <a:p>
            <a:r>
              <a:rPr lang="en-US" sz="2400" dirty="0" smtClean="0">
                <a:solidFill>
                  <a:srgbClr val="C00000"/>
                </a:solidFill>
              </a:rPr>
              <a:t>2</a:t>
            </a:r>
            <a:r>
              <a:rPr lang="en-US" sz="2400" dirty="0" smtClean="0"/>
              <a:t>: ADAM likes RADKA, 	RADKA dislikes ADAM – 	</a:t>
            </a:r>
            <a:r>
              <a:rPr lang="en-US" sz="2400" dirty="0" smtClean="0">
                <a:solidFill>
                  <a:srgbClr val="C00000"/>
                </a:solidFill>
              </a:rPr>
              <a:t>beliefs 1/2</a:t>
            </a:r>
            <a:endParaRPr lang="en-US" sz="2400" dirty="0" smtClean="0"/>
          </a:p>
          <a:p>
            <a:r>
              <a:rPr lang="en-US" sz="2400" dirty="0" smtClean="0">
                <a:solidFill>
                  <a:schemeClr val="bg2">
                    <a:lumMod val="10000"/>
                  </a:schemeClr>
                </a:solidFill>
              </a:rPr>
              <a:t>3</a:t>
            </a:r>
            <a:r>
              <a:rPr lang="en-US" sz="2400" dirty="0" smtClean="0"/>
              <a:t>: ADAM dislikes RADKA, 	RADKA likes ADAM – 	</a:t>
            </a:r>
            <a:r>
              <a:rPr lang="en-US" sz="2400" dirty="0" smtClean="0">
                <a:solidFill>
                  <a:schemeClr val="bg2">
                    <a:lumMod val="10000"/>
                  </a:schemeClr>
                </a:solidFill>
              </a:rPr>
              <a:t>beliefs 1/2</a:t>
            </a:r>
            <a:endParaRPr lang="en-US" sz="2400" dirty="0" smtClean="0"/>
          </a:p>
          <a:p>
            <a:r>
              <a:rPr lang="en-US" sz="2400" dirty="0" smtClean="0">
                <a:solidFill>
                  <a:schemeClr val="bg2">
                    <a:lumMod val="10000"/>
                  </a:schemeClr>
                </a:solidFill>
              </a:rPr>
              <a:t>4</a:t>
            </a:r>
            <a:r>
              <a:rPr lang="en-US" sz="2400" dirty="0" smtClean="0"/>
              <a:t>: ADAM dislikes RADKA, 	RADKA dislikes ADAM – 	</a:t>
            </a:r>
            <a:r>
              <a:rPr lang="en-US" sz="2400" dirty="0" smtClean="0">
                <a:solidFill>
                  <a:schemeClr val="bg2">
                    <a:lumMod val="10000"/>
                  </a:schemeClr>
                </a:solidFill>
              </a:rPr>
              <a:t>beliefs 1/2</a:t>
            </a:r>
            <a:endParaRPr lang="en-US" sz="2400" baseline="30000" dirty="0" smtClean="0">
              <a:solidFill>
                <a:schemeClr val="bg2">
                  <a:lumMod val="10000"/>
                </a:schemeClr>
              </a:solidFill>
            </a:endParaRPr>
          </a:p>
          <a:p>
            <a:endParaRPr lang="en-US" sz="1400" dirty="0" smtClean="0"/>
          </a:p>
          <a:p>
            <a:r>
              <a:rPr lang="en-US" sz="2400" dirty="0" smtClean="0"/>
              <a:t>We can model the players’ information by assuming that each player receives a signal before choosing an action. ADAM receives the same </a:t>
            </a:r>
            <a:r>
              <a:rPr lang="en-US" sz="2400" dirty="0" smtClean="0">
                <a:solidFill>
                  <a:srgbClr val="C00000"/>
                </a:solidFill>
              </a:rPr>
              <a:t>(good) </a:t>
            </a:r>
            <a:r>
              <a:rPr lang="en-US" sz="2400" dirty="0" smtClean="0"/>
              <a:t>signal, say </a:t>
            </a:r>
            <a:r>
              <a:rPr lang="en-US" sz="2400" dirty="0" smtClean="0">
                <a:solidFill>
                  <a:srgbClr val="C00000"/>
                </a:solidFill>
              </a:rPr>
              <a:t>nice photo of RADKA</a:t>
            </a:r>
            <a:r>
              <a:rPr lang="en-US" sz="2400" dirty="0" smtClean="0"/>
              <a:t>, in states </a:t>
            </a:r>
            <a:r>
              <a:rPr lang="en-US" sz="2400" dirty="0" smtClean="0">
                <a:solidFill>
                  <a:srgbClr val="C00000"/>
                </a:solidFill>
              </a:rPr>
              <a:t>1 and 2</a:t>
            </a:r>
            <a:r>
              <a:rPr lang="en-US" sz="2400" dirty="0" smtClean="0"/>
              <a:t>, and a different </a:t>
            </a:r>
            <a:r>
              <a:rPr lang="en-US" sz="2400" dirty="0" smtClean="0">
                <a:solidFill>
                  <a:schemeClr val="bg2">
                    <a:lumMod val="10000"/>
                  </a:schemeClr>
                </a:solidFill>
              </a:rPr>
              <a:t>(bad) </a:t>
            </a:r>
            <a:r>
              <a:rPr lang="en-US" sz="2400" dirty="0" smtClean="0"/>
              <a:t>signal, say </a:t>
            </a:r>
            <a:r>
              <a:rPr lang="en-US" sz="2400" dirty="0" smtClean="0">
                <a:solidFill>
                  <a:schemeClr val="bg2">
                    <a:lumMod val="10000"/>
                  </a:schemeClr>
                </a:solidFill>
              </a:rPr>
              <a:t>not so nice photo of RADKA</a:t>
            </a:r>
            <a:r>
              <a:rPr lang="en-US" sz="2400" dirty="0" smtClean="0"/>
              <a:t>, in states </a:t>
            </a:r>
            <a:r>
              <a:rPr lang="en-US" sz="2400" dirty="0" smtClean="0">
                <a:solidFill>
                  <a:schemeClr val="bg2">
                    <a:lumMod val="10000"/>
                  </a:schemeClr>
                </a:solidFill>
              </a:rPr>
              <a:t>3 and 4</a:t>
            </a:r>
            <a:r>
              <a:rPr lang="en-US" sz="2400" dirty="0" smtClean="0"/>
              <a:t>. (He did not receive any signal whether RADKA likes him or not…) </a:t>
            </a:r>
          </a:p>
          <a:p>
            <a:endParaRPr lang="en-US" sz="2400" dirty="0" smtClean="0">
              <a:solidFill>
                <a:schemeClr val="bg2">
                  <a:lumMod val="10000"/>
                </a:schemeClr>
              </a:solidFill>
            </a:endParaRPr>
          </a:p>
        </p:txBody>
      </p:sp>
    </p:spTree>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7" name="TextBox 26"/>
          <p:cNvSpPr txBox="1"/>
          <p:nvPr/>
        </p:nvSpPr>
        <p:spPr>
          <a:xfrm>
            <a:off x="6259473" y="1238220"/>
            <a:ext cx="2884527" cy="461665"/>
          </a:xfrm>
          <a:prstGeom prst="rect">
            <a:avLst/>
          </a:prstGeom>
          <a:noFill/>
        </p:spPr>
        <p:txBody>
          <a:bodyPr wrap="square" rtlCol="0">
            <a:spAutoFit/>
          </a:bodyPr>
          <a:lstStyle/>
          <a:p>
            <a:pPr algn="ctr"/>
            <a:r>
              <a:rPr lang="en-US" sz="2400" b="1" dirty="0" err="1" smtClean="0">
                <a:solidFill>
                  <a:schemeClr val="accent3">
                    <a:lumMod val="10000"/>
                  </a:schemeClr>
                </a:solidFill>
              </a:rPr>
              <a:t>Radka</a:t>
            </a:r>
            <a:r>
              <a:rPr lang="en-US" sz="2400" b="1" dirty="0" smtClean="0">
                <a:solidFill>
                  <a:schemeClr val="accent3">
                    <a:lumMod val="10000"/>
                  </a:schemeClr>
                </a:solidFill>
              </a:rPr>
              <a:t> – dislikes A</a:t>
            </a:r>
            <a:endParaRPr lang="en-US" sz="1400" b="1" dirty="0">
              <a:solidFill>
                <a:schemeClr val="accent3">
                  <a:lumMod val="10000"/>
                </a:schemeClr>
              </a:solidFill>
            </a:endParaRPr>
          </a:p>
        </p:txBody>
      </p:sp>
      <p:sp>
        <p:nvSpPr>
          <p:cNvPr id="19" name="TextBox 18"/>
          <p:cNvSpPr txBox="1"/>
          <p:nvPr/>
        </p:nvSpPr>
        <p:spPr>
          <a:xfrm>
            <a:off x="0" y="4451364"/>
            <a:ext cx="665110" cy="1938992"/>
          </a:xfrm>
          <a:prstGeom prst="rect">
            <a:avLst/>
          </a:prstGeom>
          <a:noFill/>
        </p:spPr>
        <p:txBody>
          <a:bodyPr wrap="square" rtlCol="0">
            <a:spAutoFit/>
          </a:bodyPr>
          <a:lstStyle/>
          <a:p>
            <a:pPr algn="ctr"/>
            <a:r>
              <a:rPr lang="en-US" sz="2400" b="1" dirty="0" smtClean="0">
                <a:solidFill>
                  <a:srgbClr val="C00000"/>
                </a:solidFill>
              </a:rPr>
              <a:t>2</a:t>
            </a:r>
            <a:r>
              <a:rPr lang="en-US" sz="2400" b="1" baseline="30000" dirty="0" smtClean="0">
                <a:solidFill>
                  <a:srgbClr val="C00000"/>
                </a:solidFill>
              </a:rPr>
              <a:t>nd</a:t>
            </a:r>
            <a:r>
              <a:rPr lang="en-US" sz="2400" b="1" dirty="0" smtClean="0">
                <a:solidFill>
                  <a:srgbClr val="C00000"/>
                </a:solidFill>
              </a:rPr>
              <a:t> </a:t>
            </a:r>
          </a:p>
          <a:p>
            <a:pPr algn="ctr"/>
            <a:r>
              <a:rPr lang="en-US" sz="2400" b="1" dirty="0" smtClean="0">
                <a:solidFill>
                  <a:srgbClr val="C00000"/>
                </a:solidFill>
              </a:rPr>
              <a:t>A</a:t>
            </a:r>
          </a:p>
          <a:p>
            <a:pPr algn="ctr"/>
            <a:r>
              <a:rPr lang="en-US" sz="2400" b="1" dirty="0" smtClean="0">
                <a:solidFill>
                  <a:srgbClr val="C00000"/>
                </a:solidFill>
              </a:rPr>
              <a:t>D</a:t>
            </a:r>
          </a:p>
          <a:p>
            <a:pPr algn="ctr"/>
            <a:r>
              <a:rPr lang="en-US" sz="2400" b="1" dirty="0" smtClean="0">
                <a:solidFill>
                  <a:srgbClr val="C00000"/>
                </a:solidFill>
              </a:rPr>
              <a:t>A</a:t>
            </a:r>
          </a:p>
          <a:p>
            <a:pPr algn="ctr"/>
            <a:r>
              <a:rPr lang="en-US" sz="2400" b="1" dirty="0" smtClean="0">
                <a:solidFill>
                  <a:srgbClr val="C00000"/>
                </a:solidFill>
              </a:rPr>
              <a:t>M</a:t>
            </a:r>
          </a:p>
        </p:txBody>
      </p:sp>
      <p:graphicFrame>
        <p:nvGraphicFramePr>
          <p:cNvPr id="25" name="Content Placeholder 6"/>
          <p:cNvGraphicFramePr>
            <a:graphicFrameLocks/>
          </p:cNvGraphicFramePr>
          <p:nvPr/>
        </p:nvGraphicFramePr>
        <p:xfrm>
          <a:off x="665109" y="4305312"/>
          <a:ext cx="4016430" cy="2117754"/>
        </p:xfrm>
        <a:graphic>
          <a:graphicData uri="http://schemas.openxmlformats.org/drawingml/2006/table">
            <a:tbl>
              <a:tblPr firstRow="1" bandRow="1">
                <a:tableStyleId>{5C22544A-7EE6-4342-B048-85BDC9FD1C3A}</a:tableStyleId>
              </a:tblPr>
              <a:tblGrid>
                <a:gridCol w="1460520"/>
                <a:gridCol w="1168416"/>
                <a:gridCol w="1387494"/>
              </a:tblGrid>
              <a:tr h="745182">
                <a:tc>
                  <a:txBody>
                    <a:bodyPr/>
                    <a:lstStyle/>
                    <a:p>
                      <a:pPr algn="ctr"/>
                      <a:r>
                        <a:rPr lang="en-US" sz="2400" b="0" dirty="0" smtClean="0">
                          <a:solidFill>
                            <a:srgbClr val="C00000"/>
                          </a:solidFill>
                        </a:rPr>
                        <a:t>A2</a:t>
                      </a:r>
                      <a:r>
                        <a:rPr lang="en-US" sz="2400" b="0" baseline="30000" dirty="0" smtClean="0">
                          <a:solidFill>
                            <a:srgbClr val="C00000"/>
                          </a:solidFill>
                        </a:rPr>
                        <a:t>nd</a:t>
                      </a:r>
                      <a:r>
                        <a:rPr lang="en-US" sz="2400" b="0" baseline="0" dirty="0" smtClean="0">
                          <a:solidFill>
                            <a:schemeClr val="lt1"/>
                          </a:solidFill>
                        </a:rPr>
                        <a:t> </a:t>
                      </a:r>
                      <a:r>
                        <a:rPr lang="en-US" sz="2400" b="0" dirty="0" smtClean="0">
                          <a:solidFill>
                            <a:schemeClr val="bg2">
                              <a:lumMod val="10000"/>
                            </a:schemeClr>
                          </a:solidFill>
                        </a:rPr>
                        <a:t>R1</a:t>
                      </a:r>
                      <a:r>
                        <a:rPr lang="en-US" sz="2400" b="0" baseline="30000" dirty="0" smtClean="0">
                          <a:solidFill>
                            <a:schemeClr val="bg2">
                              <a:lumMod val="10000"/>
                            </a:schemeClr>
                          </a:solidFill>
                        </a:rPr>
                        <a:t>st</a:t>
                      </a:r>
                      <a:endParaRPr lang="en-US" sz="2400" b="0" dirty="0">
                        <a:solidFill>
                          <a:schemeClr val="bg2">
                            <a:lumMod val="10000"/>
                          </a:schemeClr>
                        </a:solidFill>
                      </a:endParaRPr>
                    </a:p>
                  </a:txBody>
                  <a:tcPr anchor="ctr">
                    <a:solidFill>
                      <a:schemeClr val="bg1"/>
                    </a:solidFill>
                  </a:tcPr>
                </a:tc>
                <a:tc>
                  <a:txBody>
                    <a:bodyPr/>
                    <a:lstStyle/>
                    <a:p>
                      <a:pPr algn="ctr"/>
                      <a:r>
                        <a:rPr lang="en-US" sz="2400" b="0" dirty="0" smtClean="0"/>
                        <a:t>D.BILL</a:t>
                      </a:r>
                      <a:endParaRPr lang="en-US" sz="2400" b="0" dirty="0"/>
                    </a:p>
                  </a:txBody>
                  <a:tcPr anchor="ctr"/>
                </a:tc>
                <a:tc>
                  <a:txBody>
                    <a:bodyPr/>
                    <a:lstStyle/>
                    <a:p>
                      <a:pPr algn="ctr"/>
                      <a:r>
                        <a:rPr lang="en-US" sz="2400" b="0" dirty="0" smtClean="0"/>
                        <a:t>NOHAV.</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D.BILL</a:t>
                      </a:r>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1</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NOHAV.</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2</a:t>
                      </a:r>
                      <a:endParaRPr lang="en-US" sz="2400" b="1" dirty="0"/>
                    </a:p>
                  </a:txBody>
                  <a:tcPr anchor="ctr">
                    <a:solidFill>
                      <a:schemeClr val="accent5">
                        <a:lumMod val="20000"/>
                        <a:lumOff val="80000"/>
                      </a:schemeClr>
                    </a:solidFill>
                  </a:tcPr>
                </a:tc>
              </a:tr>
            </a:tbl>
          </a:graphicData>
        </a:graphic>
      </p:graphicFrame>
      <p:graphicFrame>
        <p:nvGraphicFramePr>
          <p:cNvPr id="26" name="Content Placeholder 6"/>
          <p:cNvGraphicFramePr>
            <a:graphicFrameLocks/>
          </p:cNvGraphicFramePr>
          <p:nvPr/>
        </p:nvGraphicFramePr>
        <p:xfrm>
          <a:off x="4937130" y="4305312"/>
          <a:ext cx="4016430" cy="2117754"/>
        </p:xfrm>
        <a:graphic>
          <a:graphicData uri="http://schemas.openxmlformats.org/drawingml/2006/table">
            <a:tbl>
              <a:tblPr firstRow="1" bandRow="1">
                <a:tableStyleId>{5C22544A-7EE6-4342-B048-85BDC9FD1C3A}</a:tableStyleId>
              </a:tblPr>
              <a:tblGrid>
                <a:gridCol w="1497033"/>
                <a:gridCol w="1168416"/>
                <a:gridCol w="1350981"/>
              </a:tblGrid>
              <a:tr h="745182">
                <a:tc>
                  <a:txBody>
                    <a:bodyPr/>
                    <a:lstStyle/>
                    <a:p>
                      <a:pPr algn="ctr"/>
                      <a:r>
                        <a:rPr lang="en-US" sz="2400" b="0" dirty="0" smtClean="0">
                          <a:solidFill>
                            <a:srgbClr val="C00000"/>
                          </a:solidFill>
                        </a:rPr>
                        <a:t>A2</a:t>
                      </a:r>
                      <a:r>
                        <a:rPr lang="en-US" sz="2400" b="0" baseline="30000" dirty="0" smtClean="0">
                          <a:solidFill>
                            <a:srgbClr val="C00000"/>
                          </a:solidFill>
                        </a:rPr>
                        <a:t>nd</a:t>
                      </a:r>
                      <a:r>
                        <a:rPr lang="en-US" sz="2400" b="0" baseline="0" dirty="0" smtClean="0">
                          <a:solidFill>
                            <a:schemeClr val="lt1"/>
                          </a:solidFill>
                        </a:rPr>
                        <a:t> </a:t>
                      </a:r>
                      <a:r>
                        <a:rPr lang="en-US" sz="2400" b="0" dirty="0" smtClean="0">
                          <a:solidFill>
                            <a:schemeClr val="bg2">
                              <a:lumMod val="10000"/>
                            </a:schemeClr>
                          </a:solidFill>
                        </a:rPr>
                        <a:t>R2</a:t>
                      </a:r>
                      <a:r>
                        <a:rPr lang="en-US" sz="2400" b="0" baseline="30000" dirty="0" smtClean="0">
                          <a:solidFill>
                            <a:schemeClr val="bg2">
                              <a:lumMod val="10000"/>
                            </a:schemeClr>
                          </a:solidFill>
                        </a:rPr>
                        <a:t>nd</a:t>
                      </a:r>
                      <a:endParaRPr lang="en-US" sz="2400" b="0" dirty="0">
                        <a:solidFill>
                          <a:schemeClr val="bg2">
                            <a:lumMod val="10000"/>
                          </a:schemeClr>
                        </a:solidFill>
                      </a:endParaRPr>
                    </a:p>
                  </a:txBody>
                  <a:tcPr anchor="ctr">
                    <a:solidFill>
                      <a:schemeClr val="bg1"/>
                    </a:solidFill>
                  </a:tcPr>
                </a:tc>
                <a:tc>
                  <a:txBody>
                    <a:bodyPr/>
                    <a:lstStyle/>
                    <a:p>
                      <a:pPr algn="ctr"/>
                      <a:r>
                        <a:rPr lang="en-US" sz="2400" b="0" dirty="0" smtClean="0"/>
                        <a:t>D.BILL</a:t>
                      </a:r>
                      <a:endParaRPr lang="en-US" sz="2400" b="0" dirty="0"/>
                    </a:p>
                  </a:txBody>
                  <a:tcPr anchor="ctr"/>
                </a:tc>
                <a:tc>
                  <a:txBody>
                    <a:bodyPr/>
                    <a:lstStyle/>
                    <a:p>
                      <a:pPr algn="ctr"/>
                      <a:r>
                        <a:rPr lang="en-US" sz="2400" b="0" dirty="0" smtClean="0"/>
                        <a:t>NOHAV.</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D.BILL</a:t>
                      </a:r>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bg2">
                              <a:lumMod val="10000"/>
                            </a:schemeClr>
                          </a:solidFill>
                        </a:rPr>
                        <a:t>2</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NOHAV.</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accent3">
                              <a:lumMod val="10000"/>
                            </a:schemeClr>
                          </a:solidFill>
                        </a:rPr>
                        <a:t>1</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bl>
          </a:graphicData>
        </a:graphic>
      </p:graphicFrame>
      <p:sp>
        <p:nvSpPr>
          <p:cNvPr id="28" name="TextBox 27"/>
          <p:cNvSpPr txBox="1"/>
          <p:nvPr/>
        </p:nvSpPr>
        <p:spPr>
          <a:xfrm>
            <a:off x="2198655" y="1238220"/>
            <a:ext cx="2482884" cy="461665"/>
          </a:xfrm>
          <a:prstGeom prst="rect">
            <a:avLst/>
          </a:prstGeom>
          <a:noFill/>
        </p:spPr>
        <p:txBody>
          <a:bodyPr wrap="square" rtlCol="0">
            <a:spAutoFit/>
          </a:bodyPr>
          <a:lstStyle/>
          <a:p>
            <a:pPr algn="ctr"/>
            <a:r>
              <a:rPr lang="en-US" sz="2400" b="1" dirty="0" err="1" smtClean="0">
                <a:solidFill>
                  <a:schemeClr val="accent3">
                    <a:lumMod val="10000"/>
                  </a:schemeClr>
                </a:solidFill>
              </a:rPr>
              <a:t>Radka</a:t>
            </a:r>
            <a:r>
              <a:rPr lang="en-US" sz="2400" b="1" dirty="0" smtClean="0">
                <a:solidFill>
                  <a:schemeClr val="accent3">
                    <a:lumMod val="10000"/>
                  </a:schemeClr>
                </a:solidFill>
              </a:rPr>
              <a:t> – likes A</a:t>
            </a:r>
            <a:endParaRPr lang="en-US" sz="1400" b="1" dirty="0">
              <a:solidFill>
                <a:schemeClr val="accent3">
                  <a:lumMod val="10000"/>
                </a:schemeClr>
              </a:solidFill>
            </a:endParaRPr>
          </a:p>
        </p:txBody>
      </p:sp>
      <p:graphicFrame>
        <p:nvGraphicFramePr>
          <p:cNvPr id="10" name="Content Placeholder 6"/>
          <p:cNvGraphicFramePr>
            <a:graphicFrameLocks/>
          </p:cNvGraphicFramePr>
          <p:nvPr/>
        </p:nvGraphicFramePr>
        <p:xfrm>
          <a:off x="701622" y="1676376"/>
          <a:ext cx="4016430" cy="2117754"/>
        </p:xfrm>
        <a:graphic>
          <a:graphicData uri="http://schemas.openxmlformats.org/drawingml/2006/table">
            <a:tbl>
              <a:tblPr firstRow="1" bandRow="1">
                <a:tableStyleId>{5C22544A-7EE6-4342-B048-85BDC9FD1C3A}</a:tableStyleId>
              </a:tblPr>
              <a:tblGrid>
                <a:gridCol w="1460520"/>
                <a:gridCol w="1168416"/>
                <a:gridCol w="1387494"/>
              </a:tblGrid>
              <a:tr h="745182">
                <a:tc>
                  <a:txBody>
                    <a:bodyPr/>
                    <a:lstStyle/>
                    <a:p>
                      <a:pPr algn="ctr"/>
                      <a:r>
                        <a:rPr lang="en-US" sz="2400" b="0" dirty="0" smtClean="0">
                          <a:solidFill>
                            <a:srgbClr val="C00000"/>
                          </a:solidFill>
                        </a:rPr>
                        <a:t>A1</a:t>
                      </a:r>
                      <a:r>
                        <a:rPr lang="en-US" sz="2400" b="0" baseline="30000" dirty="0" smtClean="0">
                          <a:solidFill>
                            <a:srgbClr val="C00000"/>
                          </a:solidFill>
                        </a:rPr>
                        <a:t>st</a:t>
                      </a:r>
                      <a:r>
                        <a:rPr lang="en-US" sz="2400" b="0" baseline="0" dirty="0" smtClean="0">
                          <a:solidFill>
                            <a:schemeClr val="lt1"/>
                          </a:solidFill>
                        </a:rPr>
                        <a:t> </a:t>
                      </a:r>
                      <a:r>
                        <a:rPr lang="en-US" sz="2400" b="0" dirty="0" smtClean="0">
                          <a:solidFill>
                            <a:schemeClr val="bg2">
                              <a:lumMod val="10000"/>
                            </a:schemeClr>
                          </a:solidFill>
                        </a:rPr>
                        <a:t>R1</a:t>
                      </a:r>
                      <a:r>
                        <a:rPr lang="en-US" sz="2400" b="0" baseline="30000" dirty="0" smtClean="0">
                          <a:solidFill>
                            <a:schemeClr val="bg2">
                              <a:lumMod val="10000"/>
                            </a:schemeClr>
                          </a:solidFill>
                        </a:rPr>
                        <a:t>st</a:t>
                      </a:r>
                      <a:endParaRPr lang="en-US" sz="2400" b="0" dirty="0">
                        <a:solidFill>
                          <a:schemeClr val="bg2">
                            <a:lumMod val="10000"/>
                          </a:schemeClr>
                        </a:solidFill>
                      </a:endParaRPr>
                    </a:p>
                  </a:txBody>
                  <a:tcPr anchor="ctr">
                    <a:solidFill>
                      <a:schemeClr val="bg1"/>
                    </a:solidFill>
                  </a:tcPr>
                </a:tc>
                <a:tc>
                  <a:txBody>
                    <a:bodyPr/>
                    <a:lstStyle/>
                    <a:p>
                      <a:pPr algn="ctr"/>
                      <a:r>
                        <a:rPr lang="en-US" sz="2400" b="0" dirty="0" smtClean="0"/>
                        <a:t>D.BILL</a:t>
                      </a:r>
                      <a:endParaRPr lang="en-US" sz="2400" b="0" dirty="0"/>
                    </a:p>
                  </a:txBody>
                  <a:tcPr anchor="ctr"/>
                </a:tc>
                <a:tc>
                  <a:txBody>
                    <a:bodyPr/>
                    <a:lstStyle/>
                    <a:p>
                      <a:pPr algn="ctr"/>
                      <a:r>
                        <a:rPr lang="en-US" sz="2400" b="0" dirty="0" smtClean="0"/>
                        <a:t>NOHAV.</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D.BILL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1</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NOHAV.</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2</a:t>
                      </a:r>
                      <a:endParaRPr lang="en-US" sz="2400" b="1" dirty="0"/>
                    </a:p>
                  </a:txBody>
                  <a:tcPr anchor="ctr">
                    <a:solidFill>
                      <a:schemeClr val="accent5">
                        <a:lumMod val="20000"/>
                        <a:lumOff val="80000"/>
                      </a:schemeClr>
                    </a:solidFill>
                  </a:tcPr>
                </a:tc>
              </a:tr>
            </a:tbl>
          </a:graphicData>
        </a:graphic>
      </p:graphicFrame>
      <p:graphicFrame>
        <p:nvGraphicFramePr>
          <p:cNvPr id="11" name="Content Placeholder 6"/>
          <p:cNvGraphicFramePr>
            <a:graphicFrameLocks/>
          </p:cNvGraphicFramePr>
          <p:nvPr/>
        </p:nvGraphicFramePr>
        <p:xfrm>
          <a:off x="4900617" y="1676376"/>
          <a:ext cx="4016430" cy="2117754"/>
        </p:xfrm>
        <a:graphic>
          <a:graphicData uri="http://schemas.openxmlformats.org/drawingml/2006/table">
            <a:tbl>
              <a:tblPr firstRow="1" bandRow="1">
                <a:tableStyleId>{5C22544A-7EE6-4342-B048-85BDC9FD1C3A}</a:tableStyleId>
              </a:tblPr>
              <a:tblGrid>
                <a:gridCol w="1460520"/>
                <a:gridCol w="1204929"/>
                <a:gridCol w="1350981"/>
              </a:tblGrid>
              <a:tr h="745182">
                <a:tc>
                  <a:txBody>
                    <a:bodyPr/>
                    <a:lstStyle/>
                    <a:p>
                      <a:pPr algn="ctr"/>
                      <a:r>
                        <a:rPr lang="en-US" sz="2400" b="0" dirty="0" smtClean="0">
                          <a:solidFill>
                            <a:srgbClr val="C00000"/>
                          </a:solidFill>
                        </a:rPr>
                        <a:t>A1</a:t>
                      </a:r>
                      <a:r>
                        <a:rPr lang="en-US" sz="2400" b="0" baseline="30000" dirty="0" smtClean="0">
                          <a:solidFill>
                            <a:srgbClr val="C00000"/>
                          </a:solidFill>
                        </a:rPr>
                        <a:t>st</a:t>
                      </a:r>
                      <a:r>
                        <a:rPr lang="en-US" sz="2400" b="0" baseline="0" dirty="0" smtClean="0">
                          <a:solidFill>
                            <a:schemeClr val="lt1"/>
                          </a:solidFill>
                        </a:rPr>
                        <a:t> </a:t>
                      </a:r>
                      <a:r>
                        <a:rPr lang="en-US" sz="2400" b="0" dirty="0" smtClean="0">
                          <a:solidFill>
                            <a:schemeClr val="bg2">
                              <a:lumMod val="10000"/>
                            </a:schemeClr>
                          </a:solidFill>
                        </a:rPr>
                        <a:t>R2</a:t>
                      </a:r>
                      <a:r>
                        <a:rPr lang="en-US" sz="2400" b="0" baseline="30000" dirty="0" smtClean="0">
                          <a:solidFill>
                            <a:schemeClr val="bg2">
                              <a:lumMod val="10000"/>
                            </a:schemeClr>
                          </a:solidFill>
                        </a:rPr>
                        <a:t>nd</a:t>
                      </a:r>
                      <a:endParaRPr lang="en-US" sz="2400" b="0" dirty="0">
                        <a:solidFill>
                          <a:schemeClr val="bg2">
                            <a:lumMod val="10000"/>
                          </a:schemeClr>
                        </a:solidFill>
                      </a:endParaRPr>
                    </a:p>
                  </a:txBody>
                  <a:tcPr anchor="ctr">
                    <a:solidFill>
                      <a:schemeClr val="bg1"/>
                    </a:solidFill>
                  </a:tcPr>
                </a:tc>
                <a:tc>
                  <a:txBody>
                    <a:bodyPr/>
                    <a:lstStyle/>
                    <a:p>
                      <a:pPr algn="ctr"/>
                      <a:r>
                        <a:rPr lang="en-US" sz="2400" b="0" dirty="0" smtClean="0"/>
                        <a:t>D.BILL</a:t>
                      </a:r>
                      <a:endParaRPr lang="en-US" sz="2400" b="0" dirty="0"/>
                    </a:p>
                  </a:txBody>
                  <a:tcPr anchor="ctr"/>
                </a:tc>
                <a:tc>
                  <a:txBody>
                    <a:bodyPr/>
                    <a:lstStyle/>
                    <a:p>
                      <a:pPr algn="ctr"/>
                      <a:r>
                        <a:rPr lang="en-US" sz="2400" b="0" dirty="0" smtClean="0"/>
                        <a:t>NOHAV.</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D.BILL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2</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NOHAV.</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1</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bl>
          </a:graphicData>
        </a:graphic>
      </p:graphicFrame>
      <p:sp>
        <p:nvSpPr>
          <p:cNvPr id="12" name="TextBox 11"/>
          <p:cNvSpPr txBox="1"/>
          <p:nvPr/>
        </p:nvSpPr>
        <p:spPr>
          <a:xfrm>
            <a:off x="0" y="1712889"/>
            <a:ext cx="665110" cy="1938992"/>
          </a:xfrm>
          <a:prstGeom prst="rect">
            <a:avLst/>
          </a:prstGeom>
          <a:noFill/>
        </p:spPr>
        <p:txBody>
          <a:bodyPr wrap="square" rtlCol="0">
            <a:spAutoFit/>
          </a:bodyPr>
          <a:lstStyle/>
          <a:p>
            <a:pPr algn="ctr"/>
            <a:r>
              <a:rPr lang="en-US" sz="2400" b="1" dirty="0" smtClean="0">
                <a:solidFill>
                  <a:srgbClr val="C00000"/>
                </a:solidFill>
              </a:rPr>
              <a:t>1</a:t>
            </a:r>
            <a:r>
              <a:rPr lang="en-US" sz="2400" b="1" baseline="30000" dirty="0" smtClean="0">
                <a:solidFill>
                  <a:srgbClr val="C00000"/>
                </a:solidFill>
              </a:rPr>
              <a:t>st</a:t>
            </a:r>
            <a:r>
              <a:rPr lang="en-US" sz="2400" b="1" dirty="0" smtClean="0">
                <a:solidFill>
                  <a:srgbClr val="C00000"/>
                </a:solidFill>
              </a:rPr>
              <a:t> </a:t>
            </a:r>
          </a:p>
          <a:p>
            <a:pPr algn="ctr"/>
            <a:r>
              <a:rPr lang="en-US" sz="2400" b="1" dirty="0" smtClean="0">
                <a:solidFill>
                  <a:srgbClr val="C00000"/>
                </a:solidFill>
              </a:rPr>
              <a:t>A</a:t>
            </a:r>
          </a:p>
          <a:p>
            <a:pPr algn="ctr"/>
            <a:r>
              <a:rPr lang="en-US" sz="2400" b="1" dirty="0" smtClean="0">
                <a:solidFill>
                  <a:srgbClr val="C00000"/>
                </a:solidFill>
              </a:rPr>
              <a:t>D</a:t>
            </a:r>
          </a:p>
          <a:p>
            <a:pPr algn="ctr"/>
            <a:r>
              <a:rPr lang="en-US" sz="2400" b="1" dirty="0" smtClean="0">
                <a:solidFill>
                  <a:srgbClr val="C00000"/>
                </a:solidFill>
              </a:rPr>
              <a:t>A</a:t>
            </a:r>
          </a:p>
          <a:p>
            <a:pPr algn="ctr"/>
            <a:r>
              <a:rPr lang="en-US" sz="2400" b="1" dirty="0" smtClean="0">
                <a:solidFill>
                  <a:srgbClr val="C00000"/>
                </a:solidFill>
              </a:rPr>
              <a:t>M</a:t>
            </a:r>
          </a:p>
        </p:txBody>
      </p:sp>
      <p:sp>
        <p:nvSpPr>
          <p:cNvPr id="13" name="TextBox 12"/>
          <p:cNvSpPr txBox="1"/>
          <p:nvPr/>
        </p:nvSpPr>
        <p:spPr>
          <a:xfrm>
            <a:off x="2125629" y="3903669"/>
            <a:ext cx="2482884" cy="461665"/>
          </a:xfrm>
          <a:prstGeom prst="rect">
            <a:avLst/>
          </a:prstGeom>
          <a:noFill/>
        </p:spPr>
        <p:txBody>
          <a:bodyPr wrap="square" rtlCol="0">
            <a:spAutoFit/>
          </a:bodyPr>
          <a:lstStyle/>
          <a:p>
            <a:pPr algn="ctr"/>
            <a:r>
              <a:rPr lang="en-US" sz="2400" b="1" dirty="0" err="1" smtClean="0">
                <a:solidFill>
                  <a:schemeClr val="accent3">
                    <a:lumMod val="10000"/>
                  </a:schemeClr>
                </a:solidFill>
              </a:rPr>
              <a:t>Radka</a:t>
            </a:r>
            <a:r>
              <a:rPr lang="en-US" sz="2400" b="1" dirty="0" smtClean="0">
                <a:solidFill>
                  <a:schemeClr val="accent3">
                    <a:lumMod val="10000"/>
                  </a:schemeClr>
                </a:solidFill>
              </a:rPr>
              <a:t> – likes A</a:t>
            </a:r>
            <a:endParaRPr lang="en-US" sz="1400" b="1" dirty="0">
              <a:solidFill>
                <a:schemeClr val="accent3">
                  <a:lumMod val="10000"/>
                </a:schemeClr>
              </a:solidFill>
            </a:endParaRPr>
          </a:p>
        </p:txBody>
      </p:sp>
      <p:sp>
        <p:nvSpPr>
          <p:cNvPr id="14" name="TextBox 13"/>
          <p:cNvSpPr txBox="1"/>
          <p:nvPr/>
        </p:nvSpPr>
        <p:spPr>
          <a:xfrm>
            <a:off x="6259473" y="3940182"/>
            <a:ext cx="2884527" cy="461665"/>
          </a:xfrm>
          <a:prstGeom prst="rect">
            <a:avLst/>
          </a:prstGeom>
          <a:noFill/>
        </p:spPr>
        <p:txBody>
          <a:bodyPr wrap="square" rtlCol="0">
            <a:spAutoFit/>
          </a:bodyPr>
          <a:lstStyle/>
          <a:p>
            <a:pPr algn="ctr"/>
            <a:r>
              <a:rPr lang="en-US" sz="2400" b="1" dirty="0" err="1" smtClean="0">
                <a:solidFill>
                  <a:schemeClr val="accent3">
                    <a:lumMod val="10000"/>
                  </a:schemeClr>
                </a:solidFill>
              </a:rPr>
              <a:t>Radka</a:t>
            </a:r>
            <a:r>
              <a:rPr lang="en-US" sz="2400" b="1" dirty="0" smtClean="0">
                <a:solidFill>
                  <a:schemeClr val="accent3">
                    <a:lumMod val="10000"/>
                  </a:schemeClr>
                </a:solidFill>
              </a:rPr>
              <a:t> – dislikes A</a:t>
            </a:r>
            <a:endParaRPr lang="en-US" sz="1400" b="1" dirty="0">
              <a:solidFill>
                <a:schemeClr val="accent3">
                  <a:lumMod val="10000"/>
                </a:schemeClr>
              </a:solidFill>
            </a:endParaRPr>
          </a:p>
        </p:txBody>
      </p:sp>
      <p:sp>
        <p:nvSpPr>
          <p:cNvPr id="15" name="Rectangle 14"/>
          <p:cNvSpPr/>
          <p:nvPr/>
        </p:nvSpPr>
        <p:spPr>
          <a:xfrm>
            <a:off x="0" y="1274733"/>
            <a:ext cx="9144000" cy="2628936"/>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0" y="3976695"/>
            <a:ext cx="9144000" cy="2628936"/>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738135" y="1274733"/>
            <a:ext cx="1058877" cy="461665"/>
          </a:xfrm>
          <a:prstGeom prst="rect">
            <a:avLst/>
          </a:prstGeom>
          <a:noFill/>
        </p:spPr>
        <p:txBody>
          <a:bodyPr wrap="square" rtlCol="0">
            <a:spAutoFit/>
          </a:bodyPr>
          <a:lstStyle/>
          <a:p>
            <a:r>
              <a:rPr lang="en-US" sz="2400" b="1" dirty="0" smtClean="0">
                <a:solidFill>
                  <a:srgbClr val="C00000"/>
                </a:solidFill>
              </a:rPr>
              <a:t>½ </a:t>
            </a:r>
            <a:endParaRPr lang="en-US" b="1" dirty="0">
              <a:solidFill>
                <a:srgbClr val="C00000"/>
              </a:solidFill>
            </a:endParaRPr>
          </a:p>
        </p:txBody>
      </p:sp>
      <p:sp>
        <p:nvSpPr>
          <p:cNvPr id="18" name="TextBox 17"/>
          <p:cNvSpPr txBox="1"/>
          <p:nvPr/>
        </p:nvSpPr>
        <p:spPr>
          <a:xfrm>
            <a:off x="4973643" y="1274733"/>
            <a:ext cx="1058877" cy="461665"/>
          </a:xfrm>
          <a:prstGeom prst="rect">
            <a:avLst/>
          </a:prstGeom>
          <a:noFill/>
        </p:spPr>
        <p:txBody>
          <a:bodyPr wrap="square" rtlCol="0">
            <a:spAutoFit/>
          </a:bodyPr>
          <a:lstStyle/>
          <a:p>
            <a:r>
              <a:rPr lang="en-US" sz="2400" b="1" dirty="0" smtClean="0">
                <a:solidFill>
                  <a:srgbClr val="C00000"/>
                </a:solidFill>
              </a:rPr>
              <a:t>½ </a:t>
            </a:r>
            <a:endParaRPr lang="en-US" b="1" dirty="0">
              <a:solidFill>
                <a:srgbClr val="C00000"/>
              </a:solidFill>
            </a:endParaRPr>
          </a:p>
        </p:txBody>
      </p:sp>
      <p:sp>
        <p:nvSpPr>
          <p:cNvPr id="20" name="TextBox 19"/>
          <p:cNvSpPr txBox="1"/>
          <p:nvPr/>
        </p:nvSpPr>
        <p:spPr>
          <a:xfrm>
            <a:off x="701622" y="3903669"/>
            <a:ext cx="1058877" cy="461665"/>
          </a:xfrm>
          <a:prstGeom prst="rect">
            <a:avLst/>
          </a:prstGeom>
          <a:noFill/>
        </p:spPr>
        <p:txBody>
          <a:bodyPr wrap="square" rtlCol="0">
            <a:spAutoFit/>
          </a:bodyPr>
          <a:lstStyle/>
          <a:p>
            <a:r>
              <a:rPr lang="en-US" sz="2400" b="1" dirty="0" smtClean="0">
                <a:solidFill>
                  <a:srgbClr val="C00000"/>
                </a:solidFill>
              </a:rPr>
              <a:t>½ </a:t>
            </a:r>
            <a:endParaRPr lang="en-US" b="1" dirty="0">
              <a:solidFill>
                <a:srgbClr val="C00000"/>
              </a:solidFill>
            </a:endParaRPr>
          </a:p>
        </p:txBody>
      </p:sp>
      <p:sp>
        <p:nvSpPr>
          <p:cNvPr id="21" name="TextBox 20"/>
          <p:cNvSpPr txBox="1"/>
          <p:nvPr/>
        </p:nvSpPr>
        <p:spPr>
          <a:xfrm>
            <a:off x="4900617" y="3903669"/>
            <a:ext cx="1058877" cy="461665"/>
          </a:xfrm>
          <a:prstGeom prst="rect">
            <a:avLst/>
          </a:prstGeom>
          <a:noFill/>
        </p:spPr>
        <p:txBody>
          <a:bodyPr wrap="square" rtlCol="0">
            <a:spAutoFit/>
          </a:bodyPr>
          <a:lstStyle/>
          <a:p>
            <a:r>
              <a:rPr lang="en-US" sz="2400" b="1" dirty="0" smtClean="0">
                <a:solidFill>
                  <a:srgbClr val="C00000"/>
                </a:solidFill>
              </a:rPr>
              <a:t>½ </a:t>
            </a:r>
            <a:endParaRPr lang="en-US" b="1" dirty="0">
              <a:solidFill>
                <a:srgbClr val="C00000"/>
              </a:solidFill>
            </a:endParaRPr>
          </a:p>
        </p:txBody>
      </p:sp>
    </p:spTree>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9" name="TextBox 8"/>
          <p:cNvSpPr txBox="1"/>
          <p:nvPr/>
        </p:nvSpPr>
        <p:spPr>
          <a:xfrm>
            <a:off x="1" y="1225689"/>
            <a:ext cx="9143999" cy="6001643"/>
          </a:xfrm>
          <a:prstGeom prst="rect">
            <a:avLst/>
          </a:prstGeom>
          <a:noFill/>
        </p:spPr>
        <p:txBody>
          <a:bodyPr wrap="square" rtlCol="0">
            <a:spAutoFit/>
          </a:bodyPr>
          <a:lstStyle/>
          <a:p>
            <a:r>
              <a:rPr lang="en-US" sz="2400" dirty="0" smtClean="0"/>
              <a:t>The fact that RADKA does not know ADAM’s preferences means that she cannot distinguish between states 1 and 3, or between states 2 and 4. (she is of course aware about her preferences…) </a:t>
            </a:r>
          </a:p>
          <a:p>
            <a:r>
              <a:rPr lang="en-US" sz="2400" dirty="0" smtClean="0">
                <a:solidFill>
                  <a:srgbClr val="FFFF00"/>
                </a:solidFill>
              </a:rPr>
              <a:t>four hypothetical states:</a:t>
            </a:r>
          </a:p>
          <a:p>
            <a:r>
              <a:rPr lang="en-US" sz="2400" dirty="0" smtClean="0">
                <a:solidFill>
                  <a:srgbClr val="C00000"/>
                </a:solidFill>
              </a:rPr>
              <a:t>1</a:t>
            </a:r>
            <a:r>
              <a:rPr lang="en-US" sz="2400" dirty="0" smtClean="0"/>
              <a:t>: ADAM likes RADKA, 	RADKA likes ADAM – 	</a:t>
            </a:r>
            <a:r>
              <a:rPr lang="en-US" sz="2400" dirty="0" smtClean="0">
                <a:solidFill>
                  <a:srgbClr val="C00000"/>
                </a:solidFill>
              </a:rPr>
              <a:t>beliefs 2/3</a:t>
            </a:r>
            <a:endParaRPr lang="en-US" sz="2400" baseline="30000" dirty="0" smtClean="0">
              <a:solidFill>
                <a:schemeClr val="bg2">
                  <a:lumMod val="10000"/>
                </a:schemeClr>
              </a:solidFill>
            </a:endParaRPr>
          </a:p>
          <a:p>
            <a:r>
              <a:rPr lang="en-US" sz="2400" dirty="0" smtClean="0">
                <a:solidFill>
                  <a:schemeClr val="bg2">
                    <a:lumMod val="10000"/>
                  </a:schemeClr>
                </a:solidFill>
              </a:rPr>
              <a:t>2</a:t>
            </a:r>
            <a:r>
              <a:rPr lang="en-US" sz="2400" dirty="0" smtClean="0"/>
              <a:t>: ADAM likes RADKA, 	RADKA dislikes ADAM – 	</a:t>
            </a:r>
            <a:r>
              <a:rPr lang="en-US" sz="2400" dirty="0" smtClean="0">
                <a:solidFill>
                  <a:schemeClr val="bg2">
                    <a:lumMod val="10000"/>
                  </a:schemeClr>
                </a:solidFill>
              </a:rPr>
              <a:t>beliefs 2/3</a:t>
            </a:r>
            <a:endParaRPr lang="en-US" sz="2400" dirty="0" smtClean="0"/>
          </a:p>
          <a:p>
            <a:r>
              <a:rPr lang="en-US" sz="2400" dirty="0" smtClean="0">
                <a:solidFill>
                  <a:srgbClr val="C00000"/>
                </a:solidFill>
              </a:rPr>
              <a:t>3</a:t>
            </a:r>
            <a:r>
              <a:rPr lang="en-US" sz="2400" dirty="0" smtClean="0"/>
              <a:t>: ADAM dislikes RADKA, 	RADKA likes ADAM – 	</a:t>
            </a:r>
            <a:r>
              <a:rPr lang="en-US" sz="2400" dirty="0" smtClean="0">
                <a:solidFill>
                  <a:srgbClr val="C00000"/>
                </a:solidFill>
              </a:rPr>
              <a:t>beliefs 1/3</a:t>
            </a:r>
            <a:endParaRPr lang="en-US" sz="2400" dirty="0" smtClean="0"/>
          </a:p>
          <a:p>
            <a:r>
              <a:rPr lang="en-US" sz="2400" dirty="0" smtClean="0">
                <a:solidFill>
                  <a:schemeClr val="bg2">
                    <a:lumMod val="10000"/>
                  </a:schemeClr>
                </a:solidFill>
              </a:rPr>
              <a:t>4</a:t>
            </a:r>
            <a:r>
              <a:rPr lang="en-US" sz="2400" dirty="0" smtClean="0"/>
              <a:t>: ADAM dislikes RADKA, 	RADKA dislikes ADAM – 	</a:t>
            </a:r>
            <a:r>
              <a:rPr lang="en-US" sz="2400" dirty="0" smtClean="0">
                <a:solidFill>
                  <a:schemeClr val="bg2">
                    <a:lumMod val="10000"/>
                  </a:schemeClr>
                </a:solidFill>
              </a:rPr>
              <a:t>beliefs 1/3</a:t>
            </a:r>
            <a:endParaRPr lang="en-US" sz="2400" baseline="30000" dirty="0" smtClean="0">
              <a:solidFill>
                <a:schemeClr val="bg2">
                  <a:lumMod val="10000"/>
                </a:schemeClr>
              </a:solidFill>
            </a:endParaRPr>
          </a:p>
          <a:p>
            <a:endParaRPr lang="en-US" sz="1400" dirty="0" smtClean="0"/>
          </a:p>
          <a:p>
            <a:r>
              <a:rPr lang="en-US" sz="2400" dirty="0" smtClean="0"/>
              <a:t>We can model the players’ information by assuming that each player receives a signal before choosing an action. RADKA receives the same </a:t>
            </a:r>
            <a:r>
              <a:rPr lang="en-US" sz="2400" dirty="0" smtClean="0">
                <a:solidFill>
                  <a:srgbClr val="C00000"/>
                </a:solidFill>
              </a:rPr>
              <a:t>(good) </a:t>
            </a:r>
            <a:r>
              <a:rPr lang="en-US" sz="2400" dirty="0" smtClean="0"/>
              <a:t>signal, say </a:t>
            </a:r>
            <a:r>
              <a:rPr lang="en-US" sz="2400" dirty="0" smtClean="0">
                <a:solidFill>
                  <a:srgbClr val="C00000"/>
                </a:solidFill>
              </a:rPr>
              <a:t>nice photo of ADAM</a:t>
            </a:r>
            <a:r>
              <a:rPr lang="en-US" sz="2400" dirty="0" smtClean="0"/>
              <a:t>, in states </a:t>
            </a:r>
            <a:r>
              <a:rPr lang="en-US" sz="2400" dirty="0" smtClean="0">
                <a:solidFill>
                  <a:srgbClr val="C00000"/>
                </a:solidFill>
              </a:rPr>
              <a:t>1 and 3</a:t>
            </a:r>
            <a:r>
              <a:rPr lang="en-US" sz="2400" dirty="0" smtClean="0"/>
              <a:t>, and a different </a:t>
            </a:r>
            <a:r>
              <a:rPr lang="en-US" sz="2400" dirty="0" smtClean="0">
                <a:solidFill>
                  <a:schemeClr val="bg2">
                    <a:lumMod val="10000"/>
                  </a:schemeClr>
                </a:solidFill>
              </a:rPr>
              <a:t>(bad) </a:t>
            </a:r>
            <a:r>
              <a:rPr lang="en-US" sz="2400" dirty="0" smtClean="0"/>
              <a:t>signal, say </a:t>
            </a:r>
            <a:r>
              <a:rPr lang="en-US" sz="2400" dirty="0" smtClean="0">
                <a:solidFill>
                  <a:schemeClr val="bg2">
                    <a:lumMod val="10000"/>
                  </a:schemeClr>
                </a:solidFill>
              </a:rPr>
              <a:t>not so nice photo of ADAM</a:t>
            </a:r>
            <a:r>
              <a:rPr lang="en-US" sz="2400" dirty="0" smtClean="0"/>
              <a:t>, in states </a:t>
            </a:r>
            <a:r>
              <a:rPr lang="en-US" sz="2400" dirty="0" smtClean="0">
                <a:solidFill>
                  <a:schemeClr val="bg2">
                    <a:lumMod val="10000"/>
                  </a:schemeClr>
                </a:solidFill>
              </a:rPr>
              <a:t>2 and 4</a:t>
            </a:r>
            <a:r>
              <a:rPr lang="en-US" sz="2400" dirty="0" smtClean="0"/>
              <a:t>. (She did not receive any signal whether ADAM likes her or not…) </a:t>
            </a:r>
          </a:p>
          <a:p>
            <a:endParaRPr lang="en-US" sz="2400" dirty="0" smtClean="0">
              <a:solidFill>
                <a:schemeClr val="bg2">
                  <a:lumMod val="10000"/>
                </a:schemeClr>
              </a:solidFill>
            </a:endParaRPr>
          </a:p>
        </p:txBody>
      </p:sp>
    </p:spTree>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7" name="TextBox 26"/>
          <p:cNvSpPr txBox="1"/>
          <p:nvPr/>
        </p:nvSpPr>
        <p:spPr>
          <a:xfrm>
            <a:off x="6259473" y="1238220"/>
            <a:ext cx="2884527" cy="461665"/>
          </a:xfrm>
          <a:prstGeom prst="rect">
            <a:avLst/>
          </a:prstGeom>
          <a:noFill/>
        </p:spPr>
        <p:txBody>
          <a:bodyPr wrap="square" rtlCol="0">
            <a:spAutoFit/>
          </a:bodyPr>
          <a:lstStyle/>
          <a:p>
            <a:pPr algn="ctr"/>
            <a:r>
              <a:rPr lang="en-US" sz="2400" b="1" dirty="0" err="1" smtClean="0">
                <a:solidFill>
                  <a:schemeClr val="accent3">
                    <a:lumMod val="10000"/>
                  </a:schemeClr>
                </a:solidFill>
              </a:rPr>
              <a:t>Radka</a:t>
            </a:r>
            <a:r>
              <a:rPr lang="en-US" sz="2400" b="1" dirty="0" smtClean="0">
                <a:solidFill>
                  <a:schemeClr val="accent3">
                    <a:lumMod val="10000"/>
                  </a:schemeClr>
                </a:solidFill>
              </a:rPr>
              <a:t> – dislikes A</a:t>
            </a:r>
            <a:endParaRPr lang="en-US" sz="1400" b="1" dirty="0">
              <a:solidFill>
                <a:schemeClr val="accent3">
                  <a:lumMod val="10000"/>
                </a:schemeClr>
              </a:solidFill>
            </a:endParaRPr>
          </a:p>
        </p:txBody>
      </p:sp>
      <p:sp>
        <p:nvSpPr>
          <p:cNvPr id="19" name="TextBox 18"/>
          <p:cNvSpPr txBox="1"/>
          <p:nvPr/>
        </p:nvSpPr>
        <p:spPr>
          <a:xfrm>
            <a:off x="0" y="4451364"/>
            <a:ext cx="665110" cy="1938992"/>
          </a:xfrm>
          <a:prstGeom prst="rect">
            <a:avLst/>
          </a:prstGeom>
          <a:noFill/>
        </p:spPr>
        <p:txBody>
          <a:bodyPr wrap="square" rtlCol="0">
            <a:spAutoFit/>
          </a:bodyPr>
          <a:lstStyle/>
          <a:p>
            <a:pPr algn="ctr"/>
            <a:r>
              <a:rPr lang="en-US" sz="2400" b="1" dirty="0" smtClean="0">
                <a:solidFill>
                  <a:srgbClr val="C00000"/>
                </a:solidFill>
              </a:rPr>
              <a:t>2</a:t>
            </a:r>
            <a:r>
              <a:rPr lang="en-US" sz="2400" b="1" baseline="30000" dirty="0" smtClean="0">
                <a:solidFill>
                  <a:srgbClr val="C00000"/>
                </a:solidFill>
              </a:rPr>
              <a:t>nd</a:t>
            </a:r>
            <a:r>
              <a:rPr lang="en-US" sz="2400" b="1" dirty="0" smtClean="0">
                <a:solidFill>
                  <a:srgbClr val="C00000"/>
                </a:solidFill>
              </a:rPr>
              <a:t> </a:t>
            </a:r>
          </a:p>
          <a:p>
            <a:pPr algn="ctr"/>
            <a:r>
              <a:rPr lang="en-US" sz="2400" b="1" dirty="0" smtClean="0">
                <a:solidFill>
                  <a:srgbClr val="C00000"/>
                </a:solidFill>
              </a:rPr>
              <a:t>A</a:t>
            </a:r>
          </a:p>
          <a:p>
            <a:pPr algn="ctr"/>
            <a:r>
              <a:rPr lang="en-US" sz="2400" b="1" dirty="0" smtClean="0">
                <a:solidFill>
                  <a:srgbClr val="C00000"/>
                </a:solidFill>
              </a:rPr>
              <a:t>D</a:t>
            </a:r>
          </a:p>
          <a:p>
            <a:pPr algn="ctr"/>
            <a:r>
              <a:rPr lang="en-US" sz="2400" b="1" dirty="0" smtClean="0">
                <a:solidFill>
                  <a:srgbClr val="C00000"/>
                </a:solidFill>
              </a:rPr>
              <a:t>A</a:t>
            </a:r>
          </a:p>
          <a:p>
            <a:pPr algn="ctr"/>
            <a:r>
              <a:rPr lang="en-US" sz="2400" b="1" dirty="0" smtClean="0">
                <a:solidFill>
                  <a:srgbClr val="C00000"/>
                </a:solidFill>
              </a:rPr>
              <a:t>M</a:t>
            </a:r>
          </a:p>
        </p:txBody>
      </p:sp>
      <p:graphicFrame>
        <p:nvGraphicFramePr>
          <p:cNvPr id="25" name="Content Placeholder 6"/>
          <p:cNvGraphicFramePr>
            <a:graphicFrameLocks/>
          </p:cNvGraphicFramePr>
          <p:nvPr/>
        </p:nvGraphicFramePr>
        <p:xfrm>
          <a:off x="665109" y="4305312"/>
          <a:ext cx="4016430" cy="2117754"/>
        </p:xfrm>
        <a:graphic>
          <a:graphicData uri="http://schemas.openxmlformats.org/drawingml/2006/table">
            <a:tbl>
              <a:tblPr firstRow="1" bandRow="1">
                <a:tableStyleId>{5C22544A-7EE6-4342-B048-85BDC9FD1C3A}</a:tableStyleId>
              </a:tblPr>
              <a:tblGrid>
                <a:gridCol w="1460520"/>
                <a:gridCol w="1168416"/>
                <a:gridCol w="1387494"/>
              </a:tblGrid>
              <a:tr h="745182">
                <a:tc>
                  <a:txBody>
                    <a:bodyPr/>
                    <a:lstStyle/>
                    <a:p>
                      <a:pPr algn="ctr"/>
                      <a:r>
                        <a:rPr lang="en-US" sz="2400" b="0" dirty="0" smtClean="0">
                          <a:solidFill>
                            <a:srgbClr val="C00000"/>
                          </a:solidFill>
                        </a:rPr>
                        <a:t>A2</a:t>
                      </a:r>
                      <a:r>
                        <a:rPr lang="en-US" sz="2400" b="0" baseline="30000" dirty="0" smtClean="0">
                          <a:solidFill>
                            <a:srgbClr val="C00000"/>
                          </a:solidFill>
                        </a:rPr>
                        <a:t>nd</a:t>
                      </a:r>
                      <a:r>
                        <a:rPr lang="en-US" sz="2400" b="0" baseline="0" dirty="0" smtClean="0">
                          <a:solidFill>
                            <a:schemeClr val="lt1"/>
                          </a:solidFill>
                        </a:rPr>
                        <a:t> </a:t>
                      </a:r>
                      <a:r>
                        <a:rPr lang="en-US" sz="2400" b="0" dirty="0" smtClean="0">
                          <a:solidFill>
                            <a:schemeClr val="bg2">
                              <a:lumMod val="10000"/>
                            </a:schemeClr>
                          </a:solidFill>
                        </a:rPr>
                        <a:t>R1</a:t>
                      </a:r>
                      <a:r>
                        <a:rPr lang="en-US" sz="2400" b="0" baseline="30000" dirty="0" smtClean="0">
                          <a:solidFill>
                            <a:schemeClr val="bg2">
                              <a:lumMod val="10000"/>
                            </a:schemeClr>
                          </a:solidFill>
                        </a:rPr>
                        <a:t>st</a:t>
                      </a:r>
                      <a:endParaRPr lang="en-US" sz="2400" b="0" dirty="0">
                        <a:solidFill>
                          <a:schemeClr val="bg2">
                            <a:lumMod val="10000"/>
                          </a:schemeClr>
                        </a:solidFill>
                      </a:endParaRPr>
                    </a:p>
                  </a:txBody>
                  <a:tcPr anchor="ctr">
                    <a:solidFill>
                      <a:schemeClr val="bg1"/>
                    </a:solidFill>
                  </a:tcPr>
                </a:tc>
                <a:tc>
                  <a:txBody>
                    <a:bodyPr/>
                    <a:lstStyle/>
                    <a:p>
                      <a:pPr algn="ctr"/>
                      <a:r>
                        <a:rPr lang="en-US" sz="2400" b="0" dirty="0" smtClean="0"/>
                        <a:t>D.BILL</a:t>
                      </a:r>
                      <a:endParaRPr lang="en-US" sz="2400" b="0" dirty="0"/>
                    </a:p>
                  </a:txBody>
                  <a:tcPr anchor="ctr"/>
                </a:tc>
                <a:tc>
                  <a:txBody>
                    <a:bodyPr/>
                    <a:lstStyle/>
                    <a:p>
                      <a:pPr algn="ctr"/>
                      <a:r>
                        <a:rPr lang="en-US" sz="2400" b="0" dirty="0" smtClean="0"/>
                        <a:t>NOHAV.</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D.BILL</a:t>
                      </a:r>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1</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NOHAV.</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2</a:t>
                      </a:r>
                      <a:endParaRPr lang="en-US" sz="2400" b="1" dirty="0"/>
                    </a:p>
                  </a:txBody>
                  <a:tcPr anchor="ctr">
                    <a:solidFill>
                      <a:schemeClr val="accent5">
                        <a:lumMod val="20000"/>
                        <a:lumOff val="80000"/>
                      </a:schemeClr>
                    </a:solidFill>
                  </a:tcPr>
                </a:tc>
              </a:tr>
            </a:tbl>
          </a:graphicData>
        </a:graphic>
      </p:graphicFrame>
      <p:graphicFrame>
        <p:nvGraphicFramePr>
          <p:cNvPr id="26" name="Content Placeholder 6"/>
          <p:cNvGraphicFramePr>
            <a:graphicFrameLocks/>
          </p:cNvGraphicFramePr>
          <p:nvPr/>
        </p:nvGraphicFramePr>
        <p:xfrm>
          <a:off x="4937130" y="4305312"/>
          <a:ext cx="4016430" cy="2117754"/>
        </p:xfrm>
        <a:graphic>
          <a:graphicData uri="http://schemas.openxmlformats.org/drawingml/2006/table">
            <a:tbl>
              <a:tblPr firstRow="1" bandRow="1">
                <a:tableStyleId>{5C22544A-7EE6-4342-B048-85BDC9FD1C3A}</a:tableStyleId>
              </a:tblPr>
              <a:tblGrid>
                <a:gridCol w="1497033"/>
                <a:gridCol w="1168416"/>
                <a:gridCol w="1350981"/>
              </a:tblGrid>
              <a:tr h="745182">
                <a:tc>
                  <a:txBody>
                    <a:bodyPr/>
                    <a:lstStyle/>
                    <a:p>
                      <a:pPr algn="ctr"/>
                      <a:r>
                        <a:rPr lang="en-US" sz="2400" b="0" dirty="0" smtClean="0">
                          <a:solidFill>
                            <a:srgbClr val="C00000"/>
                          </a:solidFill>
                        </a:rPr>
                        <a:t>A2</a:t>
                      </a:r>
                      <a:r>
                        <a:rPr lang="en-US" sz="2400" b="0" baseline="30000" dirty="0" smtClean="0">
                          <a:solidFill>
                            <a:srgbClr val="C00000"/>
                          </a:solidFill>
                        </a:rPr>
                        <a:t>nd</a:t>
                      </a:r>
                      <a:r>
                        <a:rPr lang="en-US" sz="2400" b="0" baseline="0" dirty="0" smtClean="0">
                          <a:solidFill>
                            <a:schemeClr val="lt1"/>
                          </a:solidFill>
                        </a:rPr>
                        <a:t> </a:t>
                      </a:r>
                      <a:r>
                        <a:rPr lang="en-US" sz="2400" b="0" dirty="0" smtClean="0">
                          <a:solidFill>
                            <a:schemeClr val="bg2">
                              <a:lumMod val="10000"/>
                            </a:schemeClr>
                          </a:solidFill>
                        </a:rPr>
                        <a:t>R2</a:t>
                      </a:r>
                      <a:r>
                        <a:rPr lang="en-US" sz="2400" b="0" baseline="30000" dirty="0" smtClean="0">
                          <a:solidFill>
                            <a:schemeClr val="bg2">
                              <a:lumMod val="10000"/>
                            </a:schemeClr>
                          </a:solidFill>
                        </a:rPr>
                        <a:t>nd</a:t>
                      </a:r>
                      <a:endParaRPr lang="en-US" sz="2400" b="0" dirty="0">
                        <a:solidFill>
                          <a:schemeClr val="bg2">
                            <a:lumMod val="10000"/>
                          </a:schemeClr>
                        </a:solidFill>
                      </a:endParaRPr>
                    </a:p>
                  </a:txBody>
                  <a:tcPr anchor="ctr">
                    <a:solidFill>
                      <a:schemeClr val="bg1"/>
                    </a:solidFill>
                  </a:tcPr>
                </a:tc>
                <a:tc>
                  <a:txBody>
                    <a:bodyPr/>
                    <a:lstStyle/>
                    <a:p>
                      <a:pPr algn="ctr"/>
                      <a:r>
                        <a:rPr lang="en-US" sz="2400" b="0" dirty="0" smtClean="0"/>
                        <a:t>D.BILL</a:t>
                      </a:r>
                      <a:endParaRPr lang="en-US" sz="2400" b="0" dirty="0"/>
                    </a:p>
                  </a:txBody>
                  <a:tcPr anchor="ctr"/>
                </a:tc>
                <a:tc>
                  <a:txBody>
                    <a:bodyPr/>
                    <a:lstStyle/>
                    <a:p>
                      <a:pPr algn="ctr"/>
                      <a:r>
                        <a:rPr lang="en-US" sz="2400" b="0" dirty="0" smtClean="0"/>
                        <a:t>NOHAV.</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D.BILL</a:t>
                      </a:r>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bg2">
                              <a:lumMod val="10000"/>
                            </a:schemeClr>
                          </a:solidFill>
                        </a:rPr>
                        <a:t>2</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NOHAV.</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accent3">
                              <a:lumMod val="10000"/>
                            </a:schemeClr>
                          </a:solidFill>
                        </a:rPr>
                        <a:t>1</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bl>
          </a:graphicData>
        </a:graphic>
      </p:graphicFrame>
      <p:sp>
        <p:nvSpPr>
          <p:cNvPr id="28" name="TextBox 27"/>
          <p:cNvSpPr txBox="1"/>
          <p:nvPr/>
        </p:nvSpPr>
        <p:spPr>
          <a:xfrm>
            <a:off x="2198655" y="1238220"/>
            <a:ext cx="2482884" cy="461665"/>
          </a:xfrm>
          <a:prstGeom prst="rect">
            <a:avLst/>
          </a:prstGeom>
          <a:noFill/>
        </p:spPr>
        <p:txBody>
          <a:bodyPr wrap="square" rtlCol="0">
            <a:spAutoFit/>
          </a:bodyPr>
          <a:lstStyle/>
          <a:p>
            <a:pPr algn="ctr"/>
            <a:r>
              <a:rPr lang="en-US" sz="2400" b="1" dirty="0" err="1" smtClean="0">
                <a:solidFill>
                  <a:schemeClr val="accent3">
                    <a:lumMod val="10000"/>
                  </a:schemeClr>
                </a:solidFill>
              </a:rPr>
              <a:t>Radka</a:t>
            </a:r>
            <a:r>
              <a:rPr lang="en-US" sz="2400" b="1" dirty="0" smtClean="0">
                <a:solidFill>
                  <a:schemeClr val="accent3">
                    <a:lumMod val="10000"/>
                  </a:schemeClr>
                </a:solidFill>
              </a:rPr>
              <a:t> – likes A</a:t>
            </a:r>
            <a:endParaRPr lang="en-US" sz="1400" b="1" dirty="0">
              <a:solidFill>
                <a:schemeClr val="accent3">
                  <a:lumMod val="10000"/>
                </a:schemeClr>
              </a:solidFill>
            </a:endParaRPr>
          </a:p>
        </p:txBody>
      </p:sp>
      <p:graphicFrame>
        <p:nvGraphicFramePr>
          <p:cNvPr id="10" name="Content Placeholder 6"/>
          <p:cNvGraphicFramePr>
            <a:graphicFrameLocks/>
          </p:cNvGraphicFramePr>
          <p:nvPr/>
        </p:nvGraphicFramePr>
        <p:xfrm>
          <a:off x="701622" y="1676376"/>
          <a:ext cx="4016430" cy="2117754"/>
        </p:xfrm>
        <a:graphic>
          <a:graphicData uri="http://schemas.openxmlformats.org/drawingml/2006/table">
            <a:tbl>
              <a:tblPr firstRow="1" bandRow="1">
                <a:tableStyleId>{5C22544A-7EE6-4342-B048-85BDC9FD1C3A}</a:tableStyleId>
              </a:tblPr>
              <a:tblGrid>
                <a:gridCol w="1460520"/>
                <a:gridCol w="1168416"/>
                <a:gridCol w="1387494"/>
              </a:tblGrid>
              <a:tr h="745182">
                <a:tc>
                  <a:txBody>
                    <a:bodyPr/>
                    <a:lstStyle/>
                    <a:p>
                      <a:pPr algn="ctr"/>
                      <a:r>
                        <a:rPr lang="en-US" sz="2400" b="0" dirty="0" smtClean="0">
                          <a:solidFill>
                            <a:srgbClr val="C00000"/>
                          </a:solidFill>
                        </a:rPr>
                        <a:t>A1</a:t>
                      </a:r>
                      <a:r>
                        <a:rPr lang="en-US" sz="2400" b="0" baseline="30000" dirty="0" smtClean="0">
                          <a:solidFill>
                            <a:srgbClr val="C00000"/>
                          </a:solidFill>
                        </a:rPr>
                        <a:t>st</a:t>
                      </a:r>
                      <a:r>
                        <a:rPr lang="en-US" sz="2400" b="0" baseline="0" dirty="0" smtClean="0">
                          <a:solidFill>
                            <a:schemeClr val="lt1"/>
                          </a:solidFill>
                        </a:rPr>
                        <a:t> </a:t>
                      </a:r>
                      <a:r>
                        <a:rPr lang="en-US" sz="2400" b="0" dirty="0" smtClean="0">
                          <a:solidFill>
                            <a:schemeClr val="bg2">
                              <a:lumMod val="10000"/>
                            </a:schemeClr>
                          </a:solidFill>
                        </a:rPr>
                        <a:t>R1</a:t>
                      </a:r>
                      <a:r>
                        <a:rPr lang="en-US" sz="2400" b="0" baseline="30000" dirty="0" smtClean="0">
                          <a:solidFill>
                            <a:schemeClr val="bg2">
                              <a:lumMod val="10000"/>
                            </a:schemeClr>
                          </a:solidFill>
                        </a:rPr>
                        <a:t>st</a:t>
                      </a:r>
                      <a:endParaRPr lang="en-US" sz="2400" b="0" dirty="0">
                        <a:solidFill>
                          <a:schemeClr val="bg2">
                            <a:lumMod val="10000"/>
                          </a:schemeClr>
                        </a:solidFill>
                      </a:endParaRPr>
                    </a:p>
                  </a:txBody>
                  <a:tcPr anchor="ctr">
                    <a:solidFill>
                      <a:schemeClr val="bg1"/>
                    </a:solidFill>
                  </a:tcPr>
                </a:tc>
                <a:tc>
                  <a:txBody>
                    <a:bodyPr/>
                    <a:lstStyle/>
                    <a:p>
                      <a:pPr algn="ctr"/>
                      <a:r>
                        <a:rPr lang="en-US" sz="2400" b="0" dirty="0" smtClean="0"/>
                        <a:t>D.BILL</a:t>
                      </a:r>
                      <a:endParaRPr lang="en-US" sz="2400" b="0" dirty="0"/>
                    </a:p>
                  </a:txBody>
                  <a:tcPr anchor="ctr"/>
                </a:tc>
                <a:tc>
                  <a:txBody>
                    <a:bodyPr/>
                    <a:lstStyle/>
                    <a:p>
                      <a:pPr algn="ctr"/>
                      <a:r>
                        <a:rPr lang="en-US" sz="2400" b="0" dirty="0" smtClean="0"/>
                        <a:t>NOHAV.</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D.BILL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1</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NOHAV.</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2</a:t>
                      </a:r>
                      <a:endParaRPr lang="en-US" sz="2400" b="1" dirty="0"/>
                    </a:p>
                  </a:txBody>
                  <a:tcPr anchor="ctr">
                    <a:solidFill>
                      <a:schemeClr val="accent5">
                        <a:lumMod val="20000"/>
                        <a:lumOff val="80000"/>
                      </a:schemeClr>
                    </a:solidFill>
                  </a:tcPr>
                </a:tc>
              </a:tr>
            </a:tbl>
          </a:graphicData>
        </a:graphic>
      </p:graphicFrame>
      <p:graphicFrame>
        <p:nvGraphicFramePr>
          <p:cNvPr id="11" name="Content Placeholder 6"/>
          <p:cNvGraphicFramePr>
            <a:graphicFrameLocks/>
          </p:cNvGraphicFramePr>
          <p:nvPr/>
        </p:nvGraphicFramePr>
        <p:xfrm>
          <a:off x="4900617" y="1676376"/>
          <a:ext cx="4016430" cy="2117754"/>
        </p:xfrm>
        <a:graphic>
          <a:graphicData uri="http://schemas.openxmlformats.org/drawingml/2006/table">
            <a:tbl>
              <a:tblPr firstRow="1" bandRow="1">
                <a:tableStyleId>{5C22544A-7EE6-4342-B048-85BDC9FD1C3A}</a:tableStyleId>
              </a:tblPr>
              <a:tblGrid>
                <a:gridCol w="1460520"/>
                <a:gridCol w="1204929"/>
                <a:gridCol w="1350981"/>
              </a:tblGrid>
              <a:tr h="745182">
                <a:tc>
                  <a:txBody>
                    <a:bodyPr/>
                    <a:lstStyle/>
                    <a:p>
                      <a:pPr algn="ctr"/>
                      <a:r>
                        <a:rPr lang="en-US" sz="2400" b="0" dirty="0" smtClean="0">
                          <a:solidFill>
                            <a:srgbClr val="C00000"/>
                          </a:solidFill>
                        </a:rPr>
                        <a:t>A1</a:t>
                      </a:r>
                      <a:r>
                        <a:rPr lang="en-US" sz="2400" b="0" baseline="30000" dirty="0" smtClean="0">
                          <a:solidFill>
                            <a:srgbClr val="C00000"/>
                          </a:solidFill>
                        </a:rPr>
                        <a:t>st</a:t>
                      </a:r>
                      <a:r>
                        <a:rPr lang="en-US" sz="2400" b="0" baseline="0" dirty="0" smtClean="0">
                          <a:solidFill>
                            <a:schemeClr val="lt1"/>
                          </a:solidFill>
                        </a:rPr>
                        <a:t> </a:t>
                      </a:r>
                      <a:r>
                        <a:rPr lang="en-US" sz="2400" b="0" dirty="0" smtClean="0">
                          <a:solidFill>
                            <a:schemeClr val="bg2">
                              <a:lumMod val="10000"/>
                            </a:schemeClr>
                          </a:solidFill>
                        </a:rPr>
                        <a:t>R2</a:t>
                      </a:r>
                      <a:r>
                        <a:rPr lang="en-US" sz="2400" b="0" baseline="30000" dirty="0" smtClean="0">
                          <a:solidFill>
                            <a:schemeClr val="bg2">
                              <a:lumMod val="10000"/>
                            </a:schemeClr>
                          </a:solidFill>
                        </a:rPr>
                        <a:t>nd</a:t>
                      </a:r>
                      <a:endParaRPr lang="en-US" sz="2400" b="0" dirty="0">
                        <a:solidFill>
                          <a:schemeClr val="bg2">
                            <a:lumMod val="10000"/>
                          </a:schemeClr>
                        </a:solidFill>
                      </a:endParaRPr>
                    </a:p>
                  </a:txBody>
                  <a:tcPr anchor="ctr">
                    <a:solidFill>
                      <a:schemeClr val="bg1"/>
                    </a:solidFill>
                  </a:tcPr>
                </a:tc>
                <a:tc>
                  <a:txBody>
                    <a:bodyPr/>
                    <a:lstStyle/>
                    <a:p>
                      <a:pPr algn="ctr"/>
                      <a:r>
                        <a:rPr lang="en-US" sz="2400" b="0" dirty="0" smtClean="0"/>
                        <a:t>D.BILL</a:t>
                      </a:r>
                      <a:endParaRPr lang="en-US" sz="2400" b="0" dirty="0"/>
                    </a:p>
                  </a:txBody>
                  <a:tcPr anchor="ctr"/>
                </a:tc>
                <a:tc>
                  <a:txBody>
                    <a:bodyPr/>
                    <a:lstStyle/>
                    <a:p>
                      <a:pPr algn="ctr"/>
                      <a:r>
                        <a:rPr lang="en-US" sz="2400" b="0" dirty="0" smtClean="0"/>
                        <a:t>NOHAV.</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D.BILL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2</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NOHAV.</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1</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bl>
          </a:graphicData>
        </a:graphic>
      </p:graphicFrame>
      <p:sp>
        <p:nvSpPr>
          <p:cNvPr id="12" name="TextBox 11"/>
          <p:cNvSpPr txBox="1"/>
          <p:nvPr/>
        </p:nvSpPr>
        <p:spPr>
          <a:xfrm>
            <a:off x="0" y="1712889"/>
            <a:ext cx="665110" cy="1938992"/>
          </a:xfrm>
          <a:prstGeom prst="rect">
            <a:avLst/>
          </a:prstGeom>
          <a:noFill/>
        </p:spPr>
        <p:txBody>
          <a:bodyPr wrap="square" rtlCol="0">
            <a:spAutoFit/>
          </a:bodyPr>
          <a:lstStyle/>
          <a:p>
            <a:pPr algn="ctr"/>
            <a:r>
              <a:rPr lang="en-US" sz="2400" b="1" dirty="0" smtClean="0">
                <a:solidFill>
                  <a:srgbClr val="C00000"/>
                </a:solidFill>
              </a:rPr>
              <a:t>1</a:t>
            </a:r>
            <a:r>
              <a:rPr lang="en-US" sz="2400" b="1" baseline="30000" dirty="0" smtClean="0">
                <a:solidFill>
                  <a:srgbClr val="C00000"/>
                </a:solidFill>
              </a:rPr>
              <a:t>st</a:t>
            </a:r>
            <a:r>
              <a:rPr lang="en-US" sz="2400" b="1" dirty="0" smtClean="0">
                <a:solidFill>
                  <a:srgbClr val="C00000"/>
                </a:solidFill>
              </a:rPr>
              <a:t> </a:t>
            </a:r>
          </a:p>
          <a:p>
            <a:pPr algn="ctr"/>
            <a:r>
              <a:rPr lang="en-US" sz="2400" b="1" dirty="0" smtClean="0">
                <a:solidFill>
                  <a:srgbClr val="C00000"/>
                </a:solidFill>
              </a:rPr>
              <a:t>A</a:t>
            </a:r>
          </a:p>
          <a:p>
            <a:pPr algn="ctr"/>
            <a:r>
              <a:rPr lang="en-US" sz="2400" b="1" dirty="0" smtClean="0">
                <a:solidFill>
                  <a:srgbClr val="C00000"/>
                </a:solidFill>
              </a:rPr>
              <a:t>D</a:t>
            </a:r>
          </a:p>
          <a:p>
            <a:pPr algn="ctr"/>
            <a:r>
              <a:rPr lang="en-US" sz="2400" b="1" dirty="0" smtClean="0">
                <a:solidFill>
                  <a:srgbClr val="C00000"/>
                </a:solidFill>
              </a:rPr>
              <a:t>A</a:t>
            </a:r>
          </a:p>
          <a:p>
            <a:pPr algn="ctr"/>
            <a:r>
              <a:rPr lang="en-US" sz="2400" b="1" dirty="0" smtClean="0">
                <a:solidFill>
                  <a:srgbClr val="C00000"/>
                </a:solidFill>
              </a:rPr>
              <a:t>M</a:t>
            </a:r>
          </a:p>
        </p:txBody>
      </p:sp>
      <p:sp>
        <p:nvSpPr>
          <p:cNvPr id="13" name="TextBox 12"/>
          <p:cNvSpPr txBox="1"/>
          <p:nvPr/>
        </p:nvSpPr>
        <p:spPr>
          <a:xfrm>
            <a:off x="2125629" y="3903669"/>
            <a:ext cx="2482884" cy="461665"/>
          </a:xfrm>
          <a:prstGeom prst="rect">
            <a:avLst/>
          </a:prstGeom>
          <a:noFill/>
        </p:spPr>
        <p:txBody>
          <a:bodyPr wrap="square" rtlCol="0">
            <a:spAutoFit/>
          </a:bodyPr>
          <a:lstStyle/>
          <a:p>
            <a:pPr algn="ctr"/>
            <a:r>
              <a:rPr lang="en-US" sz="2400" b="1" dirty="0" err="1" smtClean="0">
                <a:solidFill>
                  <a:schemeClr val="accent3">
                    <a:lumMod val="10000"/>
                  </a:schemeClr>
                </a:solidFill>
              </a:rPr>
              <a:t>Radka</a:t>
            </a:r>
            <a:r>
              <a:rPr lang="en-US" sz="2400" b="1" dirty="0" smtClean="0">
                <a:solidFill>
                  <a:schemeClr val="accent3">
                    <a:lumMod val="10000"/>
                  </a:schemeClr>
                </a:solidFill>
              </a:rPr>
              <a:t> – likes A</a:t>
            </a:r>
            <a:endParaRPr lang="en-US" sz="1400" b="1" dirty="0">
              <a:solidFill>
                <a:schemeClr val="accent3">
                  <a:lumMod val="10000"/>
                </a:schemeClr>
              </a:solidFill>
            </a:endParaRPr>
          </a:p>
        </p:txBody>
      </p:sp>
      <p:sp>
        <p:nvSpPr>
          <p:cNvPr id="14" name="TextBox 13"/>
          <p:cNvSpPr txBox="1"/>
          <p:nvPr/>
        </p:nvSpPr>
        <p:spPr>
          <a:xfrm>
            <a:off x="6259473" y="3940182"/>
            <a:ext cx="2884527" cy="461665"/>
          </a:xfrm>
          <a:prstGeom prst="rect">
            <a:avLst/>
          </a:prstGeom>
          <a:noFill/>
        </p:spPr>
        <p:txBody>
          <a:bodyPr wrap="square" rtlCol="0">
            <a:spAutoFit/>
          </a:bodyPr>
          <a:lstStyle/>
          <a:p>
            <a:pPr algn="ctr"/>
            <a:r>
              <a:rPr lang="en-US" sz="2400" b="1" dirty="0" err="1" smtClean="0">
                <a:solidFill>
                  <a:schemeClr val="accent3">
                    <a:lumMod val="10000"/>
                  </a:schemeClr>
                </a:solidFill>
              </a:rPr>
              <a:t>Radka</a:t>
            </a:r>
            <a:r>
              <a:rPr lang="en-US" sz="2400" b="1" dirty="0" smtClean="0">
                <a:solidFill>
                  <a:schemeClr val="accent3">
                    <a:lumMod val="10000"/>
                  </a:schemeClr>
                </a:solidFill>
              </a:rPr>
              <a:t> – dislikes A</a:t>
            </a:r>
            <a:endParaRPr lang="en-US" sz="1400" b="1" dirty="0">
              <a:solidFill>
                <a:schemeClr val="accent3">
                  <a:lumMod val="10000"/>
                </a:schemeClr>
              </a:solidFill>
            </a:endParaRPr>
          </a:p>
        </p:txBody>
      </p:sp>
      <p:sp>
        <p:nvSpPr>
          <p:cNvPr id="17" name="TextBox 16"/>
          <p:cNvSpPr txBox="1"/>
          <p:nvPr/>
        </p:nvSpPr>
        <p:spPr>
          <a:xfrm>
            <a:off x="738135" y="1274733"/>
            <a:ext cx="1058877" cy="461665"/>
          </a:xfrm>
          <a:prstGeom prst="rect">
            <a:avLst/>
          </a:prstGeom>
          <a:noFill/>
        </p:spPr>
        <p:txBody>
          <a:bodyPr wrap="square" rtlCol="0">
            <a:spAutoFit/>
          </a:bodyPr>
          <a:lstStyle/>
          <a:p>
            <a:r>
              <a:rPr lang="en-US" sz="2400" b="1" dirty="0" smtClean="0">
                <a:solidFill>
                  <a:schemeClr val="bg2">
                    <a:lumMod val="10000"/>
                  </a:schemeClr>
                </a:solidFill>
              </a:rPr>
              <a:t>2/3</a:t>
            </a:r>
            <a:r>
              <a:rPr lang="en-US" sz="2400" b="1" dirty="0" smtClean="0">
                <a:solidFill>
                  <a:srgbClr val="C00000"/>
                </a:solidFill>
              </a:rPr>
              <a:t> </a:t>
            </a:r>
            <a:endParaRPr lang="en-US" b="1" dirty="0">
              <a:solidFill>
                <a:srgbClr val="C00000"/>
              </a:solidFill>
            </a:endParaRPr>
          </a:p>
        </p:txBody>
      </p:sp>
      <p:sp>
        <p:nvSpPr>
          <p:cNvPr id="18" name="TextBox 17"/>
          <p:cNvSpPr txBox="1"/>
          <p:nvPr/>
        </p:nvSpPr>
        <p:spPr>
          <a:xfrm>
            <a:off x="4973643" y="1274733"/>
            <a:ext cx="1058877" cy="461665"/>
          </a:xfrm>
          <a:prstGeom prst="rect">
            <a:avLst/>
          </a:prstGeom>
          <a:noFill/>
        </p:spPr>
        <p:txBody>
          <a:bodyPr wrap="square" rtlCol="0">
            <a:spAutoFit/>
          </a:bodyPr>
          <a:lstStyle/>
          <a:p>
            <a:r>
              <a:rPr lang="en-US" sz="2400" b="1" dirty="0" smtClean="0">
                <a:solidFill>
                  <a:srgbClr val="C00000"/>
                </a:solidFill>
              </a:rPr>
              <a:t> </a:t>
            </a:r>
            <a:r>
              <a:rPr lang="en-US" sz="2400" b="1" dirty="0" smtClean="0">
                <a:solidFill>
                  <a:schemeClr val="bg2">
                    <a:lumMod val="10000"/>
                  </a:schemeClr>
                </a:solidFill>
              </a:rPr>
              <a:t>2/3</a:t>
            </a:r>
            <a:r>
              <a:rPr lang="en-US" sz="2400" b="1" dirty="0" smtClean="0">
                <a:solidFill>
                  <a:srgbClr val="C00000"/>
                </a:solidFill>
              </a:rPr>
              <a:t> </a:t>
            </a:r>
            <a:endParaRPr lang="en-US" b="1" dirty="0">
              <a:solidFill>
                <a:srgbClr val="C00000"/>
              </a:solidFill>
            </a:endParaRPr>
          </a:p>
        </p:txBody>
      </p:sp>
      <p:sp>
        <p:nvSpPr>
          <p:cNvPr id="20" name="TextBox 19"/>
          <p:cNvSpPr txBox="1"/>
          <p:nvPr/>
        </p:nvSpPr>
        <p:spPr>
          <a:xfrm>
            <a:off x="701622" y="3903669"/>
            <a:ext cx="1058877" cy="461665"/>
          </a:xfrm>
          <a:prstGeom prst="rect">
            <a:avLst/>
          </a:prstGeom>
          <a:noFill/>
        </p:spPr>
        <p:txBody>
          <a:bodyPr wrap="square" rtlCol="0">
            <a:spAutoFit/>
          </a:bodyPr>
          <a:lstStyle/>
          <a:p>
            <a:r>
              <a:rPr lang="en-US" sz="2400" b="1" dirty="0" smtClean="0">
                <a:solidFill>
                  <a:schemeClr val="bg2">
                    <a:lumMod val="10000"/>
                  </a:schemeClr>
                </a:solidFill>
              </a:rPr>
              <a:t>1/3</a:t>
            </a:r>
            <a:r>
              <a:rPr lang="en-US" sz="2400" b="1" dirty="0" smtClean="0">
                <a:solidFill>
                  <a:srgbClr val="C00000"/>
                </a:solidFill>
              </a:rPr>
              <a:t> </a:t>
            </a:r>
            <a:endParaRPr lang="en-US" b="1" dirty="0">
              <a:solidFill>
                <a:srgbClr val="C00000"/>
              </a:solidFill>
            </a:endParaRPr>
          </a:p>
        </p:txBody>
      </p:sp>
      <p:sp>
        <p:nvSpPr>
          <p:cNvPr id="21" name="TextBox 20"/>
          <p:cNvSpPr txBox="1"/>
          <p:nvPr/>
        </p:nvSpPr>
        <p:spPr>
          <a:xfrm>
            <a:off x="4900617" y="3903669"/>
            <a:ext cx="1058877" cy="461665"/>
          </a:xfrm>
          <a:prstGeom prst="rect">
            <a:avLst/>
          </a:prstGeom>
          <a:noFill/>
        </p:spPr>
        <p:txBody>
          <a:bodyPr wrap="square" rtlCol="0">
            <a:spAutoFit/>
          </a:bodyPr>
          <a:lstStyle/>
          <a:p>
            <a:r>
              <a:rPr lang="en-US" sz="2400" b="1" dirty="0" smtClean="0">
                <a:solidFill>
                  <a:srgbClr val="C00000"/>
                </a:solidFill>
              </a:rPr>
              <a:t> </a:t>
            </a:r>
            <a:r>
              <a:rPr lang="en-US" sz="2400" b="1" dirty="0" smtClean="0">
                <a:solidFill>
                  <a:schemeClr val="bg2">
                    <a:lumMod val="10000"/>
                  </a:schemeClr>
                </a:solidFill>
              </a:rPr>
              <a:t>1/3</a:t>
            </a:r>
            <a:r>
              <a:rPr lang="en-US" sz="2400" b="1" dirty="0" smtClean="0">
                <a:solidFill>
                  <a:srgbClr val="C00000"/>
                </a:solidFill>
              </a:rPr>
              <a:t> </a:t>
            </a:r>
            <a:endParaRPr lang="en-US" b="1" dirty="0">
              <a:solidFill>
                <a:srgbClr val="C00000"/>
              </a:solidFill>
            </a:endParaRPr>
          </a:p>
        </p:txBody>
      </p:sp>
      <p:sp>
        <p:nvSpPr>
          <p:cNvPr id="22" name="Rectangle 21"/>
          <p:cNvSpPr/>
          <p:nvPr/>
        </p:nvSpPr>
        <p:spPr>
          <a:xfrm>
            <a:off x="555570" y="1128681"/>
            <a:ext cx="4272021" cy="5549976"/>
          </a:xfrm>
          <a:prstGeom prst="rect">
            <a:avLst/>
          </a:prstGeom>
          <a:noFill/>
          <a:ln w="38100">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4871979" y="1128681"/>
            <a:ext cx="4206240" cy="5549976"/>
          </a:xfrm>
          <a:prstGeom prst="rect">
            <a:avLst/>
          </a:prstGeom>
          <a:noFill/>
          <a:ln w="38100">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9" name="TextBox 8"/>
          <p:cNvSpPr txBox="1"/>
          <p:nvPr/>
        </p:nvSpPr>
        <p:spPr>
          <a:xfrm>
            <a:off x="1" y="1225689"/>
            <a:ext cx="9143999" cy="6555641"/>
          </a:xfrm>
          <a:prstGeom prst="rect">
            <a:avLst/>
          </a:prstGeom>
          <a:noFill/>
        </p:spPr>
        <p:txBody>
          <a:bodyPr wrap="square" rtlCol="0">
            <a:spAutoFit/>
          </a:bodyPr>
          <a:lstStyle/>
          <a:p>
            <a:r>
              <a:rPr lang="en-US" sz="2400" dirty="0" smtClean="0">
                <a:solidFill>
                  <a:srgbClr val="C00000"/>
                </a:solidFill>
              </a:rPr>
              <a:t>ADAM’s beliefs:</a:t>
            </a:r>
          </a:p>
          <a:p>
            <a:r>
              <a:rPr lang="en-US" sz="2400" dirty="0" smtClean="0">
                <a:solidFill>
                  <a:srgbClr val="C00000"/>
                </a:solidFill>
              </a:rPr>
              <a:t>Type 1</a:t>
            </a:r>
            <a:r>
              <a:rPr lang="en-US" sz="2400" baseline="30000" dirty="0" smtClean="0">
                <a:solidFill>
                  <a:srgbClr val="C00000"/>
                </a:solidFill>
              </a:rPr>
              <a:t>st</a:t>
            </a:r>
            <a:r>
              <a:rPr lang="en-US" sz="2400" dirty="0" smtClean="0">
                <a:solidFill>
                  <a:srgbClr val="C00000"/>
                </a:solidFill>
              </a:rPr>
              <a:t> ADAM:</a:t>
            </a:r>
          </a:p>
          <a:p>
            <a:r>
              <a:rPr lang="en-US" sz="2400" dirty="0" smtClean="0">
                <a:solidFill>
                  <a:srgbClr val="C00000"/>
                </a:solidFill>
              </a:rPr>
              <a:t>1</a:t>
            </a:r>
            <a:r>
              <a:rPr lang="en-US" sz="2400" dirty="0" smtClean="0"/>
              <a:t>: ADAM likes RADKA, 	RADKA likes ADAM – 	</a:t>
            </a:r>
            <a:r>
              <a:rPr lang="en-US" sz="2400" dirty="0" smtClean="0">
                <a:solidFill>
                  <a:srgbClr val="C00000"/>
                </a:solidFill>
              </a:rPr>
              <a:t>beliefs 1/2</a:t>
            </a:r>
            <a:endParaRPr lang="en-US" sz="2400" baseline="30000" dirty="0" smtClean="0">
              <a:solidFill>
                <a:schemeClr val="bg2">
                  <a:lumMod val="10000"/>
                </a:schemeClr>
              </a:solidFill>
            </a:endParaRPr>
          </a:p>
          <a:p>
            <a:r>
              <a:rPr lang="en-US" sz="2400" dirty="0" smtClean="0">
                <a:solidFill>
                  <a:srgbClr val="C00000"/>
                </a:solidFill>
              </a:rPr>
              <a:t>2</a:t>
            </a:r>
            <a:r>
              <a:rPr lang="en-US" sz="2400" dirty="0" smtClean="0"/>
              <a:t>: ADAM likes RADKA, 	RADKA dislikes ADAM – 	</a:t>
            </a:r>
            <a:r>
              <a:rPr lang="en-US" sz="2400" dirty="0" smtClean="0">
                <a:solidFill>
                  <a:srgbClr val="C00000"/>
                </a:solidFill>
              </a:rPr>
              <a:t>beliefs 1/2</a:t>
            </a:r>
            <a:endParaRPr lang="en-US" sz="2400" dirty="0" smtClean="0"/>
          </a:p>
          <a:p>
            <a:r>
              <a:rPr lang="en-US" sz="2400" dirty="0" smtClean="0">
                <a:solidFill>
                  <a:schemeClr val="bg2">
                    <a:lumMod val="10000"/>
                  </a:schemeClr>
                </a:solidFill>
              </a:rPr>
              <a:t>Type 2</a:t>
            </a:r>
            <a:r>
              <a:rPr lang="en-US" sz="2400" baseline="30000" dirty="0" smtClean="0">
                <a:solidFill>
                  <a:schemeClr val="bg2">
                    <a:lumMod val="10000"/>
                  </a:schemeClr>
                </a:solidFill>
              </a:rPr>
              <a:t>nd</a:t>
            </a:r>
            <a:r>
              <a:rPr lang="en-US" sz="2400" dirty="0" smtClean="0">
                <a:solidFill>
                  <a:schemeClr val="bg2">
                    <a:lumMod val="10000"/>
                  </a:schemeClr>
                </a:solidFill>
              </a:rPr>
              <a:t> ADAM:</a:t>
            </a:r>
          </a:p>
          <a:p>
            <a:r>
              <a:rPr lang="en-US" sz="2400" dirty="0" smtClean="0">
                <a:solidFill>
                  <a:schemeClr val="bg2">
                    <a:lumMod val="10000"/>
                  </a:schemeClr>
                </a:solidFill>
              </a:rPr>
              <a:t>3</a:t>
            </a:r>
            <a:r>
              <a:rPr lang="en-US" sz="2400" dirty="0" smtClean="0"/>
              <a:t>: ADAM dislikes RADKA, 	RADKA likes ADAM – 	</a:t>
            </a:r>
            <a:r>
              <a:rPr lang="en-US" sz="2400" dirty="0" smtClean="0">
                <a:solidFill>
                  <a:schemeClr val="bg2">
                    <a:lumMod val="10000"/>
                  </a:schemeClr>
                </a:solidFill>
              </a:rPr>
              <a:t>beliefs 1/2</a:t>
            </a:r>
            <a:endParaRPr lang="en-US" sz="2400" dirty="0" smtClean="0"/>
          </a:p>
          <a:p>
            <a:r>
              <a:rPr lang="en-US" sz="2400" dirty="0" smtClean="0">
                <a:solidFill>
                  <a:schemeClr val="bg2">
                    <a:lumMod val="10000"/>
                  </a:schemeClr>
                </a:solidFill>
              </a:rPr>
              <a:t>4</a:t>
            </a:r>
            <a:r>
              <a:rPr lang="en-US" sz="2400" dirty="0" smtClean="0"/>
              <a:t>: ADAM dislikes RADKA, 	RADKA dislikes ADAM – 	</a:t>
            </a:r>
            <a:r>
              <a:rPr lang="en-US" sz="2400" dirty="0" smtClean="0">
                <a:solidFill>
                  <a:schemeClr val="bg2">
                    <a:lumMod val="10000"/>
                  </a:schemeClr>
                </a:solidFill>
              </a:rPr>
              <a:t>beliefs 1/2</a:t>
            </a:r>
          </a:p>
          <a:p>
            <a:endParaRPr lang="en-US" sz="2400" baseline="30000" dirty="0" smtClean="0">
              <a:solidFill>
                <a:schemeClr val="bg2">
                  <a:lumMod val="10000"/>
                </a:schemeClr>
              </a:solidFill>
            </a:endParaRPr>
          </a:p>
          <a:p>
            <a:r>
              <a:rPr lang="en-US" sz="2400" dirty="0" smtClean="0">
                <a:solidFill>
                  <a:schemeClr val="bg2">
                    <a:lumMod val="10000"/>
                  </a:schemeClr>
                </a:solidFill>
              </a:rPr>
              <a:t>RADKA’s beliefs:</a:t>
            </a:r>
          </a:p>
          <a:p>
            <a:r>
              <a:rPr lang="en-US" sz="2400" dirty="0" smtClean="0">
                <a:solidFill>
                  <a:srgbClr val="C00000"/>
                </a:solidFill>
              </a:rPr>
              <a:t>Type 1</a:t>
            </a:r>
            <a:r>
              <a:rPr lang="en-US" sz="2400" baseline="30000" dirty="0" smtClean="0">
                <a:solidFill>
                  <a:srgbClr val="C00000"/>
                </a:solidFill>
              </a:rPr>
              <a:t>st</a:t>
            </a:r>
            <a:r>
              <a:rPr lang="en-US" sz="2400" dirty="0" smtClean="0">
                <a:solidFill>
                  <a:srgbClr val="C00000"/>
                </a:solidFill>
              </a:rPr>
              <a:t> RADKA:</a:t>
            </a:r>
          </a:p>
          <a:p>
            <a:r>
              <a:rPr lang="en-US" sz="2400" dirty="0" smtClean="0">
                <a:solidFill>
                  <a:srgbClr val="C00000"/>
                </a:solidFill>
              </a:rPr>
              <a:t>1</a:t>
            </a:r>
            <a:r>
              <a:rPr lang="en-US" sz="2400" dirty="0" smtClean="0"/>
              <a:t>: ADAM likes RADKA, 	RADKA likes ADAM – 	</a:t>
            </a:r>
            <a:r>
              <a:rPr lang="en-US" sz="2400" dirty="0" smtClean="0">
                <a:solidFill>
                  <a:srgbClr val="C00000"/>
                </a:solidFill>
              </a:rPr>
              <a:t>beliefs 2/3</a:t>
            </a:r>
            <a:endParaRPr lang="en-US" sz="2400" baseline="30000" dirty="0" smtClean="0">
              <a:solidFill>
                <a:schemeClr val="bg2">
                  <a:lumMod val="10000"/>
                </a:schemeClr>
              </a:solidFill>
            </a:endParaRPr>
          </a:p>
          <a:p>
            <a:r>
              <a:rPr lang="en-US" sz="2400" dirty="0" smtClean="0">
                <a:solidFill>
                  <a:srgbClr val="C00000"/>
                </a:solidFill>
              </a:rPr>
              <a:t>3</a:t>
            </a:r>
            <a:r>
              <a:rPr lang="en-US" sz="2400" dirty="0" smtClean="0"/>
              <a:t>: ADAM dislikes RADKA, 	RADKA likes ADAM – 	</a:t>
            </a:r>
            <a:r>
              <a:rPr lang="en-US" sz="2400" dirty="0" smtClean="0">
                <a:solidFill>
                  <a:srgbClr val="C00000"/>
                </a:solidFill>
              </a:rPr>
              <a:t>beliefs 1/3 </a:t>
            </a:r>
            <a:r>
              <a:rPr lang="en-US" sz="2400" dirty="0" smtClean="0">
                <a:solidFill>
                  <a:schemeClr val="bg2">
                    <a:lumMod val="10000"/>
                  </a:schemeClr>
                </a:solidFill>
              </a:rPr>
              <a:t>Type 2</a:t>
            </a:r>
            <a:r>
              <a:rPr lang="en-US" sz="2400" baseline="30000" dirty="0" smtClean="0">
                <a:solidFill>
                  <a:schemeClr val="bg2">
                    <a:lumMod val="10000"/>
                  </a:schemeClr>
                </a:solidFill>
              </a:rPr>
              <a:t>nd</a:t>
            </a:r>
            <a:r>
              <a:rPr lang="en-US" sz="2400" dirty="0" smtClean="0">
                <a:solidFill>
                  <a:schemeClr val="bg2">
                    <a:lumMod val="10000"/>
                  </a:schemeClr>
                </a:solidFill>
              </a:rPr>
              <a:t> RADKA:</a:t>
            </a:r>
          </a:p>
          <a:p>
            <a:r>
              <a:rPr lang="en-US" sz="2400" dirty="0" smtClean="0">
                <a:solidFill>
                  <a:schemeClr val="bg2">
                    <a:lumMod val="10000"/>
                  </a:schemeClr>
                </a:solidFill>
              </a:rPr>
              <a:t>2</a:t>
            </a:r>
            <a:r>
              <a:rPr lang="en-US" sz="2400" dirty="0" smtClean="0"/>
              <a:t>: ADAM likes RADKA, 	RADKA dislikes ADAM – 	</a:t>
            </a:r>
            <a:r>
              <a:rPr lang="en-US" sz="2400" dirty="0" smtClean="0">
                <a:solidFill>
                  <a:schemeClr val="bg2">
                    <a:lumMod val="10000"/>
                  </a:schemeClr>
                </a:solidFill>
              </a:rPr>
              <a:t>beliefs 2/3</a:t>
            </a:r>
            <a:endParaRPr lang="en-US" sz="2400" dirty="0" smtClean="0"/>
          </a:p>
          <a:p>
            <a:r>
              <a:rPr lang="en-US" sz="2400" dirty="0" smtClean="0">
                <a:solidFill>
                  <a:schemeClr val="bg2">
                    <a:lumMod val="10000"/>
                  </a:schemeClr>
                </a:solidFill>
              </a:rPr>
              <a:t>4</a:t>
            </a:r>
            <a:r>
              <a:rPr lang="en-US" sz="2400" dirty="0" smtClean="0"/>
              <a:t>: ADAM dislikes RADKA, 	RADKA dislikes ADAM – 	</a:t>
            </a:r>
            <a:r>
              <a:rPr lang="en-US" sz="2400" dirty="0" smtClean="0">
                <a:solidFill>
                  <a:schemeClr val="bg2">
                    <a:lumMod val="10000"/>
                  </a:schemeClr>
                </a:solidFill>
              </a:rPr>
              <a:t>beliefs 1/3</a:t>
            </a:r>
            <a:endParaRPr lang="en-US" sz="2400" baseline="30000" dirty="0" smtClean="0">
              <a:solidFill>
                <a:schemeClr val="bg2">
                  <a:lumMod val="10000"/>
                </a:schemeClr>
              </a:solidFill>
            </a:endParaRPr>
          </a:p>
          <a:p>
            <a:endParaRPr lang="en-US" sz="1400" dirty="0" smtClean="0"/>
          </a:p>
          <a:p>
            <a:endParaRPr lang="en-US" sz="2400" baseline="30000" dirty="0" smtClean="0">
              <a:solidFill>
                <a:schemeClr val="bg2">
                  <a:lumMod val="10000"/>
                </a:schemeClr>
              </a:solidFill>
            </a:endParaRPr>
          </a:p>
          <a:p>
            <a:endParaRPr lang="en-US" sz="1400" dirty="0" smtClean="0"/>
          </a:p>
          <a:p>
            <a:endParaRPr lang="en-US" sz="2400" dirty="0" smtClean="0">
              <a:solidFill>
                <a:schemeClr val="bg2">
                  <a:lumMod val="10000"/>
                </a:schemeClr>
              </a:solidFill>
            </a:endParaRPr>
          </a:p>
        </p:txBody>
      </p:sp>
    </p:spTree>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7" name="TextBox 26"/>
          <p:cNvSpPr txBox="1"/>
          <p:nvPr/>
        </p:nvSpPr>
        <p:spPr>
          <a:xfrm>
            <a:off x="6259473" y="1238220"/>
            <a:ext cx="2884527" cy="461665"/>
          </a:xfrm>
          <a:prstGeom prst="rect">
            <a:avLst/>
          </a:prstGeom>
          <a:noFill/>
        </p:spPr>
        <p:txBody>
          <a:bodyPr wrap="square" rtlCol="0">
            <a:spAutoFit/>
          </a:bodyPr>
          <a:lstStyle/>
          <a:p>
            <a:pPr algn="ctr"/>
            <a:r>
              <a:rPr lang="en-US" sz="2400" b="1" dirty="0" err="1" smtClean="0">
                <a:solidFill>
                  <a:schemeClr val="accent3">
                    <a:lumMod val="10000"/>
                  </a:schemeClr>
                </a:solidFill>
              </a:rPr>
              <a:t>Radka</a:t>
            </a:r>
            <a:r>
              <a:rPr lang="en-US" sz="2400" b="1" dirty="0" smtClean="0">
                <a:solidFill>
                  <a:schemeClr val="accent3">
                    <a:lumMod val="10000"/>
                  </a:schemeClr>
                </a:solidFill>
              </a:rPr>
              <a:t> – dislikes A</a:t>
            </a:r>
            <a:endParaRPr lang="en-US" sz="1400" b="1" dirty="0">
              <a:solidFill>
                <a:schemeClr val="accent3">
                  <a:lumMod val="10000"/>
                </a:schemeClr>
              </a:solidFill>
            </a:endParaRPr>
          </a:p>
        </p:txBody>
      </p:sp>
      <p:sp>
        <p:nvSpPr>
          <p:cNvPr id="19" name="TextBox 18"/>
          <p:cNvSpPr txBox="1"/>
          <p:nvPr/>
        </p:nvSpPr>
        <p:spPr>
          <a:xfrm>
            <a:off x="0" y="4451364"/>
            <a:ext cx="665110" cy="1938992"/>
          </a:xfrm>
          <a:prstGeom prst="rect">
            <a:avLst/>
          </a:prstGeom>
          <a:noFill/>
        </p:spPr>
        <p:txBody>
          <a:bodyPr wrap="square" rtlCol="0">
            <a:spAutoFit/>
          </a:bodyPr>
          <a:lstStyle/>
          <a:p>
            <a:pPr algn="ctr"/>
            <a:r>
              <a:rPr lang="en-US" sz="2400" b="1" dirty="0" smtClean="0">
                <a:solidFill>
                  <a:srgbClr val="C00000"/>
                </a:solidFill>
              </a:rPr>
              <a:t>2</a:t>
            </a:r>
            <a:r>
              <a:rPr lang="en-US" sz="2400" b="1" baseline="30000" dirty="0" smtClean="0">
                <a:solidFill>
                  <a:srgbClr val="C00000"/>
                </a:solidFill>
              </a:rPr>
              <a:t>nd</a:t>
            </a:r>
            <a:r>
              <a:rPr lang="en-US" sz="2400" b="1" dirty="0" smtClean="0">
                <a:solidFill>
                  <a:srgbClr val="C00000"/>
                </a:solidFill>
              </a:rPr>
              <a:t> </a:t>
            </a:r>
          </a:p>
          <a:p>
            <a:pPr algn="ctr"/>
            <a:r>
              <a:rPr lang="en-US" sz="2400" b="1" dirty="0" smtClean="0">
                <a:solidFill>
                  <a:srgbClr val="C00000"/>
                </a:solidFill>
              </a:rPr>
              <a:t>A</a:t>
            </a:r>
          </a:p>
          <a:p>
            <a:pPr algn="ctr"/>
            <a:r>
              <a:rPr lang="en-US" sz="2400" b="1" dirty="0" smtClean="0">
                <a:solidFill>
                  <a:srgbClr val="C00000"/>
                </a:solidFill>
              </a:rPr>
              <a:t>D</a:t>
            </a:r>
          </a:p>
          <a:p>
            <a:pPr algn="ctr"/>
            <a:r>
              <a:rPr lang="en-US" sz="2400" b="1" dirty="0" smtClean="0">
                <a:solidFill>
                  <a:srgbClr val="C00000"/>
                </a:solidFill>
              </a:rPr>
              <a:t>A</a:t>
            </a:r>
          </a:p>
          <a:p>
            <a:pPr algn="ctr"/>
            <a:r>
              <a:rPr lang="en-US" sz="2400" b="1" dirty="0" smtClean="0">
                <a:solidFill>
                  <a:srgbClr val="C00000"/>
                </a:solidFill>
              </a:rPr>
              <a:t>M</a:t>
            </a:r>
          </a:p>
        </p:txBody>
      </p:sp>
      <p:graphicFrame>
        <p:nvGraphicFramePr>
          <p:cNvPr id="25" name="Content Placeholder 6"/>
          <p:cNvGraphicFramePr>
            <a:graphicFrameLocks/>
          </p:cNvGraphicFramePr>
          <p:nvPr/>
        </p:nvGraphicFramePr>
        <p:xfrm>
          <a:off x="665109" y="4305312"/>
          <a:ext cx="4016430" cy="2117754"/>
        </p:xfrm>
        <a:graphic>
          <a:graphicData uri="http://schemas.openxmlformats.org/drawingml/2006/table">
            <a:tbl>
              <a:tblPr firstRow="1" bandRow="1">
                <a:tableStyleId>{5C22544A-7EE6-4342-B048-85BDC9FD1C3A}</a:tableStyleId>
              </a:tblPr>
              <a:tblGrid>
                <a:gridCol w="1460520"/>
                <a:gridCol w="1168416"/>
                <a:gridCol w="1387494"/>
              </a:tblGrid>
              <a:tr h="745182">
                <a:tc>
                  <a:txBody>
                    <a:bodyPr/>
                    <a:lstStyle/>
                    <a:p>
                      <a:pPr algn="ctr"/>
                      <a:r>
                        <a:rPr lang="en-US" sz="2400" b="0" dirty="0" smtClean="0">
                          <a:solidFill>
                            <a:srgbClr val="C00000"/>
                          </a:solidFill>
                        </a:rPr>
                        <a:t>A2</a:t>
                      </a:r>
                      <a:r>
                        <a:rPr lang="en-US" sz="2400" b="0" baseline="30000" dirty="0" smtClean="0">
                          <a:solidFill>
                            <a:srgbClr val="C00000"/>
                          </a:solidFill>
                        </a:rPr>
                        <a:t>nd</a:t>
                      </a:r>
                      <a:r>
                        <a:rPr lang="en-US" sz="2400" b="0" baseline="0" dirty="0" smtClean="0">
                          <a:solidFill>
                            <a:schemeClr val="lt1"/>
                          </a:solidFill>
                        </a:rPr>
                        <a:t> </a:t>
                      </a:r>
                      <a:r>
                        <a:rPr lang="en-US" sz="2400" b="0" dirty="0" smtClean="0">
                          <a:solidFill>
                            <a:schemeClr val="bg2">
                              <a:lumMod val="10000"/>
                            </a:schemeClr>
                          </a:solidFill>
                        </a:rPr>
                        <a:t>R1</a:t>
                      </a:r>
                      <a:r>
                        <a:rPr lang="en-US" sz="2400" b="0" baseline="30000" dirty="0" smtClean="0">
                          <a:solidFill>
                            <a:schemeClr val="bg2">
                              <a:lumMod val="10000"/>
                            </a:schemeClr>
                          </a:solidFill>
                        </a:rPr>
                        <a:t>st</a:t>
                      </a:r>
                      <a:endParaRPr lang="en-US" sz="2400" b="0" dirty="0">
                        <a:solidFill>
                          <a:schemeClr val="bg2">
                            <a:lumMod val="10000"/>
                          </a:schemeClr>
                        </a:solidFill>
                      </a:endParaRPr>
                    </a:p>
                  </a:txBody>
                  <a:tcPr anchor="ctr">
                    <a:solidFill>
                      <a:schemeClr val="bg1"/>
                    </a:solidFill>
                  </a:tcPr>
                </a:tc>
                <a:tc>
                  <a:txBody>
                    <a:bodyPr/>
                    <a:lstStyle/>
                    <a:p>
                      <a:pPr algn="ctr"/>
                      <a:r>
                        <a:rPr lang="en-US" sz="2400" b="0" dirty="0" smtClean="0"/>
                        <a:t>D.BILL</a:t>
                      </a:r>
                      <a:endParaRPr lang="en-US" sz="2400" b="0" dirty="0"/>
                    </a:p>
                  </a:txBody>
                  <a:tcPr anchor="ctr"/>
                </a:tc>
                <a:tc>
                  <a:txBody>
                    <a:bodyPr/>
                    <a:lstStyle/>
                    <a:p>
                      <a:pPr algn="ctr"/>
                      <a:r>
                        <a:rPr lang="en-US" sz="2400" b="0" dirty="0" smtClean="0"/>
                        <a:t>NOHAV.</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D.BILL</a:t>
                      </a:r>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1</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NOHAV.</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2</a:t>
                      </a:r>
                      <a:endParaRPr lang="en-US" sz="2400" b="1" dirty="0"/>
                    </a:p>
                  </a:txBody>
                  <a:tcPr anchor="ctr">
                    <a:solidFill>
                      <a:schemeClr val="accent5">
                        <a:lumMod val="20000"/>
                        <a:lumOff val="80000"/>
                      </a:schemeClr>
                    </a:solidFill>
                  </a:tcPr>
                </a:tc>
              </a:tr>
            </a:tbl>
          </a:graphicData>
        </a:graphic>
      </p:graphicFrame>
      <p:graphicFrame>
        <p:nvGraphicFramePr>
          <p:cNvPr id="26" name="Content Placeholder 6"/>
          <p:cNvGraphicFramePr>
            <a:graphicFrameLocks/>
          </p:cNvGraphicFramePr>
          <p:nvPr/>
        </p:nvGraphicFramePr>
        <p:xfrm>
          <a:off x="4937130" y="4305312"/>
          <a:ext cx="4016430" cy="2117754"/>
        </p:xfrm>
        <a:graphic>
          <a:graphicData uri="http://schemas.openxmlformats.org/drawingml/2006/table">
            <a:tbl>
              <a:tblPr firstRow="1" bandRow="1">
                <a:tableStyleId>{5C22544A-7EE6-4342-B048-85BDC9FD1C3A}</a:tableStyleId>
              </a:tblPr>
              <a:tblGrid>
                <a:gridCol w="1497033"/>
                <a:gridCol w="1168416"/>
                <a:gridCol w="1350981"/>
              </a:tblGrid>
              <a:tr h="745182">
                <a:tc>
                  <a:txBody>
                    <a:bodyPr/>
                    <a:lstStyle/>
                    <a:p>
                      <a:pPr algn="ctr"/>
                      <a:r>
                        <a:rPr lang="en-US" sz="2400" b="0" dirty="0" smtClean="0">
                          <a:solidFill>
                            <a:srgbClr val="C00000"/>
                          </a:solidFill>
                        </a:rPr>
                        <a:t>A2</a:t>
                      </a:r>
                      <a:r>
                        <a:rPr lang="en-US" sz="2400" b="0" baseline="30000" dirty="0" smtClean="0">
                          <a:solidFill>
                            <a:srgbClr val="C00000"/>
                          </a:solidFill>
                        </a:rPr>
                        <a:t>nd</a:t>
                      </a:r>
                      <a:r>
                        <a:rPr lang="en-US" sz="2400" b="0" baseline="0" dirty="0" smtClean="0">
                          <a:solidFill>
                            <a:schemeClr val="lt1"/>
                          </a:solidFill>
                        </a:rPr>
                        <a:t> </a:t>
                      </a:r>
                      <a:r>
                        <a:rPr lang="en-US" sz="2400" b="0" dirty="0" smtClean="0">
                          <a:solidFill>
                            <a:schemeClr val="bg2">
                              <a:lumMod val="10000"/>
                            </a:schemeClr>
                          </a:solidFill>
                        </a:rPr>
                        <a:t>R2</a:t>
                      </a:r>
                      <a:r>
                        <a:rPr lang="en-US" sz="2400" b="0" baseline="30000" dirty="0" smtClean="0">
                          <a:solidFill>
                            <a:schemeClr val="bg2">
                              <a:lumMod val="10000"/>
                            </a:schemeClr>
                          </a:solidFill>
                        </a:rPr>
                        <a:t>nd</a:t>
                      </a:r>
                      <a:endParaRPr lang="en-US" sz="2400" b="0" dirty="0">
                        <a:solidFill>
                          <a:schemeClr val="bg2">
                            <a:lumMod val="10000"/>
                          </a:schemeClr>
                        </a:solidFill>
                      </a:endParaRPr>
                    </a:p>
                  </a:txBody>
                  <a:tcPr anchor="ctr">
                    <a:solidFill>
                      <a:schemeClr val="bg1"/>
                    </a:solidFill>
                  </a:tcPr>
                </a:tc>
                <a:tc>
                  <a:txBody>
                    <a:bodyPr/>
                    <a:lstStyle/>
                    <a:p>
                      <a:pPr algn="ctr"/>
                      <a:r>
                        <a:rPr lang="en-US" sz="2400" b="0" dirty="0" smtClean="0"/>
                        <a:t>D.BILL</a:t>
                      </a:r>
                      <a:endParaRPr lang="en-US" sz="2400" b="0" dirty="0"/>
                    </a:p>
                  </a:txBody>
                  <a:tcPr anchor="ctr"/>
                </a:tc>
                <a:tc>
                  <a:txBody>
                    <a:bodyPr/>
                    <a:lstStyle/>
                    <a:p>
                      <a:pPr algn="ctr"/>
                      <a:r>
                        <a:rPr lang="en-US" sz="2400" b="0" dirty="0" smtClean="0"/>
                        <a:t>NOHAV.</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D.BILL</a:t>
                      </a:r>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bg2">
                              <a:lumMod val="10000"/>
                            </a:schemeClr>
                          </a:solidFill>
                        </a:rPr>
                        <a:t>2</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NOHAV.</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accent3">
                              <a:lumMod val="10000"/>
                            </a:schemeClr>
                          </a:solidFill>
                        </a:rPr>
                        <a:t>1</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bl>
          </a:graphicData>
        </a:graphic>
      </p:graphicFrame>
      <p:sp>
        <p:nvSpPr>
          <p:cNvPr id="28" name="TextBox 27"/>
          <p:cNvSpPr txBox="1"/>
          <p:nvPr/>
        </p:nvSpPr>
        <p:spPr>
          <a:xfrm>
            <a:off x="2198655" y="1238220"/>
            <a:ext cx="2482884" cy="461665"/>
          </a:xfrm>
          <a:prstGeom prst="rect">
            <a:avLst/>
          </a:prstGeom>
          <a:noFill/>
        </p:spPr>
        <p:txBody>
          <a:bodyPr wrap="square" rtlCol="0">
            <a:spAutoFit/>
          </a:bodyPr>
          <a:lstStyle/>
          <a:p>
            <a:pPr algn="ctr"/>
            <a:r>
              <a:rPr lang="en-US" sz="2400" b="1" dirty="0" err="1" smtClean="0">
                <a:solidFill>
                  <a:schemeClr val="accent3">
                    <a:lumMod val="10000"/>
                  </a:schemeClr>
                </a:solidFill>
              </a:rPr>
              <a:t>Radka</a:t>
            </a:r>
            <a:r>
              <a:rPr lang="en-US" sz="2400" b="1" dirty="0" smtClean="0">
                <a:solidFill>
                  <a:schemeClr val="accent3">
                    <a:lumMod val="10000"/>
                  </a:schemeClr>
                </a:solidFill>
              </a:rPr>
              <a:t> – likes A</a:t>
            </a:r>
            <a:endParaRPr lang="en-US" sz="1400" b="1" dirty="0">
              <a:solidFill>
                <a:schemeClr val="accent3">
                  <a:lumMod val="10000"/>
                </a:schemeClr>
              </a:solidFill>
            </a:endParaRPr>
          </a:p>
        </p:txBody>
      </p:sp>
      <p:graphicFrame>
        <p:nvGraphicFramePr>
          <p:cNvPr id="10" name="Content Placeholder 6"/>
          <p:cNvGraphicFramePr>
            <a:graphicFrameLocks/>
          </p:cNvGraphicFramePr>
          <p:nvPr/>
        </p:nvGraphicFramePr>
        <p:xfrm>
          <a:off x="701622" y="1676376"/>
          <a:ext cx="4016430" cy="2117754"/>
        </p:xfrm>
        <a:graphic>
          <a:graphicData uri="http://schemas.openxmlformats.org/drawingml/2006/table">
            <a:tbl>
              <a:tblPr firstRow="1" bandRow="1">
                <a:tableStyleId>{5C22544A-7EE6-4342-B048-85BDC9FD1C3A}</a:tableStyleId>
              </a:tblPr>
              <a:tblGrid>
                <a:gridCol w="1460520"/>
                <a:gridCol w="1168416"/>
                <a:gridCol w="1387494"/>
              </a:tblGrid>
              <a:tr h="745182">
                <a:tc>
                  <a:txBody>
                    <a:bodyPr/>
                    <a:lstStyle/>
                    <a:p>
                      <a:pPr algn="ctr"/>
                      <a:r>
                        <a:rPr lang="en-US" sz="2400" b="0" dirty="0" smtClean="0">
                          <a:solidFill>
                            <a:srgbClr val="C00000"/>
                          </a:solidFill>
                        </a:rPr>
                        <a:t>A1</a:t>
                      </a:r>
                      <a:r>
                        <a:rPr lang="en-US" sz="2400" b="0" baseline="30000" dirty="0" smtClean="0">
                          <a:solidFill>
                            <a:srgbClr val="C00000"/>
                          </a:solidFill>
                        </a:rPr>
                        <a:t>st</a:t>
                      </a:r>
                      <a:r>
                        <a:rPr lang="en-US" sz="2400" b="0" baseline="0" dirty="0" smtClean="0">
                          <a:solidFill>
                            <a:schemeClr val="lt1"/>
                          </a:solidFill>
                        </a:rPr>
                        <a:t> </a:t>
                      </a:r>
                      <a:r>
                        <a:rPr lang="en-US" sz="2400" b="0" dirty="0" smtClean="0">
                          <a:solidFill>
                            <a:schemeClr val="bg2">
                              <a:lumMod val="10000"/>
                            </a:schemeClr>
                          </a:solidFill>
                        </a:rPr>
                        <a:t>R1</a:t>
                      </a:r>
                      <a:r>
                        <a:rPr lang="en-US" sz="2400" b="0" baseline="30000" dirty="0" smtClean="0">
                          <a:solidFill>
                            <a:schemeClr val="bg2">
                              <a:lumMod val="10000"/>
                            </a:schemeClr>
                          </a:solidFill>
                        </a:rPr>
                        <a:t>st</a:t>
                      </a:r>
                      <a:endParaRPr lang="en-US" sz="2400" b="0" dirty="0">
                        <a:solidFill>
                          <a:schemeClr val="bg2">
                            <a:lumMod val="10000"/>
                          </a:schemeClr>
                        </a:solidFill>
                      </a:endParaRPr>
                    </a:p>
                  </a:txBody>
                  <a:tcPr anchor="ctr">
                    <a:solidFill>
                      <a:schemeClr val="bg1"/>
                    </a:solidFill>
                  </a:tcPr>
                </a:tc>
                <a:tc>
                  <a:txBody>
                    <a:bodyPr/>
                    <a:lstStyle/>
                    <a:p>
                      <a:pPr algn="ctr"/>
                      <a:r>
                        <a:rPr lang="en-US" sz="2400" b="0" dirty="0" smtClean="0"/>
                        <a:t>D.BILL</a:t>
                      </a:r>
                      <a:endParaRPr lang="en-US" sz="2400" b="0" dirty="0"/>
                    </a:p>
                  </a:txBody>
                  <a:tcPr anchor="ctr"/>
                </a:tc>
                <a:tc>
                  <a:txBody>
                    <a:bodyPr/>
                    <a:lstStyle/>
                    <a:p>
                      <a:pPr algn="ctr"/>
                      <a:r>
                        <a:rPr lang="en-US" sz="2400" b="0" dirty="0" smtClean="0"/>
                        <a:t>NOHAV.</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D.BILL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1</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NOHAV.</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2</a:t>
                      </a:r>
                      <a:endParaRPr lang="en-US" sz="2400" b="1" dirty="0"/>
                    </a:p>
                  </a:txBody>
                  <a:tcPr anchor="ctr">
                    <a:solidFill>
                      <a:schemeClr val="accent5">
                        <a:lumMod val="20000"/>
                        <a:lumOff val="80000"/>
                      </a:schemeClr>
                    </a:solidFill>
                  </a:tcPr>
                </a:tc>
              </a:tr>
            </a:tbl>
          </a:graphicData>
        </a:graphic>
      </p:graphicFrame>
      <p:graphicFrame>
        <p:nvGraphicFramePr>
          <p:cNvPr id="11" name="Content Placeholder 6"/>
          <p:cNvGraphicFramePr>
            <a:graphicFrameLocks/>
          </p:cNvGraphicFramePr>
          <p:nvPr/>
        </p:nvGraphicFramePr>
        <p:xfrm>
          <a:off x="4900617" y="1676376"/>
          <a:ext cx="4016430" cy="2117754"/>
        </p:xfrm>
        <a:graphic>
          <a:graphicData uri="http://schemas.openxmlformats.org/drawingml/2006/table">
            <a:tbl>
              <a:tblPr firstRow="1" bandRow="1">
                <a:tableStyleId>{5C22544A-7EE6-4342-B048-85BDC9FD1C3A}</a:tableStyleId>
              </a:tblPr>
              <a:tblGrid>
                <a:gridCol w="1460520"/>
                <a:gridCol w="1204929"/>
                <a:gridCol w="1350981"/>
              </a:tblGrid>
              <a:tr h="745182">
                <a:tc>
                  <a:txBody>
                    <a:bodyPr/>
                    <a:lstStyle/>
                    <a:p>
                      <a:pPr algn="ctr"/>
                      <a:r>
                        <a:rPr lang="en-US" sz="2400" b="0" dirty="0" smtClean="0">
                          <a:solidFill>
                            <a:srgbClr val="C00000"/>
                          </a:solidFill>
                        </a:rPr>
                        <a:t>A1</a:t>
                      </a:r>
                      <a:r>
                        <a:rPr lang="en-US" sz="2400" b="0" baseline="30000" dirty="0" smtClean="0">
                          <a:solidFill>
                            <a:srgbClr val="C00000"/>
                          </a:solidFill>
                        </a:rPr>
                        <a:t>st</a:t>
                      </a:r>
                      <a:r>
                        <a:rPr lang="en-US" sz="2400" b="0" baseline="0" dirty="0" smtClean="0">
                          <a:solidFill>
                            <a:schemeClr val="lt1"/>
                          </a:solidFill>
                        </a:rPr>
                        <a:t> </a:t>
                      </a:r>
                      <a:r>
                        <a:rPr lang="en-US" sz="2400" b="0" dirty="0" smtClean="0">
                          <a:solidFill>
                            <a:schemeClr val="bg2">
                              <a:lumMod val="10000"/>
                            </a:schemeClr>
                          </a:solidFill>
                        </a:rPr>
                        <a:t>R2</a:t>
                      </a:r>
                      <a:r>
                        <a:rPr lang="en-US" sz="2400" b="0" baseline="30000" dirty="0" smtClean="0">
                          <a:solidFill>
                            <a:schemeClr val="bg2">
                              <a:lumMod val="10000"/>
                            </a:schemeClr>
                          </a:solidFill>
                        </a:rPr>
                        <a:t>nd</a:t>
                      </a:r>
                      <a:endParaRPr lang="en-US" sz="2400" b="0" dirty="0">
                        <a:solidFill>
                          <a:schemeClr val="bg2">
                            <a:lumMod val="10000"/>
                          </a:schemeClr>
                        </a:solidFill>
                      </a:endParaRPr>
                    </a:p>
                  </a:txBody>
                  <a:tcPr anchor="ctr">
                    <a:solidFill>
                      <a:schemeClr val="bg1"/>
                    </a:solidFill>
                  </a:tcPr>
                </a:tc>
                <a:tc>
                  <a:txBody>
                    <a:bodyPr/>
                    <a:lstStyle/>
                    <a:p>
                      <a:pPr algn="ctr"/>
                      <a:r>
                        <a:rPr lang="en-US" sz="2400" b="0" dirty="0" smtClean="0"/>
                        <a:t>D.BILL</a:t>
                      </a:r>
                      <a:endParaRPr lang="en-US" sz="2400" b="0" dirty="0"/>
                    </a:p>
                  </a:txBody>
                  <a:tcPr anchor="ctr"/>
                </a:tc>
                <a:tc>
                  <a:txBody>
                    <a:bodyPr/>
                    <a:lstStyle/>
                    <a:p>
                      <a:pPr algn="ctr"/>
                      <a:r>
                        <a:rPr lang="en-US" sz="2400" b="0" dirty="0" smtClean="0"/>
                        <a:t>NOHAV.</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D.BILL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2</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NOHAV.</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1</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bl>
          </a:graphicData>
        </a:graphic>
      </p:graphicFrame>
      <p:sp>
        <p:nvSpPr>
          <p:cNvPr id="12" name="TextBox 11"/>
          <p:cNvSpPr txBox="1"/>
          <p:nvPr/>
        </p:nvSpPr>
        <p:spPr>
          <a:xfrm>
            <a:off x="0" y="1712889"/>
            <a:ext cx="665110" cy="1938992"/>
          </a:xfrm>
          <a:prstGeom prst="rect">
            <a:avLst/>
          </a:prstGeom>
          <a:noFill/>
        </p:spPr>
        <p:txBody>
          <a:bodyPr wrap="square" rtlCol="0">
            <a:spAutoFit/>
          </a:bodyPr>
          <a:lstStyle/>
          <a:p>
            <a:pPr algn="ctr"/>
            <a:r>
              <a:rPr lang="en-US" sz="2400" b="1" dirty="0" smtClean="0">
                <a:solidFill>
                  <a:srgbClr val="C00000"/>
                </a:solidFill>
              </a:rPr>
              <a:t>1</a:t>
            </a:r>
            <a:r>
              <a:rPr lang="en-US" sz="2400" b="1" baseline="30000" dirty="0" smtClean="0">
                <a:solidFill>
                  <a:srgbClr val="C00000"/>
                </a:solidFill>
              </a:rPr>
              <a:t>st</a:t>
            </a:r>
            <a:r>
              <a:rPr lang="en-US" sz="2400" b="1" dirty="0" smtClean="0">
                <a:solidFill>
                  <a:srgbClr val="C00000"/>
                </a:solidFill>
              </a:rPr>
              <a:t> </a:t>
            </a:r>
          </a:p>
          <a:p>
            <a:pPr algn="ctr"/>
            <a:r>
              <a:rPr lang="en-US" sz="2400" b="1" dirty="0" smtClean="0">
                <a:solidFill>
                  <a:srgbClr val="C00000"/>
                </a:solidFill>
              </a:rPr>
              <a:t>A</a:t>
            </a:r>
          </a:p>
          <a:p>
            <a:pPr algn="ctr"/>
            <a:r>
              <a:rPr lang="en-US" sz="2400" b="1" dirty="0" smtClean="0">
                <a:solidFill>
                  <a:srgbClr val="C00000"/>
                </a:solidFill>
              </a:rPr>
              <a:t>D</a:t>
            </a:r>
          </a:p>
          <a:p>
            <a:pPr algn="ctr"/>
            <a:r>
              <a:rPr lang="en-US" sz="2400" b="1" dirty="0" smtClean="0">
                <a:solidFill>
                  <a:srgbClr val="C00000"/>
                </a:solidFill>
              </a:rPr>
              <a:t>A</a:t>
            </a:r>
          </a:p>
          <a:p>
            <a:pPr algn="ctr"/>
            <a:r>
              <a:rPr lang="en-US" sz="2400" b="1" dirty="0" smtClean="0">
                <a:solidFill>
                  <a:srgbClr val="C00000"/>
                </a:solidFill>
              </a:rPr>
              <a:t>M</a:t>
            </a:r>
          </a:p>
        </p:txBody>
      </p:sp>
      <p:sp>
        <p:nvSpPr>
          <p:cNvPr id="13" name="TextBox 12"/>
          <p:cNvSpPr txBox="1"/>
          <p:nvPr/>
        </p:nvSpPr>
        <p:spPr>
          <a:xfrm>
            <a:off x="2125629" y="3903669"/>
            <a:ext cx="2482884" cy="461665"/>
          </a:xfrm>
          <a:prstGeom prst="rect">
            <a:avLst/>
          </a:prstGeom>
          <a:noFill/>
        </p:spPr>
        <p:txBody>
          <a:bodyPr wrap="square" rtlCol="0">
            <a:spAutoFit/>
          </a:bodyPr>
          <a:lstStyle/>
          <a:p>
            <a:pPr algn="ctr"/>
            <a:r>
              <a:rPr lang="en-US" sz="2400" b="1" dirty="0" err="1" smtClean="0">
                <a:solidFill>
                  <a:schemeClr val="accent3">
                    <a:lumMod val="10000"/>
                  </a:schemeClr>
                </a:solidFill>
              </a:rPr>
              <a:t>Radka</a:t>
            </a:r>
            <a:r>
              <a:rPr lang="en-US" sz="2400" b="1" dirty="0" smtClean="0">
                <a:solidFill>
                  <a:schemeClr val="accent3">
                    <a:lumMod val="10000"/>
                  </a:schemeClr>
                </a:solidFill>
              </a:rPr>
              <a:t> – likes A</a:t>
            </a:r>
            <a:endParaRPr lang="en-US" sz="1400" b="1" dirty="0">
              <a:solidFill>
                <a:schemeClr val="accent3">
                  <a:lumMod val="10000"/>
                </a:schemeClr>
              </a:solidFill>
            </a:endParaRPr>
          </a:p>
        </p:txBody>
      </p:sp>
      <p:sp>
        <p:nvSpPr>
          <p:cNvPr id="14" name="TextBox 13"/>
          <p:cNvSpPr txBox="1"/>
          <p:nvPr/>
        </p:nvSpPr>
        <p:spPr>
          <a:xfrm>
            <a:off x="6259473" y="3940182"/>
            <a:ext cx="2884527" cy="461665"/>
          </a:xfrm>
          <a:prstGeom prst="rect">
            <a:avLst/>
          </a:prstGeom>
          <a:noFill/>
        </p:spPr>
        <p:txBody>
          <a:bodyPr wrap="square" rtlCol="0">
            <a:spAutoFit/>
          </a:bodyPr>
          <a:lstStyle/>
          <a:p>
            <a:pPr algn="ctr"/>
            <a:r>
              <a:rPr lang="en-US" sz="2400" b="1" dirty="0" err="1" smtClean="0">
                <a:solidFill>
                  <a:schemeClr val="accent3">
                    <a:lumMod val="10000"/>
                  </a:schemeClr>
                </a:solidFill>
              </a:rPr>
              <a:t>Radka</a:t>
            </a:r>
            <a:r>
              <a:rPr lang="en-US" sz="2400" b="1" dirty="0" smtClean="0">
                <a:solidFill>
                  <a:schemeClr val="accent3">
                    <a:lumMod val="10000"/>
                  </a:schemeClr>
                </a:solidFill>
              </a:rPr>
              <a:t> – dislikes A</a:t>
            </a:r>
            <a:endParaRPr lang="en-US" sz="1400" b="1" dirty="0">
              <a:solidFill>
                <a:schemeClr val="accent3">
                  <a:lumMod val="10000"/>
                </a:schemeClr>
              </a:solidFill>
            </a:endParaRPr>
          </a:p>
        </p:txBody>
      </p:sp>
      <p:sp>
        <p:nvSpPr>
          <p:cNvPr id="15" name="Rectangle 14"/>
          <p:cNvSpPr/>
          <p:nvPr/>
        </p:nvSpPr>
        <p:spPr>
          <a:xfrm>
            <a:off x="0" y="1274733"/>
            <a:ext cx="9144000" cy="2628936"/>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0" y="3976695"/>
            <a:ext cx="9144000" cy="2628936"/>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738135" y="1274733"/>
            <a:ext cx="1241442" cy="461665"/>
          </a:xfrm>
          <a:prstGeom prst="rect">
            <a:avLst/>
          </a:prstGeom>
          <a:noFill/>
        </p:spPr>
        <p:txBody>
          <a:bodyPr wrap="square" rtlCol="0">
            <a:spAutoFit/>
          </a:bodyPr>
          <a:lstStyle/>
          <a:p>
            <a:r>
              <a:rPr lang="en-US" sz="2400" b="1" dirty="0" smtClean="0">
                <a:solidFill>
                  <a:srgbClr val="C00000"/>
                </a:solidFill>
              </a:rPr>
              <a:t>1/2 </a:t>
            </a:r>
            <a:r>
              <a:rPr lang="en-US" sz="2400" b="1" dirty="0" smtClean="0">
                <a:solidFill>
                  <a:schemeClr val="bg2">
                    <a:lumMod val="10000"/>
                  </a:schemeClr>
                </a:solidFill>
              </a:rPr>
              <a:t>2/3</a:t>
            </a:r>
            <a:r>
              <a:rPr lang="en-US" sz="2400" b="1" dirty="0" smtClean="0">
                <a:solidFill>
                  <a:srgbClr val="C00000"/>
                </a:solidFill>
              </a:rPr>
              <a:t> </a:t>
            </a:r>
            <a:endParaRPr lang="en-US" b="1" dirty="0">
              <a:solidFill>
                <a:srgbClr val="C00000"/>
              </a:solidFill>
            </a:endParaRPr>
          </a:p>
        </p:txBody>
      </p:sp>
      <p:sp>
        <p:nvSpPr>
          <p:cNvPr id="18" name="TextBox 17"/>
          <p:cNvSpPr txBox="1"/>
          <p:nvPr/>
        </p:nvSpPr>
        <p:spPr>
          <a:xfrm>
            <a:off x="4973643" y="1274733"/>
            <a:ext cx="1204929" cy="461665"/>
          </a:xfrm>
          <a:prstGeom prst="rect">
            <a:avLst/>
          </a:prstGeom>
          <a:noFill/>
        </p:spPr>
        <p:txBody>
          <a:bodyPr wrap="square" rtlCol="0">
            <a:spAutoFit/>
          </a:bodyPr>
          <a:lstStyle/>
          <a:p>
            <a:r>
              <a:rPr lang="en-US" sz="2400" b="1" dirty="0" smtClean="0">
                <a:solidFill>
                  <a:srgbClr val="C00000"/>
                </a:solidFill>
              </a:rPr>
              <a:t>1/2  </a:t>
            </a:r>
            <a:r>
              <a:rPr lang="en-US" sz="2400" b="1" dirty="0" smtClean="0">
                <a:solidFill>
                  <a:schemeClr val="bg2">
                    <a:lumMod val="10000"/>
                  </a:schemeClr>
                </a:solidFill>
              </a:rPr>
              <a:t>2/3</a:t>
            </a:r>
            <a:r>
              <a:rPr lang="en-US" sz="2400" b="1" dirty="0" smtClean="0">
                <a:solidFill>
                  <a:srgbClr val="C00000"/>
                </a:solidFill>
              </a:rPr>
              <a:t> </a:t>
            </a:r>
            <a:endParaRPr lang="en-US" b="1" dirty="0">
              <a:solidFill>
                <a:srgbClr val="C00000"/>
              </a:solidFill>
            </a:endParaRPr>
          </a:p>
        </p:txBody>
      </p:sp>
      <p:sp>
        <p:nvSpPr>
          <p:cNvPr id="20" name="TextBox 19"/>
          <p:cNvSpPr txBox="1"/>
          <p:nvPr/>
        </p:nvSpPr>
        <p:spPr>
          <a:xfrm>
            <a:off x="701621" y="3903669"/>
            <a:ext cx="1424007" cy="461665"/>
          </a:xfrm>
          <a:prstGeom prst="rect">
            <a:avLst/>
          </a:prstGeom>
          <a:noFill/>
        </p:spPr>
        <p:txBody>
          <a:bodyPr wrap="square" rtlCol="0">
            <a:spAutoFit/>
          </a:bodyPr>
          <a:lstStyle/>
          <a:p>
            <a:r>
              <a:rPr lang="en-US" sz="2400" b="1" dirty="0" smtClean="0">
                <a:solidFill>
                  <a:srgbClr val="C00000"/>
                </a:solidFill>
              </a:rPr>
              <a:t>1/2  </a:t>
            </a:r>
            <a:r>
              <a:rPr lang="en-US" sz="2400" b="1" dirty="0" smtClean="0">
                <a:solidFill>
                  <a:schemeClr val="bg2">
                    <a:lumMod val="10000"/>
                  </a:schemeClr>
                </a:solidFill>
              </a:rPr>
              <a:t>1/3</a:t>
            </a:r>
            <a:r>
              <a:rPr lang="en-US" sz="2400" b="1" dirty="0" smtClean="0">
                <a:solidFill>
                  <a:srgbClr val="C00000"/>
                </a:solidFill>
              </a:rPr>
              <a:t> </a:t>
            </a:r>
            <a:endParaRPr lang="en-US" b="1" dirty="0">
              <a:solidFill>
                <a:srgbClr val="C00000"/>
              </a:solidFill>
            </a:endParaRPr>
          </a:p>
        </p:txBody>
      </p:sp>
      <p:sp>
        <p:nvSpPr>
          <p:cNvPr id="21" name="TextBox 20"/>
          <p:cNvSpPr txBox="1"/>
          <p:nvPr/>
        </p:nvSpPr>
        <p:spPr>
          <a:xfrm>
            <a:off x="4900617" y="3903669"/>
            <a:ext cx="1241442" cy="461665"/>
          </a:xfrm>
          <a:prstGeom prst="rect">
            <a:avLst/>
          </a:prstGeom>
          <a:noFill/>
        </p:spPr>
        <p:txBody>
          <a:bodyPr wrap="square" rtlCol="0">
            <a:spAutoFit/>
          </a:bodyPr>
          <a:lstStyle/>
          <a:p>
            <a:r>
              <a:rPr lang="en-US" sz="2400" b="1" dirty="0" smtClean="0">
                <a:solidFill>
                  <a:srgbClr val="C00000"/>
                </a:solidFill>
              </a:rPr>
              <a:t>1/2  </a:t>
            </a:r>
            <a:r>
              <a:rPr lang="en-US" sz="2400" b="1" dirty="0" smtClean="0">
                <a:solidFill>
                  <a:schemeClr val="bg2">
                    <a:lumMod val="10000"/>
                  </a:schemeClr>
                </a:solidFill>
              </a:rPr>
              <a:t>1/3</a:t>
            </a:r>
            <a:r>
              <a:rPr lang="en-US" sz="2400" b="1" dirty="0" smtClean="0">
                <a:solidFill>
                  <a:srgbClr val="C00000"/>
                </a:solidFill>
              </a:rPr>
              <a:t> </a:t>
            </a:r>
            <a:endParaRPr lang="en-US" b="1" dirty="0">
              <a:solidFill>
                <a:srgbClr val="C00000"/>
              </a:solidFill>
            </a:endParaRPr>
          </a:p>
        </p:txBody>
      </p:sp>
      <p:sp>
        <p:nvSpPr>
          <p:cNvPr id="23" name="Rectangle 22"/>
          <p:cNvSpPr/>
          <p:nvPr/>
        </p:nvSpPr>
        <p:spPr>
          <a:xfrm>
            <a:off x="555570" y="1128681"/>
            <a:ext cx="4272021" cy="5403924"/>
          </a:xfrm>
          <a:prstGeom prst="rect">
            <a:avLst/>
          </a:prstGeom>
          <a:noFill/>
          <a:ln w="38100">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4871979" y="1128681"/>
            <a:ext cx="4206240" cy="5403924"/>
          </a:xfrm>
          <a:prstGeom prst="rect">
            <a:avLst/>
          </a:prstGeom>
          <a:noFill/>
          <a:ln w="38100">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9" name="TextBox 8"/>
          <p:cNvSpPr txBox="1"/>
          <p:nvPr/>
        </p:nvSpPr>
        <p:spPr>
          <a:xfrm>
            <a:off x="1" y="1457298"/>
            <a:ext cx="9143999" cy="5509200"/>
          </a:xfrm>
          <a:prstGeom prst="rect">
            <a:avLst/>
          </a:prstGeom>
          <a:noFill/>
        </p:spPr>
        <p:txBody>
          <a:bodyPr wrap="square" rtlCol="0">
            <a:spAutoFit/>
          </a:bodyPr>
          <a:lstStyle/>
          <a:p>
            <a:pPr algn="just"/>
            <a:r>
              <a:rPr lang="en-US" sz="2400" dirty="0" smtClean="0"/>
              <a:t>When finding </a:t>
            </a:r>
            <a:r>
              <a:rPr lang="en-US" sz="2400" dirty="0" smtClean="0">
                <a:solidFill>
                  <a:srgbClr val="FFFF00"/>
                </a:solidFill>
              </a:rPr>
              <a:t>Nash </a:t>
            </a:r>
            <a:r>
              <a:rPr lang="en-US" sz="2400" dirty="0" err="1" smtClean="0">
                <a:solidFill>
                  <a:srgbClr val="FFFF00"/>
                </a:solidFill>
              </a:rPr>
              <a:t>equilibria</a:t>
            </a:r>
            <a:r>
              <a:rPr lang="en-US" sz="2400" dirty="0" smtClean="0">
                <a:solidFill>
                  <a:srgbClr val="FFFF00"/>
                </a:solidFill>
              </a:rPr>
              <a:t> </a:t>
            </a:r>
            <a:r>
              <a:rPr lang="en-US" sz="2400" dirty="0" smtClean="0"/>
              <a:t>of this game, </a:t>
            </a:r>
            <a:r>
              <a:rPr lang="en-US" sz="3200" b="1" dirty="0" smtClean="0">
                <a:solidFill>
                  <a:srgbClr val="FFFF00"/>
                </a:solidFill>
              </a:rPr>
              <a:t>we start with computing expected utility</a:t>
            </a:r>
            <a:r>
              <a:rPr lang="en-US" sz="2400" dirty="0" smtClean="0"/>
              <a:t> of playing DB or N for ADAM and RADKA, given their beliefs about the particular state of the game (1-4) after receiving their signal (photo – good or bad). </a:t>
            </a:r>
          </a:p>
          <a:p>
            <a:pPr algn="just"/>
            <a:r>
              <a:rPr lang="en-US" sz="2400" dirty="0" smtClean="0">
                <a:solidFill>
                  <a:srgbClr val="C00000"/>
                </a:solidFill>
              </a:rPr>
              <a:t>ADAM received good signal </a:t>
            </a:r>
            <a:r>
              <a:rPr lang="en-US" sz="2400" dirty="0" smtClean="0">
                <a:solidFill>
                  <a:srgbClr val="C00000"/>
                </a:solidFill>
                <a:sym typeface="Wingdings" pitchFamily="2" charset="2"/>
              </a:rPr>
              <a:t> 1</a:t>
            </a:r>
            <a:r>
              <a:rPr lang="en-US" sz="2400" baseline="30000" dirty="0" smtClean="0">
                <a:solidFill>
                  <a:srgbClr val="C00000"/>
                </a:solidFill>
                <a:sym typeface="Wingdings" pitchFamily="2" charset="2"/>
              </a:rPr>
              <a:t>st</a:t>
            </a:r>
            <a:r>
              <a:rPr lang="en-US" sz="2400" dirty="0" smtClean="0">
                <a:solidFill>
                  <a:srgbClr val="C00000"/>
                </a:solidFill>
                <a:sym typeface="Wingdings" pitchFamily="2" charset="2"/>
              </a:rPr>
              <a:t> type ADAM likes RADKA</a:t>
            </a:r>
            <a:endParaRPr lang="en-US" sz="2400" dirty="0" smtClean="0">
              <a:solidFill>
                <a:srgbClr val="C00000"/>
              </a:solidFill>
            </a:endParaRPr>
          </a:p>
          <a:p>
            <a:pPr algn="just"/>
            <a:r>
              <a:rPr lang="en-US" sz="2400" dirty="0" smtClean="0">
                <a:solidFill>
                  <a:srgbClr val="FFFF00"/>
                </a:solidFill>
              </a:rPr>
              <a:t>If </a:t>
            </a:r>
            <a:r>
              <a:rPr lang="en-US" sz="2400" dirty="0" smtClean="0">
                <a:solidFill>
                  <a:srgbClr val="C00000"/>
                </a:solidFill>
              </a:rPr>
              <a:t>1</a:t>
            </a:r>
            <a:r>
              <a:rPr lang="en-US" sz="2400" baseline="30000" dirty="0" smtClean="0">
                <a:solidFill>
                  <a:srgbClr val="C00000"/>
                </a:solidFill>
              </a:rPr>
              <a:t>st</a:t>
            </a:r>
            <a:r>
              <a:rPr lang="en-US" sz="2400" dirty="0" smtClean="0">
                <a:solidFill>
                  <a:srgbClr val="C00000"/>
                </a:solidFill>
              </a:rPr>
              <a:t> ADAM </a:t>
            </a:r>
            <a:r>
              <a:rPr lang="en-US" sz="2400" dirty="0" smtClean="0">
                <a:solidFill>
                  <a:srgbClr val="FFFF00"/>
                </a:solidFill>
              </a:rPr>
              <a:t>believes that </a:t>
            </a:r>
            <a:r>
              <a:rPr lang="en-US" sz="2400" dirty="0" smtClean="0">
                <a:solidFill>
                  <a:schemeClr val="bg2">
                    <a:lumMod val="10000"/>
                  </a:schemeClr>
                </a:solidFill>
              </a:rPr>
              <a:t>1</a:t>
            </a:r>
            <a:r>
              <a:rPr lang="en-US" sz="2400" baseline="30000" dirty="0" smtClean="0">
                <a:solidFill>
                  <a:schemeClr val="bg2">
                    <a:lumMod val="10000"/>
                  </a:schemeClr>
                </a:solidFill>
              </a:rPr>
              <a:t>st</a:t>
            </a:r>
            <a:r>
              <a:rPr lang="en-US" sz="2400" dirty="0" smtClean="0">
                <a:solidFill>
                  <a:schemeClr val="bg2">
                    <a:lumMod val="10000"/>
                  </a:schemeClr>
                </a:solidFill>
              </a:rPr>
              <a:t> type RADKA plays – D.BILL, 2</a:t>
            </a:r>
            <a:r>
              <a:rPr lang="en-US" sz="2400" baseline="30000" dirty="0" smtClean="0">
                <a:solidFill>
                  <a:schemeClr val="bg2">
                    <a:lumMod val="10000"/>
                  </a:schemeClr>
                </a:solidFill>
              </a:rPr>
              <a:t>nd</a:t>
            </a:r>
            <a:r>
              <a:rPr lang="en-US" sz="2400" dirty="0" smtClean="0">
                <a:solidFill>
                  <a:schemeClr val="bg2">
                    <a:lumMod val="10000"/>
                  </a:schemeClr>
                </a:solidFill>
              </a:rPr>
              <a:t> type RADKA – D.BILL:</a:t>
            </a:r>
          </a:p>
          <a:p>
            <a:pPr algn="just"/>
            <a:r>
              <a:rPr lang="en-US" sz="2400" dirty="0" smtClean="0"/>
              <a:t>EU (D.BILL) = ½ * 2 + ½ * 2 = 2</a:t>
            </a:r>
          </a:p>
          <a:p>
            <a:pPr algn="just"/>
            <a:r>
              <a:rPr lang="en-US" sz="2400" dirty="0" smtClean="0"/>
              <a:t>EU (NOHAV.) = ½ * 0 + ½ * 0 = 0</a:t>
            </a:r>
          </a:p>
          <a:p>
            <a:pPr algn="just"/>
            <a:r>
              <a:rPr lang="en-US" sz="2400" dirty="0" smtClean="0">
                <a:solidFill>
                  <a:srgbClr val="FFFF00"/>
                </a:solidFill>
              </a:rPr>
              <a:t>If </a:t>
            </a:r>
            <a:r>
              <a:rPr lang="en-US" sz="2400" dirty="0" smtClean="0">
                <a:solidFill>
                  <a:srgbClr val="C00000"/>
                </a:solidFill>
              </a:rPr>
              <a:t>1</a:t>
            </a:r>
            <a:r>
              <a:rPr lang="en-US" sz="2400" baseline="30000" dirty="0" smtClean="0">
                <a:solidFill>
                  <a:srgbClr val="C00000"/>
                </a:solidFill>
              </a:rPr>
              <a:t>st</a:t>
            </a:r>
            <a:r>
              <a:rPr lang="en-US" sz="2400" dirty="0" smtClean="0">
                <a:solidFill>
                  <a:srgbClr val="C00000"/>
                </a:solidFill>
              </a:rPr>
              <a:t> ADAM </a:t>
            </a:r>
            <a:r>
              <a:rPr lang="en-US" sz="2400" dirty="0" smtClean="0">
                <a:solidFill>
                  <a:srgbClr val="FFFF00"/>
                </a:solidFill>
              </a:rPr>
              <a:t>believes that </a:t>
            </a:r>
            <a:r>
              <a:rPr lang="en-US" sz="2400" dirty="0" smtClean="0">
                <a:solidFill>
                  <a:schemeClr val="bg2">
                    <a:lumMod val="10000"/>
                  </a:schemeClr>
                </a:solidFill>
              </a:rPr>
              <a:t>1</a:t>
            </a:r>
            <a:r>
              <a:rPr lang="en-US" sz="2400" baseline="30000" dirty="0" smtClean="0">
                <a:solidFill>
                  <a:schemeClr val="bg2">
                    <a:lumMod val="10000"/>
                  </a:schemeClr>
                </a:solidFill>
              </a:rPr>
              <a:t>st</a:t>
            </a:r>
            <a:r>
              <a:rPr lang="en-US" sz="2400" dirty="0" smtClean="0">
                <a:solidFill>
                  <a:schemeClr val="bg2">
                    <a:lumMod val="10000"/>
                  </a:schemeClr>
                </a:solidFill>
              </a:rPr>
              <a:t> type RADKA plays – D.BILL, 2</a:t>
            </a:r>
            <a:r>
              <a:rPr lang="en-US" sz="2400" baseline="30000" dirty="0" smtClean="0">
                <a:solidFill>
                  <a:schemeClr val="bg2">
                    <a:lumMod val="10000"/>
                  </a:schemeClr>
                </a:solidFill>
              </a:rPr>
              <a:t>nd</a:t>
            </a:r>
            <a:r>
              <a:rPr lang="en-US" sz="2400" dirty="0" smtClean="0">
                <a:solidFill>
                  <a:schemeClr val="bg2">
                    <a:lumMod val="10000"/>
                  </a:schemeClr>
                </a:solidFill>
              </a:rPr>
              <a:t> type RADKA – NOHAV.:</a:t>
            </a:r>
            <a:endParaRPr lang="en-US" sz="2400" dirty="0" smtClean="0">
              <a:solidFill>
                <a:srgbClr val="FFFF00"/>
              </a:solidFill>
            </a:endParaRPr>
          </a:p>
          <a:p>
            <a:pPr algn="just"/>
            <a:r>
              <a:rPr lang="en-US" sz="2400" dirty="0" smtClean="0"/>
              <a:t>EU (D.BILL) = ½ * 2 + ½ * 0 = 1</a:t>
            </a:r>
          </a:p>
          <a:p>
            <a:pPr algn="just"/>
            <a:r>
              <a:rPr lang="en-US" sz="2400" dirty="0" smtClean="0"/>
              <a:t>EU (NOHAV.) = ½ * 0 + ½ * 1 = ½  </a:t>
            </a:r>
          </a:p>
          <a:p>
            <a:pPr algn="just"/>
            <a:endParaRPr lang="en-US" sz="2400" dirty="0" smtClean="0"/>
          </a:p>
        </p:txBody>
      </p:sp>
    </p:spTree>
  </p:cSld>
  <p:clrMapOvr>
    <a:masterClrMapping/>
  </p:clrMapOvr>
  <p:transition>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9" name="TextBox 8"/>
          <p:cNvSpPr txBox="1"/>
          <p:nvPr/>
        </p:nvSpPr>
        <p:spPr>
          <a:xfrm>
            <a:off x="1" y="1457298"/>
            <a:ext cx="9143999" cy="5509200"/>
          </a:xfrm>
          <a:prstGeom prst="rect">
            <a:avLst/>
          </a:prstGeom>
          <a:noFill/>
        </p:spPr>
        <p:txBody>
          <a:bodyPr wrap="square" rtlCol="0">
            <a:spAutoFit/>
          </a:bodyPr>
          <a:lstStyle/>
          <a:p>
            <a:pPr algn="just"/>
            <a:r>
              <a:rPr lang="en-US" sz="2400" dirty="0" smtClean="0"/>
              <a:t>When finding </a:t>
            </a:r>
            <a:r>
              <a:rPr lang="en-US" sz="2400" dirty="0" smtClean="0">
                <a:solidFill>
                  <a:srgbClr val="FFFF00"/>
                </a:solidFill>
              </a:rPr>
              <a:t>Nash </a:t>
            </a:r>
            <a:r>
              <a:rPr lang="en-US" sz="2400" dirty="0" err="1" smtClean="0">
                <a:solidFill>
                  <a:srgbClr val="FFFF00"/>
                </a:solidFill>
              </a:rPr>
              <a:t>equilibria</a:t>
            </a:r>
            <a:r>
              <a:rPr lang="en-US" sz="2400" dirty="0" smtClean="0">
                <a:solidFill>
                  <a:srgbClr val="FFFF00"/>
                </a:solidFill>
              </a:rPr>
              <a:t> </a:t>
            </a:r>
            <a:r>
              <a:rPr lang="en-US" sz="2400" dirty="0" smtClean="0"/>
              <a:t>of this game, </a:t>
            </a:r>
            <a:r>
              <a:rPr lang="en-US" sz="3200" b="1" dirty="0" smtClean="0">
                <a:solidFill>
                  <a:srgbClr val="FFFF00"/>
                </a:solidFill>
              </a:rPr>
              <a:t>we start with computing expected utility</a:t>
            </a:r>
            <a:r>
              <a:rPr lang="en-US" sz="2400" dirty="0" smtClean="0"/>
              <a:t> of playing DB or N for ADAM and RADKA, given their beliefs about the particular state of the game (1-4) after receiving their signal (photo – good or bad). </a:t>
            </a:r>
          </a:p>
          <a:p>
            <a:pPr algn="just"/>
            <a:r>
              <a:rPr lang="en-US" sz="2400" dirty="0" smtClean="0">
                <a:solidFill>
                  <a:srgbClr val="C00000"/>
                </a:solidFill>
              </a:rPr>
              <a:t>ADAM received good signal </a:t>
            </a:r>
            <a:r>
              <a:rPr lang="en-US" sz="2400" dirty="0" smtClean="0">
                <a:solidFill>
                  <a:srgbClr val="C00000"/>
                </a:solidFill>
                <a:sym typeface="Wingdings" pitchFamily="2" charset="2"/>
              </a:rPr>
              <a:t> 1</a:t>
            </a:r>
            <a:r>
              <a:rPr lang="en-US" sz="2400" baseline="30000" dirty="0" smtClean="0">
                <a:solidFill>
                  <a:srgbClr val="C00000"/>
                </a:solidFill>
                <a:sym typeface="Wingdings" pitchFamily="2" charset="2"/>
              </a:rPr>
              <a:t>st</a:t>
            </a:r>
            <a:r>
              <a:rPr lang="en-US" sz="2400" dirty="0" smtClean="0">
                <a:solidFill>
                  <a:srgbClr val="C00000"/>
                </a:solidFill>
                <a:sym typeface="Wingdings" pitchFamily="2" charset="2"/>
              </a:rPr>
              <a:t> type ADAM likes RADKA</a:t>
            </a:r>
            <a:endParaRPr lang="en-US" sz="2400" dirty="0" smtClean="0">
              <a:solidFill>
                <a:srgbClr val="C00000"/>
              </a:solidFill>
            </a:endParaRPr>
          </a:p>
          <a:p>
            <a:pPr algn="just"/>
            <a:r>
              <a:rPr lang="en-US" sz="2400" dirty="0" smtClean="0">
                <a:solidFill>
                  <a:srgbClr val="FFFF00"/>
                </a:solidFill>
              </a:rPr>
              <a:t>If </a:t>
            </a:r>
            <a:r>
              <a:rPr lang="en-US" sz="2400" dirty="0" smtClean="0">
                <a:solidFill>
                  <a:srgbClr val="C00000"/>
                </a:solidFill>
              </a:rPr>
              <a:t>1</a:t>
            </a:r>
            <a:r>
              <a:rPr lang="en-US" sz="2400" baseline="30000" dirty="0" smtClean="0">
                <a:solidFill>
                  <a:srgbClr val="C00000"/>
                </a:solidFill>
              </a:rPr>
              <a:t>st</a:t>
            </a:r>
            <a:r>
              <a:rPr lang="en-US" sz="2400" dirty="0" smtClean="0">
                <a:solidFill>
                  <a:srgbClr val="C00000"/>
                </a:solidFill>
              </a:rPr>
              <a:t> ADAM </a:t>
            </a:r>
            <a:r>
              <a:rPr lang="en-US" sz="2400" dirty="0" smtClean="0">
                <a:solidFill>
                  <a:srgbClr val="FFFF00"/>
                </a:solidFill>
              </a:rPr>
              <a:t>believes that </a:t>
            </a:r>
            <a:r>
              <a:rPr lang="en-US" sz="2400" dirty="0" smtClean="0">
                <a:solidFill>
                  <a:schemeClr val="bg2">
                    <a:lumMod val="10000"/>
                  </a:schemeClr>
                </a:solidFill>
              </a:rPr>
              <a:t>1</a:t>
            </a:r>
            <a:r>
              <a:rPr lang="en-US" sz="2400" baseline="30000" dirty="0" smtClean="0">
                <a:solidFill>
                  <a:schemeClr val="bg2">
                    <a:lumMod val="10000"/>
                  </a:schemeClr>
                </a:solidFill>
              </a:rPr>
              <a:t>st</a:t>
            </a:r>
            <a:r>
              <a:rPr lang="en-US" sz="2400" dirty="0" smtClean="0">
                <a:solidFill>
                  <a:schemeClr val="bg2">
                    <a:lumMod val="10000"/>
                  </a:schemeClr>
                </a:solidFill>
              </a:rPr>
              <a:t> type RADKA plays – NOHAV., 2</a:t>
            </a:r>
            <a:r>
              <a:rPr lang="en-US" sz="2400" baseline="30000" dirty="0" smtClean="0">
                <a:solidFill>
                  <a:schemeClr val="bg2">
                    <a:lumMod val="10000"/>
                  </a:schemeClr>
                </a:solidFill>
              </a:rPr>
              <a:t>nd</a:t>
            </a:r>
            <a:r>
              <a:rPr lang="en-US" sz="2400" dirty="0" smtClean="0">
                <a:solidFill>
                  <a:schemeClr val="bg2">
                    <a:lumMod val="10000"/>
                  </a:schemeClr>
                </a:solidFill>
              </a:rPr>
              <a:t> type RADKA – D.BILL:</a:t>
            </a:r>
          </a:p>
          <a:p>
            <a:pPr algn="just"/>
            <a:r>
              <a:rPr lang="en-US" sz="2400" dirty="0" smtClean="0"/>
              <a:t>EU (D.BILL) = ½ * 0 + ½ * 2 = 1</a:t>
            </a:r>
          </a:p>
          <a:p>
            <a:pPr algn="just"/>
            <a:r>
              <a:rPr lang="en-US" sz="2400" dirty="0" smtClean="0"/>
              <a:t>EU (NOHAV.) = ½ * 1 + ½ * 0 = ½ </a:t>
            </a:r>
          </a:p>
          <a:p>
            <a:pPr algn="just"/>
            <a:r>
              <a:rPr lang="en-US" sz="2400" dirty="0" smtClean="0">
                <a:solidFill>
                  <a:srgbClr val="FFFF00"/>
                </a:solidFill>
              </a:rPr>
              <a:t>If </a:t>
            </a:r>
            <a:r>
              <a:rPr lang="en-US" sz="2400" dirty="0" smtClean="0">
                <a:solidFill>
                  <a:srgbClr val="C00000"/>
                </a:solidFill>
              </a:rPr>
              <a:t>1</a:t>
            </a:r>
            <a:r>
              <a:rPr lang="en-US" sz="2400" baseline="30000" dirty="0" smtClean="0">
                <a:solidFill>
                  <a:srgbClr val="C00000"/>
                </a:solidFill>
              </a:rPr>
              <a:t>st</a:t>
            </a:r>
            <a:r>
              <a:rPr lang="en-US" sz="2400" dirty="0" smtClean="0">
                <a:solidFill>
                  <a:srgbClr val="C00000"/>
                </a:solidFill>
              </a:rPr>
              <a:t> ADAM </a:t>
            </a:r>
            <a:r>
              <a:rPr lang="en-US" sz="2400" dirty="0" smtClean="0">
                <a:solidFill>
                  <a:srgbClr val="FFFF00"/>
                </a:solidFill>
              </a:rPr>
              <a:t>believes that </a:t>
            </a:r>
            <a:r>
              <a:rPr lang="en-US" sz="2400" dirty="0" smtClean="0">
                <a:solidFill>
                  <a:schemeClr val="bg2">
                    <a:lumMod val="10000"/>
                  </a:schemeClr>
                </a:solidFill>
              </a:rPr>
              <a:t>1</a:t>
            </a:r>
            <a:r>
              <a:rPr lang="en-US" sz="2400" baseline="30000" dirty="0" smtClean="0">
                <a:solidFill>
                  <a:schemeClr val="bg2">
                    <a:lumMod val="10000"/>
                  </a:schemeClr>
                </a:solidFill>
              </a:rPr>
              <a:t>st</a:t>
            </a:r>
            <a:r>
              <a:rPr lang="en-US" sz="2400" dirty="0" smtClean="0">
                <a:solidFill>
                  <a:schemeClr val="bg2">
                    <a:lumMod val="10000"/>
                  </a:schemeClr>
                </a:solidFill>
              </a:rPr>
              <a:t> type RADKA plays – NOHAV., 2</a:t>
            </a:r>
            <a:r>
              <a:rPr lang="en-US" sz="2400" baseline="30000" dirty="0" smtClean="0">
                <a:solidFill>
                  <a:schemeClr val="bg2">
                    <a:lumMod val="10000"/>
                  </a:schemeClr>
                </a:solidFill>
              </a:rPr>
              <a:t>nd</a:t>
            </a:r>
            <a:r>
              <a:rPr lang="en-US" sz="2400" dirty="0" smtClean="0">
                <a:solidFill>
                  <a:schemeClr val="bg2">
                    <a:lumMod val="10000"/>
                  </a:schemeClr>
                </a:solidFill>
              </a:rPr>
              <a:t> type RADKA – NOHAV.:</a:t>
            </a:r>
            <a:endParaRPr lang="en-US" sz="2400" dirty="0" smtClean="0">
              <a:solidFill>
                <a:srgbClr val="FFFF00"/>
              </a:solidFill>
            </a:endParaRPr>
          </a:p>
          <a:p>
            <a:pPr algn="just"/>
            <a:r>
              <a:rPr lang="en-US" sz="2400" dirty="0" smtClean="0"/>
              <a:t>EU (D.BILL) = ½ * 0 + ½ * 0 = 0</a:t>
            </a:r>
          </a:p>
          <a:p>
            <a:pPr algn="just"/>
            <a:r>
              <a:rPr lang="en-US" sz="2400" dirty="0" smtClean="0"/>
              <a:t>EU (NOHAV.) = ½ * 1 + ½ * 1 = 1 </a:t>
            </a:r>
          </a:p>
          <a:p>
            <a:pPr algn="just"/>
            <a:endParaRPr lang="en-US" sz="2400" dirty="0" smtClean="0"/>
          </a:p>
        </p:txBody>
      </p:sp>
    </p:spTree>
  </p:cSld>
  <p:clrMapOvr>
    <a:masterClrMapping/>
  </p:clrMapOvr>
  <p:transition>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9" name="TextBox 8"/>
          <p:cNvSpPr txBox="1"/>
          <p:nvPr/>
        </p:nvSpPr>
        <p:spPr>
          <a:xfrm>
            <a:off x="1" y="1457298"/>
            <a:ext cx="9143999" cy="5509200"/>
          </a:xfrm>
          <a:prstGeom prst="rect">
            <a:avLst/>
          </a:prstGeom>
          <a:noFill/>
        </p:spPr>
        <p:txBody>
          <a:bodyPr wrap="square" rtlCol="0">
            <a:spAutoFit/>
          </a:bodyPr>
          <a:lstStyle/>
          <a:p>
            <a:pPr algn="just"/>
            <a:r>
              <a:rPr lang="en-US" sz="2400" dirty="0" smtClean="0"/>
              <a:t>When finding </a:t>
            </a:r>
            <a:r>
              <a:rPr lang="en-US" sz="2400" dirty="0" smtClean="0">
                <a:solidFill>
                  <a:srgbClr val="FFFF00"/>
                </a:solidFill>
              </a:rPr>
              <a:t>Nash </a:t>
            </a:r>
            <a:r>
              <a:rPr lang="en-US" sz="2400" dirty="0" err="1" smtClean="0">
                <a:solidFill>
                  <a:srgbClr val="FFFF00"/>
                </a:solidFill>
              </a:rPr>
              <a:t>equilibria</a:t>
            </a:r>
            <a:r>
              <a:rPr lang="en-US" sz="2400" dirty="0" smtClean="0">
                <a:solidFill>
                  <a:srgbClr val="FFFF00"/>
                </a:solidFill>
              </a:rPr>
              <a:t> </a:t>
            </a:r>
            <a:r>
              <a:rPr lang="en-US" sz="2400" dirty="0" smtClean="0"/>
              <a:t>of this game, </a:t>
            </a:r>
            <a:r>
              <a:rPr lang="en-US" sz="3200" b="1" dirty="0" smtClean="0">
                <a:solidFill>
                  <a:srgbClr val="FFFF00"/>
                </a:solidFill>
              </a:rPr>
              <a:t>we start with computing expected utility</a:t>
            </a:r>
            <a:r>
              <a:rPr lang="en-US" sz="2400" dirty="0" smtClean="0"/>
              <a:t> of playing DB or N for ADAM and RADKA, given their beliefs about the particular state of the game (1-4) after receiving their signal (photo – good or bad). </a:t>
            </a:r>
          </a:p>
          <a:p>
            <a:pPr algn="just"/>
            <a:r>
              <a:rPr lang="en-US" sz="2400" dirty="0" smtClean="0">
                <a:solidFill>
                  <a:srgbClr val="C00000"/>
                </a:solidFill>
              </a:rPr>
              <a:t>ADAM received bad signal </a:t>
            </a:r>
            <a:r>
              <a:rPr lang="en-US" sz="2400" dirty="0" smtClean="0">
                <a:solidFill>
                  <a:srgbClr val="C00000"/>
                </a:solidFill>
                <a:sym typeface="Wingdings" pitchFamily="2" charset="2"/>
              </a:rPr>
              <a:t> 2</a:t>
            </a:r>
            <a:r>
              <a:rPr lang="en-US" sz="2400" baseline="30000" dirty="0" smtClean="0">
                <a:solidFill>
                  <a:srgbClr val="C00000"/>
                </a:solidFill>
                <a:sym typeface="Wingdings" pitchFamily="2" charset="2"/>
              </a:rPr>
              <a:t>nd</a:t>
            </a:r>
            <a:r>
              <a:rPr lang="en-US" sz="2400" dirty="0" smtClean="0">
                <a:solidFill>
                  <a:srgbClr val="C00000"/>
                </a:solidFill>
                <a:sym typeface="Wingdings" pitchFamily="2" charset="2"/>
              </a:rPr>
              <a:t> type ADAM dislikes RADKA</a:t>
            </a:r>
            <a:endParaRPr lang="en-US" sz="2400" dirty="0" smtClean="0">
              <a:solidFill>
                <a:srgbClr val="C00000"/>
              </a:solidFill>
            </a:endParaRPr>
          </a:p>
          <a:p>
            <a:pPr algn="just"/>
            <a:r>
              <a:rPr lang="en-US" sz="2400" dirty="0" smtClean="0">
                <a:solidFill>
                  <a:srgbClr val="FFFF00"/>
                </a:solidFill>
              </a:rPr>
              <a:t>If </a:t>
            </a:r>
            <a:r>
              <a:rPr lang="en-US" sz="2400" dirty="0" smtClean="0">
                <a:solidFill>
                  <a:srgbClr val="C00000"/>
                </a:solidFill>
              </a:rPr>
              <a:t>2</a:t>
            </a:r>
            <a:r>
              <a:rPr lang="en-US" sz="2400" baseline="30000" dirty="0" smtClean="0">
                <a:solidFill>
                  <a:srgbClr val="C00000"/>
                </a:solidFill>
              </a:rPr>
              <a:t>nd</a:t>
            </a:r>
            <a:r>
              <a:rPr lang="en-US" sz="2400" dirty="0" smtClean="0">
                <a:solidFill>
                  <a:srgbClr val="C00000"/>
                </a:solidFill>
              </a:rPr>
              <a:t> ADAM </a:t>
            </a:r>
            <a:r>
              <a:rPr lang="en-US" sz="2400" dirty="0" smtClean="0">
                <a:solidFill>
                  <a:srgbClr val="FFFF00"/>
                </a:solidFill>
              </a:rPr>
              <a:t>believes that </a:t>
            </a:r>
            <a:r>
              <a:rPr lang="en-US" sz="2400" dirty="0" smtClean="0">
                <a:solidFill>
                  <a:schemeClr val="bg2">
                    <a:lumMod val="10000"/>
                  </a:schemeClr>
                </a:solidFill>
              </a:rPr>
              <a:t>1</a:t>
            </a:r>
            <a:r>
              <a:rPr lang="en-US" sz="2400" baseline="30000" dirty="0" smtClean="0">
                <a:solidFill>
                  <a:schemeClr val="bg2">
                    <a:lumMod val="10000"/>
                  </a:schemeClr>
                </a:solidFill>
              </a:rPr>
              <a:t>st</a:t>
            </a:r>
            <a:r>
              <a:rPr lang="en-US" sz="2400" dirty="0" smtClean="0">
                <a:solidFill>
                  <a:schemeClr val="bg2">
                    <a:lumMod val="10000"/>
                  </a:schemeClr>
                </a:solidFill>
              </a:rPr>
              <a:t> type RADKA plays – D.BILL, 2</a:t>
            </a:r>
            <a:r>
              <a:rPr lang="en-US" sz="2400" baseline="30000" dirty="0" smtClean="0">
                <a:solidFill>
                  <a:schemeClr val="bg2">
                    <a:lumMod val="10000"/>
                  </a:schemeClr>
                </a:solidFill>
              </a:rPr>
              <a:t>nd</a:t>
            </a:r>
            <a:r>
              <a:rPr lang="en-US" sz="2400" dirty="0" smtClean="0">
                <a:solidFill>
                  <a:schemeClr val="bg2">
                    <a:lumMod val="10000"/>
                  </a:schemeClr>
                </a:solidFill>
              </a:rPr>
              <a:t> type RADKA – D.BILL:</a:t>
            </a:r>
          </a:p>
          <a:p>
            <a:pPr algn="just"/>
            <a:r>
              <a:rPr lang="en-US" sz="2400" dirty="0" smtClean="0"/>
              <a:t>EU (D.BILL) = ½ * 0 + ½ * 0 = 0</a:t>
            </a:r>
          </a:p>
          <a:p>
            <a:pPr algn="just"/>
            <a:r>
              <a:rPr lang="en-US" sz="2400" dirty="0" smtClean="0"/>
              <a:t>EU (NOHAV.) = ½ * 1 + ½ * 1 = 1</a:t>
            </a:r>
          </a:p>
          <a:p>
            <a:pPr algn="just"/>
            <a:r>
              <a:rPr lang="en-US" sz="2400" dirty="0" smtClean="0">
                <a:solidFill>
                  <a:srgbClr val="FFFF00"/>
                </a:solidFill>
              </a:rPr>
              <a:t>If </a:t>
            </a:r>
            <a:r>
              <a:rPr lang="en-US" sz="2400" dirty="0" smtClean="0">
                <a:solidFill>
                  <a:srgbClr val="C00000"/>
                </a:solidFill>
              </a:rPr>
              <a:t>2</a:t>
            </a:r>
            <a:r>
              <a:rPr lang="en-US" sz="2400" baseline="30000" dirty="0" smtClean="0">
                <a:solidFill>
                  <a:srgbClr val="C00000"/>
                </a:solidFill>
              </a:rPr>
              <a:t>nd</a:t>
            </a:r>
            <a:r>
              <a:rPr lang="en-US" sz="2400" dirty="0" smtClean="0">
                <a:solidFill>
                  <a:srgbClr val="C00000"/>
                </a:solidFill>
              </a:rPr>
              <a:t> ADAM </a:t>
            </a:r>
            <a:r>
              <a:rPr lang="en-US" sz="2400" dirty="0" smtClean="0">
                <a:solidFill>
                  <a:srgbClr val="FFFF00"/>
                </a:solidFill>
              </a:rPr>
              <a:t>believes that </a:t>
            </a:r>
            <a:r>
              <a:rPr lang="en-US" sz="2400" dirty="0" smtClean="0">
                <a:solidFill>
                  <a:schemeClr val="bg2">
                    <a:lumMod val="10000"/>
                  </a:schemeClr>
                </a:solidFill>
              </a:rPr>
              <a:t>1</a:t>
            </a:r>
            <a:r>
              <a:rPr lang="en-US" sz="2400" baseline="30000" dirty="0" smtClean="0">
                <a:solidFill>
                  <a:schemeClr val="bg2">
                    <a:lumMod val="10000"/>
                  </a:schemeClr>
                </a:solidFill>
              </a:rPr>
              <a:t>st</a:t>
            </a:r>
            <a:r>
              <a:rPr lang="en-US" sz="2400" dirty="0" smtClean="0">
                <a:solidFill>
                  <a:schemeClr val="bg2">
                    <a:lumMod val="10000"/>
                  </a:schemeClr>
                </a:solidFill>
              </a:rPr>
              <a:t> type RADKA plays – D.BILL, 2</a:t>
            </a:r>
            <a:r>
              <a:rPr lang="en-US" sz="2400" baseline="30000" dirty="0" smtClean="0">
                <a:solidFill>
                  <a:schemeClr val="bg2">
                    <a:lumMod val="10000"/>
                  </a:schemeClr>
                </a:solidFill>
              </a:rPr>
              <a:t>nd</a:t>
            </a:r>
            <a:r>
              <a:rPr lang="en-US" sz="2400" dirty="0" smtClean="0">
                <a:solidFill>
                  <a:schemeClr val="bg2">
                    <a:lumMod val="10000"/>
                  </a:schemeClr>
                </a:solidFill>
              </a:rPr>
              <a:t> type RADKA – NOHAV.:</a:t>
            </a:r>
            <a:endParaRPr lang="en-US" sz="2400" dirty="0" smtClean="0">
              <a:solidFill>
                <a:srgbClr val="FFFF00"/>
              </a:solidFill>
            </a:endParaRPr>
          </a:p>
          <a:p>
            <a:pPr algn="just"/>
            <a:r>
              <a:rPr lang="en-US" sz="2400" dirty="0" smtClean="0"/>
              <a:t>EU (D.BILL) = ½ * 0 + ½ * 2 = 1</a:t>
            </a:r>
          </a:p>
          <a:p>
            <a:pPr algn="just"/>
            <a:r>
              <a:rPr lang="en-US" sz="2400" dirty="0" smtClean="0"/>
              <a:t>EU (NOHAV.) = ½ * 1 + ½ * 0 = ½  </a:t>
            </a:r>
          </a:p>
          <a:p>
            <a:pPr algn="just"/>
            <a:endParaRPr lang="en-US" sz="2400" dirty="0" smtClean="0"/>
          </a:p>
        </p:txBody>
      </p:sp>
    </p:spTree>
  </p:cSld>
  <p:clrMapOvr>
    <a:masterClrMapping/>
  </p:clrMapOvr>
  <p:transition>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9" name="TextBox 8"/>
          <p:cNvSpPr txBox="1"/>
          <p:nvPr/>
        </p:nvSpPr>
        <p:spPr>
          <a:xfrm>
            <a:off x="1" y="1457298"/>
            <a:ext cx="9143999" cy="5509200"/>
          </a:xfrm>
          <a:prstGeom prst="rect">
            <a:avLst/>
          </a:prstGeom>
          <a:noFill/>
        </p:spPr>
        <p:txBody>
          <a:bodyPr wrap="square" rtlCol="0">
            <a:spAutoFit/>
          </a:bodyPr>
          <a:lstStyle/>
          <a:p>
            <a:pPr algn="just"/>
            <a:r>
              <a:rPr lang="en-US" sz="2400" dirty="0" smtClean="0"/>
              <a:t>When finding </a:t>
            </a:r>
            <a:r>
              <a:rPr lang="en-US" sz="2400" dirty="0" smtClean="0">
                <a:solidFill>
                  <a:srgbClr val="FFFF00"/>
                </a:solidFill>
              </a:rPr>
              <a:t>Nash </a:t>
            </a:r>
            <a:r>
              <a:rPr lang="en-US" sz="2400" dirty="0" err="1" smtClean="0">
                <a:solidFill>
                  <a:srgbClr val="FFFF00"/>
                </a:solidFill>
              </a:rPr>
              <a:t>equilibria</a:t>
            </a:r>
            <a:r>
              <a:rPr lang="en-US" sz="2400" dirty="0" smtClean="0">
                <a:solidFill>
                  <a:srgbClr val="FFFF00"/>
                </a:solidFill>
              </a:rPr>
              <a:t> </a:t>
            </a:r>
            <a:r>
              <a:rPr lang="en-US" sz="2400" dirty="0" smtClean="0"/>
              <a:t>of this game, </a:t>
            </a:r>
            <a:r>
              <a:rPr lang="en-US" sz="3200" b="1" dirty="0" smtClean="0">
                <a:solidFill>
                  <a:srgbClr val="FFFF00"/>
                </a:solidFill>
              </a:rPr>
              <a:t>we start with computing expected utility</a:t>
            </a:r>
            <a:r>
              <a:rPr lang="en-US" sz="2400" dirty="0" smtClean="0"/>
              <a:t> of playing DB or N for ADAM and RADKA, given their beliefs about the particular state of the game (1-4) after receiving their signal (photo – good or bad). </a:t>
            </a:r>
          </a:p>
          <a:p>
            <a:pPr algn="just"/>
            <a:r>
              <a:rPr lang="en-US" sz="2400" dirty="0" smtClean="0">
                <a:solidFill>
                  <a:srgbClr val="C00000"/>
                </a:solidFill>
              </a:rPr>
              <a:t>ADAM received bad signal </a:t>
            </a:r>
            <a:r>
              <a:rPr lang="en-US" sz="2400" dirty="0" smtClean="0">
                <a:solidFill>
                  <a:srgbClr val="C00000"/>
                </a:solidFill>
                <a:sym typeface="Wingdings" pitchFamily="2" charset="2"/>
              </a:rPr>
              <a:t> 2</a:t>
            </a:r>
            <a:r>
              <a:rPr lang="en-US" sz="2400" baseline="30000" dirty="0" smtClean="0">
                <a:solidFill>
                  <a:srgbClr val="C00000"/>
                </a:solidFill>
                <a:sym typeface="Wingdings" pitchFamily="2" charset="2"/>
              </a:rPr>
              <a:t>nd</a:t>
            </a:r>
            <a:r>
              <a:rPr lang="en-US" sz="2400" dirty="0" smtClean="0">
                <a:solidFill>
                  <a:srgbClr val="C00000"/>
                </a:solidFill>
                <a:sym typeface="Wingdings" pitchFamily="2" charset="2"/>
              </a:rPr>
              <a:t> type ADAM dislikes RADKA</a:t>
            </a:r>
            <a:endParaRPr lang="en-US" sz="2400" dirty="0" smtClean="0">
              <a:solidFill>
                <a:srgbClr val="C00000"/>
              </a:solidFill>
            </a:endParaRPr>
          </a:p>
          <a:p>
            <a:pPr algn="just"/>
            <a:r>
              <a:rPr lang="en-US" sz="2400" dirty="0" smtClean="0">
                <a:solidFill>
                  <a:srgbClr val="FFFF00"/>
                </a:solidFill>
              </a:rPr>
              <a:t>If </a:t>
            </a:r>
            <a:r>
              <a:rPr lang="en-US" sz="2400" dirty="0" smtClean="0">
                <a:solidFill>
                  <a:srgbClr val="C00000"/>
                </a:solidFill>
              </a:rPr>
              <a:t>2</a:t>
            </a:r>
            <a:r>
              <a:rPr lang="en-US" sz="2400" baseline="30000" dirty="0" smtClean="0">
                <a:solidFill>
                  <a:srgbClr val="C00000"/>
                </a:solidFill>
              </a:rPr>
              <a:t>nd</a:t>
            </a:r>
            <a:r>
              <a:rPr lang="en-US" sz="2400" dirty="0" smtClean="0">
                <a:solidFill>
                  <a:srgbClr val="C00000"/>
                </a:solidFill>
              </a:rPr>
              <a:t> ADAM </a:t>
            </a:r>
            <a:r>
              <a:rPr lang="en-US" sz="2400" dirty="0" smtClean="0">
                <a:solidFill>
                  <a:srgbClr val="FFFF00"/>
                </a:solidFill>
              </a:rPr>
              <a:t>believes that </a:t>
            </a:r>
            <a:r>
              <a:rPr lang="en-US" sz="2400" dirty="0" smtClean="0">
                <a:solidFill>
                  <a:schemeClr val="bg2">
                    <a:lumMod val="10000"/>
                  </a:schemeClr>
                </a:solidFill>
              </a:rPr>
              <a:t>1</a:t>
            </a:r>
            <a:r>
              <a:rPr lang="en-US" sz="2400" baseline="30000" dirty="0" smtClean="0">
                <a:solidFill>
                  <a:schemeClr val="bg2">
                    <a:lumMod val="10000"/>
                  </a:schemeClr>
                </a:solidFill>
              </a:rPr>
              <a:t>st</a:t>
            </a:r>
            <a:r>
              <a:rPr lang="en-US" sz="2400" dirty="0" smtClean="0">
                <a:solidFill>
                  <a:schemeClr val="bg2">
                    <a:lumMod val="10000"/>
                  </a:schemeClr>
                </a:solidFill>
              </a:rPr>
              <a:t> type RADKA plays – NOHAV., 2</a:t>
            </a:r>
            <a:r>
              <a:rPr lang="en-US" sz="2400" baseline="30000" dirty="0" smtClean="0">
                <a:solidFill>
                  <a:schemeClr val="bg2">
                    <a:lumMod val="10000"/>
                  </a:schemeClr>
                </a:solidFill>
              </a:rPr>
              <a:t>nd</a:t>
            </a:r>
            <a:r>
              <a:rPr lang="en-US" sz="2400" dirty="0" smtClean="0">
                <a:solidFill>
                  <a:schemeClr val="bg2">
                    <a:lumMod val="10000"/>
                  </a:schemeClr>
                </a:solidFill>
              </a:rPr>
              <a:t> type RADKA – D.BILL:</a:t>
            </a:r>
          </a:p>
          <a:p>
            <a:pPr algn="just"/>
            <a:r>
              <a:rPr lang="en-US" sz="2400" dirty="0" smtClean="0"/>
              <a:t>EU (D.BILL) = ½ * 2 + ½ * 0 = 1</a:t>
            </a:r>
          </a:p>
          <a:p>
            <a:pPr algn="just"/>
            <a:r>
              <a:rPr lang="en-US" sz="2400" dirty="0" smtClean="0"/>
              <a:t>EU (NOHAV.) = ½ * 0 + ½ * 1 = ½ </a:t>
            </a:r>
          </a:p>
          <a:p>
            <a:pPr algn="just"/>
            <a:r>
              <a:rPr lang="en-US" sz="2400" dirty="0" smtClean="0">
                <a:solidFill>
                  <a:srgbClr val="FFFF00"/>
                </a:solidFill>
              </a:rPr>
              <a:t>If </a:t>
            </a:r>
            <a:r>
              <a:rPr lang="en-US" sz="2400" dirty="0" smtClean="0">
                <a:solidFill>
                  <a:srgbClr val="C00000"/>
                </a:solidFill>
              </a:rPr>
              <a:t>2</a:t>
            </a:r>
            <a:r>
              <a:rPr lang="en-US" sz="2400" baseline="30000" dirty="0" smtClean="0">
                <a:solidFill>
                  <a:srgbClr val="C00000"/>
                </a:solidFill>
              </a:rPr>
              <a:t>nd</a:t>
            </a:r>
            <a:r>
              <a:rPr lang="en-US" sz="2400" dirty="0" smtClean="0">
                <a:solidFill>
                  <a:srgbClr val="C00000"/>
                </a:solidFill>
              </a:rPr>
              <a:t> ADAM </a:t>
            </a:r>
            <a:r>
              <a:rPr lang="en-US" sz="2400" dirty="0" smtClean="0">
                <a:solidFill>
                  <a:srgbClr val="FFFF00"/>
                </a:solidFill>
              </a:rPr>
              <a:t>believes that </a:t>
            </a:r>
            <a:r>
              <a:rPr lang="en-US" sz="2400" dirty="0" smtClean="0">
                <a:solidFill>
                  <a:schemeClr val="bg2">
                    <a:lumMod val="10000"/>
                  </a:schemeClr>
                </a:solidFill>
              </a:rPr>
              <a:t>1</a:t>
            </a:r>
            <a:r>
              <a:rPr lang="en-US" sz="2400" baseline="30000" dirty="0" smtClean="0">
                <a:solidFill>
                  <a:schemeClr val="bg2">
                    <a:lumMod val="10000"/>
                  </a:schemeClr>
                </a:solidFill>
              </a:rPr>
              <a:t>st</a:t>
            </a:r>
            <a:r>
              <a:rPr lang="en-US" sz="2400" dirty="0" smtClean="0">
                <a:solidFill>
                  <a:schemeClr val="bg2">
                    <a:lumMod val="10000"/>
                  </a:schemeClr>
                </a:solidFill>
              </a:rPr>
              <a:t> type RADKA plays – NOHAV., 2</a:t>
            </a:r>
            <a:r>
              <a:rPr lang="en-US" sz="2400" baseline="30000" dirty="0" smtClean="0">
                <a:solidFill>
                  <a:schemeClr val="bg2">
                    <a:lumMod val="10000"/>
                  </a:schemeClr>
                </a:solidFill>
              </a:rPr>
              <a:t>nd</a:t>
            </a:r>
            <a:r>
              <a:rPr lang="en-US" sz="2400" dirty="0" smtClean="0">
                <a:solidFill>
                  <a:schemeClr val="bg2">
                    <a:lumMod val="10000"/>
                  </a:schemeClr>
                </a:solidFill>
              </a:rPr>
              <a:t> type RADKA – NOHAV.:</a:t>
            </a:r>
            <a:endParaRPr lang="en-US" sz="2400" dirty="0" smtClean="0">
              <a:solidFill>
                <a:srgbClr val="FFFF00"/>
              </a:solidFill>
            </a:endParaRPr>
          </a:p>
          <a:p>
            <a:pPr algn="just"/>
            <a:r>
              <a:rPr lang="en-US" sz="2400" dirty="0" smtClean="0"/>
              <a:t>EU (D.BILL) = ½ * 2 + ½ * 2 = 2</a:t>
            </a:r>
          </a:p>
          <a:p>
            <a:pPr algn="just"/>
            <a:r>
              <a:rPr lang="en-US" sz="2400" dirty="0" smtClean="0"/>
              <a:t>EU (NOHAV.) = ½ * 0 + ½ * 0 = 0 </a:t>
            </a:r>
          </a:p>
          <a:p>
            <a:pPr algn="just"/>
            <a:endParaRPr lang="en-US" sz="2400" dirty="0" smtClean="0"/>
          </a:p>
        </p:txBody>
      </p:sp>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9" name="TextBox 8"/>
          <p:cNvSpPr txBox="1"/>
          <p:nvPr/>
        </p:nvSpPr>
        <p:spPr>
          <a:xfrm>
            <a:off x="226953" y="1457298"/>
            <a:ext cx="8917047" cy="5232202"/>
          </a:xfrm>
          <a:prstGeom prst="rect">
            <a:avLst/>
          </a:prstGeom>
          <a:noFill/>
        </p:spPr>
        <p:txBody>
          <a:bodyPr wrap="square" rtlCol="0">
            <a:spAutoFit/>
          </a:bodyPr>
          <a:lstStyle/>
          <a:p>
            <a:r>
              <a:rPr lang="en-US" sz="2400" dirty="0" smtClean="0"/>
              <a:t>Imagine a dating (chatting) site and Adam and </a:t>
            </a:r>
            <a:r>
              <a:rPr lang="en-US" sz="2400" dirty="0" err="1" smtClean="0"/>
              <a:t>Radka</a:t>
            </a:r>
            <a:r>
              <a:rPr lang="en-US" sz="2400" dirty="0" smtClean="0"/>
              <a:t> who started chatting with each other and after a while Adam asked her out. </a:t>
            </a:r>
            <a:r>
              <a:rPr lang="en-US" sz="2400" dirty="0" err="1" smtClean="0"/>
              <a:t>Radka</a:t>
            </a:r>
            <a:r>
              <a:rPr lang="en-US" sz="2400" dirty="0" smtClean="0"/>
              <a:t> accepted and they settled on that they will go jointly on a concert – either </a:t>
            </a:r>
            <a:r>
              <a:rPr lang="en-US" sz="2400" dirty="0" err="1" smtClean="0"/>
              <a:t>Divokej</a:t>
            </a:r>
            <a:r>
              <a:rPr lang="en-US" sz="2400" dirty="0" smtClean="0"/>
              <a:t> Bill or </a:t>
            </a:r>
            <a:r>
              <a:rPr lang="en-US" sz="2400" dirty="0" err="1" smtClean="0"/>
              <a:t>Nohavica</a:t>
            </a:r>
            <a:r>
              <a:rPr lang="en-US" sz="2400" dirty="0" smtClean="0"/>
              <a:t>. </a:t>
            </a:r>
            <a:r>
              <a:rPr lang="en-US" sz="2400" dirty="0" err="1" smtClean="0"/>
              <a:t>Radka</a:t>
            </a:r>
            <a:r>
              <a:rPr lang="en-US" sz="2400" dirty="0" smtClean="0"/>
              <a:t> had already photo in her profile and she asked Adam to send her his photo.</a:t>
            </a:r>
          </a:p>
          <a:p>
            <a:endParaRPr lang="en-US" sz="1000" dirty="0" smtClean="0"/>
          </a:p>
          <a:p>
            <a:r>
              <a:rPr lang="en-US" sz="2400" dirty="0" smtClean="0"/>
              <a:t>Further, according to the internet conversation and the fact that Adam already saw her photo and ask her out, it is obvious that Adam likes </a:t>
            </a:r>
            <a:r>
              <a:rPr lang="en-US" sz="2400" dirty="0" err="1" smtClean="0"/>
              <a:t>Radka</a:t>
            </a:r>
            <a:r>
              <a:rPr lang="en-US" sz="2400" dirty="0" smtClean="0"/>
              <a:t> and would like to meet her.</a:t>
            </a:r>
          </a:p>
          <a:p>
            <a:endParaRPr lang="en-US" sz="1200" dirty="0" smtClean="0"/>
          </a:p>
          <a:p>
            <a:r>
              <a:rPr lang="en-US" sz="2400" dirty="0" smtClean="0"/>
              <a:t>However, Adam cannot be sure whether </a:t>
            </a:r>
            <a:r>
              <a:rPr lang="en-US" sz="2400" dirty="0" err="1" smtClean="0"/>
              <a:t>Radka</a:t>
            </a:r>
            <a:r>
              <a:rPr lang="en-US" sz="2400" dirty="0" smtClean="0"/>
              <a:t> would like to meet him, as she still has only bare information about him. So maybe she will not like to meet with him after she receives his photo…</a:t>
            </a:r>
            <a:endParaRPr lang="en-US" sz="2400" dirty="0"/>
          </a:p>
        </p:txBody>
      </p:sp>
    </p:spTree>
  </p:cSld>
  <p:clrMapOvr>
    <a:masterClrMapping/>
  </p:clrMapOvr>
  <p:transition>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9" name="TextBox 8"/>
          <p:cNvSpPr txBox="1"/>
          <p:nvPr/>
        </p:nvSpPr>
        <p:spPr>
          <a:xfrm>
            <a:off x="1" y="1457298"/>
            <a:ext cx="9143999" cy="5509200"/>
          </a:xfrm>
          <a:prstGeom prst="rect">
            <a:avLst/>
          </a:prstGeom>
          <a:noFill/>
        </p:spPr>
        <p:txBody>
          <a:bodyPr wrap="square" rtlCol="0">
            <a:spAutoFit/>
          </a:bodyPr>
          <a:lstStyle/>
          <a:p>
            <a:pPr algn="just"/>
            <a:r>
              <a:rPr lang="en-US" sz="2400" dirty="0" smtClean="0"/>
              <a:t>When finding </a:t>
            </a:r>
            <a:r>
              <a:rPr lang="en-US" sz="2400" dirty="0" smtClean="0">
                <a:solidFill>
                  <a:srgbClr val="FFFF00"/>
                </a:solidFill>
              </a:rPr>
              <a:t>Nash </a:t>
            </a:r>
            <a:r>
              <a:rPr lang="en-US" sz="2400" dirty="0" err="1" smtClean="0">
                <a:solidFill>
                  <a:srgbClr val="FFFF00"/>
                </a:solidFill>
              </a:rPr>
              <a:t>equilibria</a:t>
            </a:r>
            <a:r>
              <a:rPr lang="en-US" sz="2400" dirty="0" smtClean="0">
                <a:solidFill>
                  <a:srgbClr val="FFFF00"/>
                </a:solidFill>
              </a:rPr>
              <a:t> </a:t>
            </a:r>
            <a:r>
              <a:rPr lang="en-US" sz="2400" dirty="0" smtClean="0"/>
              <a:t>of this game, </a:t>
            </a:r>
            <a:r>
              <a:rPr lang="en-US" sz="3200" b="1" dirty="0" smtClean="0">
                <a:solidFill>
                  <a:srgbClr val="FFFF00"/>
                </a:solidFill>
              </a:rPr>
              <a:t>we start with computing expected utility</a:t>
            </a:r>
            <a:r>
              <a:rPr lang="en-US" sz="2400" dirty="0" smtClean="0"/>
              <a:t> of playing DB or N for ADAM and RADKA, given their beliefs about the particular state of the game (1-4) after receiving their signal (photo – good or bad). </a:t>
            </a:r>
          </a:p>
          <a:p>
            <a:pPr algn="just"/>
            <a:r>
              <a:rPr lang="en-US" sz="2400" dirty="0" smtClean="0">
                <a:solidFill>
                  <a:schemeClr val="bg2">
                    <a:lumMod val="10000"/>
                  </a:schemeClr>
                </a:solidFill>
              </a:rPr>
              <a:t>RADKA received good signal </a:t>
            </a:r>
            <a:r>
              <a:rPr lang="en-US" sz="2400" dirty="0" smtClean="0">
                <a:solidFill>
                  <a:schemeClr val="bg2">
                    <a:lumMod val="10000"/>
                  </a:schemeClr>
                </a:solidFill>
                <a:sym typeface="Wingdings" pitchFamily="2" charset="2"/>
              </a:rPr>
              <a:t> 1</a:t>
            </a:r>
            <a:r>
              <a:rPr lang="en-US" sz="2400" baseline="30000" dirty="0" smtClean="0">
                <a:solidFill>
                  <a:schemeClr val="bg2">
                    <a:lumMod val="10000"/>
                  </a:schemeClr>
                </a:solidFill>
                <a:sym typeface="Wingdings" pitchFamily="2" charset="2"/>
              </a:rPr>
              <a:t>st</a:t>
            </a:r>
            <a:r>
              <a:rPr lang="en-US" sz="2400" dirty="0" smtClean="0">
                <a:solidFill>
                  <a:schemeClr val="bg2">
                    <a:lumMod val="10000"/>
                  </a:schemeClr>
                </a:solidFill>
                <a:sym typeface="Wingdings" pitchFamily="2" charset="2"/>
              </a:rPr>
              <a:t> type RADKA likes ADAM</a:t>
            </a:r>
            <a:endParaRPr lang="en-US" sz="2400" dirty="0" smtClean="0">
              <a:solidFill>
                <a:schemeClr val="bg2">
                  <a:lumMod val="10000"/>
                </a:schemeClr>
              </a:solidFill>
            </a:endParaRPr>
          </a:p>
          <a:p>
            <a:pPr algn="just"/>
            <a:r>
              <a:rPr lang="en-US" sz="2400" dirty="0" smtClean="0">
                <a:solidFill>
                  <a:srgbClr val="FFFF00"/>
                </a:solidFill>
              </a:rPr>
              <a:t>If </a:t>
            </a:r>
            <a:r>
              <a:rPr lang="en-US" sz="2400" dirty="0" smtClean="0">
                <a:solidFill>
                  <a:schemeClr val="bg2">
                    <a:lumMod val="10000"/>
                  </a:schemeClr>
                </a:solidFill>
              </a:rPr>
              <a:t>1</a:t>
            </a:r>
            <a:r>
              <a:rPr lang="en-US" sz="2400" baseline="30000" dirty="0" smtClean="0">
                <a:solidFill>
                  <a:schemeClr val="bg2">
                    <a:lumMod val="10000"/>
                  </a:schemeClr>
                </a:solidFill>
              </a:rPr>
              <a:t>st</a:t>
            </a:r>
            <a:r>
              <a:rPr lang="en-US" sz="2400" dirty="0" smtClean="0">
                <a:solidFill>
                  <a:schemeClr val="bg2">
                    <a:lumMod val="10000"/>
                  </a:schemeClr>
                </a:solidFill>
              </a:rPr>
              <a:t> RADKA </a:t>
            </a:r>
            <a:r>
              <a:rPr lang="en-US" sz="2400" dirty="0" smtClean="0">
                <a:solidFill>
                  <a:srgbClr val="FFFF00"/>
                </a:solidFill>
              </a:rPr>
              <a:t>believes that </a:t>
            </a:r>
            <a:r>
              <a:rPr lang="en-US" sz="2400" dirty="0" smtClean="0">
                <a:solidFill>
                  <a:srgbClr val="C00000"/>
                </a:solidFill>
              </a:rPr>
              <a:t>1</a:t>
            </a:r>
            <a:r>
              <a:rPr lang="en-US" sz="2400" baseline="30000" dirty="0" smtClean="0">
                <a:solidFill>
                  <a:srgbClr val="C00000"/>
                </a:solidFill>
              </a:rPr>
              <a:t>st</a:t>
            </a:r>
            <a:r>
              <a:rPr lang="en-US" sz="2400" dirty="0" smtClean="0">
                <a:solidFill>
                  <a:srgbClr val="C00000"/>
                </a:solidFill>
              </a:rPr>
              <a:t> type ADAM plays – D.BILL, 2</a:t>
            </a:r>
            <a:r>
              <a:rPr lang="en-US" sz="2400" baseline="30000" dirty="0" smtClean="0">
                <a:solidFill>
                  <a:srgbClr val="C00000"/>
                </a:solidFill>
              </a:rPr>
              <a:t>nd</a:t>
            </a:r>
            <a:r>
              <a:rPr lang="en-US" sz="2400" dirty="0" smtClean="0">
                <a:solidFill>
                  <a:srgbClr val="C00000"/>
                </a:solidFill>
              </a:rPr>
              <a:t> type ADAM – D.BILL:</a:t>
            </a:r>
          </a:p>
          <a:p>
            <a:pPr algn="just"/>
            <a:r>
              <a:rPr lang="en-US" sz="2400" dirty="0" smtClean="0"/>
              <a:t>EU (D.BILL) = 2/3 * 1 + 1/3* 1 = 1</a:t>
            </a:r>
          </a:p>
          <a:p>
            <a:pPr algn="just"/>
            <a:r>
              <a:rPr lang="en-US" sz="2400" dirty="0" smtClean="0"/>
              <a:t>EU (NOHAV.) = 2/3 * 0 + 1/3 * 0 = 0</a:t>
            </a:r>
          </a:p>
          <a:p>
            <a:pPr algn="just"/>
            <a:r>
              <a:rPr lang="en-US" sz="2400" dirty="0" smtClean="0">
                <a:solidFill>
                  <a:srgbClr val="FFFF00"/>
                </a:solidFill>
              </a:rPr>
              <a:t>If </a:t>
            </a:r>
            <a:r>
              <a:rPr lang="en-US" sz="2400" dirty="0" smtClean="0">
                <a:solidFill>
                  <a:schemeClr val="bg2">
                    <a:lumMod val="10000"/>
                  </a:schemeClr>
                </a:solidFill>
              </a:rPr>
              <a:t>1</a:t>
            </a:r>
            <a:r>
              <a:rPr lang="en-US" sz="2400" baseline="30000" dirty="0" smtClean="0">
                <a:solidFill>
                  <a:schemeClr val="bg2">
                    <a:lumMod val="10000"/>
                  </a:schemeClr>
                </a:solidFill>
              </a:rPr>
              <a:t>st</a:t>
            </a:r>
            <a:r>
              <a:rPr lang="en-US" sz="2400" dirty="0" smtClean="0">
                <a:solidFill>
                  <a:schemeClr val="bg2">
                    <a:lumMod val="10000"/>
                  </a:schemeClr>
                </a:solidFill>
              </a:rPr>
              <a:t> RADKA </a:t>
            </a:r>
            <a:r>
              <a:rPr lang="en-US" sz="2400" dirty="0" smtClean="0">
                <a:solidFill>
                  <a:srgbClr val="FFFF00"/>
                </a:solidFill>
              </a:rPr>
              <a:t>believes that </a:t>
            </a:r>
            <a:r>
              <a:rPr lang="en-US" sz="2400" dirty="0" smtClean="0">
                <a:solidFill>
                  <a:srgbClr val="C00000"/>
                </a:solidFill>
              </a:rPr>
              <a:t>1</a:t>
            </a:r>
            <a:r>
              <a:rPr lang="en-US" sz="2400" baseline="30000" dirty="0" smtClean="0">
                <a:solidFill>
                  <a:srgbClr val="C00000"/>
                </a:solidFill>
              </a:rPr>
              <a:t>st</a:t>
            </a:r>
            <a:r>
              <a:rPr lang="en-US" sz="2400" dirty="0" smtClean="0">
                <a:solidFill>
                  <a:srgbClr val="C00000"/>
                </a:solidFill>
              </a:rPr>
              <a:t> type ADAM plays – D.BILL, 2</a:t>
            </a:r>
            <a:r>
              <a:rPr lang="en-US" sz="2400" baseline="30000" dirty="0" smtClean="0">
                <a:solidFill>
                  <a:srgbClr val="C00000"/>
                </a:solidFill>
              </a:rPr>
              <a:t>nd</a:t>
            </a:r>
            <a:r>
              <a:rPr lang="en-US" sz="2400" dirty="0" smtClean="0">
                <a:solidFill>
                  <a:srgbClr val="C00000"/>
                </a:solidFill>
              </a:rPr>
              <a:t> type ADAM – NOHAV.:</a:t>
            </a:r>
          </a:p>
          <a:p>
            <a:pPr algn="just"/>
            <a:r>
              <a:rPr lang="en-US" sz="2400" dirty="0" smtClean="0"/>
              <a:t>EU (D.BILL) = 2/3 * 1 + 1/3 * 0 = 2/3 </a:t>
            </a:r>
          </a:p>
          <a:p>
            <a:pPr algn="just"/>
            <a:r>
              <a:rPr lang="en-US" sz="2400" dirty="0" smtClean="0"/>
              <a:t>EU (NOHAV.) = 2/3 * 0 + 1/3 * 2 = 2/3  </a:t>
            </a:r>
          </a:p>
          <a:p>
            <a:pPr algn="just"/>
            <a:endParaRPr lang="en-US" sz="2400" dirty="0" smtClean="0"/>
          </a:p>
        </p:txBody>
      </p:sp>
    </p:spTree>
  </p:cSld>
  <p:clrMapOvr>
    <a:masterClrMapping/>
  </p:clrMapOvr>
  <p:transition>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9" name="TextBox 8"/>
          <p:cNvSpPr txBox="1"/>
          <p:nvPr/>
        </p:nvSpPr>
        <p:spPr>
          <a:xfrm>
            <a:off x="1" y="1457298"/>
            <a:ext cx="9143999" cy="5509200"/>
          </a:xfrm>
          <a:prstGeom prst="rect">
            <a:avLst/>
          </a:prstGeom>
          <a:noFill/>
        </p:spPr>
        <p:txBody>
          <a:bodyPr wrap="square" rtlCol="0">
            <a:spAutoFit/>
          </a:bodyPr>
          <a:lstStyle/>
          <a:p>
            <a:pPr algn="just"/>
            <a:r>
              <a:rPr lang="en-US" sz="2400" dirty="0" smtClean="0"/>
              <a:t>When finding </a:t>
            </a:r>
            <a:r>
              <a:rPr lang="en-US" sz="2400" dirty="0" smtClean="0">
                <a:solidFill>
                  <a:srgbClr val="FFFF00"/>
                </a:solidFill>
              </a:rPr>
              <a:t>Nash </a:t>
            </a:r>
            <a:r>
              <a:rPr lang="en-US" sz="2400" dirty="0" err="1" smtClean="0">
                <a:solidFill>
                  <a:srgbClr val="FFFF00"/>
                </a:solidFill>
              </a:rPr>
              <a:t>equilibria</a:t>
            </a:r>
            <a:r>
              <a:rPr lang="en-US" sz="2400" dirty="0" smtClean="0">
                <a:solidFill>
                  <a:srgbClr val="FFFF00"/>
                </a:solidFill>
              </a:rPr>
              <a:t> </a:t>
            </a:r>
            <a:r>
              <a:rPr lang="en-US" sz="2400" dirty="0" smtClean="0"/>
              <a:t>of this game, </a:t>
            </a:r>
            <a:r>
              <a:rPr lang="en-US" sz="3200" b="1" dirty="0" smtClean="0">
                <a:solidFill>
                  <a:srgbClr val="FFFF00"/>
                </a:solidFill>
              </a:rPr>
              <a:t>we start with computing expected utility</a:t>
            </a:r>
            <a:r>
              <a:rPr lang="en-US" sz="2400" dirty="0" smtClean="0"/>
              <a:t> of playing DB or N for ADAM and RADKA, given their beliefs about the particular state of the game (1-4) after receiving their signal (photo – good or bad). </a:t>
            </a:r>
          </a:p>
          <a:p>
            <a:pPr algn="just"/>
            <a:r>
              <a:rPr lang="en-US" sz="2400" dirty="0" smtClean="0">
                <a:solidFill>
                  <a:schemeClr val="bg2">
                    <a:lumMod val="10000"/>
                  </a:schemeClr>
                </a:solidFill>
              </a:rPr>
              <a:t>RADKA received good signal </a:t>
            </a:r>
            <a:r>
              <a:rPr lang="en-US" sz="2400" dirty="0" smtClean="0">
                <a:solidFill>
                  <a:schemeClr val="bg2">
                    <a:lumMod val="10000"/>
                  </a:schemeClr>
                </a:solidFill>
                <a:sym typeface="Wingdings" pitchFamily="2" charset="2"/>
              </a:rPr>
              <a:t> 1</a:t>
            </a:r>
            <a:r>
              <a:rPr lang="en-US" sz="2400" baseline="30000" dirty="0" smtClean="0">
                <a:solidFill>
                  <a:schemeClr val="bg2">
                    <a:lumMod val="10000"/>
                  </a:schemeClr>
                </a:solidFill>
                <a:sym typeface="Wingdings" pitchFamily="2" charset="2"/>
              </a:rPr>
              <a:t>st</a:t>
            </a:r>
            <a:r>
              <a:rPr lang="en-US" sz="2400" dirty="0" smtClean="0">
                <a:solidFill>
                  <a:schemeClr val="bg2">
                    <a:lumMod val="10000"/>
                  </a:schemeClr>
                </a:solidFill>
                <a:sym typeface="Wingdings" pitchFamily="2" charset="2"/>
              </a:rPr>
              <a:t> type RADKA likes ADAM</a:t>
            </a:r>
            <a:endParaRPr lang="en-US" sz="2400" dirty="0" smtClean="0">
              <a:solidFill>
                <a:schemeClr val="bg2">
                  <a:lumMod val="10000"/>
                </a:schemeClr>
              </a:solidFill>
            </a:endParaRPr>
          </a:p>
          <a:p>
            <a:pPr algn="just"/>
            <a:r>
              <a:rPr lang="en-US" sz="2400" dirty="0" smtClean="0">
                <a:solidFill>
                  <a:srgbClr val="FFFF00"/>
                </a:solidFill>
              </a:rPr>
              <a:t>If </a:t>
            </a:r>
            <a:r>
              <a:rPr lang="en-US" sz="2400" dirty="0" smtClean="0">
                <a:solidFill>
                  <a:schemeClr val="bg2">
                    <a:lumMod val="10000"/>
                  </a:schemeClr>
                </a:solidFill>
              </a:rPr>
              <a:t>1</a:t>
            </a:r>
            <a:r>
              <a:rPr lang="en-US" sz="2400" baseline="30000" dirty="0" smtClean="0">
                <a:solidFill>
                  <a:schemeClr val="bg2">
                    <a:lumMod val="10000"/>
                  </a:schemeClr>
                </a:solidFill>
              </a:rPr>
              <a:t>st</a:t>
            </a:r>
            <a:r>
              <a:rPr lang="en-US" sz="2400" dirty="0" smtClean="0">
                <a:solidFill>
                  <a:schemeClr val="bg2">
                    <a:lumMod val="10000"/>
                  </a:schemeClr>
                </a:solidFill>
              </a:rPr>
              <a:t> RADKA </a:t>
            </a:r>
            <a:r>
              <a:rPr lang="en-US" sz="2400" dirty="0" smtClean="0">
                <a:solidFill>
                  <a:srgbClr val="FFFF00"/>
                </a:solidFill>
              </a:rPr>
              <a:t>believes that </a:t>
            </a:r>
            <a:r>
              <a:rPr lang="en-US" sz="2400" dirty="0" smtClean="0">
                <a:solidFill>
                  <a:srgbClr val="C00000"/>
                </a:solidFill>
              </a:rPr>
              <a:t>1</a:t>
            </a:r>
            <a:r>
              <a:rPr lang="en-US" sz="2400" baseline="30000" dirty="0" smtClean="0">
                <a:solidFill>
                  <a:srgbClr val="C00000"/>
                </a:solidFill>
              </a:rPr>
              <a:t>st</a:t>
            </a:r>
            <a:r>
              <a:rPr lang="en-US" sz="2400" dirty="0" smtClean="0">
                <a:solidFill>
                  <a:srgbClr val="C00000"/>
                </a:solidFill>
              </a:rPr>
              <a:t> type ADAM plays – NOHAV., 2</a:t>
            </a:r>
            <a:r>
              <a:rPr lang="en-US" sz="2400" baseline="30000" dirty="0" smtClean="0">
                <a:solidFill>
                  <a:srgbClr val="C00000"/>
                </a:solidFill>
              </a:rPr>
              <a:t>nd</a:t>
            </a:r>
            <a:r>
              <a:rPr lang="en-US" sz="2400" dirty="0" smtClean="0">
                <a:solidFill>
                  <a:srgbClr val="C00000"/>
                </a:solidFill>
              </a:rPr>
              <a:t> type ADAM – D.BILL:</a:t>
            </a:r>
          </a:p>
          <a:p>
            <a:pPr algn="just"/>
            <a:r>
              <a:rPr lang="en-US" sz="2400" dirty="0" smtClean="0"/>
              <a:t>EU (D.BILL) = 2/3 * 0 + 1/3 * 1 = 1/3 </a:t>
            </a:r>
          </a:p>
          <a:p>
            <a:pPr algn="just"/>
            <a:r>
              <a:rPr lang="en-US" sz="2400" dirty="0" smtClean="0"/>
              <a:t>EU (NOHAV.) = 2/3 * 2 + 1/3* 0 = 4/3</a:t>
            </a:r>
          </a:p>
          <a:p>
            <a:pPr algn="just"/>
            <a:r>
              <a:rPr lang="en-US" sz="2400" dirty="0" smtClean="0">
                <a:solidFill>
                  <a:srgbClr val="FFFF00"/>
                </a:solidFill>
              </a:rPr>
              <a:t>If </a:t>
            </a:r>
            <a:r>
              <a:rPr lang="en-US" sz="2400" dirty="0" smtClean="0">
                <a:solidFill>
                  <a:schemeClr val="bg2">
                    <a:lumMod val="10000"/>
                  </a:schemeClr>
                </a:solidFill>
              </a:rPr>
              <a:t>1</a:t>
            </a:r>
            <a:r>
              <a:rPr lang="en-US" sz="2400" baseline="30000" dirty="0" smtClean="0">
                <a:solidFill>
                  <a:schemeClr val="bg2">
                    <a:lumMod val="10000"/>
                  </a:schemeClr>
                </a:solidFill>
              </a:rPr>
              <a:t>st</a:t>
            </a:r>
            <a:r>
              <a:rPr lang="en-US" sz="2400" dirty="0" smtClean="0">
                <a:solidFill>
                  <a:schemeClr val="bg2">
                    <a:lumMod val="10000"/>
                  </a:schemeClr>
                </a:solidFill>
              </a:rPr>
              <a:t> RADKA </a:t>
            </a:r>
            <a:r>
              <a:rPr lang="en-US" sz="2400" dirty="0" smtClean="0">
                <a:solidFill>
                  <a:srgbClr val="FFFF00"/>
                </a:solidFill>
              </a:rPr>
              <a:t>believes that </a:t>
            </a:r>
            <a:r>
              <a:rPr lang="en-US" sz="2400" dirty="0" smtClean="0">
                <a:solidFill>
                  <a:srgbClr val="C00000"/>
                </a:solidFill>
              </a:rPr>
              <a:t>1</a:t>
            </a:r>
            <a:r>
              <a:rPr lang="en-US" sz="2400" baseline="30000" dirty="0" smtClean="0">
                <a:solidFill>
                  <a:srgbClr val="C00000"/>
                </a:solidFill>
              </a:rPr>
              <a:t>st</a:t>
            </a:r>
            <a:r>
              <a:rPr lang="en-US" sz="2400" dirty="0" smtClean="0">
                <a:solidFill>
                  <a:srgbClr val="C00000"/>
                </a:solidFill>
              </a:rPr>
              <a:t> type ADAM plays – NOHAV., 2</a:t>
            </a:r>
            <a:r>
              <a:rPr lang="en-US" sz="2400" baseline="30000" dirty="0" smtClean="0">
                <a:solidFill>
                  <a:srgbClr val="C00000"/>
                </a:solidFill>
              </a:rPr>
              <a:t>nd</a:t>
            </a:r>
            <a:r>
              <a:rPr lang="en-US" sz="2400" dirty="0" smtClean="0">
                <a:solidFill>
                  <a:srgbClr val="C00000"/>
                </a:solidFill>
              </a:rPr>
              <a:t> type ADAM – NOHAV.:</a:t>
            </a:r>
          </a:p>
          <a:p>
            <a:pPr algn="just"/>
            <a:r>
              <a:rPr lang="en-US" sz="2400" dirty="0" smtClean="0"/>
              <a:t>EU (D.BILL) = 2/3 * 0 + 1/3 * 0 = 0</a:t>
            </a:r>
          </a:p>
          <a:p>
            <a:pPr algn="just"/>
            <a:r>
              <a:rPr lang="en-US" sz="2400" dirty="0" smtClean="0"/>
              <a:t>EU (NOHAV.) = 2/3 * 2 + 1/3 * 2 = 2 </a:t>
            </a:r>
          </a:p>
          <a:p>
            <a:pPr algn="just"/>
            <a:endParaRPr lang="en-US" sz="2400" dirty="0" smtClean="0"/>
          </a:p>
        </p:txBody>
      </p:sp>
    </p:spTree>
  </p:cSld>
  <p:clrMapOvr>
    <a:masterClrMapping/>
  </p:clrMapOvr>
  <p:transition>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9" name="TextBox 8"/>
          <p:cNvSpPr txBox="1"/>
          <p:nvPr/>
        </p:nvSpPr>
        <p:spPr>
          <a:xfrm>
            <a:off x="1" y="1457298"/>
            <a:ext cx="9143999" cy="5509200"/>
          </a:xfrm>
          <a:prstGeom prst="rect">
            <a:avLst/>
          </a:prstGeom>
          <a:noFill/>
        </p:spPr>
        <p:txBody>
          <a:bodyPr wrap="square" rtlCol="0">
            <a:spAutoFit/>
          </a:bodyPr>
          <a:lstStyle/>
          <a:p>
            <a:pPr algn="just"/>
            <a:r>
              <a:rPr lang="en-US" sz="2400" dirty="0" smtClean="0"/>
              <a:t>When finding </a:t>
            </a:r>
            <a:r>
              <a:rPr lang="en-US" sz="2400" dirty="0" smtClean="0">
                <a:solidFill>
                  <a:srgbClr val="FFFF00"/>
                </a:solidFill>
              </a:rPr>
              <a:t>Nash </a:t>
            </a:r>
            <a:r>
              <a:rPr lang="en-US" sz="2400" dirty="0" err="1" smtClean="0">
                <a:solidFill>
                  <a:srgbClr val="FFFF00"/>
                </a:solidFill>
              </a:rPr>
              <a:t>equilibria</a:t>
            </a:r>
            <a:r>
              <a:rPr lang="en-US" sz="2400" dirty="0" smtClean="0">
                <a:solidFill>
                  <a:srgbClr val="FFFF00"/>
                </a:solidFill>
              </a:rPr>
              <a:t> </a:t>
            </a:r>
            <a:r>
              <a:rPr lang="en-US" sz="2400" dirty="0" smtClean="0"/>
              <a:t>of this game, </a:t>
            </a:r>
            <a:r>
              <a:rPr lang="en-US" sz="3200" b="1" dirty="0" smtClean="0">
                <a:solidFill>
                  <a:srgbClr val="FFFF00"/>
                </a:solidFill>
              </a:rPr>
              <a:t>we start with computing expected utility</a:t>
            </a:r>
            <a:r>
              <a:rPr lang="en-US" sz="2400" dirty="0" smtClean="0"/>
              <a:t> of playing DB or N for ADAM and RADKA, given their beliefs about the particular state of the game (1-4) after receiving their signal (photo – good or bad). </a:t>
            </a:r>
          </a:p>
          <a:p>
            <a:pPr algn="just"/>
            <a:r>
              <a:rPr lang="en-US" sz="2400" dirty="0" smtClean="0">
                <a:solidFill>
                  <a:schemeClr val="bg2">
                    <a:lumMod val="10000"/>
                  </a:schemeClr>
                </a:solidFill>
              </a:rPr>
              <a:t>RADKA received bad signal </a:t>
            </a:r>
            <a:r>
              <a:rPr lang="en-US" sz="2400" dirty="0" smtClean="0">
                <a:solidFill>
                  <a:schemeClr val="bg2">
                    <a:lumMod val="10000"/>
                  </a:schemeClr>
                </a:solidFill>
                <a:sym typeface="Wingdings" pitchFamily="2" charset="2"/>
              </a:rPr>
              <a:t> 2</a:t>
            </a:r>
            <a:r>
              <a:rPr lang="en-US" sz="2400" baseline="30000" dirty="0" smtClean="0">
                <a:solidFill>
                  <a:schemeClr val="bg2">
                    <a:lumMod val="10000"/>
                  </a:schemeClr>
                </a:solidFill>
                <a:sym typeface="Wingdings" pitchFamily="2" charset="2"/>
              </a:rPr>
              <a:t>nd</a:t>
            </a:r>
            <a:r>
              <a:rPr lang="en-US" sz="2400" dirty="0" smtClean="0">
                <a:solidFill>
                  <a:schemeClr val="bg2">
                    <a:lumMod val="10000"/>
                  </a:schemeClr>
                </a:solidFill>
                <a:sym typeface="Wingdings" pitchFamily="2" charset="2"/>
              </a:rPr>
              <a:t> type RADKA dislikes ADAM</a:t>
            </a:r>
            <a:endParaRPr lang="en-US" sz="2400" dirty="0" smtClean="0">
              <a:solidFill>
                <a:schemeClr val="bg2">
                  <a:lumMod val="10000"/>
                </a:schemeClr>
              </a:solidFill>
            </a:endParaRPr>
          </a:p>
          <a:p>
            <a:pPr algn="just"/>
            <a:r>
              <a:rPr lang="en-US" sz="2400" dirty="0" smtClean="0">
                <a:solidFill>
                  <a:srgbClr val="FFFF00"/>
                </a:solidFill>
              </a:rPr>
              <a:t>If </a:t>
            </a:r>
            <a:r>
              <a:rPr lang="en-US" sz="2400" dirty="0" smtClean="0">
                <a:solidFill>
                  <a:schemeClr val="bg2">
                    <a:lumMod val="10000"/>
                  </a:schemeClr>
                </a:solidFill>
              </a:rPr>
              <a:t>2</a:t>
            </a:r>
            <a:r>
              <a:rPr lang="en-US" sz="2400" baseline="30000" dirty="0" smtClean="0">
                <a:solidFill>
                  <a:schemeClr val="bg2">
                    <a:lumMod val="10000"/>
                  </a:schemeClr>
                </a:solidFill>
              </a:rPr>
              <a:t>nd</a:t>
            </a:r>
            <a:r>
              <a:rPr lang="en-US" sz="2400" dirty="0" smtClean="0">
                <a:solidFill>
                  <a:schemeClr val="bg2">
                    <a:lumMod val="10000"/>
                  </a:schemeClr>
                </a:solidFill>
              </a:rPr>
              <a:t> RADKA </a:t>
            </a:r>
            <a:r>
              <a:rPr lang="en-US" sz="2400" dirty="0" smtClean="0">
                <a:solidFill>
                  <a:srgbClr val="FFFF00"/>
                </a:solidFill>
              </a:rPr>
              <a:t>believes that </a:t>
            </a:r>
            <a:r>
              <a:rPr lang="en-US" sz="2400" dirty="0" smtClean="0">
                <a:solidFill>
                  <a:srgbClr val="C00000"/>
                </a:solidFill>
              </a:rPr>
              <a:t>1</a:t>
            </a:r>
            <a:r>
              <a:rPr lang="en-US" sz="2400" baseline="30000" dirty="0" smtClean="0">
                <a:solidFill>
                  <a:srgbClr val="C00000"/>
                </a:solidFill>
              </a:rPr>
              <a:t>st</a:t>
            </a:r>
            <a:r>
              <a:rPr lang="en-US" sz="2400" dirty="0" smtClean="0">
                <a:solidFill>
                  <a:srgbClr val="C00000"/>
                </a:solidFill>
              </a:rPr>
              <a:t> type ADAM plays – D.BILL, 2</a:t>
            </a:r>
            <a:r>
              <a:rPr lang="en-US" sz="2400" baseline="30000" dirty="0" smtClean="0">
                <a:solidFill>
                  <a:srgbClr val="C00000"/>
                </a:solidFill>
              </a:rPr>
              <a:t>nd</a:t>
            </a:r>
            <a:r>
              <a:rPr lang="en-US" sz="2400" dirty="0" smtClean="0">
                <a:solidFill>
                  <a:srgbClr val="C00000"/>
                </a:solidFill>
              </a:rPr>
              <a:t> type ADAM – D.BILL:</a:t>
            </a:r>
          </a:p>
          <a:p>
            <a:pPr algn="just"/>
            <a:r>
              <a:rPr lang="en-US" sz="2400" dirty="0" smtClean="0"/>
              <a:t>EU (D.BILL) = 2/3 * 0 + 1/3 * 0 = 0</a:t>
            </a:r>
          </a:p>
          <a:p>
            <a:pPr algn="just"/>
            <a:r>
              <a:rPr lang="en-US" sz="2400" dirty="0" smtClean="0"/>
              <a:t>EU (NOHAV.) = 2/3 * 2 + 1/3 * 2 = 2</a:t>
            </a:r>
          </a:p>
          <a:p>
            <a:pPr algn="just"/>
            <a:r>
              <a:rPr lang="en-US" sz="2400" dirty="0" smtClean="0">
                <a:solidFill>
                  <a:srgbClr val="FFFF00"/>
                </a:solidFill>
              </a:rPr>
              <a:t>If </a:t>
            </a:r>
            <a:r>
              <a:rPr lang="en-US" sz="2400" dirty="0" smtClean="0">
                <a:solidFill>
                  <a:schemeClr val="bg2">
                    <a:lumMod val="10000"/>
                  </a:schemeClr>
                </a:solidFill>
              </a:rPr>
              <a:t>2</a:t>
            </a:r>
            <a:r>
              <a:rPr lang="en-US" sz="2400" baseline="30000" dirty="0" smtClean="0">
                <a:solidFill>
                  <a:schemeClr val="bg2">
                    <a:lumMod val="10000"/>
                  </a:schemeClr>
                </a:solidFill>
              </a:rPr>
              <a:t>nd</a:t>
            </a:r>
            <a:r>
              <a:rPr lang="en-US" sz="2400" dirty="0" smtClean="0">
                <a:solidFill>
                  <a:schemeClr val="bg2">
                    <a:lumMod val="10000"/>
                  </a:schemeClr>
                </a:solidFill>
              </a:rPr>
              <a:t> RADKA </a:t>
            </a:r>
            <a:r>
              <a:rPr lang="en-US" sz="2400" dirty="0" smtClean="0">
                <a:solidFill>
                  <a:srgbClr val="FFFF00"/>
                </a:solidFill>
              </a:rPr>
              <a:t>believes that </a:t>
            </a:r>
            <a:r>
              <a:rPr lang="en-US" sz="2400" dirty="0" smtClean="0">
                <a:solidFill>
                  <a:srgbClr val="C00000"/>
                </a:solidFill>
              </a:rPr>
              <a:t>1</a:t>
            </a:r>
            <a:r>
              <a:rPr lang="en-US" sz="2400" baseline="30000" dirty="0" smtClean="0">
                <a:solidFill>
                  <a:srgbClr val="C00000"/>
                </a:solidFill>
              </a:rPr>
              <a:t>st</a:t>
            </a:r>
            <a:r>
              <a:rPr lang="en-US" sz="2400" dirty="0" smtClean="0">
                <a:solidFill>
                  <a:srgbClr val="C00000"/>
                </a:solidFill>
              </a:rPr>
              <a:t> type ADAM plays – D.BILL, 2</a:t>
            </a:r>
            <a:r>
              <a:rPr lang="en-US" sz="2400" baseline="30000" dirty="0" smtClean="0">
                <a:solidFill>
                  <a:srgbClr val="C00000"/>
                </a:solidFill>
              </a:rPr>
              <a:t>nd</a:t>
            </a:r>
            <a:r>
              <a:rPr lang="en-US" sz="2400" dirty="0" smtClean="0">
                <a:solidFill>
                  <a:srgbClr val="C00000"/>
                </a:solidFill>
              </a:rPr>
              <a:t> type ADAM – NOHAV.:</a:t>
            </a:r>
          </a:p>
          <a:p>
            <a:pPr algn="just"/>
            <a:r>
              <a:rPr lang="en-US" sz="2400" dirty="0" smtClean="0"/>
              <a:t>EU (D.BILL) = 2/3 * 0 + 1/3 * 1 = 1/3 </a:t>
            </a:r>
          </a:p>
          <a:p>
            <a:pPr algn="just"/>
            <a:r>
              <a:rPr lang="en-US" sz="2400" dirty="0" smtClean="0"/>
              <a:t>EU (NOHAV.) = 2/3 * 2 + 1/3 * 0 = 4/3   </a:t>
            </a:r>
          </a:p>
          <a:p>
            <a:pPr algn="just"/>
            <a:endParaRPr lang="en-US" sz="2400" dirty="0" smtClean="0"/>
          </a:p>
        </p:txBody>
      </p:sp>
    </p:spTree>
  </p:cSld>
  <p:clrMapOvr>
    <a:masterClrMapping/>
  </p:clrMapOvr>
  <p:transition>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9" name="TextBox 8"/>
          <p:cNvSpPr txBox="1"/>
          <p:nvPr/>
        </p:nvSpPr>
        <p:spPr>
          <a:xfrm>
            <a:off x="1" y="1457298"/>
            <a:ext cx="9143999" cy="5509200"/>
          </a:xfrm>
          <a:prstGeom prst="rect">
            <a:avLst/>
          </a:prstGeom>
          <a:noFill/>
        </p:spPr>
        <p:txBody>
          <a:bodyPr wrap="square" rtlCol="0">
            <a:spAutoFit/>
          </a:bodyPr>
          <a:lstStyle/>
          <a:p>
            <a:pPr algn="just"/>
            <a:r>
              <a:rPr lang="en-US" sz="2400" dirty="0" smtClean="0"/>
              <a:t>When finding </a:t>
            </a:r>
            <a:r>
              <a:rPr lang="en-US" sz="2400" dirty="0" smtClean="0">
                <a:solidFill>
                  <a:srgbClr val="FFFF00"/>
                </a:solidFill>
              </a:rPr>
              <a:t>Nash </a:t>
            </a:r>
            <a:r>
              <a:rPr lang="en-US" sz="2400" dirty="0" err="1" smtClean="0">
                <a:solidFill>
                  <a:srgbClr val="FFFF00"/>
                </a:solidFill>
              </a:rPr>
              <a:t>equilibria</a:t>
            </a:r>
            <a:r>
              <a:rPr lang="en-US" sz="2400" dirty="0" smtClean="0">
                <a:solidFill>
                  <a:srgbClr val="FFFF00"/>
                </a:solidFill>
              </a:rPr>
              <a:t> </a:t>
            </a:r>
            <a:r>
              <a:rPr lang="en-US" sz="2400" dirty="0" smtClean="0"/>
              <a:t>of this game, </a:t>
            </a:r>
            <a:r>
              <a:rPr lang="en-US" sz="3200" b="1" dirty="0" smtClean="0">
                <a:solidFill>
                  <a:srgbClr val="FFFF00"/>
                </a:solidFill>
              </a:rPr>
              <a:t>we start with computing expected utility</a:t>
            </a:r>
            <a:r>
              <a:rPr lang="en-US" sz="2400" dirty="0" smtClean="0"/>
              <a:t> of playing DB or N for ADAM and RADKA, given their beliefs about the particular state of the game (1-4) after receiving their signal (photo – good or bad). </a:t>
            </a:r>
          </a:p>
          <a:p>
            <a:pPr algn="just"/>
            <a:r>
              <a:rPr lang="en-US" sz="2400" dirty="0" smtClean="0">
                <a:solidFill>
                  <a:schemeClr val="bg2">
                    <a:lumMod val="10000"/>
                  </a:schemeClr>
                </a:solidFill>
              </a:rPr>
              <a:t>RADKA received bad signal </a:t>
            </a:r>
            <a:r>
              <a:rPr lang="en-US" sz="2400" dirty="0" smtClean="0">
                <a:solidFill>
                  <a:schemeClr val="bg2">
                    <a:lumMod val="10000"/>
                  </a:schemeClr>
                </a:solidFill>
                <a:sym typeface="Wingdings" pitchFamily="2" charset="2"/>
              </a:rPr>
              <a:t> 2</a:t>
            </a:r>
            <a:r>
              <a:rPr lang="en-US" sz="2400" baseline="30000" dirty="0" smtClean="0">
                <a:solidFill>
                  <a:schemeClr val="bg2">
                    <a:lumMod val="10000"/>
                  </a:schemeClr>
                </a:solidFill>
                <a:sym typeface="Wingdings" pitchFamily="2" charset="2"/>
              </a:rPr>
              <a:t>nd</a:t>
            </a:r>
            <a:r>
              <a:rPr lang="en-US" sz="2400" dirty="0" smtClean="0">
                <a:solidFill>
                  <a:schemeClr val="bg2">
                    <a:lumMod val="10000"/>
                  </a:schemeClr>
                </a:solidFill>
                <a:sym typeface="Wingdings" pitchFamily="2" charset="2"/>
              </a:rPr>
              <a:t> type RADKA dislikes ADAM</a:t>
            </a:r>
            <a:endParaRPr lang="en-US" sz="2400" dirty="0" smtClean="0">
              <a:solidFill>
                <a:schemeClr val="bg2">
                  <a:lumMod val="10000"/>
                </a:schemeClr>
              </a:solidFill>
            </a:endParaRPr>
          </a:p>
          <a:p>
            <a:pPr algn="just"/>
            <a:r>
              <a:rPr lang="en-US" sz="2400" dirty="0" smtClean="0">
                <a:solidFill>
                  <a:srgbClr val="FFFF00"/>
                </a:solidFill>
              </a:rPr>
              <a:t>If </a:t>
            </a:r>
            <a:r>
              <a:rPr lang="en-US" sz="2400" dirty="0" smtClean="0">
                <a:solidFill>
                  <a:schemeClr val="bg2">
                    <a:lumMod val="10000"/>
                  </a:schemeClr>
                </a:solidFill>
              </a:rPr>
              <a:t>2</a:t>
            </a:r>
            <a:r>
              <a:rPr lang="en-US" sz="2400" baseline="30000" dirty="0" smtClean="0">
                <a:solidFill>
                  <a:schemeClr val="bg2">
                    <a:lumMod val="10000"/>
                  </a:schemeClr>
                </a:solidFill>
              </a:rPr>
              <a:t>nd</a:t>
            </a:r>
            <a:r>
              <a:rPr lang="en-US" sz="2400" dirty="0" smtClean="0">
                <a:solidFill>
                  <a:schemeClr val="bg2">
                    <a:lumMod val="10000"/>
                  </a:schemeClr>
                </a:solidFill>
              </a:rPr>
              <a:t> RADKA </a:t>
            </a:r>
            <a:r>
              <a:rPr lang="en-US" sz="2400" dirty="0" smtClean="0">
                <a:solidFill>
                  <a:srgbClr val="FFFF00"/>
                </a:solidFill>
              </a:rPr>
              <a:t>believes that </a:t>
            </a:r>
            <a:r>
              <a:rPr lang="en-US" sz="2400" dirty="0" smtClean="0">
                <a:solidFill>
                  <a:srgbClr val="C00000"/>
                </a:solidFill>
              </a:rPr>
              <a:t>1</a:t>
            </a:r>
            <a:r>
              <a:rPr lang="en-US" sz="2400" baseline="30000" dirty="0" smtClean="0">
                <a:solidFill>
                  <a:srgbClr val="C00000"/>
                </a:solidFill>
              </a:rPr>
              <a:t>st</a:t>
            </a:r>
            <a:r>
              <a:rPr lang="en-US" sz="2400" dirty="0" smtClean="0">
                <a:solidFill>
                  <a:srgbClr val="C00000"/>
                </a:solidFill>
              </a:rPr>
              <a:t> type ADAM plays – NOHAV., 2</a:t>
            </a:r>
            <a:r>
              <a:rPr lang="en-US" sz="2400" baseline="30000" dirty="0" smtClean="0">
                <a:solidFill>
                  <a:srgbClr val="C00000"/>
                </a:solidFill>
              </a:rPr>
              <a:t>nd</a:t>
            </a:r>
            <a:r>
              <a:rPr lang="en-US" sz="2400" dirty="0" smtClean="0">
                <a:solidFill>
                  <a:srgbClr val="C00000"/>
                </a:solidFill>
              </a:rPr>
              <a:t> type ADAM – D.BILL:</a:t>
            </a:r>
          </a:p>
          <a:p>
            <a:pPr algn="just"/>
            <a:r>
              <a:rPr lang="en-US" sz="2400" dirty="0" smtClean="0"/>
              <a:t>EU (D.BILL) = 2/3 * 1 + 1/3 * 0 = 2/3 </a:t>
            </a:r>
          </a:p>
          <a:p>
            <a:pPr algn="just"/>
            <a:r>
              <a:rPr lang="en-US" sz="2400" dirty="0" smtClean="0"/>
              <a:t>EU (NOHAV.) = 2/3 * 0 + 1/3 * 2 = 2/3</a:t>
            </a:r>
          </a:p>
          <a:p>
            <a:pPr algn="just"/>
            <a:r>
              <a:rPr lang="en-US" sz="2400" dirty="0" smtClean="0">
                <a:solidFill>
                  <a:srgbClr val="FFFF00"/>
                </a:solidFill>
              </a:rPr>
              <a:t>If </a:t>
            </a:r>
            <a:r>
              <a:rPr lang="en-US" sz="2400" dirty="0" smtClean="0">
                <a:solidFill>
                  <a:schemeClr val="bg2">
                    <a:lumMod val="10000"/>
                  </a:schemeClr>
                </a:solidFill>
              </a:rPr>
              <a:t>2</a:t>
            </a:r>
            <a:r>
              <a:rPr lang="en-US" sz="2400" baseline="30000" dirty="0" smtClean="0">
                <a:solidFill>
                  <a:schemeClr val="bg2">
                    <a:lumMod val="10000"/>
                  </a:schemeClr>
                </a:solidFill>
              </a:rPr>
              <a:t>nd</a:t>
            </a:r>
            <a:r>
              <a:rPr lang="en-US" sz="2400" dirty="0" smtClean="0">
                <a:solidFill>
                  <a:schemeClr val="bg2">
                    <a:lumMod val="10000"/>
                  </a:schemeClr>
                </a:solidFill>
              </a:rPr>
              <a:t> RADKA </a:t>
            </a:r>
            <a:r>
              <a:rPr lang="en-US" sz="2400" dirty="0" smtClean="0">
                <a:solidFill>
                  <a:srgbClr val="FFFF00"/>
                </a:solidFill>
              </a:rPr>
              <a:t>believes that </a:t>
            </a:r>
            <a:r>
              <a:rPr lang="en-US" sz="2400" dirty="0" smtClean="0">
                <a:solidFill>
                  <a:srgbClr val="C00000"/>
                </a:solidFill>
              </a:rPr>
              <a:t>1</a:t>
            </a:r>
            <a:r>
              <a:rPr lang="en-US" sz="2400" baseline="30000" dirty="0" smtClean="0">
                <a:solidFill>
                  <a:srgbClr val="C00000"/>
                </a:solidFill>
              </a:rPr>
              <a:t>st</a:t>
            </a:r>
            <a:r>
              <a:rPr lang="en-US" sz="2400" dirty="0" smtClean="0">
                <a:solidFill>
                  <a:srgbClr val="C00000"/>
                </a:solidFill>
              </a:rPr>
              <a:t> type ADAM plays – NOHAV., 2</a:t>
            </a:r>
            <a:r>
              <a:rPr lang="en-US" sz="2400" baseline="30000" dirty="0" smtClean="0">
                <a:solidFill>
                  <a:srgbClr val="C00000"/>
                </a:solidFill>
              </a:rPr>
              <a:t>nd</a:t>
            </a:r>
            <a:r>
              <a:rPr lang="en-US" sz="2400" dirty="0" smtClean="0">
                <a:solidFill>
                  <a:srgbClr val="C00000"/>
                </a:solidFill>
              </a:rPr>
              <a:t> type ADAM – NOHAV.:</a:t>
            </a:r>
          </a:p>
          <a:p>
            <a:pPr algn="just"/>
            <a:r>
              <a:rPr lang="en-US" sz="2400" dirty="0" smtClean="0"/>
              <a:t>EU (D.BILL) = 2/3 * 1 + 1/3 * 1 = 1</a:t>
            </a:r>
          </a:p>
          <a:p>
            <a:pPr algn="just"/>
            <a:r>
              <a:rPr lang="en-US" sz="2400" dirty="0" smtClean="0"/>
              <a:t>EU (NOHAV.) = 2/3 * 0 + 1/3 * 0 = 0 </a:t>
            </a:r>
          </a:p>
          <a:p>
            <a:pPr algn="just"/>
            <a:endParaRPr lang="en-US" sz="2400" dirty="0" smtClean="0"/>
          </a:p>
        </p:txBody>
      </p:sp>
    </p:spTree>
  </p:cSld>
  <p:clrMapOvr>
    <a:masterClrMapping/>
  </p:clrMapOvr>
  <p:transition>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7" name="TextBox 26"/>
          <p:cNvSpPr txBox="1"/>
          <p:nvPr/>
        </p:nvSpPr>
        <p:spPr>
          <a:xfrm>
            <a:off x="5602239" y="2406636"/>
            <a:ext cx="3541761" cy="461665"/>
          </a:xfrm>
          <a:prstGeom prst="rect">
            <a:avLst/>
          </a:prstGeom>
          <a:noFill/>
        </p:spPr>
        <p:txBody>
          <a:bodyPr wrap="square" rtlCol="0">
            <a:spAutoFit/>
          </a:bodyPr>
          <a:lstStyle/>
          <a:p>
            <a:pPr algn="ctr"/>
            <a:r>
              <a:rPr lang="en-US" sz="2400" b="1" dirty="0" smtClean="0">
                <a:solidFill>
                  <a:srgbClr val="7030A0"/>
                </a:solidFill>
              </a:rPr>
              <a:t>2</a:t>
            </a:r>
            <a:r>
              <a:rPr lang="en-US" sz="2400" b="1" baseline="30000" dirty="0" smtClean="0">
                <a:solidFill>
                  <a:srgbClr val="7030A0"/>
                </a:solidFill>
              </a:rPr>
              <a:t>nd</a:t>
            </a:r>
            <a:r>
              <a:rPr lang="en-US" sz="2400" b="1" dirty="0" smtClean="0">
                <a:solidFill>
                  <a:srgbClr val="7030A0"/>
                </a:solidFill>
              </a:rPr>
              <a:t> </a:t>
            </a:r>
            <a:r>
              <a:rPr lang="en-US" sz="2400" b="1" dirty="0" err="1" smtClean="0">
                <a:solidFill>
                  <a:srgbClr val="7030A0"/>
                </a:solidFill>
              </a:rPr>
              <a:t>Radka</a:t>
            </a:r>
            <a:r>
              <a:rPr lang="en-US" sz="2400" b="1" dirty="0" smtClean="0">
                <a:solidFill>
                  <a:srgbClr val="7030A0"/>
                </a:solidFill>
              </a:rPr>
              <a:t> – dislikes A</a:t>
            </a:r>
            <a:endParaRPr lang="en-US" sz="1400" b="1" dirty="0">
              <a:solidFill>
                <a:srgbClr val="7030A0"/>
              </a:solidFill>
            </a:endParaRPr>
          </a:p>
        </p:txBody>
      </p:sp>
      <p:graphicFrame>
        <p:nvGraphicFramePr>
          <p:cNvPr id="25" name="Content Placeholder 6"/>
          <p:cNvGraphicFramePr>
            <a:graphicFrameLocks/>
          </p:cNvGraphicFramePr>
          <p:nvPr/>
        </p:nvGraphicFramePr>
        <p:xfrm>
          <a:off x="628596" y="2881305"/>
          <a:ext cx="8515404" cy="3706616"/>
        </p:xfrm>
        <a:graphic>
          <a:graphicData uri="http://schemas.openxmlformats.org/drawingml/2006/table">
            <a:tbl>
              <a:tblPr firstRow="1" bandRow="1">
                <a:tableStyleId>{5C22544A-7EE6-4342-B048-85BDC9FD1C3A}</a:tableStyleId>
              </a:tblPr>
              <a:tblGrid>
                <a:gridCol w="1204929"/>
                <a:gridCol w="1825650"/>
                <a:gridCol w="1898676"/>
                <a:gridCol w="1846443"/>
                <a:gridCol w="1739706"/>
              </a:tblGrid>
              <a:tr h="730755">
                <a:tc>
                  <a:txBody>
                    <a:bodyPr/>
                    <a:lstStyle/>
                    <a:p>
                      <a:pPr algn="ctr"/>
                      <a:r>
                        <a:rPr lang="en-US" sz="2400" b="1" baseline="0" dirty="0" smtClean="0">
                          <a:solidFill>
                            <a:srgbClr val="7030A0"/>
                          </a:solidFill>
                        </a:rPr>
                        <a:t>  </a:t>
                      </a:r>
                      <a:endParaRPr lang="en-US" sz="2400" b="0" dirty="0">
                        <a:solidFill>
                          <a:srgbClr val="7030A0"/>
                        </a:solidFill>
                      </a:endParaRPr>
                    </a:p>
                  </a:txBody>
                  <a:tcPr anchor="ctr">
                    <a:solidFill>
                      <a:schemeClr val="bg1"/>
                    </a:solidFill>
                  </a:tcPr>
                </a:tc>
                <a:tc>
                  <a:txBody>
                    <a:bodyPr/>
                    <a:lstStyle/>
                    <a:p>
                      <a:pPr algn="ctr"/>
                      <a:r>
                        <a:rPr lang="en-US" sz="2400" b="0" dirty="0" smtClean="0"/>
                        <a:t>DB , DB</a:t>
                      </a:r>
                      <a:endParaRPr lang="en-US" sz="2400" b="0" dirty="0"/>
                    </a:p>
                  </a:txBody>
                  <a:tcPr anchor="ctr"/>
                </a:tc>
                <a:tc>
                  <a:txBody>
                    <a:bodyPr/>
                    <a:lstStyle/>
                    <a:p>
                      <a:pPr algn="ctr"/>
                      <a:r>
                        <a:rPr lang="en-US" sz="2400" b="0" dirty="0" smtClean="0"/>
                        <a:t>DB , N</a:t>
                      </a:r>
                      <a:endParaRPr lang="en-US" sz="2400" b="0" dirty="0"/>
                    </a:p>
                  </a:txBody>
                  <a:tcPr anchor="ctr"/>
                </a:tc>
                <a:tc>
                  <a:txBody>
                    <a:bodyPr/>
                    <a:lstStyle/>
                    <a:p>
                      <a:pPr algn="ctr"/>
                      <a:r>
                        <a:rPr lang="en-US" sz="2400" b="0" dirty="0" smtClean="0"/>
                        <a:t>N, DB</a:t>
                      </a:r>
                      <a:endParaRPr lang="en-US" sz="2400" b="0" dirty="0"/>
                    </a:p>
                  </a:txBody>
                  <a:tcPr anchor="ctr"/>
                </a:tc>
                <a:tc>
                  <a:txBody>
                    <a:bodyPr/>
                    <a:lstStyle/>
                    <a:p>
                      <a:pPr algn="ctr"/>
                      <a:r>
                        <a:rPr lang="en-US" sz="2400" b="0" dirty="0" smtClean="0"/>
                        <a:t>N, N</a:t>
                      </a:r>
                      <a:endParaRPr lang="en-US" sz="2400" b="0" dirty="0"/>
                    </a:p>
                  </a:txBody>
                  <a:tcPr anchor="ctr"/>
                </a:tc>
              </a:tr>
              <a:tr h="61524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DB, DB</a:t>
                      </a:r>
                    </a:p>
                  </a:txBody>
                  <a:tcPr anchor="ctr">
                    <a:solidFill>
                      <a:schemeClr val="bg2">
                        <a:lumMod val="50000"/>
                      </a:schemeClr>
                    </a:solidFill>
                  </a:tcPr>
                </a:tc>
                <a:tc>
                  <a:txBody>
                    <a:bodyPr/>
                    <a:lstStyle/>
                    <a:p>
                      <a:pPr algn="ctr"/>
                      <a:r>
                        <a:rPr lang="en-US" sz="2400" b="1" dirty="0" smtClean="0">
                          <a:solidFill>
                            <a:schemeClr val="accent6">
                              <a:lumMod val="50000"/>
                            </a:schemeClr>
                          </a:solidFill>
                        </a:rPr>
                        <a:t>2, </a:t>
                      </a: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1, </a:t>
                      </a:r>
                      <a:r>
                        <a:rPr lang="en-US" sz="2400" b="1" dirty="0" smtClean="0">
                          <a:solidFill>
                            <a:srgbClr val="7030A0"/>
                          </a:solidFill>
                        </a:rPr>
                        <a:t>0</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chemeClr val="accent6">
                              <a:lumMod val="50000"/>
                            </a:schemeClr>
                          </a:solidFill>
                        </a:rPr>
                        <a:t>1, </a:t>
                      </a: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accent3">
                              <a:lumMod val="10000"/>
                            </a:schemeClr>
                          </a:solidFill>
                        </a:rPr>
                        <a:t>1, </a:t>
                      </a:r>
                      <a:r>
                        <a:rPr lang="en-US" sz="2400" b="1" dirty="0" smtClean="0">
                          <a:solidFill>
                            <a:srgbClr val="7030A0"/>
                          </a:solidFill>
                        </a:rPr>
                        <a:t>2</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chemeClr val="accent6">
                              <a:lumMod val="50000"/>
                            </a:schemeClr>
                          </a:solidFill>
                        </a:rPr>
                        <a:t>1, </a:t>
                      </a: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accent3">
                              <a:lumMod val="10000"/>
                            </a:schemeClr>
                          </a:solidFill>
                        </a:rPr>
                        <a:t>0, </a:t>
                      </a:r>
                      <a:r>
                        <a:rPr lang="en-US" sz="2400" b="1" dirty="0" smtClean="0">
                          <a:solidFill>
                            <a:srgbClr val="7030A0"/>
                          </a:solidFill>
                        </a:rPr>
                        <a:t>0</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chemeClr val="accent6">
                              <a:lumMod val="50000"/>
                            </a:schemeClr>
                          </a:solidFill>
                        </a:rPr>
                        <a:t>0, </a:t>
                      </a: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0, </a:t>
                      </a:r>
                      <a:r>
                        <a:rPr lang="en-US" sz="2400" b="1" dirty="0" smtClean="0">
                          <a:solidFill>
                            <a:srgbClr val="7030A0"/>
                          </a:solidFill>
                        </a:rPr>
                        <a:t>2</a:t>
                      </a:r>
                      <a:endParaRPr lang="en-US" sz="2400" b="1" dirty="0">
                        <a:solidFill>
                          <a:srgbClr val="7030A0"/>
                        </a:solidFill>
                      </a:endParaRPr>
                    </a:p>
                  </a:txBody>
                  <a:tcPr anchor="ctr">
                    <a:solidFill>
                      <a:schemeClr val="accent5">
                        <a:lumMod val="20000"/>
                        <a:lumOff val="80000"/>
                      </a:schemeClr>
                    </a:solidFill>
                  </a:tcPr>
                </a:tc>
              </a:tr>
              <a:tr h="814932">
                <a:tc>
                  <a:txBody>
                    <a:bodyPr/>
                    <a:lstStyle/>
                    <a:p>
                      <a:pPr algn="ctr"/>
                      <a:r>
                        <a:rPr lang="en-US" sz="2400" b="0" dirty="0" smtClean="0">
                          <a:solidFill>
                            <a:schemeClr val="tx1"/>
                          </a:solidFill>
                        </a:rPr>
                        <a:t>DB,</a:t>
                      </a:r>
                      <a:r>
                        <a:rPr lang="en-US" sz="2400" b="0" baseline="0" dirty="0" smtClean="0">
                          <a:solidFill>
                            <a:schemeClr val="tx1"/>
                          </a:solidFill>
                        </a:rPr>
                        <a:t> N</a:t>
                      </a:r>
                      <a:endParaRPr lang="en-US" sz="2400" b="0" dirty="0"/>
                    </a:p>
                  </a:txBody>
                  <a:tcPr anchor="ctr">
                    <a:solidFill>
                      <a:schemeClr val="bg2">
                        <a:lumMod val="50000"/>
                      </a:schemeClr>
                    </a:solidFill>
                  </a:tcPr>
                </a:tc>
                <a:tc>
                  <a:txBody>
                    <a:bodyPr/>
                    <a:lstStyle/>
                    <a:p>
                      <a:pPr algn="ctr"/>
                      <a:r>
                        <a:rPr lang="en-US" sz="2400" b="1" dirty="0" smtClean="0">
                          <a:solidFill>
                            <a:schemeClr val="accent6">
                              <a:lumMod val="50000"/>
                            </a:schemeClr>
                          </a:solidFill>
                        </a:rPr>
                        <a:t>2, </a:t>
                      </a:r>
                      <a:r>
                        <a:rPr lang="en-US" sz="2400" b="1" dirty="0" smtClean="0">
                          <a:solidFill>
                            <a:srgbClr val="C00000"/>
                          </a:solidFill>
                        </a:rPr>
                        <a:t>1</a:t>
                      </a:r>
                      <a:r>
                        <a:rPr lang="en-US" sz="2400" b="0" dirty="0" smtClean="0">
                          <a:solidFill>
                            <a:schemeClr val="bg2">
                              <a:lumMod val="10000"/>
                            </a:schemeClr>
                          </a:solidFill>
                        </a:rPr>
                        <a:t>, </a:t>
                      </a:r>
                      <a:r>
                        <a:rPr lang="en-US" sz="2000" b="1" dirty="0" smtClean="0">
                          <a:solidFill>
                            <a:schemeClr val="bg2">
                              <a:lumMod val="10000"/>
                            </a:schemeClr>
                          </a:solidFill>
                        </a:rPr>
                        <a:t>2/3</a:t>
                      </a:r>
                      <a:r>
                        <a:rPr lang="en-US" sz="2400" b="1" dirty="0" smtClean="0">
                          <a:solidFill>
                            <a:schemeClr val="accent3">
                              <a:lumMod val="10000"/>
                            </a:schemeClr>
                          </a:solidFill>
                        </a:rPr>
                        <a:t>, </a:t>
                      </a:r>
                      <a:r>
                        <a:rPr lang="en-US" sz="2000" b="1" dirty="0" smtClean="0">
                          <a:solidFill>
                            <a:srgbClr val="7030A0"/>
                          </a:solidFill>
                        </a:rPr>
                        <a:t>1/3</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chemeClr val="accent6">
                              <a:lumMod val="50000"/>
                            </a:schemeClr>
                          </a:solidFill>
                        </a:rPr>
                        <a:t>1, </a:t>
                      </a:r>
                      <a:r>
                        <a:rPr lang="en-US" sz="2400" b="1" dirty="0" smtClean="0">
                          <a:solidFill>
                            <a:srgbClr val="C00000"/>
                          </a:solidFill>
                        </a:rPr>
                        <a:t>½</a:t>
                      </a:r>
                      <a:r>
                        <a:rPr lang="en-US" sz="2400" b="0" dirty="0" smtClean="0">
                          <a:solidFill>
                            <a:schemeClr val="bg2">
                              <a:lumMod val="10000"/>
                            </a:schemeClr>
                          </a:solidFill>
                        </a:rPr>
                        <a:t>, </a:t>
                      </a:r>
                      <a:r>
                        <a:rPr lang="en-US" sz="2000" b="1" dirty="0" smtClean="0">
                          <a:solidFill>
                            <a:schemeClr val="accent3">
                              <a:lumMod val="10000"/>
                            </a:schemeClr>
                          </a:solidFill>
                        </a:rPr>
                        <a:t>2/3</a:t>
                      </a:r>
                      <a:r>
                        <a:rPr lang="en-US" sz="2400" b="1" dirty="0" smtClean="0">
                          <a:solidFill>
                            <a:schemeClr val="accent3">
                              <a:lumMod val="10000"/>
                            </a:schemeClr>
                          </a:solidFill>
                        </a:rPr>
                        <a:t>, </a:t>
                      </a:r>
                      <a:r>
                        <a:rPr lang="en-US" sz="2000" b="1" dirty="0" smtClean="0">
                          <a:solidFill>
                            <a:srgbClr val="7030A0"/>
                          </a:solidFill>
                        </a:rPr>
                        <a:t>4/3</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chemeClr val="accent6">
                              <a:lumMod val="50000"/>
                            </a:schemeClr>
                          </a:solidFill>
                        </a:rPr>
                        <a:t>1,</a:t>
                      </a:r>
                      <a:r>
                        <a:rPr lang="en-US" sz="2400" b="1" dirty="0" smtClean="0">
                          <a:solidFill>
                            <a:srgbClr val="C00000"/>
                          </a:solidFill>
                        </a:rPr>
                        <a:t> ½</a:t>
                      </a:r>
                      <a:r>
                        <a:rPr lang="en-US" sz="2400" b="0" dirty="0" smtClean="0">
                          <a:solidFill>
                            <a:schemeClr val="bg2">
                              <a:lumMod val="10000"/>
                            </a:schemeClr>
                          </a:solidFill>
                        </a:rPr>
                        <a:t>, </a:t>
                      </a:r>
                      <a:r>
                        <a:rPr lang="en-US" sz="2000" b="1" dirty="0" smtClean="0">
                          <a:solidFill>
                            <a:schemeClr val="accent3">
                              <a:lumMod val="10000"/>
                            </a:schemeClr>
                          </a:solidFill>
                        </a:rPr>
                        <a:t>2/3</a:t>
                      </a:r>
                      <a:r>
                        <a:rPr lang="en-US" sz="2400" b="1" dirty="0" smtClean="0">
                          <a:solidFill>
                            <a:schemeClr val="accent3">
                              <a:lumMod val="10000"/>
                            </a:schemeClr>
                          </a:solidFill>
                        </a:rPr>
                        <a:t>, </a:t>
                      </a:r>
                      <a:r>
                        <a:rPr lang="en-US" sz="2000" b="1" dirty="0" smtClean="0">
                          <a:solidFill>
                            <a:srgbClr val="7030A0"/>
                          </a:solidFill>
                        </a:rPr>
                        <a:t>1/3</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chemeClr val="accent6">
                              <a:lumMod val="50000"/>
                            </a:schemeClr>
                          </a:solidFill>
                        </a:rPr>
                        <a:t>0, </a:t>
                      </a:r>
                      <a:r>
                        <a:rPr lang="en-US" sz="2400" b="1" dirty="0" smtClean="0">
                          <a:solidFill>
                            <a:srgbClr val="C00000"/>
                          </a:solidFill>
                        </a:rPr>
                        <a:t>0</a:t>
                      </a:r>
                      <a:r>
                        <a:rPr lang="en-US" sz="2400" b="0" dirty="0" smtClean="0">
                          <a:solidFill>
                            <a:schemeClr val="bg2">
                              <a:lumMod val="10000"/>
                            </a:schemeClr>
                          </a:solidFill>
                        </a:rPr>
                        <a:t>, </a:t>
                      </a:r>
                      <a:r>
                        <a:rPr lang="en-US" sz="2000" b="1" dirty="0" smtClean="0">
                          <a:solidFill>
                            <a:schemeClr val="accent3">
                              <a:lumMod val="10000"/>
                            </a:schemeClr>
                          </a:solidFill>
                        </a:rPr>
                        <a:t>2/3</a:t>
                      </a:r>
                      <a:r>
                        <a:rPr lang="en-US" sz="2400" b="1" dirty="0" smtClean="0">
                          <a:solidFill>
                            <a:schemeClr val="accent3">
                              <a:lumMod val="10000"/>
                            </a:schemeClr>
                          </a:solidFill>
                        </a:rPr>
                        <a:t>, </a:t>
                      </a:r>
                      <a:r>
                        <a:rPr lang="en-US" sz="2000" b="1" dirty="0" smtClean="0">
                          <a:solidFill>
                            <a:srgbClr val="7030A0"/>
                          </a:solidFill>
                        </a:rPr>
                        <a:t>4/3</a:t>
                      </a:r>
                      <a:endParaRPr lang="en-US" sz="2400" b="1" dirty="0">
                        <a:solidFill>
                          <a:srgbClr val="7030A0"/>
                        </a:solidFill>
                      </a:endParaRPr>
                    </a:p>
                  </a:txBody>
                  <a:tcPr anchor="ctr">
                    <a:solidFill>
                      <a:schemeClr val="accent5">
                        <a:lumMod val="20000"/>
                        <a:lumOff val="80000"/>
                      </a:schemeClr>
                    </a:solidFill>
                  </a:tcPr>
                </a:tc>
              </a:tr>
              <a:tr h="81493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N,</a:t>
                      </a:r>
                      <a:r>
                        <a:rPr lang="en-US" sz="2400" b="0" baseline="0" dirty="0" smtClean="0">
                          <a:solidFill>
                            <a:schemeClr val="tx1"/>
                          </a:solidFill>
                        </a:rPr>
                        <a:t> DB</a:t>
                      </a:r>
                      <a:endParaRPr lang="en-US" sz="2400" b="0" dirty="0" smtClean="0"/>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chemeClr val="accent6">
                              <a:lumMod val="50000"/>
                            </a:schemeClr>
                          </a:solidFill>
                        </a:rPr>
                        <a:t>0, </a:t>
                      </a:r>
                      <a:r>
                        <a:rPr lang="en-US" sz="2400" b="1" dirty="0" smtClean="0">
                          <a:solidFill>
                            <a:srgbClr val="C00000"/>
                          </a:solidFill>
                        </a:rPr>
                        <a:t>0</a:t>
                      </a:r>
                      <a:r>
                        <a:rPr lang="en-US" sz="2400" b="0" dirty="0" smtClean="0">
                          <a:solidFill>
                            <a:schemeClr val="bg2">
                              <a:lumMod val="10000"/>
                            </a:schemeClr>
                          </a:solidFill>
                        </a:rPr>
                        <a:t>, </a:t>
                      </a:r>
                      <a:r>
                        <a:rPr lang="en-US" sz="2000" b="1" dirty="0" smtClean="0">
                          <a:solidFill>
                            <a:schemeClr val="accent3">
                              <a:lumMod val="10000"/>
                            </a:schemeClr>
                          </a:solidFill>
                        </a:rPr>
                        <a:t>1/3</a:t>
                      </a:r>
                      <a:r>
                        <a:rPr lang="en-US" sz="2400" b="1" dirty="0" smtClean="0">
                          <a:solidFill>
                            <a:schemeClr val="accent3">
                              <a:lumMod val="10000"/>
                            </a:schemeClr>
                          </a:solidFill>
                        </a:rPr>
                        <a:t>, </a:t>
                      </a:r>
                      <a:r>
                        <a:rPr lang="en-US" sz="2000" b="1" dirty="0" smtClean="0">
                          <a:solidFill>
                            <a:srgbClr val="7030A0"/>
                          </a:solidFill>
                        </a:rPr>
                        <a:t>2/3</a:t>
                      </a:r>
                      <a:endParaRPr lang="en-US" sz="2400" b="1" dirty="0" smtClean="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chemeClr val="accent6">
                              <a:lumMod val="50000"/>
                            </a:schemeClr>
                          </a:solidFill>
                        </a:rPr>
                        <a:t>½, </a:t>
                      </a:r>
                      <a:r>
                        <a:rPr lang="en-US" sz="2400" b="1" dirty="0" smtClean="0">
                          <a:solidFill>
                            <a:srgbClr val="C00000"/>
                          </a:solidFill>
                        </a:rPr>
                        <a:t>1</a:t>
                      </a:r>
                      <a:r>
                        <a:rPr lang="en-US" sz="2400" b="0" dirty="0" smtClean="0">
                          <a:solidFill>
                            <a:schemeClr val="bg2">
                              <a:lumMod val="10000"/>
                            </a:schemeClr>
                          </a:solidFill>
                        </a:rPr>
                        <a:t>, </a:t>
                      </a:r>
                      <a:r>
                        <a:rPr lang="en-US" sz="2000" b="1" dirty="0" smtClean="0">
                          <a:solidFill>
                            <a:schemeClr val="accent3">
                              <a:lumMod val="10000"/>
                            </a:schemeClr>
                          </a:solidFill>
                        </a:rPr>
                        <a:t>1/3</a:t>
                      </a:r>
                      <a:r>
                        <a:rPr lang="en-US" sz="2400" b="1" dirty="0" smtClean="0">
                          <a:solidFill>
                            <a:schemeClr val="accent3">
                              <a:lumMod val="10000"/>
                            </a:schemeClr>
                          </a:solidFill>
                        </a:rPr>
                        <a:t>, </a:t>
                      </a:r>
                      <a:r>
                        <a:rPr lang="en-US" sz="2000" b="1" dirty="0" smtClean="0">
                          <a:solidFill>
                            <a:srgbClr val="7030A0"/>
                          </a:solidFill>
                        </a:rPr>
                        <a:t>2/3</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chemeClr val="accent6">
                              <a:lumMod val="50000"/>
                            </a:schemeClr>
                          </a:solidFill>
                        </a:rPr>
                        <a:t>½, </a:t>
                      </a:r>
                      <a:r>
                        <a:rPr lang="en-US" sz="2400" b="1" dirty="0" smtClean="0">
                          <a:solidFill>
                            <a:srgbClr val="C00000"/>
                          </a:solidFill>
                        </a:rPr>
                        <a:t>1</a:t>
                      </a:r>
                      <a:r>
                        <a:rPr lang="en-US" sz="2400" b="0" dirty="0" smtClean="0">
                          <a:solidFill>
                            <a:schemeClr val="bg2">
                              <a:lumMod val="10000"/>
                            </a:schemeClr>
                          </a:solidFill>
                        </a:rPr>
                        <a:t>, </a:t>
                      </a:r>
                      <a:r>
                        <a:rPr lang="en-US" sz="2000" b="1" dirty="0" smtClean="0">
                          <a:solidFill>
                            <a:schemeClr val="accent3">
                              <a:lumMod val="10000"/>
                            </a:schemeClr>
                          </a:solidFill>
                        </a:rPr>
                        <a:t>4/3</a:t>
                      </a:r>
                      <a:r>
                        <a:rPr lang="en-US" sz="2400" b="1" dirty="0" smtClean="0">
                          <a:solidFill>
                            <a:schemeClr val="accent3">
                              <a:lumMod val="10000"/>
                            </a:schemeClr>
                          </a:solidFill>
                        </a:rPr>
                        <a:t>, </a:t>
                      </a:r>
                      <a:r>
                        <a:rPr lang="en-US" sz="2000" b="1" dirty="0" smtClean="0">
                          <a:solidFill>
                            <a:srgbClr val="7030A0"/>
                          </a:solidFill>
                        </a:rPr>
                        <a:t>2/3</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chemeClr val="accent6">
                              <a:lumMod val="50000"/>
                            </a:schemeClr>
                          </a:solidFill>
                        </a:rPr>
                        <a:t>1, </a:t>
                      </a:r>
                      <a:r>
                        <a:rPr lang="en-US" sz="2400" b="1" dirty="0" smtClean="0">
                          <a:solidFill>
                            <a:srgbClr val="C00000"/>
                          </a:solidFill>
                        </a:rPr>
                        <a:t>2</a:t>
                      </a:r>
                      <a:r>
                        <a:rPr lang="en-US" sz="2400" b="0" dirty="0" smtClean="0">
                          <a:solidFill>
                            <a:schemeClr val="bg2">
                              <a:lumMod val="10000"/>
                            </a:schemeClr>
                          </a:solidFill>
                        </a:rPr>
                        <a:t>, </a:t>
                      </a:r>
                      <a:r>
                        <a:rPr lang="en-US" sz="2000" b="1" dirty="0" smtClean="0">
                          <a:solidFill>
                            <a:schemeClr val="accent3">
                              <a:lumMod val="10000"/>
                            </a:schemeClr>
                          </a:solidFill>
                        </a:rPr>
                        <a:t>4/3</a:t>
                      </a:r>
                      <a:r>
                        <a:rPr lang="en-US" sz="2400" b="1" dirty="0" smtClean="0">
                          <a:solidFill>
                            <a:schemeClr val="accent3">
                              <a:lumMod val="10000"/>
                            </a:schemeClr>
                          </a:solidFill>
                        </a:rPr>
                        <a:t>, </a:t>
                      </a:r>
                      <a:r>
                        <a:rPr lang="en-US" sz="2000" b="1" dirty="0" smtClean="0">
                          <a:solidFill>
                            <a:srgbClr val="7030A0"/>
                          </a:solidFill>
                        </a:rPr>
                        <a:t>2/3</a:t>
                      </a:r>
                      <a:endParaRPr lang="en-US" sz="2400" b="1" dirty="0">
                        <a:solidFill>
                          <a:srgbClr val="7030A0"/>
                        </a:solidFill>
                      </a:endParaRPr>
                    </a:p>
                  </a:txBody>
                  <a:tcPr anchor="ctr">
                    <a:solidFill>
                      <a:schemeClr val="accent5">
                        <a:lumMod val="20000"/>
                        <a:lumOff val="80000"/>
                      </a:schemeClr>
                    </a:solidFill>
                  </a:tcPr>
                </a:tc>
              </a:tr>
              <a:tr h="73075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N,</a:t>
                      </a:r>
                      <a:r>
                        <a:rPr lang="en-US" sz="2400" b="0" baseline="0" dirty="0" smtClean="0">
                          <a:solidFill>
                            <a:schemeClr val="tx1"/>
                          </a:solidFill>
                        </a:rPr>
                        <a:t> N</a:t>
                      </a:r>
                      <a:endParaRPr lang="en-US" sz="2400" b="0" dirty="0" smtClean="0"/>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chemeClr val="accent6">
                              <a:lumMod val="50000"/>
                            </a:schemeClr>
                          </a:solidFill>
                        </a:rPr>
                        <a:t>0, </a:t>
                      </a: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accent3">
                              <a:lumMod val="10000"/>
                            </a:schemeClr>
                          </a:solidFill>
                        </a:rPr>
                        <a:t>0, </a:t>
                      </a:r>
                      <a:r>
                        <a:rPr lang="en-US" sz="2400" b="1" dirty="0" smtClean="0">
                          <a:solidFill>
                            <a:srgbClr val="7030A0"/>
                          </a:solidFill>
                        </a:rPr>
                        <a:t>1</a:t>
                      </a:r>
                    </a:p>
                  </a:txBody>
                  <a:tcPr anchor="ctr">
                    <a:solidFill>
                      <a:schemeClr val="accent5">
                        <a:lumMod val="20000"/>
                        <a:lumOff val="80000"/>
                      </a:schemeClr>
                    </a:solidFill>
                  </a:tcPr>
                </a:tc>
                <a:tc>
                  <a:txBody>
                    <a:bodyPr/>
                    <a:lstStyle/>
                    <a:p>
                      <a:pPr algn="ctr"/>
                      <a:r>
                        <a:rPr lang="en-US" sz="2400" b="1" dirty="0" smtClean="0">
                          <a:solidFill>
                            <a:schemeClr val="accent6">
                              <a:lumMod val="50000"/>
                            </a:schemeClr>
                          </a:solidFill>
                        </a:rPr>
                        <a:t>½,</a:t>
                      </a:r>
                      <a:r>
                        <a:rPr lang="en-US" sz="2400" b="1" dirty="0" smtClean="0">
                          <a:solidFill>
                            <a:srgbClr val="C00000"/>
                          </a:solidFill>
                        </a:rPr>
                        <a:t>½</a:t>
                      </a:r>
                      <a:r>
                        <a:rPr lang="en-US" sz="2400" b="0" dirty="0" smtClean="0">
                          <a:solidFill>
                            <a:schemeClr val="bg2">
                              <a:lumMod val="10000"/>
                            </a:schemeClr>
                          </a:solidFill>
                        </a:rPr>
                        <a:t>, </a:t>
                      </a:r>
                      <a:r>
                        <a:rPr lang="en-US" sz="2400" b="1" dirty="0" smtClean="0">
                          <a:solidFill>
                            <a:schemeClr val="accent3">
                              <a:lumMod val="10000"/>
                            </a:schemeClr>
                          </a:solidFill>
                        </a:rPr>
                        <a:t>0, </a:t>
                      </a:r>
                      <a:r>
                        <a:rPr lang="en-US" sz="2400" b="1" dirty="0" smtClean="0">
                          <a:solidFill>
                            <a:srgbClr val="7030A0"/>
                          </a:solidFill>
                        </a:rPr>
                        <a:t>0</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chemeClr val="accent6">
                              <a:lumMod val="50000"/>
                            </a:schemeClr>
                          </a:solidFill>
                        </a:rPr>
                        <a:t>½, </a:t>
                      </a:r>
                      <a:r>
                        <a:rPr lang="en-US" sz="2400" b="1" dirty="0" smtClean="0">
                          <a:solidFill>
                            <a:srgbClr val="C00000"/>
                          </a:solidFill>
                        </a:rPr>
                        <a:t>½</a:t>
                      </a:r>
                      <a:r>
                        <a:rPr lang="en-US" sz="2400" b="0" dirty="0" smtClean="0">
                          <a:solidFill>
                            <a:schemeClr val="bg2">
                              <a:lumMod val="10000"/>
                            </a:schemeClr>
                          </a:solidFill>
                        </a:rPr>
                        <a:t>, </a:t>
                      </a:r>
                      <a:r>
                        <a:rPr lang="en-US" sz="2400" b="1" dirty="0" smtClean="0">
                          <a:solidFill>
                            <a:schemeClr val="accent3">
                              <a:lumMod val="10000"/>
                            </a:schemeClr>
                          </a:solidFill>
                        </a:rPr>
                        <a:t>2, </a:t>
                      </a:r>
                      <a:r>
                        <a:rPr lang="en-US" sz="2400" b="1" dirty="0" smtClean="0">
                          <a:solidFill>
                            <a:srgbClr val="7030A0"/>
                          </a:solidFill>
                        </a:rPr>
                        <a:t>1</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chemeClr val="accent6">
                              <a:lumMod val="50000"/>
                            </a:schemeClr>
                          </a:solidFill>
                        </a:rPr>
                        <a:t>1, </a:t>
                      </a: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2, </a:t>
                      </a:r>
                      <a:r>
                        <a:rPr lang="en-US" sz="2400" b="1" dirty="0" smtClean="0">
                          <a:solidFill>
                            <a:srgbClr val="7030A0"/>
                          </a:solidFill>
                        </a:rPr>
                        <a:t>0</a:t>
                      </a:r>
                      <a:endParaRPr lang="en-US" sz="2400" b="1" dirty="0">
                        <a:solidFill>
                          <a:srgbClr val="7030A0"/>
                        </a:solidFill>
                      </a:endParaRPr>
                    </a:p>
                  </a:txBody>
                  <a:tcPr anchor="ctr">
                    <a:solidFill>
                      <a:schemeClr val="accent5">
                        <a:lumMod val="20000"/>
                        <a:lumOff val="80000"/>
                      </a:schemeClr>
                    </a:solidFill>
                  </a:tcPr>
                </a:tc>
              </a:tr>
            </a:tbl>
          </a:graphicData>
        </a:graphic>
      </p:graphicFrame>
      <p:sp>
        <p:nvSpPr>
          <p:cNvPr id="28" name="TextBox 27"/>
          <p:cNvSpPr txBox="1"/>
          <p:nvPr/>
        </p:nvSpPr>
        <p:spPr>
          <a:xfrm>
            <a:off x="2060478" y="2406636"/>
            <a:ext cx="3067092" cy="461665"/>
          </a:xfrm>
          <a:prstGeom prst="rect">
            <a:avLst/>
          </a:prstGeom>
          <a:noFill/>
        </p:spPr>
        <p:txBody>
          <a:bodyPr wrap="square" rtlCol="0">
            <a:spAutoFit/>
          </a:bodyPr>
          <a:lstStyle/>
          <a:p>
            <a:pPr algn="ctr"/>
            <a:r>
              <a:rPr lang="en-US" sz="2400" b="1" dirty="0" smtClean="0">
                <a:solidFill>
                  <a:schemeClr val="accent3">
                    <a:lumMod val="10000"/>
                  </a:schemeClr>
                </a:solidFill>
              </a:rPr>
              <a:t>1</a:t>
            </a:r>
            <a:r>
              <a:rPr lang="en-US" sz="2400" b="1" baseline="30000" dirty="0" smtClean="0">
                <a:solidFill>
                  <a:schemeClr val="accent3">
                    <a:lumMod val="10000"/>
                  </a:schemeClr>
                </a:solidFill>
              </a:rPr>
              <a:t>st</a:t>
            </a:r>
            <a:r>
              <a:rPr lang="en-US" sz="2400" b="1" dirty="0" smtClean="0">
                <a:solidFill>
                  <a:schemeClr val="accent3">
                    <a:lumMod val="10000"/>
                  </a:schemeClr>
                </a:solidFill>
              </a:rPr>
              <a:t> </a:t>
            </a:r>
            <a:r>
              <a:rPr lang="en-US" sz="2400" b="1" dirty="0" err="1" smtClean="0">
                <a:solidFill>
                  <a:schemeClr val="accent3">
                    <a:lumMod val="10000"/>
                  </a:schemeClr>
                </a:solidFill>
              </a:rPr>
              <a:t>Radka</a:t>
            </a:r>
            <a:r>
              <a:rPr lang="en-US" sz="2400" b="1" dirty="0" smtClean="0">
                <a:solidFill>
                  <a:schemeClr val="accent3">
                    <a:lumMod val="10000"/>
                  </a:schemeClr>
                </a:solidFill>
              </a:rPr>
              <a:t> – likes A</a:t>
            </a:r>
            <a:endParaRPr lang="en-US" sz="1400" b="1" dirty="0">
              <a:solidFill>
                <a:schemeClr val="accent3">
                  <a:lumMod val="10000"/>
                </a:schemeClr>
              </a:solidFill>
            </a:endParaRPr>
          </a:p>
        </p:txBody>
      </p:sp>
      <p:sp>
        <p:nvSpPr>
          <p:cNvPr id="9" name="TextBox 8"/>
          <p:cNvSpPr txBox="1"/>
          <p:nvPr/>
        </p:nvSpPr>
        <p:spPr>
          <a:xfrm>
            <a:off x="0" y="1311246"/>
            <a:ext cx="9143999" cy="1200329"/>
          </a:xfrm>
          <a:prstGeom prst="rect">
            <a:avLst/>
          </a:prstGeom>
          <a:noFill/>
        </p:spPr>
        <p:txBody>
          <a:bodyPr wrap="square" rtlCol="0">
            <a:spAutoFit/>
          </a:bodyPr>
          <a:lstStyle/>
          <a:p>
            <a:r>
              <a:rPr lang="cs-CZ" sz="2400" dirty="0" smtClean="0">
                <a:solidFill>
                  <a:srgbClr val="FFFF00"/>
                </a:solidFill>
              </a:rPr>
              <a:t>First number in each cell represent</a:t>
            </a:r>
            <a:r>
              <a:rPr lang="en-US" sz="2400" dirty="0" smtClean="0">
                <a:solidFill>
                  <a:srgbClr val="FFFF00"/>
                </a:solidFill>
              </a:rPr>
              <a:t>s</a:t>
            </a:r>
            <a:r>
              <a:rPr lang="cs-CZ" sz="2400" dirty="0" smtClean="0">
                <a:solidFill>
                  <a:srgbClr val="FFFF00"/>
                </a:solidFill>
              </a:rPr>
              <a:t> EU of</a:t>
            </a:r>
            <a:r>
              <a:rPr lang="en-US" sz="2400" dirty="0" smtClean="0">
                <a:solidFill>
                  <a:srgbClr val="FFFF00"/>
                </a:solidFill>
              </a:rPr>
              <a:t> 1</a:t>
            </a:r>
            <a:r>
              <a:rPr lang="en-US" sz="2400" baseline="30000" dirty="0" smtClean="0">
                <a:solidFill>
                  <a:srgbClr val="FFFF00"/>
                </a:solidFill>
              </a:rPr>
              <a:t>st</a:t>
            </a:r>
            <a:r>
              <a:rPr lang="en-US" sz="2400" dirty="0" smtClean="0">
                <a:solidFill>
                  <a:srgbClr val="FFFF00"/>
                </a:solidFill>
              </a:rPr>
              <a:t> type </a:t>
            </a:r>
            <a:r>
              <a:rPr lang="cs-CZ" sz="2400" dirty="0" smtClean="0">
                <a:solidFill>
                  <a:srgbClr val="FFFF00"/>
                </a:solidFill>
              </a:rPr>
              <a:t>ADAM, second </a:t>
            </a:r>
            <a:r>
              <a:rPr lang="en-US" sz="2400" dirty="0" smtClean="0">
                <a:solidFill>
                  <a:srgbClr val="FFFF00"/>
                </a:solidFill>
              </a:rPr>
              <a:t>number is EU of 2</a:t>
            </a:r>
            <a:r>
              <a:rPr lang="en-US" sz="2400" baseline="30000" dirty="0" smtClean="0">
                <a:solidFill>
                  <a:srgbClr val="FFFF00"/>
                </a:solidFill>
              </a:rPr>
              <a:t>nd</a:t>
            </a:r>
            <a:r>
              <a:rPr lang="en-US" sz="2400" dirty="0" smtClean="0">
                <a:solidFill>
                  <a:srgbClr val="FFFF00"/>
                </a:solidFill>
              </a:rPr>
              <a:t> ADAM, third one is EU of 1</a:t>
            </a:r>
            <a:r>
              <a:rPr lang="en-US" sz="2400" baseline="30000" dirty="0" smtClean="0">
                <a:solidFill>
                  <a:srgbClr val="FFFF00"/>
                </a:solidFill>
              </a:rPr>
              <a:t>st</a:t>
            </a:r>
            <a:r>
              <a:rPr lang="en-US" sz="2400" dirty="0" smtClean="0">
                <a:solidFill>
                  <a:srgbClr val="FFFF00"/>
                </a:solidFill>
              </a:rPr>
              <a:t>  type RADKA and fourth one is EU of 2</a:t>
            </a:r>
            <a:r>
              <a:rPr lang="en-US" sz="2400" baseline="30000" dirty="0" smtClean="0">
                <a:solidFill>
                  <a:srgbClr val="FFFF00"/>
                </a:solidFill>
              </a:rPr>
              <a:t>nd</a:t>
            </a:r>
            <a:r>
              <a:rPr lang="en-US" sz="2400" dirty="0" smtClean="0">
                <a:solidFill>
                  <a:srgbClr val="FFFF00"/>
                </a:solidFill>
              </a:rPr>
              <a:t> RADKA</a:t>
            </a:r>
          </a:p>
        </p:txBody>
      </p:sp>
      <p:sp>
        <p:nvSpPr>
          <p:cNvPr id="11" name="TextBox 10"/>
          <p:cNvSpPr txBox="1"/>
          <p:nvPr/>
        </p:nvSpPr>
        <p:spPr>
          <a:xfrm>
            <a:off x="0" y="2698740"/>
            <a:ext cx="665110" cy="1938992"/>
          </a:xfrm>
          <a:prstGeom prst="rect">
            <a:avLst/>
          </a:prstGeom>
          <a:noFill/>
        </p:spPr>
        <p:txBody>
          <a:bodyPr wrap="square" rtlCol="0">
            <a:spAutoFit/>
          </a:bodyPr>
          <a:lstStyle/>
          <a:p>
            <a:pPr algn="ctr"/>
            <a:r>
              <a:rPr lang="en-US" sz="2400" b="1" dirty="0" smtClean="0">
                <a:solidFill>
                  <a:schemeClr val="accent6">
                    <a:lumMod val="50000"/>
                  </a:schemeClr>
                </a:solidFill>
              </a:rPr>
              <a:t>1</a:t>
            </a:r>
            <a:r>
              <a:rPr lang="en-US" sz="2400" b="1" baseline="30000" dirty="0" smtClean="0">
                <a:solidFill>
                  <a:schemeClr val="accent6">
                    <a:lumMod val="50000"/>
                  </a:schemeClr>
                </a:solidFill>
              </a:rPr>
              <a:t>st</a:t>
            </a:r>
            <a:r>
              <a:rPr lang="en-US" sz="2400" b="1" dirty="0" smtClean="0">
                <a:solidFill>
                  <a:schemeClr val="accent6">
                    <a:lumMod val="50000"/>
                  </a:schemeClr>
                </a:solidFill>
              </a:rPr>
              <a:t> </a:t>
            </a:r>
          </a:p>
          <a:p>
            <a:pPr algn="ctr"/>
            <a:r>
              <a:rPr lang="en-US" sz="2400" b="1" dirty="0" smtClean="0">
                <a:solidFill>
                  <a:schemeClr val="accent6">
                    <a:lumMod val="50000"/>
                  </a:schemeClr>
                </a:solidFill>
              </a:rPr>
              <a:t>A</a:t>
            </a:r>
          </a:p>
          <a:p>
            <a:pPr algn="ctr"/>
            <a:r>
              <a:rPr lang="en-US" sz="2400" b="1" dirty="0" smtClean="0">
                <a:solidFill>
                  <a:schemeClr val="accent6">
                    <a:lumMod val="50000"/>
                  </a:schemeClr>
                </a:solidFill>
              </a:rPr>
              <a:t>D</a:t>
            </a:r>
          </a:p>
          <a:p>
            <a:pPr algn="ctr"/>
            <a:r>
              <a:rPr lang="en-US" sz="2400" b="1" dirty="0" smtClean="0">
                <a:solidFill>
                  <a:schemeClr val="accent6">
                    <a:lumMod val="50000"/>
                  </a:schemeClr>
                </a:solidFill>
              </a:rPr>
              <a:t>A</a:t>
            </a:r>
          </a:p>
          <a:p>
            <a:pPr algn="ctr"/>
            <a:r>
              <a:rPr lang="en-US" sz="2400" b="1" dirty="0" smtClean="0">
                <a:solidFill>
                  <a:schemeClr val="accent6">
                    <a:lumMod val="50000"/>
                  </a:schemeClr>
                </a:solidFill>
              </a:rPr>
              <a:t>M</a:t>
            </a:r>
          </a:p>
        </p:txBody>
      </p:sp>
      <p:sp>
        <p:nvSpPr>
          <p:cNvPr id="12" name="TextBox 11"/>
          <p:cNvSpPr txBox="1"/>
          <p:nvPr/>
        </p:nvSpPr>
        <p:spPr>
          <a:xfrm>
            <a:off x="0" y="4597416"/>
            <a:ext cx="665110" cy="1938992"/>
          </a:xfrm>
          <a:prstGeom prst="rect">
            <a:avLst/>
          </a:prstGeom>
          <a:noFill/>
        </p:spPr>
        <p:txBody>
          <a:bodyPr wrap="square" rtlCol="0">
            <a:spAutoFit/>
          </a:bodyPr>
          <a:lstStyle/>
          <a:p>
            <a:pPr algn="ctr"/>
            <a:r>
              <a:rPr lang="en-US" sz="2400" b="1" dirty="0" smtClean="0">
                <a:solidFill>
                  <a:srgbClr val="C00000"/>
                </a:solidFill>
              </a:rPr>
              <a:t>2</a:t>
            </a:r>
            <a:r>
              <a:rPr lang="en-US" sz="2400" b="1" baseline="30000" dirty="0" smtClean="0">
                <a:solidFill>
                  <a:srgbClr val="C00000"/>
                </a:solidFill>
              </a:rPr>
              <a:t>nd</a:t>
            </a:r>
            <a:r>
              <a:rPr lang="en-US" sz="2400" b="1" dirty="0" smtClean="0">
                <a:solidFill>
                  <a:srgbClr val="C00000"/>
                </a:solidFill>
              </a:rPr>
              <a:t> </a:t>
            </a:r>
          </a:p>
          <a:p>
            <a:pPr algn="ctr"/>
            <a:r>
              <a:rPr lang="en-US" sz="2400" b="1" dirty="0" smtClean="0">
                <a:solidFill>
                  <a:srgbClr val="C00000"/>
                </a:solidFill>
              </a:rPr>
              <a:t>A</a:t>
            </a:r>
          </a:p>
          <a:p>
            <a:pPr algn="ctr"/>
            <a:r>
              <a:rPr lang="en-US" sz="2400" b="1" dirty="0" smtClean="0">
                <a:solidFill>
                  <a:srgbClr val="C00000"/>
                </a:solidFill>
              </a:rPr>
              <a:t>D</a:t>
            </a:r>
          </a:p>
          <a:p>
            <a:pPr algn="ctr"/>
            <a:r>
              <a:rPr lang="en-US" sz="2400" b="1" dirty="0" smtClean="0">
                <a:solidFill>
                  <a:srgbClr val="C00000"/>
                </a:solidFill>
              </a:rPr>
              <a:t>A</a:t>
            </a:r>
          </a:p>
          <a:p>
            <a:pPr algn="ctr"/>
            <a:r>
              <a:rPr lang="en-US" sz="2400" b="1" dirty="0" smtClean="0">
                <a:solidFill>
                  <a:srgbClr val="C00000"/>
                </a:solidFill>
              </a:rPr>
              <a:t>M</a:t>
            </a:r>
          </a:p>
        </p:txBody>
      </p:sp>
    </p:spTree>
  </p:cSld>
  <p:clrMapOvr>
    <a:masterClrMapping/>
  </p:clrMapOvr>
  <p:transition>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9" name="TextBox 8"/>
          <p:cNvSpPr txBox="1"/>
          <p:nvPr/>
        </p:nvSpPr>
        <p:spPr>
          <a:xfrm>
            <a:off x="0" y="1274733"/>
            <a:ext cx="9143999" cy="5262979"/>
          </a:xfrm>
          <a:prstGeom prst="rect">
            <a:avLst/>
          </a:prstGeom>
          <a:noFill/>
        </p:spPr>
        <p:txBody>
          <a:bodyPr wrap="square" rtlCol="0">
            <a:spAutoFit/>
          </a:bodyPr>
          <a:lstStyle/>
          <a:p>
            <a:r>
              <a:rPr lang="en-US" sz="2400" dirty="0" smtClean="0"/>
              <a:t>As in the previous example, to study the </a:t>
            </a:r>
            <a:r>
              <a:rPr lang="en-US" sz="2400" dirty="0" err="1" smtClean="0"/>
              <a:t>equilibria</a:t>
            </a:r>
            <a:r>
              <a:rPr lang="en-US" sz="2400" dirty="0" smtClean="0"/>
              <a:t> of this model we consider the players’ plans of action before they receive their signals (the photo). </a:t>
            </a:r>
          </a:p>
          <a:p>
            <a:endParaRPr lang="en-US" sz="2400" dirty="0" smtClean="0"/>
          </a:p>
          <a:p>
            <a:r>
              <a:rPr lang="en-US" sz="2400" dirty="0" smtClean="0"/>
              <a:t>That is, each player plans an action for each of the two possible signals (good or bad) he or she may receive. </a:t>
            </a:r>
          </a:p>
          <a:p>
            <a:r>
              <a:rPr lang="en-US" sz="2400" dirty="0" smtClean="0"/>
              <a:t>We may think of there being four players: the “two types of ADAM” and the “two types of RADKA”. </a:t>
            </a:r>
          </a:p>
          <a:p>
            <a:r>
              <a:rPr lang="en-US" sz="2400" dirty="0" smtClean="0">
                <a:solidFill>
                  <a:srgbClr val="FFFF00"/>
                </a:solidFill>
              </a:rPr>
              <a:t>Nash equilibrium</a:t>
            </a:r>
            <a:r>
              <a:rPr lang="en-US" sz="2400" dirty="0" smtClean="0"/>
              <a:t> consists of four actions, one for each of these players, such that the action of each type of ADAM and RADKA is optimal, given RADKA’s and ADAM’s belief about the state after observing his signal (for example Adam’s beliefs ½ -1 ½ - 2 if he receives good signal) , and given the actions of each type of the other original player.</a:t>
            </a:r>
            <a:endParaRPr lang="en-US" sz="2400" dirty="0" smtClean="0">
              <a:solidFill>
                <a:schemeClr val="bg2">
                  <a:lumMod val="10000"/>
                </a:schemeClr>
              </a:solidFill>
            </a:endParaRPr>
          </a:p>
        </p:txBody>
      </p:sp>
    </p:spTree>
  </p:cSld>
  <p:clrMapOvr>
    <a:masterClrMapping/>
  </p:clrMapOvr>
  <p:transition>
    <p:wipe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9" name="TextBox 8"/>
          <p:cNvSpPr txBox="1"/>
          <p:nvPr/>
        </p:nvSpPr>
        <p:spPr>
          <a:xfrm>
            <a:off x="0" y="1274733"/>
            <a:ext cx="9143999" cy="4524315"/>
          </a:xfrm>
          <a:prstGeom prst="rect">
            <a:avLst/>
          </a:prstGeom>
          <a:noFill/>
        </p:spPr>
        <p:txBody>
          <a:bodyPr wrap="square" rtlCol="0">
            <a:spAutoFit/>
          </a:bodyPr>
          <a:lstStyle/>
          <a:p>
            <a:r>
              <a:rPr lang="en-US" sz="2400" dirty="0" smtClean="0">
                <a:solidFill>
                  <a:srgbClr val="FFFF00"/>
                </a:solidFill>
              </a:rPr>
              <a:t>pure strategy Nash equilibrium of this particular game:</a:t>
            </a:r>
          </a:p>
          <a:p>
            <a:r>
              <a:rPr lang="en-US" sz="2400" dirty="0" smtClean="0"/>
              <a:t>set of four actions, one for each type of ADAM and one for each type of RADKA such that:</a:t>
            </a:r>
          </a:p>
          <a:p>
            <a:endParaRPr lang="en-US" sz="2400" dirty="0" smtClean="0"/>
          </a:p>
          <a:p>
            <a:r>
              <a:rPr lang="en-US" sz="2400" dirty="0" smtClean="0"/>
              <a:t> • the action of each type of ADAM is optimal, given the actions of the two types of RADKA (and each type of ADAM’s belief about the state)</a:t>
            </a:r>
          </a:p>
          <a:p>
            <a:endParaRPr lang="en-US" sz="2400" dirty="0" smtClean="0"/>
          </a:p>
          <a:p>
            <a:r>
              <a:rPr lang="en-US" sz="2400" dirty="0" smtClean="0"/>
              <a:t>• the action of each type of RADKA is optimal, given the action of each type of ADAM. (and each type of RADKA’s belief about the state)</a:t>
            </a:r>
          </a:p>
          <a:p>
            <a:endParaRPr lang="en-US" sz="2400" dirty="0" smtClean="0"/>
          </a:p>
        </p:txBody>
      </p:sp>
    </p:spTree>
  </p:cSld>
  <p:clrMapOvr>
    <a:masterClrMapping/>
  </p:clrMapOvr>
  <p:transition>
    <p:wipe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9" name="TextBox 8"/>
          <p:cNvSpPr txBox="1"/>
          <p:nvPr/>
        </p:nvSpPr>
        <p:spPr>
          <a:xfrm>
            <a:off x="0" y="1274733"/>
            <a:ext cx="9143999" cy="4154984"/>
          </a:xfrm>
          <a:prstGeom prst="rect">
            <a:avLst/>
          </a:prstGeom>
          <a:noFill/>
        </p:spPr>
        <p:txBody>
          <a:bodyPr wrap="square" rtlCol="0">
            <a:spAutoFit/>
          </a:bodyPr>
          <a:lstStyle/>
          <a:p>
            <a:r>
              <a:rPr lang="en-US" sz="2400" dirty="0" smtClean="0"/>
              <a:t>In a Nash equilibrium:</a:t>
            </a:r>
          </a:p>
          <a:p>
            <a:endParaRPr lang="en-US" sz="2400" dirty="0" smtClean="0"/>
          </a:p>
          <a:p>
            <a:r>
              <a:rPr lang="en-US" sz="2400" dirty="0" smtClean="0"/>
              <a:t> </a:t>
            </a:r>
            <a:r>
              <a:rPr lang="en-US" sz="2400" dirty="0" smtClean="0">
                <a:solidFill>
                  <a:srgbClr val="FFFF00"/>
                </a:solidFill>
              </a:rPr>
              <a:t>the action of each type of ADAM is a best response to the pair of actions of the two types of RADKA</a:t>
            </a:r>
          </a:p>
          <a:p>
            <a:endParaRPr lang="en-US" sz="2400" dirty="0" smtClean="0">
              <a:solidFill>
                <a:srgbClr val="FFFF00"/>
              </a:solidFill>
            </a:endParaRPr>
          </a:p>
          <a:p>
            <a:r>
              <a:rPr lang="en-US" sz="2400" dirty="0" smtClean="0">
                <a:solidFill>
                  <a:srgbClr val="FFFF00"/>
                </a:solidFill>
              </a:rPr>
              <a:t>the action of each type of RADKA is a best response to the action of ADAM. </a:t>
            </a:r>
          </a:p>
          <a:p>
            <a:endParaRPr lang="en-US" sz="2400" dirty="0" smtClean="0"/>
          </a:p>
          <a:p>
            <a:r>
              <a:rPr lang="en-US" sz="2400" dirty="0" smtClean="0"/>
              <a:t>Each type of RADKA or ADAM are independent to each other and, naturally, do not react on each other as they model behavior of one person.</a:t>
            </a:r>
          </a:p>
        </p:txBody>
      </p:sp>
    </p:spTree>
  </p:cSld>
  <p:clrMapOvr>
    <a:masterClrMapping/>
  </p:clrMapOvr>
  <p:transition>
    <p:wipe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7" name="TextBox 26"/>
          <p:cNvSpPr txBox="1"/>
          <p:nvPr/>
        </p:nvSpPr>
        <p:spPr>
          <a:xfrm>
            <a:off x="5602239" y="2406636"/>
            <a:ext cx="3541761" cy="461665"/>
          </a:xfrm>
          <a:prstGeom prst="rect">
            <a:avLst/>
          </a:prstGeom>
          <a:noFill/>
        </p:spPr>
        <p:txBody>
          <a:bodyPr wrap="square" rtlCol="0">
            <a:spAutoFit/>
          </a:bodyPr>
          <a:lstStyle/>
          <a:p>
            <a:pPr algn="ctr"/>
            <a:r>
              <a:rPr lang="en-US" sz="2400" b="1" dirty="0" smtClean="0">
                <a:solidFill>
                  <a:srgbClr val="7030A0"/>
                </a:solidFill>
              </a:rPr>
              <a:t>2</a:t>
            </a:r>
            <a:r>
              <a:rPr lang="en-US" sz="2400" b="1" baseline="30000" dirty="0" smtClean="0">
                <a:solidFill>
                  <a:srgbClr val="7030A0"/>
                </a:solidFill>
              </a:rPr>
              <a:t>nd</a:t>
            </a:r>
            <a:r>
              <a:rPr lang="en-US" sz="2400" b="1" dirty="0" smtClean="0">
                <a:solidFill>
                  <a:srgbClr val="7030A0"/>
                </a:solidFill>
              </a:rPr>
              <a:t> </a:t>
            </a:r>
            <a:r>
              <a:rPr lang="en-US" sz="2400" b="1" dirty="0" err="1" smtClean="0">
                <a:solidFill>
                  <a:srgbClr val="7030A0"/>
                </a:solidFill>
              </a:rPr>
              <a:t>Radka</a:t>
            </a:r>
            <a:r>
              <a:rPr lang="en-US" sz="2400" b="1" dirty="0" smtClean="0">
                <a:solidFill>
                  <a:srgbClr val="7030A0"/>
                </a:solidFill>
              </a:rPr>
              <a:t> – dislikes A</a:t>
            </a:r>
            <a:endParaRPr lang="en-US" sz="1400" b="1" dirty="0">
              <a:solidFill>
                <a:srgbClr val="7030A0"/>
              </a:solidFill>
            </a:endParaRPr>
          </a:p>
        </p:txBody>
      </p:sp>
      <p:graphicFrame>
        <p:nvGraphicFramePr>
          <p:cNvPr id="25" name="Content Placeholder 6"/>
          <p:cNvGraphicFramePr>
            <a:graphicFrameLocks/>
          </p:cNvGraphicFramePr>
          <p:nvPr/>
        </p:nvGraphicFramePr>
        <p:xfrm>
          <a:off x="628596" y="2881305"/>
          <a:ext cx="8515404" cy="3706616"/>
        </p:xfrm>
        <a:graphic>
          <a:graphicData uri="http://schemas.openxmlformats.org/drawingml/2006/table">
            <a:tbl>
              <a:tblPr firstRow="1" bandRow="1">
                <a:tableStyleId>{5C22544A-7EE6-4342-B048-85BDC9FD1C3A}</a:tableStyleId>
              </a:tblPr>
              <a:tblGrid>
                <a:gridCol w="1204929"/>
                <a:gridCol w="1825650"/>
                <a:gridCol w="1898676"/>
                <a:gridCol w="1846443"/>
                <a:gridCol w="1739706"/>
              </a:tblGrid>
              <a:tr h="730755">
                <a:tc>
                  <a:txBody>
                    <a:bodyPr/>
                    <a:lstStyle/>
                    <a:p>
                      <a:pPr algn="ctr"/>
                      <a:r>
                        <a:rPr lang="en-US" sz="2400" b="1" baseline="0" dirty="0" smtClean="0">
                          <a:solidFill>
                            <a:srgbClr val="7030A0"/>
                          </a:solidFill>
                        </a:rPr>
                        <a:t>  </a:t>
                      </a:r>
                      <a:endParaRPr lang="en-US" sz="2400" b="0" dirty="0">
                        <a:solidFill>
                          <a:srgbClr val="7030A0"/>
                        </a:solidFill>
                      </a:endParaRPr>
                    </a:p>
                  </a:txBody>
                  <a:tcPr anchor="ctr">
                    <a:solidFill>
                      <a:schemeClr val="bg1"/>
                    </a:solidFill>
                  </a:tcPr>
                </a:tc>
                <a:tc>
                  <a:txBody>
                    <a:bodyPr/>
                    <a:lstStyle/>
                    <a:p>
                      <a:pPr algn="ctr"/>
                      <a:r>
                        <a:rPr lang="en-US" sz="2400" b="0" dirty="0" smtClean="0"/>
                        <a:t>DB , DB</a:t>
                      </a:r>
                      <a:endParaRPr lang="en-US" sz="2400" b="0" dirty="0"/>
                    </a:p>
                  </a:txBody>
                  <a:tcPr anchor="ctr"/>
                </a:tc>
                <a:tc>
                  <a:txBody>
                    <a:bodyPr/>
                    <a:lstStyle/>
                    <a:p>
                      <a:pPr algn="ctr"/>
                      <a:r>
                        <a:rPr lang="en-US" sz="2400" b="0" dirty="0" smtClean="0"/>
                        <a:t>DB , N</a:t>
                      </a:r>
                      <a:endParaRPr lang="en-US" sz="2400" b="0" dirty="0"/>
                    </a:p>
                  </a:txBody>
                  <a:tcPr anchor="ctr"/>
                </a:tc>
                <a:tc>
                  <a:txBody>
                    <a:bodyPr/>
                    <a:lstStyle/>
                    <a:p>
                      <a:pPr algn="ctr"/>
                      <a:r>
                        <a:rPr lang="en-US" sz="2400" b="0" dirty="0" smtClean="0"/>
                        <a:t>N, DB</a:t>
                      </a:r>
                      <a:endParaRPr lang="en-US" sz="2400" b="0" dirty="0"/>
                    </a:p>
                  </a:txBody>
                  <a:tcPr anchor="ctr"/>
                </a:tc>
                <a:tc>
                  <a:txBody>
                    <a:bodyPr/>
                    <a:lstStyle/>
                    <a:p>
                      <a:pPr algn="ctr"/>
                      <a:r>
                        <a:rPr lang="en-US" sz="2400" b="0" dirty="0" smtClean="0"/>
                        <a:t>N, N</a:t>
                      </a:r>
                      <a:endParaRPr lang="en-US" sz="2400" b="0" dirty="0"/>
                    </a:p>
                  </a:txBody>
                  <a:tcPr anchor="ctr"/>
                </a:tc>
              </a:tr>
              <a:tr h="61524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DB, DB</a:t>
                      </a:r>
                    </a:p>
                  </a:txBody>
                  <a:tcPr anchor="ctr">
                    <a:solidFill>
                      <a:schemeClr val="bg2">
                        <a:lumMod val="50000"/>
                      </a:schemeClr>
                    </a:solidFill>
                  </a:tcPr>
                </a:tc>
                <a:tc>
                  <a:txBody>
                    <a:bodyPr/>
                    <a:lstStyle/>
                    <a:p>
                      <a:pPr algn="ctr"/>
                      <a:r>
                        <a:rPr lang="en-US" sz="2400" b="1" u="sng" dirty="0" smtClean="0">
                          <a:solidFill>
                            <a:schemeClr val="accent6">
                              <a:lumMod val="50000"/>
                            </a:schemeClr>
                          </a:solidFill>
                        </a:rPr>
                        <a:t>2</a:t>
                      </a:r>
                      <a:r>
                        <a:rPr lang="en-US" sz="2400" b="1" dirty="0" smtClean="0">
                          <a:solidFill>
                            <a:schemeClr val="accent6">
                              <a:lumMod val="50000"/>
                            </a:schemeClr>
                          </a:solidFill>
                        </a:rPr>
                        <a:t>, </a:t>
                      </a:r>
                      <a:r>
                        <a:rPr lang="en-US" sz="2400" b="1" dirty="0" smtClean="0">
                          <a:solidFill>
                            <a:srgbClr val="C00000"/>
                          </a:solidFill>
                        </a:rPr>
                        <a:t>0</a:t>
                      </a:r>
                      <a:r>
                        <a:rPr lang="en-US" sz="2400" b="0" dirty="0" smtClean="0">
                          <a:solidFill>
                            <a:schemeClr val="bg2">
                              <a:lumMod val="10000"/>
                            </a:schemeClr>
                          </a:solidFill>
                        </a:rPr>
                        <a:t>, </a:t>
                      </a:r>
                      <a:r>
                        <a:rPr lang="en-US" sz="2400" b="1" u="sng" dirty="0" smtClean="0">
                          <a:solidFill>
                            <a:schemeClr val="accent3">
                              <a:lumMod val="10000"/>
                            </a:schemeClr>
                          </a:solidFill>
                        </a:rPr>
                        <a:t>1</a:t>
                      </a:r>
                      <a:r>
                        <a:rPr lang="en-US" sz="2400" b="1" dirty="0" smtClean="0">
                          <a:solidFill>
                            <a:schemeClr val="accent3">
                              <a:lumMod val="10000"/>
                            </a:schemeClr>
                          </a:solidFill>
                        </a:rPr>
                        <a:t>, </a:t>
                      </a:r>
                      <a:r>
                        <a:rPr lang="en-US" sz="2400" b="1" dirty="0" smtClean="0">
                          <a:solidFill>
                            <a:srgbClr val="7030A0"/>
                          </a:solidFill>
                        </a:rPr>
                        <a:t>0</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u="sng" dirty="0" smtClean="0">
                          <a:solidFill>
                            <a:schemeClr val="accent6">
                              <a:lumMod val="50000"/>
                            </a:schemeClr>
                          </a:solidFill>
                        </a:rPr>
                        <a:t>1</a:t>
                      </a:r>
                      <a:r>
                        <a:rPr lang="en-US" sz="2400" b="1" dirty="0" smtClean="0">
                          <a:solidFill>
                            <a:schemeClr val="accent6">
                              <a:lumMod val="50000"/>
                            </a:schemeClr>
                          </a:solidFill>
                        </a:rPr>
                        <a:t>, </a:t>
                      </a:r>
                      <a:r>
                        <a:rPr lang="en-US" sz="2400" b="1" u="sng" dirty="0" smtClean="0">
                          <a:solidFill>
                            <a:srgbClr val="C00000"/>
                          </a:solidFill>
                        </a:rPr>
                        <a:t>1</a:t>
                      </a:r>
                      <a:r>
                        <a:rPr lang="en-US" sz="2400" b="0" dirty="0" smtClean="0">
                          <a:solidFill>
                            <a:schemeClr val="bg2">
                              <a:lumMod val="10000"/>
                            </a:schemeClr>
                          </a:solidFill>
                        </a:rPr>
                        <a:t>, </a:t>
                      </a:r>
                      <a:r>
                        <a:rPr lang="en-US" sz="2400" b="1" u="sng" dirty="0" smtClean="0">
                          <a:solidFill>
                            <a:schemeClr val="accent3">
                              <a:lumMod val="10000"/>
                            </a:schemeClr>
                          </a:solidFill>
                        </a:rPr>
                        <a:t>1</a:t>
                      </a:r>
                      <a:r>
                        <a:rPr lang="en-US" sz="2400" b="1" dirty="0" smtClean="0">
                          <a:solidFill>
                            <a:schemeClr val="accent3">
                              <a:lumMod val="10000"/>
                            </a:schemeClr>
                          </a:solidFill>
                        </a:rPr>
                        <a:t>, </a:t>
                      </a:r>
                      <a:r>
                        <a:rPr lang="en-US" sz="2400" b="1" u="sng" dirty="0" smtClean="0">
                          <a:solidFill>
                            <a:srgbClr val="7030A0"/>
                          </a:solidFill>
                        </a:rPr>
                        <a:t>2</a:t>
                      </a:r>
                      <a:endParaRPr lang="en-US" sz="2400" b="1" u="sng" dirty="0">
                        <a:solidFill>
                          <a:srgbClr val="7030A0"/>
                        </a:solidFill>
                      </a:endParaRPr>
                    </a:p>
                  </a:txBody>
                  <a:tcPr anchor="ctr">
                    <a:solidFill>
                      <a:schemeClr val="accent5">
                        <a:lumMod val="20000"/>
                        <a:lumOff val="80000"/>
                      </a:schemeClr>
                    </a:solidFill>
                  </a:tcPr>
                </a:tc>
                <a:tc>
                  <a:txBody>
                    <a:bodyPr/>
                    <a:lstStyle/>
                    <a:p>
                      <a:pPr algn="ctr"/>
                      <a:r>
                        <a:rPr lang="en-US" sz="2400" b="1" u="sng" dirty="0" smtClean="0">
                          <a:solidFill>
                            <a:schemeClr val="accent6">
                              <a:lumMod val="50000"/>
                            </a:schemeClr>
                          </a:solidFill>
                        </a:rPr>
                        <a:t>1</a:t>
                      </a:r>
                      <a:r>
                        <a:rPr lang="en-US" sz="2400" b="1" dirty="0" smtClean="0">
                          <a:solidFill>
                            <a:schemeClr val="accent6">
                              <a:lumMod val="50000"/>
                            </a:schemeClr>
                          </a:solidFill>
                        </a:rPr>
                        <a:t>, </a:t>
                      </a:r>
                      <a:r>
                        <a:rPr lang="en-US" sz="2400" b="1" u="sng" dirty="0" smtClean="0">
                          <a:solidFill>
                            <a:srgbClr val="C00000"/>
                          </a:solidFill>
                        </a:rPr>
                        <a:t>1</a:t>
                      </a:r>
                      <a:r>
                        <a:rPr lang="en-US" sz="2400" b="0" dirty="0" smtClean="0">
                          <a:solidFill>
                            <a:schemeClr val="bg2">
                              <a:lumMod val="10000"/>
                            </a:schemeClr>
                          </a:solidFill>
                        </a:rPr>
                        <a:t>, </a:t>
                      </a:r>
                      <a:r>
                        <a:rPr lang="en-US" sz="2400" b="1" dirty="0" smtClean="0">
                          <a:solidFill>
                            <a:schemeClr val="accent3">
                              <a:lumMod val="10000"/>
                            </a:schemeClr>
                          </a:solidFill>
                        </a:rPr>
                        <a:t>0, </a:t>
                      </a:r>
                      <a:r>
                        <a:rPr lang="en-US" sz="2400" b="1" dirty="0" smtClean="0">
                          <a:solidFill>
                            <a:srgbClr val="7030A0"/>
                          </a:solidFill>
                        </a:rPr>
                        <a:t>0</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chemeClr val="accent6">
                              <a:lumMod val="50000"/>
                            </a:schemeClr>
                          </a:solidFill>
                        </a:rPr>
                        <a:t>0, </a:t>
                      </a:r>
                      <a:r>
                        <a:rPr lang="en-US" sz="2400" b="1" u="sng"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0, </a:t>
                      </a:r>
                      <a:r>
                        <a:rPr lang="en-US" sz="2400" b="1" u="sng" dirty="0" smtClean="0">
                          <a:solidFill>
                            <a:srgbClr val="7030A0"/>
                          </a:solidFill>
                        </a:rPr>
                        <a:t>2</a:t>
                      </a:r>
                      <a:endParaRPr lang="en-US" sz="2400" b="1" u="sng" dirty="0">
                        <a:solidFill>
                          <a:srgbClr val="7030A0"/>
                        </a:solidFill>
                      </a:endParaRPr>
                    </a:p>
                  </a:txBody>
                  <a:tcPr anchor="ctr">
                    <a:solidFill>
                      <a:schemeClr val="accent5">
                        <a:lumMod val="20000"/>
                        <a:lumOff val="80000"/>
                      </a:schemeClr>
                    </a:solidFill>
                  </a:tcPr>
                </a:tc>
              </a:tr>
              <a:tr h="814932">
                <a:tc>
                  <a:txBody>
                    <a:bodyPr/>
                    <a:lstStyle/>
                    <a:p>
                      <a:pPr algn="ctr"/>
                      <a:r>
                        <a:rPr lang="en-US" sz="2400" b="0" dirty="0" smtClean="0">
                          <a:solidFill>
                            <a:schemeClr val="tx1"/>
                          </a:solidFill>
                        </a:rPr>
                        <a:t>DB,</a:t>
                      </a:r>
                      <a:r>
                        <a:rPr lang="en-US" sz="2400" b="0" baseline="0" dirty="0" smtClean="0">
                          <a:solidFill>
                            <a:schemeClr val="tx1"/>
                          </a:solidFill>
                        </a:rPr>
                        <a:t> N</a:t>
                      </a:r>
                      <a:endParaRPr lang="en-US" sz="2400" b="0" dirty="0"/>
                    </a:p>
                  </a:txBody>
                  <a:tcPr anchor="ctr">
                    <a:solidFill>
                      <a:schemeClr val="bg2">
                        <a:lumMod val="50000"/>
                      </a:schemeClr>
                    </a:solidFill>
                  </a:tcPr>
                </a:tc>
                <a:tc>
                  <a:txBody>
                    <a:bodyPr/>
                    <a:lstStyle/>
                    <a:p>
                      <a:pPr algn="ctr"/>
                      <a:r>
                        <a:rPr lang="en-US" sz="2400" b="1" u="sng" dirty="0" smtClean="0">
                          <a:solidFill>
                            <a:schemeClr val="accent6">
                              <a:lumMod val="50000"/>
                            </a:schemeClr>
                          </a:solidFill>
                        </a:rPr>
                        <a:t>2</a:t>
                      </a:r>
                      <a:r>
                        <a:rPr lang="en-US" sz="2400" b="1" dirty="0" smtClean="0">
                          <a:solidFill>
                            <a:schemeClr val="accent6">
                              <a:lumMod val="50000"/>
                            </a:schemeClr>
                          </a:solidFill>
                        </a:rPr>
                        <a:t>, </a:t>
                      </a:r>
                      <a:r>
                        <a:rPr lang="en-US" sz="2400" b="1" u="sng" dirty="0" smtClean="0">
                          <a:solidFill>
                            <a:srgbClr val="C00000"/>
                          </a:solidFill>
                        </a:rPr>
                        <a:t>1</a:t>
                      </a:r>
                      <a:r>
                        <a:rPr lang="en-US" sz="2400" b="0" dirty="0" smtClean="0">
                          <a:solidFill>
                            <a:schemeClr val="bg2">
                              <a:lumMod val="10000"/>
                            </a:schemeClr>
                          </a:solidFill>
                        </a:rPr>
                        <a:t>, </a:t>
                      </a:r>
                      <a:r>
                        <a:rPr lang="en-US" sz="2000" b="1" u="sng" dirty="0" smtClean="0">
                          <a:solidFill>
                            <a:schemeClr val="bg2">
                              <a:lumMod val="10000"/>
                            </a:schemeClr>
                          </a:solidFill>
                        </a:rPr>
                        <a:t>2/3</a:t>
                      </a:r>
                      <a:r>
                        <a:rPr lang="en-US" sz="2400" b="1" dirty="0" smtClean="0">
                          <a:solidFill>
                            <a:schemeClr val="accent3">
                              <a:lumMod val="10000"/>
                            </a:schemeClr>
                          </a:solidFill>
                        </a:rPr>
                        <a:t>, </a:t>
                      </a:r>
                      <a:r>
                        <a:rPr lang="en-US" sz="2000" b="1" dirty="0" smtClean="0">
                          <a:solidFill>
                            <a:srgbClr val="7030A0"/>
                          </a:solidFill>
                        </a:rPr>
                        <a:t>1/3</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u="sng" dirty="0" smtClean="0">
                          <a:solidFill>
                            <a:schemeClr val="accent6">
                              <a:lumMod val="50000"/>
                            </a:schemeClr>
                          </a:solidFill>
                        </a:rPr>
                        <a:t>1</a:t>
                      </a:r>
                      <a:r>
                        <a:rPr lang="en-US" sz="2400" b="1" dirty="0" smtClean="0">
                          <a:solidFill>
                            <a:schemeClr val="accent6">
                              <a:lumMod val="50000"/>
                            </a:schemeClr>
                          </a:solidFill>
                        </a:rPr>
                        <a:t>, </a:t>
                      </a:r>
                      <a:r>
                        <a:rPr lang="en-US" sz="2400" b="1" dirty="0" smtClean="0">
                          <a:solidFill>
                            <a:srgbClr val="C00000"/>
                          </a:solidFill>
                        </a:rPr>
                        <a:t>½</a:t>
                      </a:r>
                      <a:r>
                        <a:rPr lang="en-US" sz="2400" b="0" dirty="0" smtClean="0">
                          <a:solidFill>
                            <a:schemeClr val="bg2">
                              <a:lumMod val="10000"/>
                            </a:schemeClr>
                          </a:solidFill>
                        </a:rPr>
                        <a:t>, </a:t>
                      </a:r>
                      <a:r>
                        <a:rPr lang="en-US" sz="2000" b="1" u="sng" dirty="0" smtClean="0">
                          <a:solidFill>
                            <a:schemeClr val="accent3">
                              <a:lumMod val="10000"/>
                            </a:schemeClr>
                          </a:solidFill>
                        </a:rPr>
                        <a:t>2/3</a:t>
                      </a:r>
                      <a:r>
                        <a:rPr lang="en-US" sz="2400" b="1" dirty="0" smtClean="0">
                          <a:solidFill>
                            <a:schemeClr val="accent3">
                              <a:lumMod val="10000"/>
                            </a:schemeClr>
                          </a:solidFill>
                        </a:rPr>
                        <a:t>, </a:t>
                      </a:r>
                      <a:r>
                        <a:rPr lang="en-US" sz="2000" b="1" u="sng" dirty="0" smtClean="0">
                          <a:solidFill>
                            <a:srgbClr val="7030A0"/>
                          </a:solidFill>
                        </a:rPr>
                        <a:t>4/3</a:t>
                      </a:r>
                      <a:endParaRPr lang="en-US" sz="2400" b="1" u="sng" dirty="0">
                        <a:solidFill>
                          <a:srgbClr val="7030A0"/>
                        </a:solidFill>
                      </a:endParaRPr>
                    </a:p>
                  </a:txBody>
                  <a:tcPr anchor="ctr">
                    <a:solidFill>
                      <a:schemeClr val="accent5">
                        <a:lumMod val="20000"/>
                        <a:lumOff val="80000"/>
                      </a:schemeClr>
                    </a:solidFill>
                  </a:tcPr>
                </a:tc>
                <a:tc>
                  <a:txBody>
                    <a:bodyPr/>
                    <a:lstStyle/>
                    <a:p>
                      <a:pPr algn="ctr"/>
                      <a:r>
                        <a:rPr lang="en-US" sz="2400" b="1" u="sng" dirty="0" smtClean="0">
                          <a:solidFill>
                            <a:schemeClr val="accent6">
                              <a:lumMod val="50000"/>
                            </a:schemeClr>
                          </a:solidFill>
                        </a:rPr>
                        <a:t>1</a:t>
                      </a:r>
                      <a:r>
                        <a:rPr lang="en-US" sz="2400" b="1" dirty="0" smtClean="0">
                          <a:solidFill>
                            <a:schemeClr val="accent6">
                              <a:lumMod val="50000"/>
                            </a:schemeClr>
                          </a:solidFill>
                        </a:rPr>
                        <a:t>,</a:t>
                      </a:r>
                      <a:r>
                        <a:rPr lang="en-US" sz="2400" b="1" dirty="0" smtClean="0">
                          <a:solidFill>
                            <a:srgbClr val="C00000"/>
                          </a:solidFill>
                        </a:rPr>
                        <a:t> ½</a:t>
                      </a:r>
                      <a:r>
                        <a:rPr lang="en-US" sz="2400" b="0" dirty="0" smtClean="0">
                          <a:solidFill>
                            <a:schemeClr val="bg2">
                              <a:lumMod val="10000"/>
                            </a:schemeClr>
                          </a:solidFill>
                        </a:rPr>
                        <a:t>, </a:t>
                      </a:r>
                      <a:r>
                        <a:rPr lang="en-US" sz="2000" b="1" dirty="0" smtClean="0">
                          <a:solidFill>
                            <a:schemeClr val="accent3">
                              <a:lumMod val="10000"/>
                            </a:schemeClr>
                          </a:solidFill>
                        </a:rPr>
                        <a:t>2/3</a:t>
                      </a:r>
                      <a:r>
                        <a:rPr lang="en-US" sz="2400" b="1" dirty="0" smtClean="0">
                          <a:solidFill>
                            <a:schemeClr val="accent3">
                              <a:lumMod val="10000"/>
                            </a:schemeClr>
                          </a:solidFill>
                        </a:rPr>
                        <a:t>, </a:t>
                      </a:r>
                      <a:r>
                        <a:rPr lang="en-US" sz="2000" b="1" dirty="0" smtClean="0">
                          <a:solidFill>
                            <a:srgbClr val="7030A0"/>
                          </a:solidFill>
                        </a:rPr>
                        <a:t>1/3</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chemeClr val="accent6">
                              <a:lumMod val="50000"/>
                            </a:schemeClr>
                          </a:solidFill>
                        </a:rPr>
                        <a:t>0, </a:t>
                      </a:r>
                      <a:r>
                        <a:rPr lang="en-US" sz="2400" b="1" dirty="0" smtClean="0">
                          <a:solidFill>
                            <a:srgbClr val="C00000"/>
                          </a:solidFill>
                        </a:rPr>
                        <a:t>0</a:t>
                      </a:r>
                      <a:r>
                        <a:rPr lang="en-US" sz="2400" b="0" dirty="0" smtClean="0">
                          <a:solidFill>
                            <a:schemeClr val="bg2">
                              <a:lumMod val="10000"/>
                            </a:schemeClr>
                          </a:solidFill>
                        </a:rPr>
                        <a:t>, </a:t>
                      </a:r>
                      <a:r>
                        <a:rPr lang="en-US" sz="2000" b="1" u="sng" dirty="0" smtClean="0">
                          <a:solidFill>
                            <a:schemeClr val="accent3">
                              <a:lumMod val="10000"/>
                            </a:schemeClr>
                          </a:solidFill>
                        </a:rPr>
                        <a:t>2/3</a:t>
                      </a:r>
                      <a:r>
                        <a:rPr lang="en-US" sz="2400" b="1" dirty="0" smtClean="0">
                          <a:solidFill>
                            <a:schemeClr val="accent3">
                              <a:lumMod val="10000"/>
                            </a:schemeClr>
                          </a:solidFill>
                        </a:rPr>
                        <a:t>, </a:t>
                      </a:r>
                      <a:r>
                        <a:rPr lang="en-US" sz="2000" b="1" u="sng" dirty="0" smtClean="0">
                          <a:solidFill>
                            <a:srgbClr val="7030A0"/>
                          </a:solidFill>
                        </a:rPr>
                        <a:t>4/3</a:t>
                      </a:r>
                      <a:endParaRPr lang="en-US" sz="2400" b="1" u="sng" dirty="0">
                        <a:solidFill>
                          <a:srgbClr val="7030A0"/>
                        </a:solidFill>
                      </a:endParaRPr>
                    </a:p>
                  </a:txBody>
                  <a:tcPr anchor="ctr">
                    <a:solidFill>
                      <a:schemeClr val="accent5">
                        <a:lumMod val="20000"/>
                        <a:lumOff val="80000"/>
                      </a:schemeClr>
                    </a:solidFill>
                  </a:tcPr>
                </a:tc>
              </a:tr>
              <a:tr h="81493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N,</a:t>
                      </a:r>
                      <a:r>
                        <a:rPr lang="en-US" sz="2400" b="0" baseline="0" dirty="0" smtClean="0">
                          <a:solidFill>
                            <a:schemeClr val="tx1"/>
                          </a:solidFill>
                        </a:rPr>
                        <a:t> DB</a:t>
                      </a:r>
                      <a:endParaRPr lang="en-US" sz="2400" b="0" dirty="0" smtClean="0"/>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chemeClr val="accent6">
                              <a:lumMod val="50000"/>
                            </a:schemeClr>
                          </a:solidFill>
                        </a:rPr>
                        <a:t>0, </a:t>
                      </a:r>
                      <a:r>
                        <a:rPr lang="en-US" sz="2400" b="1" dirty="0" smtClean="0">
                          <a:solidFill>
                            <a:srgbClr val="C00000"/>
                          </a:solidFill>
                        </a:rPr>
                        <a:t>0</a:t>
                      </a:r>
                      <a:r>
                        <a:rPr lang="en-US" sz="2400" b="0" dirty="0" smtClean="0">
                          <a:solidFill>
                            <a:schemeClr val="bg2">
                              <a:lumMod val="10000"/>
                            </a:schemeClr>
                          </a:solidFill>
                        </a:rPr>
                        <a:t>, </a:t>
                      </a:r>
                      <a:r>
                        <a:rPr lang="en-US" sz="2000" b="1" dirty="0" smtClean="0">
                          <a:solidFill>
                            <a:schemeClr val="accent3">
                              <a:lumMod val="10000"/>
                            </a:schemeClr>
                          </a:solidFill>
                        </a:rPr>
                        <a:t>1/3</a:t>
                      </a:r>
                      <a:r>
                        <a:rPr lang="en-US" sz="2400" b="1" dirty="0" smtClean="0">
                          <a:solidFill>
                            <a:schemeClr val="accent3">
                              <a:lumMod val="10000"/>
                            </a:schemeClr>
                          </a:solidFill>
                        </a:rPr>
                        <a:t>, </a:t>
                      </a:r>
                      <a:r>
                        <a:rPr lang="en-US" sz="2000" b="1" u="sng" dirty="0" smtClean="0">
                          <a:solidFill>
                            <a:srgbClr val="7030A0"/>
                          </a:solidFill>
                        </a:rPr>
                        <a:t>2/3</a:t>
                      </a:r>
                      <a:endParaRPr lang="en-US" sz="2400" b="1" u="sng" dirty="0" smtClean="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chemeClr val="accent6">
                              <a:lumMod val="50000"/>
                            </a:schemeClr>
                          </a:solidFill>
                        </a:rPr>
                        <a:t>½, </a:t>
                      </a:r>
                      <a:r>
                        <a:rPr lang="en-US" sz="2400" b="1" u="sng" dirty="0" smtClean="0">
                          <a:solidFill>
                            <a:srgbClr val="C00000"/>
                          </a:solidFill>
                        </a:rPr>
                        <a:t>1</a:t>
                      </a:r>
                      <a:r>
                        <a:rPr lang="en-US" sz="2400" b="0" dirty="0" smtClean="0">
                          <a:solidFill>
                            <a:schemeClr val="bg2">
                              <a:lumMod val="10000"/>
                            </a:schemeClr>
                          </a:solidFill>
                        </a:rPr>
                        <a:t>, </a:t>
                      </a:r>
                      <a:r>
                        <a:rPr lang="en-US" sz="2000" b="1" dirty="0" smtClean="0">
                          <a:solidFill>
                            <a:schemeClr val="accent3">
                              <a:lumMod val="10000"/>
                            </a:schemeClr>
                          </a:solidFill>
                        </a:rPr>
                        <a:t>1/3</a:t>
                      </a:r>
                      <a:r>
                        <a:rPr lang="en-US" sz="2400" b="1" dirty="0" smtClean="0">
                          <a:solidFill>
                            <a:schemeClr val="accent3">
                              <a:lumMod val="10000"/>
                            </a:schemeClr>
                          </a:solidFill>
                        </a:rPr>
                        <a:t>, </a:t>
                      </a:r>
                      <a:r>
                        <a:rPr lang="en-US" sz="2000" b="1" u="sng" dirty="0" smtClean="0">
                          <a:solidFill>
                            <a:srgbClr val="7030A0"/>
                          </a:solidFill>
                        </a:rPr>
                        <a:t>2/3</a:t>
                      </a:r>
                      <a:endParaRPr lang="en-US" sz="2400" b="1" u="sng" dirty="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chemeClr val="accent6">
                              <a:lumMod val="50000"/>
                            </a:schemeClr>
                          </a:solidFill>
                        </a:rPr>
                        <a:t>½, </a:t>
                      </a:r>
                      <a:r>
                        <a:rPr lang="en-US" sz="2400" b="1" u="sng" dirty="0" smtClean="0">
                          <a:solidFill>
                            <a:srgbClr val="C00000"/>
                          </a:solidFill>
                        </a:rPr>
                        <a:t>1</a:t>
                      </a:r>
                      <a:r>
                        <a:rPr lang="en-US" sz="2400" b="0" dirty="0" smtClean="0">
                          <a:solidFill>
                            <a:schemeClr val="bg2">
                              <a:lumMod val="10000"/>
                            </a:schemeClr>
                          </a:solidFill>
                        </a:rPr>
                        <a:t>, </a:t>
                      </a:r>
                      <a:r>
                        <a:rPr lang="en-US" sz="2000" b="1" u="sng" dirty="0" smtClean="0">
                          <a:solidFill>
                            <a:schemeClr val="accent3">
                              <a:lumMod val="10000"/>
                            </a:schemeClr>
                          </a:solidFill>
                        </a:rPr>
                        <a:t>4/3</a:t>
                      </a:r>
                      <a:r>
                        <a:rPr lang="en-US" sz="2400" b="1" dirty="0" smtClean="0">
                          <a:solidFill>
                            <a:schemeClr val="accent3">
                              <a:lumMod val="10000"/>
                            </a:schemeClr>
                          </a:solidFill>
                        </a:rPr>
                        <a:t>, </a:t>
                      </a:r>
                      <a:r>
                        <a:rPr lang="en-US" sz="2000" b="1" u="sng" dirty="0" smtClean="0">
                          <a:solidFill>
                            <a:srgbClr val="7030A0"/>
                          </a:solidFill>
                        </a:rPr>
                        <a:t>2/3</a:t>
                      </a:r>
                      <a:endParaRPr lang="en-US" sz="2400" b="1" u="sng" dirty="0">
                        <a:solidFill>
                          <a:srgbClr val="7030A0"/>
                        </a:solidFill>
                      </a:endParaRPr>
                    </a:p>
                  </a:txBody>
                  <a:tcPr anchor="ctr">
                    <a:solidFill>
                      <a:schemeClr val="accent5">
                        <a:lumMod val="20000"/>
                        <a:lumOff val="80000"/>
                      </a:schemeClr>
                    </a:solidFill>
                  </a:tcPr>
                </a:tc>
                <a:tc>
                  <a:txBody>
                    <a:bodyPr/>
                    <a:lstStyle/>
                    <a:p>
                      <a:pPr algn="ctr"/>
                      <a:r>
                        <a:rPr lang="en-US" sz="2400" b="1" u="sng" dirty="0" smtClean="0">
                          <a:solidFill>
                            <a:schemeClr val="accent6">
                              <a:lumMod val="50000"/>
                            </a:schemeClr>
                          </a:solidFill>
                        </a:rPr>
                        <a:t>1</a:t>
                      </a:r>
                      <a:r>
                        <a:rPr lang="en-US" sz="2400" b="1" dirty="0" smtClean="0">
                          <a:solidFill>
                            <a:schemeClr val="accent6">
                              <a:lumMod val="50000"/>
                            </a:schemeClr>
                          </a:solidFill>
                        </a:rPr>
                        <a:t>, </a:t>
                      </a:r>
                      <a:r>
                        <a:rPr lang="en-US" sz="2400" b="1" u="sng" dirty="0" smtClean="0">
                          <a:solidFill>
                            <a:srgbClr val="C00000"/>
                          </a:solidFill>
                        </a:rPr>
                        <a:t>2</a:t>
                      </a:r>
                      <a:r>
                        <a:rPr lang="en-US" sz="2400" b="0" dirty="0" smtClean="0">
                          <a:solidFill>
                            <a:schemeClr val="bg2">
                              <a:lumMod val="10000"/>
                            </a:schemeClr>
                          </a:solidFill>
                        </a:rPr>
                        <a:t>, </a:t>
                      </a:r>
                      <a:r>
                        <a:rPr lang="en-US" sz="2000" b="1" u="sng" dirty="0" smtClean="0">
                          <a:solidFill>
                            <a:schemeClr val="accent3">
                              <a:lumMod val="10000"/>
                            </a:schemeClr>
                          </a:solidFill>
                        </a:rPr>
                        <a:t>4/3</a:t>
                      </a:r>
                      <a:r>
                        <a:rPr lang="en-US" sz="2400" b="1" dirty="0" smtClean="0">
                          <a:solidFill>
                            <a:schemeClr val="accent3">
                              <a:lumMod val="10000"/>
                            </a:schemeClr>
                          </a:solidFill>
                        </a:rPr>
                        <a:t>, </a:t>
                      </a:r>
                      <a:r>
                        <a:rPr lang="en-US" sz="2000" b="1" u="sng" dirty="0" smtClean="0">
                          <a:solidFill>
                            <a:srgbClr val="7030A0"/>
                          </a:solidFill>
                        </a:rPr>
                        <a:t>2/3</a:t>
                      </a:r>
                      <a:endParaRPr lang="en-US" sz="2400" b="1" u="sng" dirty="0">
                        <a:solidFill>
                          <a:srgbClr val="7030A0"/>
                        </a:solidFill>
                      </a:endParaRPr>
                    </a:p>
                  </a:txBody>
                  <a:tcPr anchor="ctr">
                    <a:solidFill>
                      <a:schemeClr val="accent5">
                        <a:lumMod val="20000"/>
                        <a:lumOff val="80000"/>
                      </a:schemeClr>
                    </a:solidFill>
                  </a:tcPr>
                </a:tc>
              </a:tr>
              <a:tr h="73075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N,</a:t>
                      </a:r>
                      <a:r>
                        <a:rPr lang="en-US" sz="2400" b="0" baseline="0" dirty="0" smtClean="0">
                          <a:solidFill>
                            <a:schemeClr val="tx1"/>
                          </a:solidFill>
                        </a:rPr>
                        <a:t> N</a:t>
                      </a:r>
                      <a:endParaRPr lang="en-US" sz="2400" b="0" dirty="0" smtClean="0"/>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chemeClr val="accent6">
                              <a:lumMod val="50000"/>
                            </a:schemeClr>
                          </a:solidFill>
                        </a:rPr>
                        <a:t>0, </a:t>
                      </a:r>
                      <a:r>
                        <a:rPr lang="en-US" sz="2400" b="1" u="sng" dirty="0" smtClean="0">
                          <a:solidFill>
                            <a:srgbClr val="C00000"/>
                          </a:solidFill>
                        </a:rPr>
                        <a:t>1</a:t>
                      </a:r>
                      <a:r>
                        <a:rPr lang="en-US" sz="2400" b="0" dirty="0" smtClean="0">
                          <a:solidFill>
                            <a:schemeClr val="bg2">
                              <a:lumMod val="10000"/>
                            </a:schemeClr>
                          </a:solidFill>
                        </a:rPr>
                        <a:t>, </a:t>
                      </a:r>
                      <a:r>
                        <a:rPr lang="en-US" sz="2400" b="1" dirty="0" smtClean="0">
                          <a:solidFill>
                            <a:schemeClr val="accent3">
                              <a:lumMod val="10000"/>
                            </a:schemeClr>
                          </a:solidFill>
                        </a:rPr>
                        <a:t>0, </a:t>
                      </a:r>
                      <a:r>
                        <a:rPr lang="en-US" sz="2400" b="1" u="sng" dirty="0" smtClean="0">
                          <a:solidFill>
                            <a:srgbClr val="7030A0"/>
                          </a:solidFill>
                        </a:rPr>
                        <a:t>1</a:t>
                      </a:r>
                    </a:p>
                  </a:txBody>
                  <a:tcPr anchor="ctr">
                    <a:solidFill>
                      <a:schemeClr val="accent5">
                        <a:lumMod val="20000"/>
                        <a:lumOff val="80000"/>
                      </a:schemeClr>
                    </a:solidFill>
                  </a:tcPr>
                </a:tc>
                <a:tc>
                  <a:txBody>
                    <a:bodyPr/>
                    <a:lstStyle/>
                    <a:p>
                      <a:pPr algn="ctr"/>
                      <a:r>
                        <a:rPr lang="en-US" sz="2400" b="1" dirty="0" smtClean="0">
                          <a:solidFill>
                            <a:schemeClr val="accent6">
                              <a:lumMod val="50000"/>
                            </a:schemeClr>
                          </a:solidFill>
                        </a:rPr>
                        <a:t>½,</a:t>
                      </a:r>
                      <a:r>
                        <a:rPr lang="en-US" sz="2400" b="1" dirty="0" smtClean="0">
                          <a:solidFill>
                            <a:srgbClr val="C00000"/>
                          </a:solidFill>
                        </a:rPr>
                        <a:t>½</a:t>
                      </a:r>
                      <a:r>
                        <a:rPr lang="en-US" sz="2400" b="0" dirty="0" smtClean="0">
                          <a:solidFill>
                            <a:schemeClr val="bg2">
                              <a:lumMod val="10000"/>
                            </a:schemeClr>
                          </a:solidFill>
                        </a:rPr>
                        <a:t>, </a:t>
                      </a:r>
                      <a:r>
                        <a:rPr lang="en-US" sz="2400" b="1" dirty="0" smtClean="0">
                          <a:solidFill>
                            <a:schemeClr val="accent3">
                              <a:lumMod val="10000"/>
                            </a:schemeClr>
                          </a:solidFill>
                        </a:rPr>
                        <a:t>0, </a:t>
                      </a:r>
                      <a:r>
                        <a:rPr lang="en-US" sz="2400" b="1" dirty="0" smtClean="0">
                          <a:solidFill>
                            <a:srgbClr val="7030A0"/>
                          </a:solidFill>
                        </a:rPr>
                        <a:t>0</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chemeClr val="accent6">
                              <a:lumMod val="50000"/>
                            </a:schemeClr>
                          </a:solidFill>
                        </a:rPr>
                        <a:t>½, </a:t>
                      </a:r>
                      <a:r>
                        <a:rPr lang="en-US" sz="2400" b="1" dirty="0" smtClean="0">
                          <a:solidFill>
                            <a:srgbClr val="C00000"/>
                          </a:solidFill>
                        </a:rPr>
                        <a:t>½</a:t>
                      </a:r>
                      <a:r>
                        <a:rPr lang="en-US" sz="2400" b="0" dirty="0" smtClean="0">
                          <a:solidFill>
                            <a:schemeClr val="bg2">
                              <a:lumMod val="10000"/>
                            </a:schemeClr>
                          </a:solidFill>
                        </a:rPr>
                        <a:t>, </a:t>
                      </a:r>
                      <a:r>
                        <a:rPr lang="en-US" sz="2400" b="1" u="sng" dirty="0" smtClean="0">
                          <a:solidFill>
                            <a:schemeClr val="accent3">
                              <a:lumMod val="10000"/>
                            </a:schemeClr>
                          </a:solidFill>
                        </a:rPr>
                        <a:t>2</a:t>
                      </a:r>
                      <a:r>
                        <a:rPr lang="en-US" sz="2400" b="1" dirty="0" smtClean="0">
                          <a:solidFill>
                            <a:schemeClr val="accent3">
                              <a:lumMod val="10000"/>
                            </a:schemeClr>
                          </a:solidFill>
                        </a:rPr>
                        <a:t>, </a:t>
                      </a:r>
                      <a:r>
                        <a:rPr lang="en-US" sz="2400" b="1" u="sng" dirty="0" smtClean="0">
                          <a:solidFill>
                            <a:srgbClr val="7030A0"/>
                          </a:solidFill>
                        </a:rPr>
                        <a:t>1</a:t>
                      </a:r>
                      <a:endParaRPr lang="en-US" sz="2400" b="1" u="sng" dirty="0">
                        <a:solidFill>
                          <a:srgbClr val="7030A0"/>
                        </a:solidFill>
                      </a:endParaRPr>
                    </a:p>
                  </a:txBody>
                  <a:tcPr anchor="ctr">
                    <a:solidFill>
                      <a:schemeClr val="accent5">
                        <a:lumMod val="20000"/>
                        <a:lumOff val="80000"/>
                      </a:schemeClr>
                    </a:solidFill>
                  </a:tcPr>
                </a:tc>
                <a:tc>
                  <a:txBody>
                    <a:bodyPr/>
                    <a:lstStyle/>
                    <a:p>
                      <a:pPr algn="ctr"/>
                      <a:r>
                        <a:rPr lang="en-US" sz="2400" b="1" u="sng" dirty="0" smtClean="0">
                          <a:solidFill>
                            <a:schemeClr val="accent6">
                              <a:lumMod val="50000"/>
                            </a:schemeClr>
                          </a:solidFill>
                        </a:rPr>
                        <a:t>1</a:t>
                      </a:r>
                      <a:r>
                        <a:rPr lang="en-US" sz="2400" b="1" dirty="0" smtClean="0">
                          <a:solidFill>
                            <a:schemeClr val="accent6">
                              <a:lumMod val="50000"/>
                            </a:schemeClr>
                          </a:solidFill>
                        </a:rPr>
                        <a:t>, </a:t>
                      </a:r>
                      <a:r>
                        <a:rPr lang="en-US" sz="2400" b="1" dirty="0" smtClean="0">
                          <a:solidFill>
                            <a:srgbClr val="C00000"/>
                          </a:solidFill>
                        </a:rPr>
                        <a:t>0</a:t>
                      </a:r>
                      <a:r>
                        <a:rPr lang="en-US" sz="2400" b="0" dirty="0" smtClean="0">
                          <a:solidFill>
                            <a:schemeClr val="bg2">
                              <a:lumMod val="10000"/>
                            </a:schemeClr>
                          </a:solidFill>
                        </a:rPr>
                        <a:t>, </a:t>
                      </a:r>
                      <a:r>
                        <a:rPr lang="en-US" sz="2400" b="1" u="sng" dirty="0" smtClean="0">
                          <a:solidFill>
                            <a:schemeClr val="accent3">
                              <a:lumMod val="10000"/>
                            </a:schemeClr>
                          </a:solidFill>
                        </a:rPr>
                        <a:t>2</a:t>
                      </a:r>
                      <a:r>
                        <a:rPr lang="en-US" sz="2400" b="1" dirty="0" smtClean="0">
                          <a:solidFill>
                            <a:schemeClr val="accent3">
                              <a:lumMod val="10000"/>
                            </a:schemeClr>
                          </a:solidFill>
                        </a:rPr>
                        <a:t>, </a:t>
                      </a:r>
                      <a:r>
                        <a:rPr lang="en-US" sz="2400" b="1" dirty="0" smtClean="0">
                          <a:solidFill>
                            <a:srgbClr val="7030A0"/>
                          </a:solidFill>
                        </a:rPr>
                        <a:t>0</a:t>
                      </a:r>
                      <a:endParaRPr lang="en-US" sz="2400" b="1" dirty="0">
                        <a:solidFill>
                          <a:srgbClr val="7030A0"/>
                        </a:solidFill>
                      </a:endParaRPr>
                    </a:p>
                  </a:txBody>
                  <a:tcPr anchor="ctr">
                    <a:solidFill>
                      <a:schemeClr val="accent5">
                        <a:lumMod val="20000"/>
                        <a:lumOff val="80000"/>
                      </a:schemeClr>
                    </a:solidFill>
                  </a:tcPr>
                </a:tc>
              </a:tr>
            </a:tbl>
          </a:graphicData>
        </a:graphic>
      </p:graphicFrame>
      <p:sp>
        <p:nvSpPr>
          <p:cNvPr id="28" name="TextBox 27"/>
          <p:cNvSpPr txBox="1"/>
          <p:nvPr/>
        </p:nvSpPr>
        <p:spPr>
          <a:xfrm>
            <a:off x="2060478" y="2406636"/>
            <a:ext cx="3067092" cy="461665"/>
          </a:xfrm>
          <a:prstGeom prst="rect">
            <a:avLst/>
          </a:prstGeom>
          <a:noFill/>
        </p:spPr>
        <p:txBody>
          <a:bodyPr wrap="square" rtlCol="0">
            <a:spAutoFit/>
          </a:bodyPr>
          <a:lstStyle/>
          <a:p>
            <a:pPr algn="ctr"/>
            <a:r>
              <a:rPr lang="en-US" sz="2400" b="1" dirty="0" smtClean="0">
                <a:solidFill>
                  <a:schemeClr val="accent3">
                    <a:lumMod val="10000"/>
                  </a:schemeClr>
                </a:solidFill>
              </a:rPr>
              <a:t>1</a:t>
            </a:r>
            <a:r>
              <a:rPr lang="en-US" sz="2400" b="1" baseline="30000" dirty="0" smtClean="0">
                <a:solidFill>
                  <a:schemeClr val="accent3">
                    <a:lumMod val="10000"/>
                  </a:schemeClr>
                </a:solidFill>
              </a:rPr>
              <a:t>st</a:t>
            </a:r>
            <a:r>
              <a:rPr lang="en-US" sz="2400" b="1" dirty="0" smtClean="0">
                <a:solidFill>
                  <a:schemeClr val="accent3">
                    <a:lumMod val="10000"/>
                  </a:schemeClr>
                </a:solidFill>
              </a:rPr>
              <a:t> </a:t>
            </a:r>
            <a:r>
              <a:rPr lang="en-US" sz="2400" b="1" dirty="0" err="1" smtClean="0">
                <a:solidFill>
                  <a:schemeClr val="accent3">
                    <a:lumMod val="10000"/>
                  </a:schemeClr>
                </a:solidFill>
              </a:rPr>
              <a:t>Radka</a:t>
            </a:r>
            <a:r>
              <a:rPr lang="en-US" sz="2400" b="1" dirty="0" smtClean="0">
                <a:solidFill>
                  <a:schemeClr val="accent3">
                    <a:lumMod val="10000"/>
                  </a:schemeClr>
                </a:solidFill>
              </a:rPr>
              <a:t> – likes A</a:t>
            </a:r>
            <a:endParaRPr lang="en-US" sz="1400" b="1" dirty="0">
              <a:solidFill>
                <a:schemeClr val="accent3">
                  <a:lumMod val="10000"/>
                </a:schemeClr>
              </a:solidFill>
            </a:endParaRPr>
          </a:p>
        </p:txBody>
      </p:sp>
      <p:sp>
        <p:nvSpPr>
          <p:cNvPr id="9" name="TextBox 8"/>
          <p:cNvSpPr txBox="1"/>
          <p:nvPr/>
        </p:nvSpPr>
        <p:spPr>
          <a:xfrm>
            <a:off x="0" y="1311246"/>
            <a:ext cx="9143999" cy="1200329"/>
          </a:xfrm>
          <a:prstGeom prst="rect">
            <a:avLst/>
          </a:prstGeom>
          <a:noFill/>
        </p:spPr>
        <p:txBody>
          <a:bodyPr wrap="square" rtlCol="0">
            <a:spAutoFit/>
          </a:bodyPr>
          <a:lstStyle/>
          <a:p>
            <a:r>
              <a:rPr lang="cs-CZ" sz="2400" dirty="0" smtClean="0">
                <a:solidFill>
                  <a:srgbClr val="FFFF00"/>
                </a:solidFill>
              </a:rPr>
              <a:t>First number in each cell represent</a:t>
            </a:r>
            <a:r>
              <a:rPr lang="en-US" sz="2400" dirty="0" smtClean="0">
                <a:solidFill>
                  <a:srgbClr val="FFFF00"/>
                </a:solidFill>
              </a:rPr>
              <a:t>s</a:t>
            </a:r>
            <a:r>
              <a:rPr lang="cs-CZ" sz="2400" dirty="0" smtClean="0">
                <a:solidFill>
                  <a:srgbClr val="FFFF00"/>
                </a:solidFill>
              </a:rPr>
              <a:t> EU of</a:t>
            </a:r>
            <a:r>
              <a:rPr lang="en-US" sz="2400" dirty="0" smtClean="0">
                <a:solidFill>
                  <a:srgbClr val="FFFF00"/>
                </a:solidFill>
              </a:rPr>
              <a:t> 1</a:t>
            </a:r>
            <a:r>
              <a:rPr lang="en-US" sz="2400" baseline="30000" dirty="0" smtClean="0">
                <a:solidFill>
                  <a:srgbClr val="FFFF00"/>
                </a:solidFill>
              </a:rPr>
              <a:t>st</a:t>
            </a:r>
            <a:r>
              <a:rPr lang="en-US" sz="2400" dirty="0" smtClean="0">
                <a:solidFill>
                  <a:srgbClr val="FFFF00"/>
                </a:solidFill>
              </a:rPr>
              <a:t> type </a:t>
            </a:r>
            <a:r>
              <a:rPr lang="cs-CZ" sz="2400" dirty="0" smtClean="0">
                <a:solidFill>
                  <a:srgbClr val="FFFF00"/>
                </a:solidFill>
              </a:rPr>
              <a:t>ADAM, second </a:t>
            </a:r>
            <a:r>
              <a:rPr lang="en-US" sz="2400" dirty="0" smtClean="0">
                <a:solidFill>
                  <a:srgbClr val="FFFF00"/>
                </a:solidFill>
              </a:rPr>
              <a:t>number is EU of 2</a:t>
            </a:r>
            <a:r>
              <a:rPr lang="en-US" sz="2400" baseline="30000" dirty="0" smtClean="0">
                <a:solidFill>
                  <a:srgbClr val="FFFF00"/>
                </a:solidFill>
              </a:rPr>
              <a:t>nd</a:t>
            </a:r>
            <a:r>
              <a:rPr lang="en-US" sz="2400" dirty="0" smtClean="0">
                <a:solidFill>
                  <a:srgbClr val="FFFF00"/>
                </a:solidFill>
              </a:rPr>
              <a:t> ADAM, third one is EU of 1</a:t>
            </a:r>
            <a:r>
              <a:rPr lang="en-US" sz="2400" baseline="30000" dirty="0" smtClean="0">
                <a:solidFill>
                  <a:srgbClr val="FFFF00"/>
                </a:solidFill>
              </a:rPr>
              <a:t>st</a:t>
            </a:r>
            <a:r>
              <a:rPr lang="en-US" sz="2400" dirty="0" smtClean="0">
                <a:solidFill>
                  <a:srgbClr val="FFFF00"/>
                </a:solidFill>
              </a:rPr>
              <a:t>  type RADKA and fourth one is EU of 2</a:t>
            </a:r>
            <a:r>
              <a:rPr lang="en-US" sz="2400" baseline="30000" dirty="0" smtClean="0">
                <a:solidFill>
                  <a:srgbClr val="FFFF00"/>
                </a:solidFill>
              </a:rPr>
              <a:t>nd</a:t>
            </a:r>
            <a:r>
              <a:rPr lang="en-US" sz="2400" dirty="0" smtClean="0">
                <a:solidFill>
                  <a:srgbClr val="FFFF00"/>
                </a:solidFill>
              </a:rPr>
              <a:t> RADKA</a:t>
            </a:r>
          </a:p>
        </p:txBody>
      </p:sp>
      <p:sp>
        <p:nvSpPr>
          <p:cNvPr id="11" name="TextBox 10"/>
          <p:cNvSpPr txBox="1"/>
          <p:nvPr/>
        </p:nvSpPr>
        <p:spPr>
          <a:xfrm>
            <a:off x="0" y="2698740"/>
            <a:ext cx="665110" cy="1938992"/>
          </a:xfrm>
          <a:prstGeom prst="rect">
            <a:avLst/>
          </a:prstGeom>
          <a:noFill/>
        </p:spPr>
        <p:txBody>
          <a:bodyPr wrap="square" rtlCol="0">
            <a:spAutoFit/>
          </a:bodyPr>
          <a:lstStyle/>
          <a:p>
            <a:pPr algn="ctr"/>
            <a:r>
              <a:rPr lang="en-US" sz="2400" b="1" dirty="0" smtClean="0">
                <a:solidFill>
                  <a:schemeClr val="accent6">
                    <a:lumMod val="50000"/>
                  </a:schemeClr>
                </a:solidFill>
              </a:rPr>
              <a:t>1</a:t>
            </a:r>
            <a:r>
              <a:rPr lang="en-US" sz="2400" b="1" baseline="30000" dirty="0" smtClean="0">
                <a:solidFill>
                  <a:schemeClr val="accent6">
                    <a:lumMod val="50000"/>
                  </a:schemeClr>
                </a:solidFill>
              </a:rPr>
              <a:t>st</a:t>
            </a:r>
            <a:r>
              <a:rPr lang="en-US" sz="2400" b="1" dirty="0" smtClean="0">
                <a:solidFill>
                  <a:schemeClr val="accent6">
                    <a:lumMod val="50000"/>
                  </a:schemeClr>
                </a:solidFill>
              </a:rPr>
              <a:t> </a:t>
            </a:r>
          </a:p>
          <a:p>
            <a:pPr algn="ctr"/>
            <a:r>
              <a:rPr lang="en-US" sz="2400" b="1" dirty="0" smtClean="0">
                <a:solidFill>
                  <a:schemeClr val="accent6">
                    <a:lumMod val="50000"/>
                  </a:schemeClr>
                </a:solidFill>
              </a:rPr>
              <a:t>A</a:t>
            </a:r>
          </a:p>
          <a:p>
            <a:pPr algn="ctr"/>
            <a:r>
              <a:rPr lang="en-US" sz="2400" b="1" dirty="0" smtClean="0">
                <a:solidFill>
                  <a:schemeClr val="accent6">
                    <a:lumMod val="50000"/>
                  </a:schemeClr>
                </a:solidFill>
              </a:rPr>
              <a:t>D</a:t>
            </a:r>
          </a:p>
          <a:p>
            <a:pPr algn="ctr"/>
            <a:r>
              <a:rPr lang="en-US" sz="2400" b="1" dirty="0" smtClean="0">
                <a:solidFill>
                  <a:schemeClr val="accent6">
                    <a:lumMod val="50000"/>
                  </a:schemeClr>
                </a:solidFill>
              </a:rPr>
              <a:t>A</a:t>
            </a:r>
          </a:p>
          <a:p>
            <a:pPr algn="ctr"/>
            <a:r>
              <a:rPr lang="en-US" sz="2400" b="1" dirty="0" smtClean="0">
                <a:solidFill>
                  <a:schemeClr val="accent6">
                    <a:lumMod val="50000"/>
                  </a:schemeClr>
                </a:solidFill>
              </a:rPr>
              <a:t>M</a:t>
            </a:r>
          </a:p>
        </p:txBody>
      </p:sp>
      <p:sp>
        <p:nvSpPr>
          <p:cNvPr id="12" name="TextBox 11"/>
          <p:cNvSpPr txBox="1"/>
          <p:nvPr/>
        </p:nvSpPr>
        <p:spPr>
          <a:xfrm>
            <a:off x="0" y="4597416"/>
            <a:ext cx="665110" cy="1938992"/>
          </a:xfrm>
          <a:prstGeom prst="rect">
            <a:avLst/>
          </a:prstGeom>
          <a:noFill/>
        </p:spPr>
        <p:txBody>
          <a:bodyPr wrap="square" rtlCol="0">
            <a:spAutoFit/>
          </a:bodyPr>
          <a:lstStyle/>
          <a:p>
            <a:pPr algn="ctr"/>
            <a:r>
              <a:rPr lang="en-US" sz="2400" b="1" dirty="0" smtClean="0">
                <a:solidFill>
                  <a:srgbClr val="C00000"/>
                </a:solidFill>
              </a:rPr>
              <a:t>2</a:t>
            </a:r>
            <a:r>
              <a:rPr lang="en-US" sz="2400" b="1" baseline="30000" dirty="0" smtClean="0">
                <a:solidFill>
                  <a:srgbClr val="C00000"/>
                </a:solidFill>
              </a:rPr>
              <a:t>nd</a:t>
            </a:r>
            <a:r>
              <a:rPr lang="en-US" sz="2400" b="1" dirty="0" smtClean="0">
                <a:solidFill>
                  <a:srgbClr val="C00000"/>
                </a:solidFill>
              </a:rPr>
              <a:t> </a:t>
            </a:r>
          </a:p>
          <a:p>
            <a:pPr algn="ctr"/>
            <a:r>
              <a:rPr lang="en-US" sz="2400" b="1" dirty="0" smtClean="0">
                <a:solidFill>
                  <a:srgbClr val="C00000"/>
                </a:solidFill>
              </a:rPr>
              <a:t>A</a:t>
            </a:r>
          </a:p>
          <a:p>
            <a:pPr algn="ctr"/>
            <a:r>
              <a:rPr lang="en-US" sz="2400" b="1" dirty="0" smtClean="0">
                <a:solidFill>
                  <a:srgbClr val="C00000"/>
                </a:solidFill>
              </a:rPr>
              <a:t>D</a:t>
            </a:r>
          </a:p>
          <a:p>
            <a:pPr algn="ctr"/>
            <a:r>
              <a:rPr lang="en-US" sz="2400" b="1" dirty="0" smtClean="0">
                <a:solidFill>
                  <a:srgbClr val="C00000"/>
                </a:solidFill>
              </a:rPr>
              <a:t>A</a:t>
            </a:r>
          </a:p>
          <a:p>
            <a:pPr algn="ctr"/>
            <a:r>
              <a:rPr lang="en-US" sz="2400" b="1" dirty="0" smtClean="0">
                <a:solidFill>
                  <a:srgbClr val="C00000"/>
                </a:solidFill>
              </a:rPr>
              <a:t>M</a:t>
            </a:r>
          </a:p>
        </p:txBody>
      </p:sp>
      <p:sp>
        <p:nvSpPr>
          <p:cNvPr id="10" name="Rectangle 9"/>
          <p:cNvSpPr/>
          <p:nvPr/>
        </p:nvSpPr>
        <p:spPr>
          <a:xfrm>
            <a:off x="3841740" y="3721104"/>
            <a:ext cx="1497033" cy="4381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464402" y="5218137"/>
            <a:ext cx="1679598" cy="4381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ipe dir="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9" name="TextBox 8"/>
          <p:cNvSpPr txBox="1"/>
          <p:nvPr/>
        </p:nvSpPr>
        <p:spPr>
          <a:xfrm>
            <a:off x="0" y="1274733"/>
            <a:ext cx="9143999" cy="4893647"/>
          </a:xfrm>
          <a:prstGeom prst="rect">
            <a:avLst/>
          </a:prstGeom>
          <a:noFill/>
        </p:spPr>
        <p:txBody>
          <a:bodyPr wrap="square" rtlCol="0">
            <a:spAutoFit/>
          </a:bodyPr>
          <a:lstStyle/>
          <a:p>
            <a:r>
              <a:rPr lang="en-US" sz="2400" dirty="0" smtClean="0">
                <a:solidFill>
                  <a:srgbClr val="FFFF00"/>
                </a:solidFill>
              </a:rPr>
              <a:t>((DB, DB), (DB, N)) </a:t>
            </a:r>
            <a:r>
              <a:rPr lang="en-US" sz="2400" dirty="0" smtClean="0"/>
              <a:t>and</a:t>
            </a:r>
            <a:r>
              <a:rPr lang="en-US" sz="2400" dirty="0" smtClean="0">
                <a:solidFill>
                  <a:srgbClr val="FFFF00"/>
                </a:solidFill>
              </a:rPr>
              <a:t> ((N,DB), (N, N)), are</a:t>
            </a:r>
            <a:r>
              <a:rPr lang="en-US" sz="2400" dirty="0" smtClean="0"/>
              <a:t> </a:t>
            </a:r>
            <a:r>
              <a:rPr lang="en-US" sz="2400" dirty="0" smtClean="0">
                <a:solidFill>
                  <a:srgbClr val="FFFF00"/>
                </a:solidFill>
              </a:rPr>
              <a:t>Nash </a:t>
            </a:r>
            <a:r>
              <a:rPr lang="en-US" sz="2400" dirty="0" err="1" smtClean="0">
                <a:solidFill>
                  <a:srgbClr val="FFFF00"/>
                </a:solidFill>
              </a:rPr>
              <a:t>equilibria</a:t>
            </a:r>
            <a:r>
              <a:rPr lang="en-US" sz="2400" dirty="0" smtClean="0">
                <a:solidFill>
                  <a:srgbClr val="FFFF00"/>
                </a:solidFill>
              </a:rPr>
              <a:t> </a:t>
            </a:r>
            <a:endParaRPr lang="en-US" sz="2400" dirty="0" smtClean="0"/>
          </a:p>
          <a:p>
            <a:r>
              <a:rPr lang="en-US" sz="2400" dirty="0" smtClean="0"/>
              <a:t>The first component gives the actions of “two types of ADAM”</a:t>
            </a:r>
          </a:p>
          <a:p>
            <a:r>
              <a:rPr lang="en-US" sz="2400" dirty="0" smtClean="0"/>
              <a:t>The second component gives the action of “two types of RADKA”</a:t>
            </a:r>
          </a:p>
          <a:p>
            <a:endParaRPr lang="en-US" sz="2400" dirty="0" smtClean="0"/>
          </a:p>
          <a:p>
            <a:r>
              <a:rPr lang="en-US" sz="2400" dirty="0" smtClean="0"/>
              <a:t>In each of these examples a Nash equilibrium is a list of actions, one for each type of each player, such that the action of each type of each player is a best response to the actions of all the types of the other player, given the player’s beliefs about the state after she or he observes the signal. The actions planned by the various types of player </a:t>
            </a:r>
            <a:r>
              <a:rPr lang="en-US" sz="2400" i="1" dirty="0" err="1" smtClean="0"/>
              <a:t>i</a:t>
            </a:r>
            <a:r>
              <a:rPr lang="en-US" sz="2400" i="1" dirty="0" smtClean="0"/>
              <a:t> are not relevant to the decision problem of any type of player </a:t>
            </a:r>
            <a:r>
              <a:rPr lang="en-US" sz="2400" i="1" dirty="0" err="1" smtClean="0"/>
              <a:t>i</a:t>
            </a:r>
            <a:r>
              <a:rPr lang="en-US" sz="2400" i="1" dirty="0" smtClean="0"/>
              <a:t>, </a:t>
            </a:r>
            <a:r>
              <a:rPr lang="en-US" sz="2400" dirty="0" smtClean="0"/>
              <a:t>but there is no harm in taking them, as well as the actions of the types of the </a:t>
            </a:r>
            <a:r>
              <a:rPr lang="en-US" sz="2400" i="1" dirty="0" smtClean="0"/>
              <a:t>other </a:t>
            </a:r>
            <a:r>
              <a:rPr lang="en-US" sz="2400" dirty="0" smtClean="0"/>
              <a:t>player, as given when player </a:t>
            </a:r>
            <a:r>
              <a:rPr lang="en-US" sz="2400" i="1" dirty="0" err="1" smtClean="0"/>
              <a:t>i</a:t>
            </a:r>
            <a:r>
              <a:rPr lang="en-US" sz="2400" i="1" dirty="0" smtClean="0"/>
              <a:t> is choosing an action. </a:t>
            </a:r>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7" name="TextBox 26"/>
          <p:cNvSpPr txBox="1"/>
          <p:nvPr/>
        </p:nvSpPr>
        <p:spPr>
          <a:xfrm>
            <a:off x="5594364" y="3867156"/>
            <a:ext cx="2884527" cy="461665"/>
          </a:xfrm>
          <a:prstGeom prst="rect">
            <a:avLst/>
          </a:prstGeom>
          <a:noFill/>
        </p:spPr>
        <p:txBody>
          <a:bodyPr wrap="square" rtlCol="0">
            <a:spAutoFit/>
          </a:bodyPr>
          <a:lstStyle/>
          <a:p>
            <a:pPr algn="ctr"/>
            <a:r>
              <a:rPr lang="en-US" sz="2400" b="1" dirty="0" err="1" smtClean="0">
                <a:solidFill>
                  <a:schemeClr val="accent3">
                    <a:lumMod val="10000"/>
                  </a:schemeClr>
                </a:solidFill>
              </a:rPr>
              <a:t>Radka</a:t>
            </a:r>
            <a:r>
              <a:rPr lang="en-US" sz="2400" b="1" dirty="0" smtClean="0">
                <a:solidFill>
                  <a:schemeClr val="accent3">
                    <a:lumMod val="10000"/>
                  </a:schemeClr>
                </a:solidFill>
              </a:rPr>
              <a:t> – dislikes A</a:t>
            </a:r>
            <a:endParaRPr lang="en-US" sz="1400" b="1" dirty="0">
              <a:solidFill>
                <a:schemeClr val="accent3">
                  <a:lumMod val="10000"/>
                </a:schemeClr>
              </a:solidFill>
            </a:endParaRPr>
          </a:p>
        </p:txBody>
      </p:sp>
      <p:sp>
        <p:nvSpPr>
          <p:cNvPr id="19" name="TextBox 18"/>
          <p:cNvSpPr txBox="1"/>
          <p:nvPr/>
        </p:nvSpPr>
        <p:spPr>
          <a:xfrm>
            <a:off x="0" y="4889520"/>
            <a:ext cx="519057" cy="1569660"/>
          </a:xfrm>
          <a:prstGeom prst="rect">
            <a:avLst/>
          </a:prstGeom>
          <a:noFill/>
        </p:spPr>
        <p:txBody>
          <a:bodyPr wrap="square" rtlCol="0">
            <a:spAutoFit/>
          </a:bodyPr>
          <a:lstStyle/>
          <a:p>
            <a:pPr algn="ctr"/>
            <a:r>
              <a:rPr lang="en-US" sz="2400" b="1" dirty="0" smtClean="0">
                <a:solidFill>
                  <a:srgbClr val="C00000"/>
                </a:solidFill>
              </a:rPr>
              <a:t>ADAM</a:t>
            </a:r>
            <a:endParaRPr lang="en-US" b="1" dirty="0">
              <a:solidFill>
                <a:srgbClr val="C00000"/>
              </a:solidFill>
            </a:endParaRPr>
          </a:p>
        </p:txBody>
      </p:sp>
      <p:graphicFrame>
        <p:nvGraphicFramePr>
          <p:cNvPr id="25" name="Content Placeholder 6"/>
          <p:cNvGraphicFramePr>
            <a:graphicFrameLocks/>
          </p:cNvGraphicFramePr>
          <p:nvPr/>
        </p:nvGraphicFramePr>
        <p:xfrm>
          <a:off x="665109" y="4305312"/>
          <a:ext cx="4016430" cy="2117754"/>
        </p:xfrm>
        <a:graphic>
          <a:graphicData uri="http://schemas.openxmlformats.org/drawingml/2006/table">
            <a:tbl>
              <a:tblPr firstRow="1" bandRow="1">
                <a:tableStyleId>{5C22544A-7EE6-4342-B048-85BDC9FD1C3A}</a:tableStyleId>
              </a:tblPr>
              <a:tblGrid>
                <a:gridCol w="1460520"/>
                <a:gridCol w="1168416"/>
                <a:gridCol w="1387494"/>
              </a:tblGrid>
              <a:tr h="745182">
                <a:tc>
                  <a:txBody>
                    <a:bodyPr/>
                    <a:lstStyle/>
                    <a:p>
                      <a:pPr algn="ctr"/>
                      <a:r>
                        <a:rPr lang="en-US" sz="2400" b="0" dirty="0" smtClean="0"/>
                        <a:t>1</a:t>
                      </a:r>
                      <a:r>
                        <a:rPr lang="en-US" sz="2400" b="0" baseline="30000" dirty="0" smtClean="0"/>
                        <a:t>st</a:t>
                      </a:r>
                      <a:r>
                        <a:rPr lang="en-US" sz="2400" b="0" dirty="0" smtClean="0"/>
                        <a:t>  type</a:t>
                      </a:r>
                      <a:endParaRPr lang="en-US" sz="2400" b="0" dirty="0"/>
                    </a:p>
                  </a:txBody>
                  <a:tcPr anchor="ctr">
                    <a:solidFill>
                      <a:schemeClr val="bg1"/>
                    </a:solidFill>
                  </a:tcPr>
                </a:tc>
                <a:tc>
                  <a:txBody>
                    <a:bodyPr/>
                    <a:lstStyle/>
                    <a:p>
                      <a:pPr algn="ctr"/>
                      <a:r>
                        <a:rPr lang="en-US" sz="2400" b="0" dirty="0" smtClean="0"/>
                        <a:t>D.BILL</a:t>
                      </a:r>
                      <a:endParaRPr lang="en-US" sz="2400" b="0" dirty="0"/>
                    </a:p>
                  </a:txBody>
                  <a:tcPr anchor="ctr"/>
                </a:tc>
                <a:tc>
                  <a:txBody>
                    <a:bodyPr/>
                    <a:lstStyle/>
                    <a:p>
                      <a:pPr algn="ctr"/>
                      <a:r>
                        <a:rPr lang="en-US" sz="2400" b="0" dirty="0" smtClean="0"/>
                        <a:t>NOHAV.</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D.BILL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1</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NOHAV.</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2</a:t>
                      </a:r>
                      <a:endParaRPr lang="en-US" sz="2400" b="1" dirty="0"/>
                    </a:p>
                  </a:txBody>
                  <a:tcPr anchor="ctr">
                    <a:solidFill>
                      <a:schemeClr val="accent5">
                        <a:lumMod val="20000"/>
                        <a:lumOff val="80000"/>
                      </a:schemeClr>
                    </a:solidFill>
                  </a:tcPr>
                </a:tc>
              </a:tr>
            </a:tbl>
          </a:graphicData>
        </a:graphic>
      </p:graphicFrame>
      <p:graphicFrame>
        <p:nvGraphicFramePr>
          <p:cNvPr id="26" name="Content Placeholder 6"/>
          <p:cNvGraphicFramePr>
            <a:graphicFrameLocks/>
          </p:cNvGraphicFramePr>
          <p:nvPr/>
        </p:nvGraphicFramePr>
        <p:xfrm>
          <a:off x="4937130" y="4305312"/>
          <a:ext cx="4016430" cy="2117754"/>
        </p:xfrm>
        <a:graphic>
          <a:graphicData uri="http://schemas.openxmlformats.org/drawingml/2006/table">
            <a:tbl>
              <a:tblPr firstRow="1" bandRow="1">
                <a:tableStyleId>{5C22544A-7EE6-4342-B048-85BDC9FD1C3A}</a:tableStyleId>
              </a:tblPr>
              <a:tblGrid>
                <a:gridCol w="1460520"/>
                <a:gridCol w="1204929"/>
                <a:gridCol w="1350981"/>
              </a:tblGrid>
              <a:tr h="745182">
                <a:tc>
                  <a:txBody>
                    <a:bodyPr/>
                    <a:lstStyle/>
                    <a:p>
                      <a:pPr algn="ctr"/>
                      <a:r>
                        <a:rPr lang="en-US" sz="2400" b="0" dirty="0" smtClean="0"/>
                        <a:t>2</a:t>
                      </a:r>
                      <a:r>
                        <a:rPr lang="en-US" sz="2400" b="0" baseline="30000" dirty="0" smtClean="0"/>
                        <a:t>nd </a:t>
                      </a:r>
                      <a:r>
                        <a:rPr lang="en-US" sz="2400" b="0" dirty="0" smtClean="0"/>
                        <a:t> type</a:t>
                      </a:r>
                      <a:endParaRPr lang="en-US" sz="2400" b="0" dirty="0"/>
                    </a:p>
                  </a:txBody>
                  <a:tcPr anchor="ctr">
                    <a:solidFill>
                      <a:schemeClr val="bg1"/>
                    </a:solidFill>
                  </a:tcPr>
                </a:tc>
                <a:tc>
                  <a:txBody>
                    <a:bodyPr/>
                    <a:lstStyle/>
                    <a:p>
                      <a:pPr algn="ctr"/>
                      <a:r>
                        <a:rPr lang="en-US" sz="2400" b="0" dirty="0" smtClean="0"/>
                        <a:t>D.BILL</a:t>
                      </a:r>
                      <a:endParaRPr lang="en-US" sz="2400" b="0" dirty="0"/>
                    </a:p>
                  </a:txBody>
                  <a:tcPr anchor="ctr"/>
                </a:tc>
                <a:tc>
                  <a:txBody>
                    <a:bodyPr/>
                    <a:lstStyle/>
                    <a:p>
                      <a:pPr algn="ctr"/>
                      <a:r>
                        <a:rPr lang="en-US" sz="2400" b="0" dirty="0" smtClean="0"/>
                        <a:t>NOHAV.</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D.BILL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2</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NOHAV.</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1</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bl>
          </a:graphicData>
        </a:graphic>
      </p:graphicFrame>
      <p:sp>
        <p:nvSpPr>
          <p:cNvPr id="28" name="TextBox 27"/>
          <p:cNvSpPr txBox="1"/>
          <p:nvPr/>
        </p:nvSpPr>
        <p:spPr>
          <a:xfrm>
            <a:off x="1760499" y="3867156"/>
            <a:ext cx="2482884" cy="461665"/>
          </a:xfrm>
          <a:prstGeom prst="rect">
            <a:avLst/>
          </a:prstGeom>
          <a:noFill/>
        </p:spPr>
        <p:txBody>
          <a:bodyPr wrap="square" rtlCol="0">
            <a:spAutoFit/>
          </a:bodyPr>
          <a:lstStyle/>
          <a:p>
            <a:pPr algn="ctr"/>
            <a:r>
              <a:rPr lang="en-US" sz="2400" b="1" dirty="0" err="1" smtClean="0">
                <a:solidFill>
                  <a:schemeClr val="accent3">
                    <a:lumMod val="10000"/>
                  </a:schemeClr>
                </a:solidFill>
              </a:rPr>
              <a:t>Radka</a:t>
            </a:r>
            <a:r>
              <a:rPr lang="en-US" sz="2400" b="1" dirty="0" smtClean="0">
                <a:solidFill>
                  <a:schemeClr val="accent3">
                    <a:lumMod val="10000"/>
                  </a:schemeClr>
                </a:solidFill>
              </a:rPr>
              <a:t> – likes A</a:t>
            </a:r>
            <a:endParaRPr lang="en-US" sz="1400" b="1" dirty="0">
              <a:solidFill>
                <a:schemeClr val="accent3">
                  <a:lumMod val="10000"/>
                </a:schemeClr>
              </a:solidFill>
            </a:endParaRPr>
          </a:p>
        </p:txBody>
      </p:sp>
      <p:sp>
        <p:nvSpPr>
          <p:cNvPr id="9" name="TextBox 8"/>
          <p:cNvSpPr txBox="1"/>
          <p:nvPr/>
        </p:nvSpPr>
        <p:spPr>
          <a:xfrm>
            <a:off x="1" y="1457298"/>
            <a:ext cx="9144000" cy="2308324"/>
          </a:xfrm>
          <a:prstGeom prst="rect">
            <a:avLst/>
          </a:prstGeom>
          <a:noFill/>
        </p:spPr>
        <p:txBody>
          <a:bodyPr wrap="square" rtlCol="0">
            <a:spAutoFit/>
          </a:bodyPr>
          <a:lstStyle/>
          <a:p>
            <a:r>
              <a:rPr lang="en-US" sz="2400" dirty="0" smtClean="0">
                <a:solidFill>
                  <a:srgbClr val="FFFF00"/>
                </a:solidFill>
              </a:rPr>
              <a:t>ADAM would like to meet RADKA, he prefers D.BILL</a:t>
            </a:r>
          </a:p>
          <a:p>
            <a:endParaRPr lang="en-US" sz="2400" dirty="0" smtClean="0"/>
          </a:p>
          <a:p>
            <a:r>
              <a:rPr lang="en-US" sz="2400" dirty="0" smtClean="0"/>
              <a:t>ADAM is not sure whether RADKA would like to meet him…</a:t>
            </a:r>
          </a:p>
          <a:p>
            <a:r>
              <a:rPr lang="en-US" sz="2400" dirty="0" smtClean="0">
                <a:sym typeface="Wingdings" pitchFamily="2" charset="2"/>
              </a:rPr>
              <a:t>	 We model this as having “two types of RADKA”</a:t>
            </a:r>
            <a:endParaRPr lang="en-US" sz="2400" dirty="0" smtClean="0"/>
          </a:p>
          <a:p>
            <a:r>
              <a:rPr lang="en-US" sz="2400" dirty="0" smtClean="0">
                <a:solidFill>
                  <a:srgbClr val="FFFF00"/>
                </a:solidFill>
              </a:rPr>
              <a:t>1</a:t>
            </a:r>
            <a:r>
              <a:rPr lang="en-US" sz="2400" baseline="30000" dirty="0" smtClean="0">
                <a:solidFill>
                  <a:srgbClr val="FFFF00"/>
                </a:solidFill>
              </a:rPr>
              <a:t>st</a:t>
            </a:r>
            <a:r>
              <a:rPr lang="en-US" sz="2400" dirty="0" smtClean="0">
                <a:solidFill>
                  <a:srgbClr val="FFFF00"/>
                </a:solidFill>
              </a:rPr>
              <a:t> type: RADKA would like to meet ADAM, she prefers NOHAV.</a:t>
            </a:r>
          </a:p>
          <a:p>
            <a:r>
              <a:rPr lang="en-US" sz="2400" dirty="0" smtClean="0">
                <a:solidFill>
                  <a:srgbClr val="FFFF00"/>
                </a:solidFill>
              </a:rPr>
              <a:t>2</a:t>
            </a:r>
            <a:r>
              <a:rPr lang="en-US" sz="2400" baseline="30000" dirty="0" smtClean="0">
                <a:solidFill>
                  <a:srgbClr val="FFFF00"/>
                </a:solidFill>
              </a:rPr>
              <a:t>nd</a:t>
            </a:r>
            <a:r>
              <a:rPr lang="en-US" sz="2400" dirty="0" smtClean="0">
                <a:solidFill>
                  <a:srgbClr val="FFFF00"/>
                </a:solidFill>
              </a:rPr>
              <a:t> type: RADKA would like to avoid ADAM, she prefers NOHAV. </a:t>
            </a:r>
            <a:endParaRPr lang="en-US" sz="2400" dirty="0"/>
          </a:p>
        </p:txBody>
      </p:sp>
    </p:spTree>
  </p:cSld>
  <p:clrMapOvr>
    <a:masterClrMapping/>
  </p:clrMapOvr>
  <p:transition>
    <p:wipe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Bayesian Games</a:t>
            </a:r>
            <a:endParaRPr lang="en-US" dirty="0"/>
          </a:p>
        </p:txBody>
      </p:sp>
      <p:sp>
        <p:nvSpPr>
          <p:cNvPr id="3" name="Content Placeholder 2"/>
          <p:cNvSpPr>
            <a:spLocks noGrp="1"/>
          </p:cNvSpPr>
          <p:nvPr>
            <p:ph idx="1"/>
          </p:nvPr>
        </p:nvSpPr>
        <p:spPr>
          <a:xfrm>
            <a:off x="0" y="1311246"/>
            <a:ext cx="9144000" cy="4608512"/>
          </a:xfrm>
        </p:spPr>
        <p:txBody>
          <a:bodyPr/>
          <a:lstStyle/>
          <a:p>
            <a:pPr>
              <a:buNone/>
            </a:pPr>
            <a:r>
              <a:rPr lang="en-US" sz="2400" dirty="0" smtClean="0"/>
              <a:t>A strategic game with imperfect information is called a “Bayesian game” and consists of:</a:t>
            </a:r>
            <a:endParaRPr lang="en-US" sz="2400" kern="1200" dirty="0" smtClean="0">
              <a:solidFill>
                <a:srgbClr val="FFFF00"/>
              </a:solidFill>
              <a:latin typeface="Arial" charset="0"/>
              <a:cs typeface="Arial" charset="0"/>
            </a:endParaRPr>
          </a:p>
          <a:p>
            <a:r>
              <a:rPr lang="en-US" sz="2400" kern="1200" dirty="0" smtClean="0">
                <a:solidFill>
                  <a:srgbClr val="FFFF00"/>
                </a:solidFill>
                <a:latin typeface="Arial" charset="0"/>
                <a:cs typeface="Arial" charset="0"/>
              </a:rPr>
              <a:t>Set of players</a:t>
            </a:r>
          </a:p>
          <a:p>
            <a:r>
              <a:rPr lang="en-US" sz="2400" kern="1200" dirty="0" smtClean="0">
                <a:solidFill>
                  <a:srgbClr val="FFFF00"/>
                </a:solidFill>
                <a:latin typeface="Arial" charset="0"/>
                <a:cs typeface="Arial" charset="0"/>
              </a:rPr>
              <a:t>Set of states</a:t>
            </a:r>
          </a:p>
          <a:p>
            <a:pPr>
              <a:buNone/>
            </a:pPr>
            <a:r>
              <a:rPr lang="en-US" sz="2400" kern="1200" dirty="0" smtClean="0">
                <a:latin typeface="Arial" charset="0"/>
                <a:cs typeface="Arial" charset="0"/>
              </a:rPr>
              <a:t>And for each player:</a:t>
            </a:r>
          </a:p>
          <a:p>
            <a:r>
              <a:rPr lang="en-US" sz="2400" kern="1200" dirty="0" smtClean="0">
                <a:solidFill>
                  <a:srgbClr val="FFFF00"/>
                </a:solidFill>
                <a:latin typeface="Arial" charset="0"/>
                <a:cs typeface="Arial" charset="0"/>
              </a:rPr>
              <a:t>Set of actions</a:t>
            </a:r>
          </a:p>
          <a:p>
            <a:r>
              <a:rPr lang="en-US" sz="2400" kern="1200" dirty="0" smtClean="0">
                <a:solidFill>
                  <a:srgbClr val="FFFF00"/>
                </a:solidFill>
                <a:latin typeface="Arial" charset="0"/>
                <a:cs typeface="Arial" charset="0"/>
              </a:rPr>
              <a:t>Set of signals </a:t>
            </a:r>
            <a:r>
              <a:rPr lang="en-US" sz="2400" kern="1200" dirty="0" smtClean="0">
                <a:latin typeface="Arial" charset="0"/>
                <a:cs typeface="Arial" charset="0"/>
              </a:rPr>
              <a:t>that she may receive and </a:t>
            </a:r>
            <a:r>
              <a:rPr lang="en-US" sz="2400" kern="1200" dirty="0" smtClean="0">
                <a:solidFill>
                  <a:srgbClr val="FFFF00"/>
                </a:solidFill>
                <a:latin typeface="Arial" charset="0"/>
                <a:cs typeface="Arial" charset="0"/>
              </a:rPr>
              <a:t>a signal function </a:t>
            </a:r>
            <a:r>
              <a:rPr lang="en-US" sz="2400" kern="1200" dirty="0" smtClean="0">
                <a:latin typeface="Arial" charset="0"/>
                <a:cs typeface="Arial" charset="0"/>
              </a:rPr>
              <a:t>that associates a signal with each state</a:t>
            </a:r>
          </a:p>
          <a:p>
            <a:r>
              <a:rPr lang="en-US" sz="2400" dirty="0" smtClean="0"/>
              <a:t>for each signal that she may receive, a </a:t>
            </a:r>
            <a:r>
              <a:rPr lang="en-US" sz="2400" b="1" dirty="0" smtClean="0">
                <a:solidFill>
                  <a:srgbClr val="FFFF00"/>
                </a:solidFill>
              </a:rPr>
              <a:t>belief about the states consistent with </a:t>
            </a:r>
            <a:r>
              <a:rPr lang="en-US" sz="2400" dirty="0" smtClean="0">
                <a:solidFill>
                  <a:srgbClr val="FFFF00"/>
                </a:solidFill>
              </a:rPr>
              <a:t>the signal</a:t>
            </a:r>
            <a:r>
              <a:rPr lang="en-US" sz="2400" dirty="0" smtClean="0"/>
              <a:t> (a probability distribution over the set of states with which the signal is associated)</a:t>
            </a:r>
            <a:endParaRPr lang="en-US" sz="2400" kern="1200" dirty="0" smtClean="0">
              <a:latin typeface="Arial" charset="0"/>
              <a:cs typeface="Arial" charset="0"/>
            </a:endParaRPr>
          </a:p>
          <a:p>
            <a:r>
              <a:rPr lang="en-US" sz="2400" kern="1200" dirty="0" err="1" smtClean="0">
                <a:solidFill>
                  <a:srgbClr val="FFFF00"/>
                </a:solidFill>
                <a:latin typeface="Arial" charset="0"/>
                <a:cs typeface="Arial" charset="0"/>
              </a:rPr>
              <a:t>vNM</a:t>
            </a:r>
            <a:r>
              <a:rPr lang="en-US" sz="2400" kern="1200" dirty="0" smtClean="0">
                <a:solidFill>
                  <a:srgbClr val="FFFF00"/>
                </a:solidFill>
                <a:latin typeface="Arial" charset="0"/>
                <a:cs typeface="Arial" charset="0"/>
              </a:rPr>
              <a:t> preferences over pairs </a:t>
            </a:r>
            <a:r>
              <a:rPr lang="en-US" sz="2400" b="1" i="1" kern="1200" dirty="0" smtClean="0">
                <a:solidFill>
                  <a:srgbClr val="FFFF00"/>
                </a:solidFill>
                <a:latin typeface="Arial" charset="0"/>
                <a:cs typeface="Arial" charset="0"/>
              </a:rPr>
              <a:t>(a, ω), </a:t>
            </a:r>
            <a:r>
              <a:rPr lang="en-US" sz="2400" b="1" i="1" kern="1200" dirty="0" smtClean="0">
                <a:latin typeface="Arial" charset="0"/>
                <a:cs typeface="Arial" charset="0"/>
              </a:rPr>
              <a:t>where a is an action profile and </a:t>
            </a:r>
            <a:r>
              <a:rPr lang="en-US" sz="2400" i="1" kern="1200" dirty="0" smtClean="0">
                <a:latin typeface="Arial" charset="0"/>
                <a:cs typeface="Arial" charset="0"/>
              </a:rPr>
              <a:t>ω is a state</a:t>
            </a:r>
            <a:endParaRPr lang="en-US" sz="2400" kern="1200" dirty="0" smtClean="0">
              <a:latin typeface="Arial" charset="0"/>
              <a:cs typeface="Arial" charset="0"/>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Bayesian Games</a:t>
            </a:r>
            <a:endParaRPr lang="en-US" dirty="0"/>
          </a:p>
        </p:txBody>
      </p:sp>
      <p:sp>
        <p:nvSpPr>
          <p:cNvPr id="3" name="Content Placeholder 2"/>
          <p:cNvSpPr>
            <a:spLocks noGrp="1"/>
          </p:cNvSpPr>
          <p:nvPr>
            <p:ph idx="1"/>
          </p:nvPr>
        </p:nvSpPr>
        <p:spPr>
          <a:xfrm>
            <a:off x="-7875" y="1484313"/>
            <a:ext cx="9144000" cy="4608512"/>
          </a:xfrm>
        </p:spPr>
        <p:txBody>
          <a:bodyPr/>
          <a:lstStyle/>
          <a:p>
            <a:r>
              <a:rPr lang="en-US" sz="2800" kern="1200" dirty="0" smtClean="0">
                <a:solidFill>
                  <a:srgbClr val="FFFF00"/>
                </a:solidFill>
                <a:latin typeface="Arial" charset="0"/>
                <a:cs typeface="Arial" charset="0"/>
              </a:rPr>
              <a:t>Set of players</a:t>
            </a:r>
          </a:p>
          <a:p>
            <a:pPr lvl="1"/>
            <a:r>
              <a:rPr lang="en-US" sz="2400" kern="1200" dirty="0" smtClean="0">
                <a:latin typeface="Arial" charset="0"/>
                <a:cs typeface="Arial" charset="0"/>
              </a:rPr>
              <a:t>ADAM and RADKA in both previous examples</a:t>
            </a:r>
          </a:p>
          <a:p>
            <a:r>
              <a:rPr lang="en-US" sz="2800" kern="1200" dirty="0" smtClean="0">
                <a:solidFill>
                  <a:srgbClr val="FFFF00"/>
                </a:solidFill>
                <a:latin typeface="Arial" charset="0"/>
                <a:cs typeface="Arial" charset="0"/>
              </a:rPr>
              <a:t>Set of states</a:t>
            </a:r>
          </a:p>
          <a:p>
            <a:pPr lvl="1"/>
            <a:r>
              <a:rPr lang="en-US" sz="2400" kern="1200" dirty="0" smtClean="0">
                <a:latin typeface="Arial" charset="0"/>
                <a:cs typeface="Arial" charset="0"/>
              </a:rPr>
              <a:t>complete description of one collection of the players’ relevant characteristics, including both their preferences and their information (for example state 2: 1</a:t>
            </a:r>
            <a:r>
              <a:rPr lang="en-US" sz="2400" kern="1200" baseline="30000" dirty="0" smtClean="0">
                <a:latin typeface="Arial" charset="0"/>
                <a:cs typeface="Arial" charset="0"/>
              </a:rPr>
              <a:t>st</a:t>
            </a:r>
            <a:r>
              <a:rPr lang="en-US" sz="2400" kern="1200" dirty="0" smtClean="0">
                <a:latin typeface="Arial" charset="0"/>
                <a:cs typeface="Arial" charset="0"/>
              </a:rPr>
              <a:t> ADAM 2</a:t>
            </a:r>
            <a:r>
              <a:rPr lang="en-US" sz="2400" kern="1200" baseline="30000" dirty="0" smtClean="0">
                <a:latin typeface="Arial" charset="0"/>
                <a:cs typeface="Arial" charset="0"/>
              </a:rPr>
              <a:t>nd</a:t>
            </a:r>
            <a:r>
              <a:rPr lang="en-US" sz="2400" kern="1200" dirty="0" smtClean="0">
                <a:latin typeface="Arial" charset="0"/>
                <a:cs typeface="Arial" charset="0"/>
              </a:rPr>
              <a:t> RADKA)</a:t>
            </a:r>
          </a:p>
          <a:p>
            <a:pPr lvl="1"/>
            <a:r>
              <a:rPr lang="en-US" sz="2400" kern="1200" dirty="0" smtClean="0">
                <a:latin typeface="Arial" charset="0"/>
                <a:cs typeface="Arial" charset="0"/>
              </a:rPr>
              <a:t>For every collection of characteristics that some player believes to be possible, there must be a state.</a:t>
            </a:r>
          </a:p>
          <a:p>
            <a:pPr lvl="1"/>
            <a:r>
              <a:rPr lang="en-US" sz="2400" kern="1200" dirty="0" smtClean="0">
                <a:latin typeface="Arial" charset="0"/>
                <a:cs typeface="Arial" charset="0"/>
              </a:rPr>
              <a:t>In example 1 – the reason to have 2 states with two types of </a:t>
            </a:r>
            <a:r>
              <a:rPr lang="en-US" sz="2400" kern="1200" dirty="0" err="1" smtClean="0">
                <a:latin typeface="Arial" charset="0"/>
                <a:cs typeface="Arial" charset="0"/>
              </a:rPr>
              <a:t>Radka</a:t>
            </a:r>
            <a:r>
              <a:rPr lang="en-US" sz="2400" kern="1200" dirty="0" smtClean="0">
                <a:latin typeface="Arial" charset="0"/>
                <a:cs typeface="Arial" charset="0"/>
              </a:rPr>
              <a:t> is that ADAM believes that RADKA may like him with prob. ½ or may not like him with prob. ½ </a:t>
            </a:r>
          </a:p>
          <a:p>
            <a:pPr lvl="1"/>
            <a:r>
              <a:rPr lang="en-US" sz="2400" kern="1200" dirty="0" smtClean="0">
                <a:latin typeface="Arial" charset="0"/>
                <a:cs typeface="Arial" charset="0"/>
              </a:rPr>
              <a:t>Two states in the first example, four states in example 2</a:t>
            </a: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Bayesian Games</a:t>
            </a:r>
            <a:endParaRPr lang="en-US" dirty="0"/>
          </a:p>
        </p:txBody>
      </p:sp>
      <p:sp>
        <p:nvSpPr>
          <p:cNvPr id="3" name="Content Placeholder 2"/>
          <p:cNvSpPr>
            <a:spLocks noGrp="1"/>
          </p:cNvSpPr>
          <p:nvPr>
            <p:ph idx="1"/>
          </p:nvPr>
        </p:nvSpPr>
        <p:spPr>
          <a:xfrm>
            <a:off x="0" y="1201707"/>
            <a:ext cx="9144000" cy="4608512"/>
          </a:xfrm>
        </p:spPr>
        <p:txBody>
          <a:bodyPr/>
          <a:lstStyle/>
          <a:p>
            <a:pPr>
              <a:buNone/>
            </a:pPr>
            <a:r>
              <a:rPr lang="en-US" sz="2400" kern="1200" dirty="0" smtClean="0">
                <a:latin typeface="Arial" charset="0"/>
                <a:cs typeface="Arial" charset="0"/>
              </a:rPr>
              <a:t>And for each player:</a:t>
            </a:r>
          </a:p>
          <a:p>
            <a:r>
              <a:rPr lang="en-US" sz="2400" kern="1200" dirty="0" smtClean="0">
                <a:solidFill>
                  <a:srgbClr val="FFFF00"/>
                </a:solidFill>
                <a:latin typeface="Arial" charset="0"/>
                <a:cs typeface="Arial" charset="0"/>
              </a:rPr>
              <a:t>Set of actions</a:t>
            </a:r>
          </a:p>
          <a:p>
            <a:pPr lvl="1"/>
            <a:r>
              <a:rPr lang="en-US" sz="2400" kern="1200" dirty="0" err="1" smtClean="0">
                <a:latin typeface="Arial" charset="0"/>
                <a:cs typeface="Arial" charset="0"/>
              </a:rPr>
              <a:t>Divokej</a:t>
            </a:r>
            <a:r>
              <a:rPr lang="en-US" sz="2400" kern="1200" dirty="0" smtClean="0">
                <a:latin typeface="Arial" charset="0"/>
                <a:cs typeface="Arial" charset="0"/>
              </a:rPr>
              <a:t> Bill or </a:t>
            </a:r>
            <a:r>
              <a:rPr lang="en-US" sz="2400" kern="1200" dirty="0" err="1" smtClean="0">
                <a:latin typeface="Arial" charset="0"/>
                <a:cs typeface="Arial" charset="0"/>
              </a:rPr>
              <a:t>Nohavica</a:t>
            </a:r>
            <a:r>
              <a:rPr lang="en-US" sz="2400" kern="1200" dirty="0" smtClean="0">
                <a:latin typeface="Arial" charset="0"/>
                <a:cs typeface="Arial" charset="0"/>
              </a:rPr>
              <a:t> for each player in both examples</a:t>
            </a:r>
          </a:p>
          <a:p>
            <a:r>
              <a:rPr lang="en-US" sz="2400" kern="1200" dirty="0" smtClean="0">
                <a:solidFill>
                  <a:srgbClr val="FFFF00"/>
                </a:solidFill>
                <a:latin typeface="Arial" charset="0"/>
                <a:cs typeface="Arial" charset="0"/>
              </a:rPr>
              <a:t>Set of signals </a:t>
            </a:r>
            <a:r>
              <a:rPr lang="en-US" sz="2400" kern="1200" dirty="0" smtClean="0">
                <a:latin typeface="Arial" charset="0"/>
                <a:cs typeface="Arial" charset="0"/>
              </a:rPr>
              <a:t>that she may receive and </a:t>
            </a:r>
            <a:r>
              <a:rPr lang="en-US" sz="2400" kern="1200" dirty="0" smtClean="0">
                <a:solidFill>
                  <a:srgbClr val="FFFF00"/>
                </a:solidFill>
                <a:latin typeface="Arial" charset="0"/>
                <a:cs typeface="Arial" charset="0"/>
              </a:rPr>
              <a:t>a signal function </a:t>
            </a:r>
            <a:r>
              <a:rPr lang="en-US" sz="2400" kern="1200" dirty="0" smtClean="0">
                <a:latin typeface="Arial" charset="0"/>
                <a:cs typeface="Arial" charset="0"/>
              </a:rPr>
              <a:t>that associates a signal with each state</a:t>
            </a:r>
            <a:endParaRPr lang="en-US" sz="2800" kern="1200" dirty="0" smtClean="0">
              <a:latin typeface="Arial" charset="0"/>
              <a:cs typeface="Arial" charset="0"/>
            </a:endParaRPr>
          </a:p>
          <a:p>
            <a:pPr lvl="1"/>
            <a:r>
              <a:rPr lang="en-US" sz="2400" kern="1200" dirty="0" smtClean="0">
                <a:latin typeface="Arial" charset="0"/>
                <a:cs typeface="Arial" charset="0"/>
              </a:rPr>
              <a:t>At the start of the game a state is realized</a:t>
            </a:r>
          </a:p>
          <a:p>
            <a:pPr lvl="2"/>
            <a:r>
              <a:rPr lang="en-US" sz="2000" kern="1200" dirty="0" smtClean="0">
                <a:latin typeface="Arial" charset="0"/>
                <a:cs typeface="Arial" charset="0"/>
              </a:rPr>
              <a:t>Whether ADAM likes and RADKA likes is determined</a:t>
            </a:r>
          </a:p>
          <a:p>
            <a:pPr lvl="1"/>
            <a:r>
              <a:rPr lang="en-US" sz="2400" kern="1200" dirty="0" smtClean="0">
                <a:latin typeface="Arial" charset="0"/>
                <a:cs typeface="Arial" charset="0"/>
              </a:rPr>
              <a:t>The players do not observe this state – they receives a signal that may give them some information about state</a:t>
            </a:r>
          </a:p>
          <a:p>
            <a:pPr lvl="1"/>
            <a:r>
              <a:rPr lang="en-US" sz="2400" kern="1200" dirty="0" smtClean="0">
                <a:latin typeface="Arial" charset="0"/>
                <a:cs typeface="Arial" charset="0"/>
              </a:rPr>
              <a:t>In example 1 </a:t>
            </a:r>
            <a:r>
              <a:rPr lang="en-US" sz="2400" kern="1200" dirty="0" err="1" smtClean="0">
                <a:latin typeface="Arial" charset="0"/>
                <a:cs typeface="Arial" charset="0"/>
              </a:rPr>
              <a:t>Radka</a:t>
            </a:r>
            <a:r>
              <a:rPr lang="en-US" sz="2400" kern="1200" dirty="0" smtClean="0">
                <a:latin typeface="Arial" charset="0"/>
                <a:cs typeface="Arial" charset="0"/>
              </a:rPr>
              <a:t> receives signal such that she knows exactly the state, but ADAM does not</a:t>
            </a:r>
          </a:p>
          <a:p>
            <a:pPr lvl="1"/>
            <a:r>
              <a:rPr lang="en-US" sz="2400" kern="1200" dirty="0" smtClean="0">
                <a:latin typeface="Arial" charset="0"/>
                <a:cs typeface="Arial" charset="0"/>
              </a:rPr>
              <a:t>In example 2 they receive signal such that ADAM knows that the state is 1-2 or 3-4 and RADKA 1-3 or 2-4</a:t>
            </a: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Bayesian Games</a:t>
            </a:r>
            <a:endParaRPr lang="en-US" dirty="0"/>
          </a:p>
        </p:txBody>
      </p:sp>
      <p:sp>
        <p:nvSpPr>
          <p:cNvPr id="3" name="Content Placeholder 2"/>
          <p:cNvSpPr>
            <a:spLocks noGrp="1"/>
          </p:cNvSpPr>
          <p:nvPr>
            <p:ph idx="1"/>
          </p:nvPr>
        </p:nvSpPr>
        <p:spPr>
          <a:xfrm>
            <a:off x="0" y="1238220"/>
            <a:ext cx="9144000" cy="4608512"/>
          </a:xfrm>
        </p:spPr>
        <p:txBody>
          <a:bodyPr/>
          <a:lstStyle/>
          <a:p>
            <a:r>
              <a:rPr lang="en-US" sz="2400" kern="1200" dirty="0" smtClean="0">
                <a:solidFill>
                  <a:srgbClr val="FFFF00"/>
                </a:solidFill>
                <a:latin typeface="Arial" charset="0"/>
                <a:cs typeface="Arial" charset="0"/>
              </a:rPr>
              <a:t>Set of signals </a:t>
            </a:r>
            <a:r>
              <a:rPr lang="en-US" sz="2400" kern="1200" dirty="0" smtClean="0">
                <a:latin typeface="Arial" charset="0"/>
                <a:cs typeface="Arial" charset="0"/>
              </a:rPr>
              <a:t>that she may receive and </a:t>
            </a:r>
            <a:r>
              <a:rPr lang="en-US" sz="2400" kern="1200" dirty="0" smtClean="0">
                <a:solidFill>
                  <a:srgbClr val="FFFF00"/>
                </a:solidFill>
                <a:latin typeface="Arial" charset="0"/>
                <a:cs typeface="Arial" charset="0"/>
              </a:rPr>
              <a:t>a signal function </a:t>
            </a:r>
            <a:r>
              <a:rPr lang="en-US" sz="2400" kern="1200" dirty="0" smtClean="0">
                <a:latin typeface="Arial" charset="0"/>
                <a:cs typeface="Arial" charset="0"/>
              </a:rPr>
              <a:t>that associates a signal with each state</a:t>
            </a:r>
            <a:endParaRPr lang="en-US" sz="2800" kern="1200" dirty="0" smtClean="0">
              <a:latin typeface="Arial" charset="0"/>
              <a:cs typeface="Arial" charset="0"/>
            </a:endParaRPr>
          </a:p>
          <a:p>
            <a:pPr marL="457200" lvl="1"/>
            <a:r>
              <a:rPr lang="en-US" sz="2400" kern="1200" dirty="0" smtClean="0">
                <a:latin typeface="Arial" charset="0"/>
                <a:cs typeface="Arial" charset="0"/>
              </a:rPr>
              <a:t>signal is a deterministic function of the state: for each state a definite signal is received – it actually defines type of player </a:t>
            </a:r>
            <a:r>
              <a:rPr lang="en-US" sz="2400" kern="1200" dirty="0" err="1" smtClean="0">
                <a:latin typeface="Arial" charset="0"/>
                <a:cs typeface="Arial" charset="0"/>
              </a:rPr>
              <a:t>t</a:t>
            </a:r>
            <a:r>
              <a:rPr lang="en-US" sz="2400" kern="1200" baseline="-25000" dirty="0" err="1" smtClean="0">
                <a:latin typeface="Arial" charset="0"/>
                <a:cs typeface="Arial" charset="0"/>
              </a:rPr>
              <a:t>i</a:t>
            </a:r>
            <a:endParaRPr lang="en-US" sz="2400" kern="1200" baseline="-25000" dirty="0" smtClean="0">
              <a:latin typeface="Arial" charset="0"/>
              <a:cs typeface="Arial" charset="0"/>
            </a:endParaRPr>
          </a:p>
          <a:p>
            <a:pPr marL="457200" lvl="1"/>
            <a:r>
              <a:rPr lang="en-US" sz="2400" kern="1200" dirty="0" smtClean="0">
                <a:latin typeface="Arial" charset="0"/>
                <a:cs typeface="Arial" charset="0"/>
              </a:rPr>
              <a:t>Denote the signal which player </a:t>
            </a:r>
            <a:r>
              <a:rPr lang="en-US" sz="2400" kern="1200" dirty="0" err="1" smtClean="0">
                <a:latin typeface="Arial" charset="0"/>
                <a:cs typeface="Arial" charset="0"/>
              </a:rPr>
              <a:t>i</a:t>
            </a:r>
            <a:r>
              <a:rPr lang="en-US" sz="2400" kern="1200" dirty="0" smtClean="0">
                <a:latin typeface="Arial" charset="0"/>
                <a:cs typeface="Arial" charset="0"/>
              </a:rPr>
              <a:t> receives in state ω by </a:t>
            </a:r>
            <a:r>
              <a:rPr lang="en-US" sz="2400" kern="1200" dirty="0" err="1" smtClean="0">
                <a:latin typeface="Arial" charset="0"/>
                <a:cs typeface="Arial" charset="0"/>
              </a:rPr>
              <a:t>τ</a:t>
            </a:r>
            <a:r>
              <a:rPr lang="en-US" sz="2400" kern="1200" baseline="-25000" dirty="0" err="1" smtClean="0">
                <a:latin typeface="Arial" charset="0"/>
                <a:cs typeface="Arial" charset="0"/>
              </a:rPr>
              <a:t>i</a:t>
            </a:r>
            <a:r>
              <a:rPr lang="en-US" sz="2400" kern="1200" dirty="0" smtClean="0">
                <a:latin typeface="Arial" charset="0"/>
                <a:cs typeface="Arial" charset="0"/>
              </a:rPr>
              <a:t>(ω). </a:t>
            </a:r>
            <a:r>
              <a:rPr lang="en-US" sz="2400" kern="1200" dirty="0" smtClean="0">
                <a:solidFill>
                  <a:srgbClr val="FFFF00"/>
                </a:solidFill>
                <a:latin typeface="Arial" charset="0"/>
                <a:cs typeface="Arial" charset="0"/>
              </a:rPr>
              <a:t>The function </a:t>
            </a:r>
            <a:r>
              <a:rPr lang="en-US" sz="2400" kern="1200" dirty="0" err="1" smtClean="0">
                <a:solidFill>
                  <a:srgbClr val="FFFF00"/>
                </a:solidFill>
                <a:latin typeface="Arial" charset="0"/>
                <a:cs typeface="Arial" charset="0"/>
              </a:rPr>
              <a:t>τ</a:t>
            </a:r>
            <a:r>
              <a:rPr lang="en-US" sz="2400" kern="1200" baseline="-25000" dirty="0" err="1" smtClean="0">
                <a:solidFill>
                  <a:srgbClr val="FFFF00"/>
                </a:solidFill>
                <a:latin typeface="Arial" charset="0"/>
                <a:cs typeface="Arial" charset="0"/>
              </a:rPr>
              <a:t>i</a:t>
            </a:r>
            <a:r>
              <a:rPr lang="en-US" sz="2400" kern="1200" dirty="0" smtClean="0">
                <a:solidFill>
                  <a:srgbClr val="FFFF00"/>
                </a:solidFill>
                <a:latin typeface="Arial" charset="0"/>
                <a:cs typeface="Arial" charset="0"/>
              </a:rPr>
              <a:t> is called player </a:t>
            </a:r>
            <a:r>
              <a:rPr lang="en-US" sz="2400" kern="1200" dirty="0" err="1" smtClean="0">
                <a:solidFill>
                  <a:srgbClr val="FFFF00"/>
                </a:solidFill>
                <a:latin typeface="Arial" charset="0"/>
                <a:cs typeface="Arial" charset="0"/>
              </a:rPr>
              <a:t>i’s</a:t>
            </a:r>
            <a:r>
              <a:rPr lang="en-US" sz="2400" kern="1200" dirty="0" smtClean="0">
                <a:solidFill>
                  <a:srgbClr val="FFFF00"/>
                </a:solidFill>
                <a:latin typeface="Arial" charset="0"/>
                <a:cs typeface="Arial" charset="0"/>
              </a:rPr>
              <a:t> signal function</a:t>
            </a:r>
          </a:p>
          <a:p>
            <a:pPr marL="457200" lvl="1"/>
            <a:r>
              <a:rPr lang="en-US" sz="2400" kern="1200" dirty="0" smtClean="0">
                <a:latin typeface="Arial" charset="0"/>
                <a:cs typeface="Arial" charset="0"/>
              </a:rPr>
              <a:t>Signal and signal function define the amount of information players have</a:t>
            </a:r>
          </a:p>
          <a:p>
            <a:pPr marL="457200" lvl="1"/>
            <a:r>
              <a:rPr lang="en-US" sz="2400" kern="1200" dirty="0" smtClean="0">
                <a:latin typeface="Arial" charset="0"/>
                <a:cs typeface="Arial" charset="0"/>
              </a:rPr>
              <a:t>If </a:t>
            </a:r>
            <a:r>
              <a:rPr lang="en-US" sz="2400" kern="1200" dirty="0" err="1" smtClean="0">
                <a:latin typeface="Arial" charset="0"/>
                <a:cs typeface="Arial" charset="0"/>
              </a:rPr>
              <a:t>τ</a:t>
            </a:r>
            <a:r>
              <a:rPr lang="en-US" sz="2400" kern="1200" baseline="-25000" dirty="0" err="1" smtClean="0">
                <a:latin typeface="Arial" charset="0"/>
                <a:cs typeface="Arial" charset="0"/>
              </a:rPr>
              <a:t>i</a:t>
            </a:r>
            <a:r>
              <a:rPr lang="en-US" sz="2400" kern="1200" dirty="0" smtClean="0">
                <a:latin typeface="Arial" charset="0"/>
                <a:cs typeface="Arial" charset="0"/>
              </a:rPr>
              <a:t>(ω) different for each value of ω </a:t>
            </a:r>
            <a:r>
              <a:rPr lang="en-US" sz="2400" kern="1200" dirty="0" smtClean="0">
                <a:latin typeface="Arial" charset="0"/>
                <a:cs typeface="Arial" charset="0"/>
                <a:sym typeface="Wingdings" pitchFamily="2" charset="2"/>
              </a:rPr>
              <a:t></a:t>
            </a:r>
            <a:r>
              <a:rPr lang="en-US" sz="2400" kern="1200" dirty="0" smtClean="0">
                <a:latin typeface="Arial" charset="0"/>
                <a:cs typeface="Arial" charset="0"/>
              </a:rPr>
              <a:t> player </a:t>
            </a:r>
            <a:r>
              <a:rPr lang="en-US" sz="2400" kern="1200" dirty="0" err="1" smtClean="0">
                <a:latin typeface="Arial" charset="0"/>
                <a:cs typeface="Arial" charset="0"/>
              </a:rPr>
              <a:t>i</a:t>
            </a:r>
            <a:r>
              <a:rPr lang="en-US" sz="2400" kern="1200" dirty="0" smtClean="0">
                <a:latin typeface="Arial" charset="0"/>
                <a:cs typeface="Arial" charset="0"/>
              </a:rPr>
              <a:t> knows, given her signal, the state that has occurred</a:t>
            </a:r>
            <a:r>
              <a:rPr lang="en-US" sz="2400" kern="1200" dirty="0" smtClean="0">
                <a:latin typeface="Arial" charset="0"/>
                <a:cs typeface="Arial" charset="0"/>
                <a:sym typeface="Wingdings" pitchFamily="2" charset="2"/>
              </a:rPr>
              <a:t></a:t>
            </a:r>
            <a:r>
              <a:rPr lang="en-US" sz="2400" kern="1200" dirty="0" smtClean="0">
                <a:latin typeface="Arial" charset="0"/>
                <a:cs typeface="Arial" charset="0"/>
              </a:rPr>
              <a:t> perfectly informed about all the players’ relevant characteristics.</a:t>
            </a:r>
          </a:p>
          <a:p>
            <a:pPr marL="457200" lvl="1"/>
            <a:r>
              <a:rPr lang="en-US" sz="2400" kern="1200" dirty="0" smtClean="0">
                <a:latin typeface="Arial" charset="0"/>
                <a:cs typeface="Arial" charset="0"/>
              </a:rPr>
              <a:t>For example </a:t>
            </a:r>
            <a:r>
              <a:rPr lang="en-US" sz="2400" kern="1200" dirty="0" err="1" smtClean="0">
                <a:latin typeface="Arial" charset="0"/>
                <a:cs typeface="Arial" charset="0"/>
              </a:rPr>
              <a:t>Radka</a:t>
            </a:r>
            <a:r>
              <a:rPr lang="en-US" sz="2400" kern="1200" dirty="0" smtClean="0">
                <a:latin typeface="Arial" charset="0"/>
                <a:cs typeface="Arial" charset="0"/>
              </a:rPr>
              <a:t> in the first example is perfectly informed – she knows ADAM’s preferences and also her after receiving signal – the photo..</a:t>
            </a:r>
          </a:p>
          <a:p>
            <a:pPr lvl="1"/>
            <a:endParaRPr lang="en-US" sz="2000" kern="1200" dirty="0" smtClean="0">
              <a:latin typeface="Arial" charset="0"/>
              <a:cs typeface="Arial" charset="0"/>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Bayesian Games</a:t>
            </a:r>
            <a:endParaRPr lang="en-US" dirty="0"/>
          </a:p>
        </p:txBody>
      </p:sp>
      <p:sp>
        <p:nvSpPr>
          <p:cNvPr id="3" name="Content Placeholder 2"/>
          <p:cNvSpPr>
            <a:spLocks noGrp="1"/>
          </p:cNvSpPr>
          <p:nvPr>
            <p:ph idx="1"/>
          </p:nvPr>
        </p:nvSpPr>
        <p:spPr>
          <a:xfrm>
            <a:off x="0" y="1238219"/>
            <a:ext cx="9144000" cy="5294385"/>
          </a:xfrm>
        </p:spPr>
        <p:txBody>
          <a:bodyPr/>
          <a:lstStyle/>
          <a:p>
            <a:r>
              <a:rPr lang="en-US" sz="2400" kern="1200" dirty="0" smtClean="0">
                <a:solidFill>
                  <a:srgbClr val="FFFF00"/>
                </a:solidFill>
                <a:latin typeface="Arial" charset="0"/>
                <a:cs typeface="Arial" charset="0"/>
              </a:rPr>
              <a:t>Set of signals </a:t>
            </a:r>
            <a:r>
              <a:rPr lang="en-US" sz="2400" kern="1200" dirty="0" smtClean="0">
                <a:latin typeface="Arial" charset="0"/>
                <a:cs typeface="Arial" charset="0"/>
              </a:rPr>
              <a:t>that she may receive and </a:t>
            </a:r>
            <a:r>
              <a:rPr lang="en-US" sz="2400" kern="1200" dirty="0" smtClean="0">
                <a:solidFill>
                  <a:srgbClr val="FFFF00"/>
                </a:solidFill>
                <a:latin typeface="Arial" charset="0"/>
                <a:cs typeface="Arial" charset="0"/>
              </a:rPr>
              <a:t>a signal function </a:t>
            </a:r>
            <a:r>
              <a:rPr lang="en-US" sz="2400" kern="1200" dirty="0" smtClean="0">
                <a:latin typeface="Arial" charset="0"/>
                <a:cs typeface="Arial" charset="0"/>
              </a:rPr>
              <a:t>that associates a signal with each state</a:t>
            </a:r>
            <a:endParaRPr lang="en-US" sz="2800" kern="1200" dirty="0" smtClean="0">
              <a:latin typeface="Arial" charset="0"/>
              <a:cs typeface="Arial" charset="0"/>
            </a:endParaRPr>
          </a:p>
          <a:p>
            <a:pPr marL="457200" lvl="1"/>
            <a:r>
              <a:rPr lang="en-US" sz="2400" kern="1200" dirty="0" smtClean="0">
                <a:latin typeface="Arial" charset="0"/>
                <a:cs typeface="Arial" charset="0"/>
              </a:rPr>
              <a:t>Signal and signal function define the amount of information players have</a:t>
            </a:r>
          </a:p>
          <a:p>
            <a:pPr marL="457200" lvl="1"/>
            <a:r>
              <a:rPr lang="en-US" sz="2400" kern="1200" dirty="0" smtClean="0">
                <a:latin typeface="Arial" charset="0"/>
                <a:cs typeface="Arial" charset="0"/>
              </a:rPr>
              <a:t>If </a:t>
            </a:r>
            <a:r>
              <a:rPr lang="en-US" sz="2400" kern="1200" dirty="0" err="1" smtClean="0">
                <a:latin typeface="Arial" charset="0"/>
                <a:cs typeface="Arial" charset="0"/>
              </a:rPr>
              <a:t>τ</a:t>
            </a:r>
            <a:r>
              <a:rPr lang="en-US" sz="2400" kern="1200" baseline="-25000" dirty="0" err="1" smtClean="0">
                <a:latin typeface="Arial" charset="0"/>
                <a:cs typeface="Arial" charset="0"/>
              </a:rPr>
              <a:t>i</a:t>
            </a:r>
            <a:r>
              <a:rPr lang="en-US" sz="2400" kern="1200" dirty="0" smtClean="0">
                <a:latin typeface="Arial" charset="0"/>
                <a:cs typeface="Arial" charset="0"/>
              </a:rPr>
              <a:t>(ω) same for each value of ω </a:t>
            </a:r>
            <a:r>
              <a:rPr lang="en-US" sz="2400" kern="1200" dirty="0" smtClean="0">
                <a:latin typeface="Arial" charset="0"/>
                <a:cs typeface="Arial" charset="0"/>
                <a:sym typeface="Wingdings" pitchFamily="2" charset="2"/>
              </a:rPr>
              <a:t></a:t>
            </a:r>
            <a:r>
              <a:rPr lang="en-US" sz="2400" kern="1200" dirty="0" smtClean="0">
                <a:latin typeface="Arial" charset="0"/>
                <a:cs typeface="Arial" charset="0"/>
              </a:rPr>
              <a:t> player </a:t>
            </a:r>
            <a:r>
              <a:rPr lang="en-US" sz="2400" kern="1200" dirty="0" err="1" smtClean="0">
                <a:latin typeface="Arial" charset="0"/>
                <a:cs typeface="Arial" charset="0"/>
              </a:rPr>
              <a:t>i</a:t>
            </a:r>
            <a:r>
              <a:rPr lang="en-US" sz="2400" kern="1200" dirty="0" smtClean="0">
                <a:latin typeface="Arial" charset="0"/>
                <a:cs typeface="Arial" charset="0"/>
              </a:rPr>
              <a:t> has no information about the state.</a:t>
            </a:r>
          </a:p>
          <a:p>
            <a:pPr marL="457200" lvl="1"/>
            <a:r>
              <a:rPr lang="en-US" sz="2400" kern="1200" dirty="0" smtClean="0">
                <a:latin typeface="Arial" charset="0"/>
                <a:cs typeface="Arial" charset="0"/>
              </a:rPr>
              <a:t>For example ADAM in the first example is not informed at all – he does not know RADKA’s preferences</a:t>
            </a:r>
          </a:p>
          <a:p>
            <a:pPr lvl="1"/>
            <a:r>
              <a:rPr lang="en-US" sz="2400" kern="1200" dirty="0" smtClean="0">
                <a:latin typeface="Arial" charset="0"/>
                <a:cs typeface="Arial" charset="0"/>
              </a:rPr>
              <a:t>In example 1 </a:t>
            </a:r>
            <a:r>
              <a:rPr lang="en-US" sz="2400" kern="1200" dirty="0" err="1" smtClean="0">
                <a:latin typeface="Arial" charset="0"/>
                <a:cs typeface="Arial" charset="0"/>
              </a:rPr>
              <a:t>Radka</a:t>
            </a:r>
            <a:r>
              <a:rPr lang="en-US" sz="2400" kern="1200" dirty="0" smtClean="0">
                <a:latin typeface="Arial" charset="0"/>
                <a:cs typeface="Arial" charset="0"/>
              </a:rPr>
              <a:t> receives signal such that she knows exactly the state, but ADAM do not</a:t>
            </a:r>
          </a:p>
          <a:p>
            <a:pPr lvl="1"/>
            <a:r>
              <a:rPr lang="en-US" sz="2400" kern="1200" dirty="0" smtClean="0">
                <a:latin typeface="Arial" charset="0"/>
                <a:cs typeface="Arial" charset="0"/>
              </a:rPr>
              <a:t>In example 2 they receive signal such that ADAM knows that the state is 1-2 or 3-4 (</a:t>
            </a:r>
            <a:r>
              <a:rPr lang="en-US" sz="2400" kern="1200" dirty="0" err="1" smtClean="0">
                <a:latin typeface="Arial" charset="0"/>
                <a:cs typeface="Arial" charset="0"/>
              </a:rPr>
              <a:t>τ</a:t>
            </a:r>
            <a:r>
              <a:rPr lang="en-US" sz="2400" kern="1200" baseline="-25000" dirty="0" err="1" smtClean="0">
                <a:latin typeface="Arial" charset="0"/>
                <a:cs typeface="Arial" charset="0"/>
              </a:rPr>
              <a:t>A</a:t>
            </a:r>
            <a:r>
              <a:rPr lang="en-US" sz="2400" kern="1200" dirty="0" smtClean="0">
                <a:latin typeface="Arial" charset="0"/>
                <a:cs typeface="Arial" charset="0"/>
              </a:rPr>
              <a:t>(1) = </a:t>
            </a:r>
            <a:r>
              <a:rPr lang="en-US" sz="2400" kern="1200" dirty="0" err="1" smtClean="0">
                <a:latin typeface="Arial" charset="0"/>
                <a:cs typeface="Arial" charset="0"/>
              </a:rPr>
              <a:t>τ</a:t>
            </a:r>
            <a:r>
              <a:rPr lang="en-US" sz="2400" kern="1200" baseline="-25000" dirty="0" err="1" smtClean="0">
                <a:latin typeface="Arial" charset="0"/>
                <a:cs typeface="Arial" charset="0"/>
              </a:rPr>
              <a:t>A</a:t>
            </a:r>
            <a:r>
              <a:rPr lang="en-US" sz="2400" kern="1200" dirty="0" smtClean="0">
                <a:latin typeface="Arial" charset="0"/>
                <a:cs typeface="Arial" charset="0"/>
              </a:rPr>
              <a:t>(2) &lt;&gt; </a:t>
            </a:r>
            <a:r>
              <a:rPr lang="en-US" sz="2400" kern="1200" dirty="0" err="1" smtClean="0">
                <a:latin typeface="Arial" charset="0"/>
                <a:cs typeface="Arial" charset="0"/>
              </a:rPr>
              <a:t>τ</a:t>
            </a:r>
            <a:r>
              <a:rPr lang="en-US" sz="2400" kern="1200" baseline="-25000" dirty="0" err="1" smtClean="0">
                <a:latin typeface="Arial" charset="0"/>
                <a:cs typeface="Arial" charset="0"/>
              </a:rPr>
              <a:t>A</a:t>
            </a:r>
            <a:r>
              <a:rPr lang="en-US" sz="2400" kern="1200" dirty="0" smtClean="0">
                <a:latin typeface="Arial" charset="0"/>
                <a:cs typeface="Arial" charset="0"/>
              </a:rPr>
              <a:t>(3) = </a:t>
            </a:r>
            <a:r>
              <a:rPr lang="en-US" sz="2400" kern="1200" dirty="0" err="1" smtClean="0">
                <a:latin typeface="Arial" charset="0"/>
                <a:cs typeface="Arial" charset="0"/>
              </a:rPr>
              <a:t>τ</a:t>
            </a:r>
            <a:r>
              <a:rPr lang="en-US" sz="2400" kern="1200" baseline="-25000" dirty="0" err="1" smtClean="0">
                <a:latin typeface="Arial" charset="0"/>
                <a:cs typeface="Arial" charset="0"/>
              </a:rPr>
              <a:t>A</a:t>
            </a:r>
            <a:r>
              <a:rPr lang="en-US" sz="2400" kern="1200" dirty="0" smtClean="0">
                <a:latin typeface="Arial" charset="0"/>
                <a:cs typeface="Arial" charset="0"/>
              </a:rPr>
              <a:t>(4)) and RADKA 1-3 or 2-4 (</a:t>
            </a:r>
            <a:r>
              <a:rPr lang="en-US" sz="2400" kern="1200" dirty="0" err="1" smtClean="0">
                <a:latin typeface="Arial" charset="0"/>
                <a:cs typeface="Arial" charset="0"/>
              </a:rPr>
              <a:t>τ</a:t>
            </a:r>
            <a:r>
              <a:rPr lang="en-US" sz="2400" kern="1200" baseline="-25000" dirty="0" err="1" smtClean="0">
                <a:latin typeface="Arial" charset="0"/>
                <a:cs typeface="Arial" charset="0"/>
              </a:rPr>
              <a:t>R</a:t>
            </a:r>
            <a:r>
              <a:rPr lang="en-US" sz="2400" kern="1200" dirty="0" smtClean="0">
                <a:latin typeface="Arial" charset="0"/>
                <a:cs typeface="Arial" charset="0"/>
              </a:rPr>
              <a:t>(1) = </a:t>
            </a:r>
            <a:r>
              <a:rPr lang="en-US" sz="2400" kern="1200" dirty="0" err="1" smtClean="0">
                <a:latin typeface="Arial" charset="0"/>
                <a:cs typeface="Arial" charset="0"/>
              </a:rPr>
              <a:t>τ</a:t>
            </a:r>
            <a:r>
              <a:rPr lang="en-US" sz="2400" kern="1200" baseline="-25000" dirty="0" err="1" smtClean="0">
                <a:latin typeface="Arial" charset="0"/>
                <a:cs typeface="Arial" charset="0"/>
              </a:rPr>
              <a:t>R</a:t>
            </a:r>
            <a:r>
              <a:rPr lang="en-US" sz="2400" kern="1200" dirty="0" smtClean="0">
                <a:latin typeface="Arial" charset="0"/>
                <a:cs typeface="Arial" charset="0"/>
              </a:rPr>
              <a:t>(3) &lt;&gt; </a:t>
            </a:r>
            <a:r>
              <a:rPr lang="en-US" sz="2400" kern="1200" dirty="0" err="1" smtClean="0">
                <a:latin typeface="Arial" charset="0"/>
                <a:cs typeface="Arial" charset="0"/>
              </a:rPr>
              <a:t>τ</a:t>
            </a:r>
            <a:r>
              <a:rPr lang="en-US" sz="2400" kern="1200" baseline="-25000" dirty="0" err="1" smtClean="0">
                <a:latin typeface="Arial" charset="0"/>
                <a:cs typeface="Arial" charset="0"/>
              </a:rPr>
              <a:t>R</a:t>
            </a:r>
            <a:r>
              <a:rPr lang="en-US" sz="2400" kern="1200" dirty="0" smtClean="0">
                <a:latin typeface="Arial" charset="0"/>
                <a:cs typeface="Arial" charset="0"/>
              </a:rPr>
              <a:t>(2) = </a:t>
            </a:r>
            <a:r>
              <a:rPr lang="en-US" sz="2400" kern="1200" dirty="0" err="1" smtClean="0">
                <a:latin typeface="Arial" charset="0"/>
                <a:cs typeface="Arial" charset="0"/>
              </a:rPr>
              <a:t>τ</a:t>
            </a:r>
            <a:r>
              <a:rPr lang="en-US" sz="2400" kern="1200" baseline="-25000" dirty="0" err="1" smtClean="0">
                <a:latin typeface="Arial" charset="0"/>
                <a:cs typeface="Arial" charset="0"/>
              </a:rPr>
              <a:t>R</a:t>
            </a:r>
            <a:r>
              <a:rPr lang="en-US" sz="2400" kern="1200" dirty="0" smtClean="0">
                <a:latin typeface="Arial" charset="0"/>
                <a:cs typeface="Arial" charset="0"/>
              </a:rPr>
              <a:t>(4)) </a:t>
            </a: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Bayesian Games</a:t>
            </a:r>
            <a:endParaRPr lang="en-US" dirty="0"/>
          </a:p>
        </p:txBody>
      </p:sp>
      <p:sp>
        <p:nvSpPr>
          <p:cNvPr id="3" name="Content Placeholder 2"/>
          <p:cNvSpPr>
            <a:spLocks noGrp="1"/>
          </p:cNvSpPr>
          <p:nvPr>
            <p:ph idx="1"/>
          </p:nvPr>
        </p:nvSpPr>
        <p:spPr>
          <a:xfrm>
            <a:off x="0" y="1311246"/>
            <a:ext cx="9144000" cy="4608512"/>
          </a:xfrm>
        </p:spPr>
        <p:txBody>
          <a:bodyPr/>
          <a:lstStyle/>
          <a:p>
            <a:r>
              <a:rPr lang="en-US" sz="2400" dirty="0" smtClean="0"/>
              <a:t>for each signal that she may receive, a </a:t>
            </a:r>
            <a:r>
              <a:rPr lang="en-US" sz="2400" b="1" dirty="0" smtClean="0">
                <a:solidFill>
                  <a:srgbClr val="FFFF00"/>
                </a:solidFill>
              </a:rPr>
              <a:t>belief about the states consistent with </a:t>
            </a:r>
            <a:r>
              <a:rPr lang="en-US" sz="2400" dirty="0" smtClean="0">
                <a:solidFill>
                  <a:srgbClr val="FFFF00"/>
                </a:solidFill>
              </a:rPr>
              <a:t>the signal</a:t>
            </a:r>
            <a:r>
              <a:rPr lang="en-US" sz="2400" dirty="0" smtClean="0"/>
              <a:t> (a probability distribution over the set of states with which the signal is associated)</a:t>
            </a:r>
          </a:p>
          <a:p>
            <a:pPr marL="457200" lvl="1"/>
            <a:r>
              <a:rPr lang="en-US" sz="2400" kern="1200" dirty="0" smtClean="0">
                <a:latin typeface="Arial" charset="0"/>
                <a:cs typeface="Arial" charset="0"/>
              </a:rPr>
              <a:t>Each type of each player holds a belief about the likelihood of the states consistent with her signal</a:t>
            </a:r>
            <a:endParaRPr lang="en-US" sz="2400" dirty="0" smtClean="0"/>
          </a:p>
          <a:p>
            <a:pPr marL="457200" lvl="1"/>
            <a:r>
              <a:rPr lang="en-US" sz="2400" kern="1200" dirty="0" smtClean="0">
                <a:latin typeface="Arial" charset="0"/>
                <a:cs typeface="Arial" charset="0"/>
              </a:rPr>
              <a:t>If, for example, </a:t>
            </a:r>
            <a:r>
              <a:rPr lang="en-US" sz="2400" kern="1200" dirty="0" err="1" smtClean="0">
                <a:latin typeface="Arial" charset="0"/>
                <a:cs typeface="Arial" charset="0"/>
              </a:rPr>
              <a:t>t</a:t>
            </a:r>
            <a:r>
              <a:rPr lang="en-US" sz="2400" kern="1200" baseline="-25000" dirty="0" err="1" smtClean="0">
                <a:latin typeface="Arial" charset="0"/>
                <a:cs typeface="Arial" charset="0"/>
              </a:rPr>
              <a:t>i</a:t>
            </a:r>
            <a:r>
              <a:rPr lang="en-US" sz="2400" kern="1200" dirty="0" smtClean="0">
                <a:latin typeface="Arial" charset="0"/>
                <a:cs typeface="Arial" charset="0"/>
              </a:rPr>
              <a:t> = </a:t>
            </a:r>
            <a:r>
              <a:rPr lang="en-US" sz="2400" kern="1200" dirty="0" err="1" smtClean="0">
                <a:latin typeface="Arial" charset="0"/>
                <a:cs typeface="Arial" charset="0"/>
              </a:rPr>
              <a:t>τ</a:t>
            </a:r>
            <a:r>
              <a:rPr lang="en-US" sz="2400" kern="1200" baseline="-25000" dirty="0" err="1" smtClean="0">
                <a:latin typeface="Arial" charset="0"/>
                <a:cs typeface="Arial" charset="0"/>
              </a:rPr>
              <a:t>i</a:t>
            </a:r>
            <a:r>
              <a:rPr lang="en-US" sz="2400" kern="1200" dirty="0" smtClean="0">
                <a:latin typeface="Arial" charset="0"/>
                <a:cs typeface="Arial" charset="0"/>
              </a:rPr>
              <a:t>(ω</a:t>
            </a:r>
            <a:r>
              <a:rPr lang="en-US" sz="2400" kern="1200" baseline="-25000" dirty="0" smtClean="0">
                <a:latin typeface="Arial" charset="0"/>
                <a:cs typeface="Arial" charset="0"/>
              </a:rPr>
              <a:t>1</a:t>
            </a:r>
            <a:r>
              <a:rPr lang="en-US" sz="2400" kern="1200" dirty="0" smtClean="0">
                <a:latin typeface="Arial" charset="0"/>
                <a:cs typeface="Arial" charset="0"/>
              </a:rPr>
              <a:t>) = </a:t>
            </a:r>
            <a:r>
              <a:rPr lang="en-US" sz="2400" kern="1200" dirty="0" err="1" smtClean="0">
                <a:latin typeface="Arial" charset="0"/>
                <a:cs typeface="Arial" charset="0"/>
              </a:rPr>
              <a:t>τ</a:t>
            </a:r>
            <a:r>
              <a:rPr lang="en-US" sz="2400" kern="1200" baseline="-25000" dirty="0" err="1" smtClean="0">
                <a:latin typeface="Arial" charset="0"/>
                <a:cs typeface="Arial" charset="0"/>
              </a:rPr>
              <a:t>i</a:t>
            </a:r>
            <a:r>
              <a:rPr lang="en-US" sz="2400" kern="1200" dirty="0" smtClean="0">
                <a:latin typeface="Arial" charset="0"/>
                <a:cs typeface="Arial" charset="0"/>
              </a:rPr>
              <a:t>(ω</a:t>
            </a:r>
            <a:r>
              <a:rPr lang="en-US" sz="2400" kern="1200" baseline="-25000" dirty="0" smtClean="0">
                <a:latin typeface="Arial" charset="0"/>
                <a:cs typeface="Arial" charset="0"/>
              </a:rPr>
              <a:t>2</a:t>
            </a:r>
            <a:r>
              <a:rPr lang="en-US" sz="2400" kern="1200" dirty="0" smtClean="0">
                <a:latin typeface="Arial" charset="0"/>
                <a:cs typeface="Arial" charset="0"/>
              </a:rPr>
              <a:t>), then type </a:t>
            </a:r>
            <a:r>
              <a:rPr lang="en-US" sz="2400" kern="1200" dirty="0" err="1" smtClean="0">
                <a:latin typeface="Arial" charset="0"/>
                <a:cs typeface="Arial" charset="0"/>
              </a:rPr>
              <a:t>t</a:t>
            </a:r>
            <a:r>
              <a:rPr lang="en-US" sz="2400" kern="1200" baseline="-25000" dirty="0" err="1" smtClean="0">
                <a:latin typeface="Arial" charset="0"/>
                <a:cs typeface="Arial" charset="0"/>
              </a:rPr>
              <a:t>i</a:t>
            </a:r>
            <a:r>
              <a:rPr lang="en-US" sz="2400" kern="1200" dirty="0" smtClean="0">
                <a:latin typeface="Arial" charset="0"/>
                <a:cs typeface="Arial" charset="0"/>
              </a:rPr>
              <a:t> of player </a:t>
            </a:r>
            <a:r>
              <a:rPr lang="en-US" sz="2400" kern="1200" dirty="0" err="1" smtClean="0">
                <a:latin typeface="Arial" charset="0"/>
                <a:cs typeface="Arial" charset="0"/>
              </a:rPr>
              <a:t>i</a:t>
            </a:r>
            <a:r>
              <a:rPr lang="en-US" sz="2400" kern="1200" dirty="0" smtClean="0">
                <a:latin typeface="Arial" charset="0"/>
                <a:cs typeface="Arial" charset="0"/>
              </a:rPr>
              <a:t> assigns probabilities to states ω</a:t>
            </a:r>
            <a:r>
              <a:rPr lang="en-US" sz="2400" kern="1200" baseline="-25000" dirty="0" smtClean="0">
                <a:latin typeface="Arial" charset="0"/>
                <a:cs typeface="Arial" charset="0"/>
              </a:rPr>
              <a:t>1</a:t>
            </a:r>
            <a:r>
              <a:rPr lang="en-US" sz="2400" kern="1200" dirty="0" smtClean="0">
                <a:latin typeface="Arial" charset="0"/>
                <a:cs typeface="Arial" charset="0"/>
              </a:rPr>
              <a:t> and ω</a:t>
            </a:r>
            <a:r>
              <a:rPr lang="en-US" sz="2400" kern="1200" baseline="-25000" dirty="0" smtClean="0">
                <a:latin typeface="Arial" charset="0"/>
                <a:cs typeface="Arial" charset="0"/>
              </a:rPr>
              <a:t>2 </a:t>
            </a:r>
            <a:r>
              <a:rPr lang="en-US" sz="2400" kern="1200" dirty="0" smtClean="0">
                <a:latin typeface="Arial" charset="0"/>
                <a:cs typeface="Arial" charset="0"/>
              </a:rPr>
              <a:t> and zero to all others</a:t>
            </a:r>
            <a:endParaRPr lang="en-US" sz="2400" baseline="-25000" dirty="0" smtClean="0"/>
          </a:p>
          <a:p>
            <a:pPr marL="457200" lvl="1"/>
            <a:r>
              <a:rPr lang="en-US" sz="2400" kern="1200" dirty="0" smtClean="0">
                <a:latin typeface="Arial" charset="0"/>
                <a:cs typeface="Arial" charset="0"/>
              </a:rPr>
              <a:t>1</a:t>
            </a:r>
            <a:r>
              <a:rPr lang="en-US" sz="2400" kern="1200" baseline="30000" dirty="0" smtClean="0">
                <a:latin typeface="Arial" charset="0"/>
                <a:cs typeface="Arial" charset="0"/>
              </a:rPr>
              <a:t>st</a:t>
            </a:r>
            <a:r>
              <a:rPr lang="en-US" sz="2400" kern="1200" dirty="0" smtClean="0">
                <a:latin typeface="Arial" charset="0"/>
                <a:cs typeface="Arial" charset="0"/>
              </a:rPr>
              <a:t> type ADAM assigns probability ½ to state 1 and 2 and zero probability to 3 and 4 after receiving the signal 1= </a:t>
            </a:r>
            <a:r>
              <a:rPr lang="en-US" sz="2400" i="1" kern="1200" dirty="0" smtClean="0">
                <a:latin typeface="Arial" charset="0"/>
                <a:cs typeface="Arial" charset="0"/>
              </a:rPr>
              <a:t>good </a:t>
            </a:r>
            <a:r>
              <a:rPr lang="en-US" sz="2400" kern="1200" dirty="0" smtClean="0">
                <a:latin typeface="Arial" charset="0"/>
                <a:cs typeface="Arial" charset="0"/>
              </a:rPr>
              <a:t>(good 1= </a:t>
            </a:r>
            <a:r>
              <a:rPr lang="en-US" sz="2400" kern="1200" dirty="0" err="1" smtClean="0">
                <a:latin typeface="Arial" charset="0"/>
                <a:cs typeface="Arial" charset="0"/>
              </a:rPr>
              <a:t>τ</a:t>
            </a:r>
            <a:r>
              <a:rPr lang="en-US" sz="2400" kern="1200" baseline="-25000" dirty="0" err="1" smtClean="0">
                <a:latin typeface="Arial" charset="0"/>
                <a:cs typeface="Arial" charset="0"/>
              </a:rPr>
              <a:t>A</a:t>
            </a:r>
            <a:r>
              <a:rPr lang="en-US" sz="2400" kern="1200" dirty="0" smtClean="0">
                <a:latin typeface="Arial" charset="0"/>
                <a:cs typeface="Arial" charset="0"/>
              </a:rPr>
              <a:t>(1) = </a:t>
            </a:r>
            <a:r>
              <a:rPr lang="en-US" sz="2400" kern="1200" dirty="0" err="1" smtClean="0">
                <a:latin typeface="Arial" charset="0"/>
                <a:cs typeface="Arial" charset="0"/>
              </a:rPr>
              <a:t>τ</a:t>
            </a:r>
            <a:r>
              <a:rPr lang="en-US" sz="2400" kern="1200" baseline="-25000" dirty="0" err="1" smtClean="0">
                <a:latin typeface="Arial" charset="0"/>
                <a:cs typeface="Arial" charset="0"/>
              </a:rPr>
              <a:t>A</a:t>
            </a:r>
            <a:r>
              <a:rPr lang="en-US" sz="2400" kern="1200" dirty="0" smtClean="0">
                <a:latin typeface="Arial" charset="0"/>
                <a:cs typeface="Arial" charset="0"/>
              </a:rPr>
              <a:t>(2) &lt;&gt; bad 2=  </a:t>
            </a:r>
            <a:r>
              <a:rPr lang="en-US" sz="2400" kern="1200" dirty="0" err="1" smtClean="0">
                <a:latin typeface="Arial" charset="0"/>
                <a:cs typeface="Arial" charset="0"/>
              </a:rPr>
              <a:t>τ</a:t>
            </a:r>
            <a:r>
              <a:rPr lang="en-US" sz="2400" kern="1200" baseline="-25000" dirty="0" err="1" smtClean="0">
                <a:latin typeface="Arial" charset="0"/>
                <a:cs typeface="Arial" charset="0"/>
              </a:rPr>
              <a:t>A</a:t>
            </a:r>
            <a:r>
              <a:rPr lang="en-US" sz="2400" kern="1200" dirty="0" smtClean="0">
                <a:latin typeface="Arial" charset="0"/>
                <a:cs typeface="Arial" charset="0"/>
              </a:rPr>
              <a:t>(3) = </a:t>
            </a:r>
            <a:r>
              <a:rPr lang="en-US" sz="2400" kern="1200" dirty="0" err="1" smtClean="0">
                <a:latin typeface="Arial" charset="0"/>
                <a:cs typeface="Arial" charset="0"/>
              </a:rPr>
              <a:t>τ</a:t>
            </a:r>
            <a:r>
              <a:rPr lang="en-US" sz="2400" kern="1200" baseline="-25000" dirty="0" err="1" smtClean="0">
                <a:latin typeface="Arial" charset="0"/>
                <a:cs typeface="Arial" charset="0"/>
              </a:rPr>
              <a:t>A</a:t>
            </a:r>
            <a:r>
              <a:rPr lang="en-US" sz="2400" kern="1200" dirty="0" smtClean="0">
                <a:latin typeface="Arial" charset="0"/>
                <a:cs typeface="Arial" charset="0"/>
              </a:rPr>
              <a:t>(4)) </a:t>
            </a:r>
          </a:p>
          <a:p>
            <a:pPr marL="457200" lvl="1"/>
            <a:r>
              <a:rPr lang="en-US" sz="2400" kern="1200" dirty="0" smtClean="0">
                <a:latin typeface="Arial" charset="0"/>
                <a:cs typeface="Arial" charset="0"/>
              </a:rPr>
              <a:t>2</a:t>
            </a:r>
            <a:r>
              <a:rPr lang="en-US" sz="2400" kern="1200" baseline="30000" dirty="0" smtClean="0">
                <a:latin typeface="Arial" charset="0"/>
                <a:cs typeface="Arial" charset="0"/>
              </a:rPr>
              <a:t>nd</a:t>
            </a:r>
            <a:r>
              <a:rPr lang="en-US" sz="2400" kern="1200" dirty="0" smtClean="0">
                <a:latin typeface="Arial" charset="0"/>
                <a:cs typeface="Arial" charset="0"/>
              </a:rPr>
              <a:t> type RADKA assigns probability 2/3 to state 2 and 1/3 to state 4 and zero probabilities to 1 and 3 after receiving the signal </a:t>
            </a:r>
            <a:r>
              <a:rPr lang="en-US" sz="2400" i="1" kern="1200" dirty="0" smtClean="0">
                <a:latin typeface="Arial" charset="0"/>
                <a:cs typeface="Arial" charset="0"/>
              </a:rPr>
              <a:t>2 = bad </a:t>
            </a:r>
            <a:r>
              <a:rPr lang="en-US" sz="2400" kern="1200" dirty="0" smtClean="0">
                <a:latin typeface="Arial" charset="0"/>
                <a:cs typeface="Arial" charset="0"/>
              </a:rPr>
              <a:t>(good 1=</a:t>
            </a:r>
            <a:r>
              <a:rPr lang="en-US" sz="2400" kern="1200" dirty="0" err="1" smtClean="0">
                <a:latin typeface="Arial" charset="0"/>
                <a:cs typeface="Arial" charset="0"/>
              </a:rPr>
              <a:t>τ</a:t>
            </a:r>
            <a:r>
              <a:rPr lang="en-US" sz="2400" kern="1200" baseline="-25000" dirty="0" err="1" smtClean="0">
                <a:latin typeface="Arial" charset="0"/>
                <a:cs typeface="Arial" charset="0"/>
              </a:rPr>
              <a:t>R</a:t>
            </a:r>
            <a:r>
              <a:rPr lang="en-US" sz="2400" kern="1200" dirty="0" smtClean="0">
                <a:latin typeface="Arial" charset="0"/>
                <a:cs typeface="Arial" charset="0"/>
              </a:rPr>
              <a:t>(1) = </a:t>
            </a:r>
            <a:r>
              <a:rPr lang="en-US" sz="2400" kern="1200" dirty="0" err="1" smtClean="0">
                <a:latin typeface="Arial" charset="0"/>
                <a:cs typeface="Arial" charset="0"/>
              </a:rPr>
              <a:t>τ</a:t>
            </a:r>
            <a:r>
              <a:rPr lang="en-US" sz="2400" kern="1200" baseline="-25000" dirty="0" err="1" smtClean="0">
                <a:latin typeface="Arial" charset="0"/>
                <a:cs typeface="Arial" charset="0"/>
              </a:rPr>
              <a:t>R</a:t>
            </a:r>
            <a:r>
              <a:rPr lang="en-US" sz="2400" kern="1200" dirty="0" smtClean="0">
                <a:latin typeface="Arial" charset="0"/>
                <a:cs typeface="Arial" charset="0"/>
              </a:rPr>
              <a:t>(3) &lt;&gt; bad 2=</a:t>
            </a:r>
            <a:r>
              <a:rPr lang="en-US" sz="2400" kern="1200" dirty="0" err="1" smtClean="0">
                <a:latin typeface="Arial" charset="0"/>
                <a:cs typeface="Arial" charset="0"/>
              </a:rPr>
              <a:t>τ</a:t>
            </a:r>
            <a:r>
              <a:rPr lang="en-US" sz="2400" kern="1200" baseline="-25000" dirty="0" err="1" smtClean="0">
                <a:latin typeface="Arial" charset="0"/>
                <a:cs typeface="Arial" charset="0"/>
              </a:rPr>
              <a:t>R</a:t>
            </a:r>
            <a:r>
              <a:rPr lang="en-US" sz="2400" kern="1200" dirty="0" smtClean="0">
                <a:latin typeface="Arial" charset="0"/>
                <a:cs typeface="Arial" charset="0"/>
              </a:rPr>
              <a:t>(2) = </a:t>
            </a:r>
            <a:r>
              <a:rPr lang="en-US" sz="2400" kern="1200" dirty="0" err="1" smtClean="0">
                <a:latin typeface="Arial" charset="0"/>
                <a:cs typeface="Arial" charset="0"/>
              </a:rPr>
              <a:t>τ</a:t>
            </a:r>
            <a:r>
              <a:rPr lang="en-US" sz="2400" kern="1200" baseline="-25000" dirty="0" err="1" smtClean="0">
                <a:latin typeface="Arial" charset="0"/>
                <a:cs typeface="Arial" charset="0"/>
              </a:rPr>
              <a:t>R</a:t>
            </a:r>
            <a:r>
              <a:rPr lang="en-US" sz="2400" kern="1200" dirty="0" smtClean="0">
                <a:latin typeface="Arial" charset="0"/>
                <a:cs typeface="Arial" charset="0"/>
              </a:rPr>
              <a:t>(4))</a:t>
            </a:r>
            <a:endParaRPr lang="en-US" sz="2400" i="1" kern="1200" dirty="0" smtClean="0">
              <a:latin typeface="Arial" charset="0"/>
              <a:cs typeface="Arial" charset="0"/>
            </a:endParaRPr>
          </a:p>
          <a:p>
            <a:pPr lvl="1"/>
            <a:endParaRPr lang="en-US" sz="2400" dirty="0" smtClean="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Bayesian Games</a:t>
            </a:r>
            <a:endParaRPr lang="en-US" dirty="0"/>
          </a:p>
        </p:txBody>
      </p:sp>
      <p:sp>
        <p:nvSpPr>
          <p:cNvPr id="3" name="Content Placeholder 2"/>
          <p:cNvSpPr>
            <a:spLocks noGrp="1"/>
          </p:cNvSpPr>
          <p:nvPr>
            <p:ph idx="1"/>
          </p:nvPr>
        </p:nvSpPr>
        <p:spPr>
          <a:xfrm>
            <a:off x="0" y="1311246"/>
            <a:ext cx="9144000" cy="4608512"/>
          </a:xfrm>
        </p:spPr>
        <p:txBody>
          <a:bodyPr/>
          <a:lstStyle/>
          <a:p>
            <a:r>
              <a:rPr lang="en-US" sz="2400" kern="1200" dirty="0" err="1" smtClean="0">
                <a:solidFill>
                  <a:srgbClr val="FFFF00"/>
                </a:solidFill>
                <a:latin typeface="Arial" charset="0"/>
                <a:cs typeface="Arial" charset="0"/>
              </a:rPr>
              <a:t>vNM</a:t>
            </a:r>
            <a:r>
              <a:rPr lang="en-US" sz="2400" kern="1200" dirty="0" smtClean="0">
                <a:solidFill>
                  <a:srgbClr val="FFFF00"/>
                </a:solidFill>
                <a:latin typeface="Arial" charset="0"/>
                <a:cs typeface="Arial" charset="0"/>
              </a:rPr>
              <a:t> preferences over pairs </a:t>
            </a:r>
            <a:r>
              <a:rPr lang="en-US" sz="2400" b="1" i="1" kern="1200" dirty="0" smtClean="0">
                <a:solidFill>
                  <a:srgbClr val="FFFF00"/>
                </a:solidFill>
                <a:latin typeface="Arial" charset="0"/>
                <a:cs typeface="Arial" charset="0"/>
              </a:rPr>
              <a:t>(a, ω), </a:t>
            </a:r>
            <a:r>
              <a:rPr lang="en-US" sz="2400" b="1" i="1" kern="1200" dirty="0" smtClean="0">
                <a:latin typeface="Arial" charset="0"/>
                <a:cs typeface="Arial" charset="0"/>
              </a:rPr>
              <a:t>where a is an action profile and </a:t>
            </a:r>
            <a:r>
              <a:rPr lang="en-US" sz="2400" i="1" kern="1200" dirty="0" smtClean="0">
                <a:latin typeface="Arial" charset="0"/>
                <a:cs typeface="Arial" charset="0"/>
              </a:rPr>
              <a:t>ω is a state</a:t>
            </a:r>
          </a:p>
          <a:p>
            <a:pPr lvl="1"/>
            <a:r>
              <a:rPr lang="en-US" sz="2400" kern="1200" dirty="0" smtClean="0">
                <a:latin typeface="Arial" charset="0"/>
                <a:cs typeface="Arial" charset="0"/>
              </a:rPr>
              <a:t>the expected utility represents the player’s preferences among lotteries over the set of such pairs</a:t>
            </a:r>
          </a:p>
          <a:p>
            <a:pPr lvl="1"/>
            <a:r>
              <a:rPr lang="en-US" sz="2400" kern="1200" dirty="0" smtClean="0">
                <a:latin typeface="Arial" charset="0"/>
                <a:cs typeface="Arial" charset="0"/>
              </a:rPr>
              <a:t>Given player’s signal and beliefs, he can compare pairs </a:t>
            </a:r>
            <a:r>
              <a:rPr lang="en-US" sz="2400" b="1" i="1" kern="1200" dirty="0" smtClean="0">
                <a:solidFill>
                  <a:srgbClr val="FFFF00"/>
                </a:solidFill>
                <a:latin typeface="Arial" charset="0"/>
                <a:cs typeface="Arial" charset="0"/>
              </a:rPr>
              <a:t>(a, ω) </a:t>
            </a:r>
            <a:r>
              <a:rPr lang="en-US" sz="2400" b="1" kern="1200" dirty="0" smtClean="0">
                <a:latin typeface="Arial" charset="0"/>
                <a:cs typeface="Arial" charset="0"/>
              </a:rPr>
              <a:t>by comparing his expected utility</a:t>
            </a:r>
          </a:p>
          <a:p>
            <a:pPr lvl="1"/>
            <a:r>
              <a:rPr lang="en-US" sz="2400" kern="1200" dirty="0" smtClean="0">
                <a:latin typeface="Arial" charset="0"/>
                <a:cs typeface="Arial" charset="0"/>
              </a:rPr>
              <a:t>2</a:t>
            </a:r>
            <a:r>
              <a:rPr lang="en-US" sz="2400" kern="1200" baseline="30000" dirty="0" smtClean="0">
                <a:latin typeface="Arial" charset="0"/>
                <a:cs typeface="Arial" charset="0"/>
              </a:rPr>
              <a:t>nd</a:t>
            </a:r>
            <a:r>
              <a:rPr lang="en-US" sz="2400" kern="1200" dirty="0" smtClean="0">
                <a:latin typeface="Arial" charset="0"/>
                <a:cs typeface="Arial" charset="0"/>
              </a:rPr>
              <a:t> type RADKA assigns probability 2/3 to state 2 and 1/3 to state 4 and zero probabilities to 1 and 3 after receiving the signal </a:t>
            </a:r>
            <a:r>
              <a:rPr lang="en-US" sz="2400" i="1" kern="1200" dirty="0" smtClean="0">
                <a:latin typeface="Arial" charset="0"/>
                <a:cs typeface="Arial" charset="0"/>
              </a:rPr>
              <a:t>2 = bad </a:t>
            </a:r>
            <a:r>
              <a:rPr lang="en-US" sz="2400" kern="1200" dirty="0" smtClean="0">
                <a:latin typeface="Arial" charset="0"/>
                <a:cs typeface="Arial" charset="0"/>
              </a:rPr>
              <a:t>(1=</a:t>
            </a:r>
            <a:r>
              <a:rPr lang="en-US" sz="2400" kern="1200" dirty="0" err="1" smtClean="0">
                <a:latin typeface="Arial" charset="0"/>
                <a:cs typeface="Arial" charset="0"/>
              </a:rPr>
              <a:t>τ</a:t>
            </a:r>
            <a:r>
              <a:rPr lang="en-US" sz="2400" kern="1200" baseline="-25000" dirty="0" err="1" smtClean="0">
                <a:latin typeface="Arial" charset="0"/>
                <a:cs typeface="Arial" charset="0"/>
              </a:rPr>
              <a:t>R</a:t>
            </a:r>
            <a:r>
              <a:rPr lang="en-US" sz="2400" kern="1200" dirty="0" smtClean="0">
                <a:latin typeface="Arial" charset="0"/>
                <a:cs typeface="Arial" charset="0"/>
              </a:rPr>
              <a:t>(1) = </a:t>
            </a:r>
            <a:r>
              <a:rPr lang="en-US" sz="2400" kern="1200" dirty="0" err="1" smtClean="0">
                <a:latin typeface="Arial" charset="0"/>
                <a:cs typeface="Arial" charset="0"/>
              </a:rPr>
              <a:t>τ</a:t>
            </a:r>
            <a:r>
              <a:rPr lang="en-US" sz="2400" kern="1200" baseline="-25000" dirty="0" err="1" smtClean="0">
                <a:latin typeface="Arial" charset="0"/>
                <a:cs typeface="Arial" charset="0"/>
              </a:rPr>
              <a:t>R</a:t>
            </a:r>
            <a:r>
              <a:rPr lang="en-US" sz="2400" kern="1200" dirty="0" smtClean="0">
                <a:latin typeface="Arial" charset="0"/>
                <a:cs typeface="Arial" charset="0"/>
              </a:rPr>
              <a:t>(3) &lt;&gt; 2=</a:t>
            </a:r>
            <a:r>
              <a:rPr lang="en-US" sz="2400" kern="1200" dirty="0" err="1" smtClean="0">
                <a:latin typeface="Arial" charset="0"/>
                <a:cs typeface="Arial" charset="0"/>
              </a:rPr>
              <a:t>τ</a:t>
            </a:r>
            <a:r>
              <a:rPr lang="en-US" sz="2400" kern="1200" baseline="-25000" dirty="0" err="1" smtClean="0">
                <a:latin typeface="Arial" charset="0"/>
                <a:cs typeface="Arial" charset="0"/>
              </a:rPr>
              <a:t>R</a:t>
            </a:r>
            <a:r>
              <a:rPr lang="en-US" sz="2400" kern="1200" dirty="0" smtClean="0">
                <a:latin typeface="Arial" charset="0"/>
                <a:cs typeface="Arial" charset="0"/>
              </a:rPr>
              <a:t>(2) = </a:t>
            </a:r>
            <a:r>
              <a:rPr lang="en-US" sz="2400" kern="1200" dirty="0" err="1" smtClean="0">
                <a:latin typeface="Arial" charset="0"/>
                <a:cs typeface="Arial" charset="0"/>
              </a:rPr>
              <a:t>τ</a:t>
            </a:r>
            <a:r>
              <a:rPr lang="en-US" sz="2400" kern="1200" baseline="-25000" dirty="0" err="1" smtClean="0">
                <a:latin typeface="Arial" charset="0"/>
                <a:cs typeface="Arial" charset="0"/>
              </a:rPr>
              <a:t>R</a:t>
            </a:r>
            <a:r>
              <a:rPr lang="en-US" sz="2400" kern="1200" dirty="0" smtClean="0">
                <a:latin typeface="Arial" charset="0"/>
                <a:cs typeface="Arial" charset="0"/>
              </a:rPr>
              <a:t>(4))</a:t>
            </a:r>
            <a:endParaRPr lang="en-US" sz="2400" i="1" kern="1200" dirty="0" smtClean="0">
              <a:latin typeface="Arial" charset="0"/>
              <a:cs typeface="Arial" charset="0"/>
            </a:endParaRPr>
          </a:p>
          <a:p>
            <a:pPr lvl="1"/>
            <a:r>
              <a:rPr lang="en-US" sz="2400" b="1" kern="1200" dirty="0" smtClean="0">
                <a:latin typeface="Arial" charset="0"/>
                <a:cs typeface="Arial" charset="0"/>
              </a:rPr>
              <a:t>here utility function gives her payoffs to each pair:               (DB,DB, 1) = 1, …, (N, DB, 2) = 1, … (DB, DB, 4) = 0</a:t>
            </a:r>
          </a:p>
          <a:p>
            <a:pPr algn="just"/>
            <a:r>
              <a:rPr lang="en-US" sz="2400" dirty="0" smtClean="0">
                <a:solidFill>
                  <a:srgbClr val="FFFF00"/>
                </a:solidFill>
              </a:rPr>
              <a:t>If </a:t>
            </a:r>
            <a:r>
              <a:rPr lang="en-US" sz="2400" dirty="0" smtClean="0">
                <a:solidFill>
                  <a:schemeClr val="bg2">
                    <a:lumMod val="10000"/>
                  </a:schemeClr>
                </a:solidFill>
              </a:rPr>
              <a:t>2</a:t>
            </a:r>
            <a:r>
              <a:rPr lang="en-US" sz="2400" baseline="30000" dirty="0" smtClean="0">
                <a:solidFill>
                  <a:schemeClr val="bg2">
                    <a:lumMod val="10000"/>
                  </a:schemeClr>
                </a:solidFill>
              </a:rPr>
              <a:t>nd</a:t>
            </a:r>
            <a:r>
              <a:rPr lang="en-US" sz="2400" dirty="0" smtClean="0">
                <a:solidFill>
                  <a:schemeClr val="bg2">
                    <a:lumMod val="10000"/>
                  </a:schemeClr>
                </a:solidFill>
              </a:rPr>
              <a:t> RADKA </a:t>
            </a:r>
            <a:r>
              <a:rPr lang="en-US" sz="2400" dirty="0" smtClean="0">
                <a:solidFill>
                  <a:srgbClr val="FFFF00"/>
                </a:solidFill>
              </a:rPr>
              <a:t>believes that </a:t>
            </a:r>
            <a:r>
              <a:rPr lang="en-US" sz="2400" dirty="0" smtClean="0">
                <a:solidFill>
                  <a:srgbClr val="C00000"/>
                </a:solidFill>
              </a:rPr>
              <a:t>1</a:t>
            </a:r>
            <a:r>
              <a:rPr lang="en-US" sz="2400" baseline="30000" dirty="0" smtClean="0">
                <a:solidFill>
                  <a:srgbClr val="C00000"/>
                </a:solidFill>
              </a:rPr>
              <a:t>st</a:t>
            </a:r>
            <a:r>
              <a:rPr lang="en-US" sz="2400" dirty="0" smtClean="0">
                <a:solidFill>
                  <a:srgbClr val="C00000"/>
                </a:solidFill>
              </a:rPr>
              <a:t> type ADAM plays – NOHAV., 2</a:t>
            </a:r>
            <a:r>
              <a:rPr lang="en-US" sz="2400" baseline="30000" dirty="0" smtClean="0">
                <a:solidFill>
                  <a:srgbClr val="C00000"/>
                </a:solidFill>
              </a:rPr>
              <a:t>nd</a:t>
            </a:r>
            <a:r>
              <a:rPr lang="en-US" sz="2400" dirty="0" smtClean="0">
                <a:solidFill>
                  <a:srgbClr val="C00000"/>
                </a:solidFill>
              </a:rPr>
              <a:t> type ADAM – D.BILL: </a:t>
            </a:r>
            <a:r>
              <a:rPr lang="en-US" sz="2400" dirty="0" smtClean="0"/>
              <a:t>EU (D.BILL) = 2/3 * 1 + 1/3 * 0 = 2/3</a:t>
            </a:r>
          </a:p>
          <a:p>
            <a:pPr lvl="1"/>
            <a:endParaRPr lang="en-US" sz="2000" kern="1200" dirty="0" smtClean="0">
              <a:latin typeface="Arial" charset="0"/>
              <a:cs typeface="Arial" charset="0"/>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Nash Equilibrium</a:t>
            </a:r>
            <a:endParaRPr lang="en-US" dirty="0"/>
          </a:p>
        </p:txBody>
      </p:sp>
      <p:sp>
        <p:nvSpPr>
          <p:cNvPr id="3" name="Content Placeholder 2"/>
          <p:cNvSpPr>
            <a:spLocks noGrp="1"/>
          </p:cNvSpPr>
          <p:nvPr>
            <p:ph idx="1"/>
          </p:nvPr>
        </p:nvSpPr>
        <p:spPr>
          <a:xfrm>
            <a:off x="457200" y="1484313"/>
            <a:ext cx="8686800" cy="4608512"/>
          </a:xfrm>
        </p:spPr>
        <p:txBody>
          <a:bodyPr/>
          <a:lstStyle/>
          <a:p>
            <a:r>
              <a:rPr lang="en-US" sz="2400" kern="1200" dirty="0" smtClean="0">
                <a:latin typeface="Arial" charset="0"/>
                <a:cs typeface="Arial" charset="0"/>
              </a:rPr>
              <a:t>denote the probability assigned by the belief of type </a:t>
            </a:r>
            <a:r>
              <a:rPr lang="en-US" sz="2400" kern="1200" dirty="0" err="1" smtClean="0">
                <a:latin typeface="Arial" charset="0"/>
                <a:cs typeface="Arial" charset="0"/>
              </a:rPr>
              <a:t>t</a:t>
            </a:r>
            <a:r>
              <a:rPr lang="en-US" sz="2400" kern="1200" baseline="-25000" dirty="0" err="1" smtClean="0">
                <a:latin typeface="Arial" charset="0"/>
                <a:cs typeface="Arial" charset="0"/>
              </a:rPr>
              <a:t>A</a:t>
            </a:r>
            <a:r>
              <a:rPr lang="en-US" sz="2400" kern="1200" dirty="0" smtClean="0">
                <a:latin typeface="Arial" charset="0"/>
                <a:cs typeface="Arial" charset="0"/>
              </a:rPr>
              <a:t> of player A to state ω by Pr(</a:t>
            </a:r>
            <a:r>
              <a:rPr lang="en-US" sz="2400" kern="1200" dirty="0" err="1" smtClean="0">
                <a:latin typeface="Arial" charset="0"/>
                <a:cs typeface="Arial" charset="0"/>
              </a:rPr>
              <a:t>ω|t</a:t>
            </a:r>
            <a:r>
              <a:rPr lang="en-US" sz="2400" kern="1200" baseline="-25000" dirty="0" err="1" smtClean="0">
                <a:latin typeface="Arial" charset="0"/>
                <a:cs typeface="Arial" charset="0"/>
              </a:rPr>
              <a:t>A</a:t>
            </a:r>
            <a:r>
              <a:rPr lang="en-US" sz="2400" kern="1200" dirty="0" smtClean="0">
                <a:latin typeface="Arial" charset="0"/>
                <a:cs typeface="Arial" charset="0"/>
              </a:rPr>
              <a:t>). </a:t>
            </a:r>
          </a:p>
          <a:p>
            <a:r>
              <a:rPr lang="en-US" sz="2400" kern="1200" dirty="0" smtClean="0">
                <a:latin typeface="Arial" charset="0"/>
                <a:cs typeface="Arial" charset="0"/>
              </a:rPr>
              <a:t>Denote the action taken by each type </a:t>
            </a:r>
            <a:r>
              <a:rPr lang="en-US" sz="2400" kern="1200" dirty="0" err="1" smtClean="0">
                <a:latin typeface="Arial" charset="0"/>
                <a:cs typeface="Arial" charset="0"/>
              </a:rPr>
              <a:t>t</a:t>
            </a:r>
            <a:r>
              <a:rPr lang="en-US" sz="2400" kern="1200" baseline="-25000" dirty="0" err="1" smtClean="0">
                <a:latin typeface="Arial" charset="0"/>
                <a:cs typeface="Arial" charset="0"/>
              </a:rPr>
              <a:t>B</a:t>
            </a:r>
            <a:r>
              <a:rPr lang="en-US" sz="2400" kern="1200" dirty="0" smtClean="0">
                <a:latin typeface="Arial" charset="0"/>
                <a:cs typeface="Arial" charset="0"/>
              </a:rPr>
              <a:t> (depends on signal) of each player B by a(B, </a:t>
            </a:r>
            <a:r>
              <a:rPr lang="en-US" sz="2400" kern="1200" dirty="0" err="1" smtClean="0">
                <a:latin typeface="Arial" charset="0"/>
                <a:cs typeface="Arial" charset="0"/>
              </a:rPr>
              <a:t>t</a:t>
            </a:r>
            <a:r>
              <a:rPr lang="en-US" sz="2400" kern="1200" baseline="-25000" dirty="0" err="1" smtClean="0">
                <a:latin typeface="Arial" charset="0"/>
                <a:cs typeface="Arial" charset="0"/>
              </a:rPr>
              <a:t>B</a:t>
            </a:r>
            <a:r>
              <a:rPr lang="en-US" sz="2400" kern="1200" dirty="0" smtClean="0">
                <a:latin typeface="Arial" charset="0"/>
                <a:cs typeface="Arial" charset="0"/>
              </a:rPr>
              <a:t>). </a:t>
            </a:r>
          </a:p>
          <a:p>
            <a:r>
              <a:rPr lang="en-US" sz="2400" kern="1200" dirty="0" smtClean="0">
                <a:latin typeface="Arial" charset="0"/>
                <a:cs typeface="Arial" charset="0"/>
              </a:rPr>
              <a:t>Player B’s signal in state ω is </a:t>
            </a:r>
            <a:r>
              <a:rPr lang="en-US" sz="2400" kern="1200" dirty="0" err="1" smtClean="0">
                <a:latin typeface="Arial" charset="0"/>
                <a:cs typeface="Arial" charset="0"/>
              </a:rPr>
              <a:t>τ</a:t>
            </a:r>
            <a:r>
              <a:rPr lang="en-US" sz="2400" kern="1200" baseline="-25000" dirty="0" err="1" smtClean="0">
                <a:latin typeface="Arial" charset="0"/>
                <a:cs typeface="Arial" charset="0"/>
              </a:rPr>
              <a:t>B</a:t>
            </a:r>
            <a:r>
              <a:rPr lang="en-US" sz="2400" kern="1200" dirty="0" smtClean="0">
                <a:latin typeface="Arial" charset="0"/>
                <a:cs typeface="Arial" charset="0"/>
              </a:rPr>
              <a:t>(ω), so her action in state ω is a(B, </a:t>
            </a:r>
            <a:r>
              <a:rPr lang="en-US" sz="2400" kern="1200" dirty="0" err="1" smtClean="0">
                <a:latin typeface="Arial" charset="0"/>
                <a:cs typeface="Arial" charset="0"/>
              </a:rPr>
              <a:t>τ</a:t>
            </a:r>
            <a:r>
              <a:rPr lang="en-US" sz="2400" kern="1200" baseline="-25000" dirty="0" err="1" smtClean="0">
                <a:latin typeface="Arial" charset="0"/>
                <a:cs typeface="Arial" charset="0"/>
              </a:rPr>
              <a:t>B</a:t>
            </a:r>
            <a:r>
              <a:rPr lang="en-US" sz="2400" kern="1200" dirty="0" smtClean="0">
                <a:latin typeface="Arial" charset="0"/>
                <a:cs typeface="Arial" charset="0"/>
              </a:rPr>
              <a:t>(ω)). </a:t>
            </a:r>
          </a:p>
          <a:p>
            <a:r>
              <a:rPr lang="en-US" sz="2400" kern="1200" dirty="0" smtClean="0">
                <a:latin typeface="Arial" charset="0"/>
                <a:cs typeface="Arial" charset="0"/>
              </a:rPr>
              <a:t>For each state ω, denote by A(ω) the action profile in which each player B chooses the action a(B, </a:t>
            </a:r>
            <a:r>
              <a:rPr lang="en-US" sz="2400" kern="1200" dirty="0" err="1" smtClean="0">
                <a:latin typeface="Arial" charset="0"/>
                <a:cs typeface="Arial" charset="0"/>
              </a:rPr>
              <a:t>τ</a:t>
            </a:r>
            <a:r>
              <a:rPr lang="en-US" sz="2400" kern="1200" baseline="-25000" dirty="0" err="1" smtClean="0">
                <a:latin typeface="Arial" charset="0"/>
                <a:cs typeface="Arial" charset="0"/>
              </a:rPr>
              <a:t>B</a:t>
            </a:r>
            <a:r>
              <a:rPr lang="en-US" sz="2400" kern="1200" dirty="0" smtClean="0">
                <a:latin typeface="Arial" charset="0"/>
                <a:cs typeface="Arial" charset="0"/>
              </a:rPr>
              <a:t>(ω)). </a:t>
            </a:r>
          </a:p>
          <a:p>
            <a:r>
              <a:rPr lang="en-US" sz="2400" kern="1200" dirty="0" smtClean="0">
                <a:latin typeface="Arial" charset="0"/>
                <a:cs typeface="Arial" charset="0"/>
              </a:rPr>
              <a:t>Then the expected payoff of type </a:t>
            </a:r>
            <a:r>
              <a:rPr lang="en-US" sz="2400" kern="1200" dirty="0" err="1" smtClean="0">
                <a:latin typeface="Arial" charset="0"/>
                <a:cs typeface="Arial" charset="0"/>
              </a:rPr>
              <a:t>t</a:t>
            </a:r>
            <a:r>
              <a:rPr lang="en-US" sz="2400" kern="1200" baseline="-25000" dirty="0" err="1" smtClean="0">
                <a:latin typeface="Arial" charset="0"/>
                <a:cs typeface="Arial" charset="0"/>
              </a:rPr>
              <a:t>A</a:t>
            </a:r>
            <a:r>
              <a:rPr lang="en-US" sz="2400" kern="1200" dirty="0" smtClean="0">
                <a:latin typeface="Arial" charset="0"/>
                <a:cs typeface="Arial" charset="0"/>
              </a:rPr>
              <a:t> of player A when she chooses the action </a:t>
            </a:r>
            <a:r>
              <a:rPr lang="en-US" sz="2400" kern="1200" dirty="0" err="1" smtClean="0">
                <a:latin typeface="Arial" charset="0"/>
                <a:cs typeface="Arial" charset="0"/>
              </a:rPr>
              <a:t>a</a:t>
            </a:r>
            <a:r>
              <a:rPr lang="en-US" sz="2400" kern="1200" baseline="-25000" dirty="0" err="1" smtClean="0">
                <a:latin typeface="Arial" charset="0"/>
                <a:cs typeface="Arial" charset="0"/>
              </a:rPr>
              <a:t>i</a:t>
            </a:r>
            <a:r>
              <a:rPr lang="en-US" sz="2400" kern="1200" dirty="0" smtClean="0">
                <a:latin typeface="Arial" charset="0"/>
                <a:cs typeface="Arial" charset="0"/>
              </a:rPr>
              <a:t> is</a:t>
            </a:r>
          </a:p>
          <a:p>
            <a:endParaRPr lang="en-US" sz="2400" kern="1200" dirty="0" smtClean="0">
              <a:latin typeface="Arial" charset="0"/>
              <a:cs typeface="Arial" charset="0"/>
            </a:endParaRPr>
          </a:p>
          <a:p>
            <a:endParaRPr lang="en-US" sz="2400" kern="1200" dirty="0" smtClean="0">
              <a:solidFill>
                <a:srgbClr val="FFFF00"/>
              </a:solidFill>
              <a:latin typeface="Arial" charset="0"/>
              <a:cs typeface="Arial" charset="0"/>
            </a:endParaRPr>
          </a:p>
          <a:p>
            <a:endParaRPr lang="en-US" sz="4800" kern="1200" dirty="0" smtClean="0">
              <a:latin typeface="Arial" charset="0"/>
              <a:cs typeface="Arial" charset="0"/>
            </a:endParaRPr>
          </a:p>
          <a:p>
            <a:pPr lvl="1"/>
            <a:endParaRPr lang="en-US" sz="2400" kern="1200" dirty="0" smtClean="0">
              <a:latin typeface="Arial" charset="0"/>
              <a:cs typeface="Arial" charset="0"/>
            </a:endParaRPr>
          </a:p>
          <a:p>
            <a:pPr lvl="1"/>
            <a:endParaRPr lang="en-US" sz="2400" dirty="0" smtClean="0"/>
          </a:p>
          <a:p>
            <a:pPr lvl="1">
              <a:buNone/>
            </a:pPr>
            <a:r>
              <a:rPr lang="en-US" kern="1200" dirty="0" smtClean="0">
                <a:latin typeface="Arial" charset="0"/>
                <a:cs typeface="Arial" charset="0"/>
              </a:rPr>
              <a:t> </a:t>
            </a:r>
            <a:endParaRPr lang="en-US" baseline="-25000" dirty="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aphicFrame>
        <p:nvGraphicFramePr>
          <p:cNvPr id="6" name="Object 5"/>
          <p:cNvGraphicFramePr>
            <a:graphicFrameLocks noChangeAspect="1"/>
          </p:cNvGraphicFramePr>
          <p:nvPr/>
        </p:nvGraphicFramePr>
        <p:xfrm>
          <a:off x="2016090" y="5473728"/>
          <a:ext cx="5180789" cy="1084351"/>
        </p:xfrm>
        <a:graphic>
          <a:graphicData uri="http://schemas.openxmlformats.org/presentationml/2006/ole">
            <p:oleObj spid="_x0000_s1026" name="Equation" r:id="rId4" imgW="1638000" imgH="342720" progId="Equation.3">
              <p:embed/>
            </p:oleObj>
          </a:graphicData>
        </a:graphic>
      </p:graphicFrame>
    </p:spTree>
  </p:cSld>
  <p:clrMapOvr>
    <a:masterClrMapping/>
  </p:clrMapOvr>
  <p:transition>
    <p:wipe dir="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Nash Equilibrium</a:t>
            </a:r>
            <a:endParaRPr lang="en-US" dirty="0"/>
          </a:p>
        </p:txBody>
      </p:sp>
      <p:sp>
        <p:nvSpPr>
          <p:cNvPr id="3" name="Content Placeholder 2"/>
          <p:cNvSpPr>
            <a:spLocks noGrp="1"/>
          </p:cNvSpPr>
          <p:nvPr>
            <p:ph idx="1"/>
          </p:nvPr>
        </p:nvSpPr>
        <p:spPr>
          <a:xfrm>
            <a:off x="0" y="1484313"/>
            <a:ext cx="9144000" cy="4608512"/>
          </a:xfrm>
        </p:spPr>
        <p:txBody>
          <a:bodyPr/>
          <a:lstStyle/>
          <a:p>
            <a:pPr>
              <a:buNone/>
            </a:pPr>
            <a:r>
              <a:rPr lang="en-US" sz="2400" kern="1200" dirty="0" smtClean="0">
                <a:latin typeface="Arial" charset="0"/>
                <a:cs typeface="Arial" charset="0"/>
              </a:rPr>
              <a:t>DEFINITION: </a:t>
            </a:r>
            <a:r>
              <a:rPr lang="en-US" sz="2400" b="1" kern="1200" dirty="0" smtClean="0">
                <a:solidFill>
                  <a:srgbClr val="FFFF00"/>
                </a:solidFill>
                <a:latin typeface="Arial" charset="0"/>
                <a:cs typeface="Arial" charset="0"/>
              </a:rPr>
              <a:t>Nash equilibrium of a Bayesian game </a:t>
            </a:r>
            <a:r>
              <a:rPr lang="en-US" sz="2400" b="1" kern="1200" dirty="0" smtClean="0">
                <a:latin typeface="Arial" charset="0"/>
                <a:cs typeface="Arial" charset="0"/>
              </a:rPr>
              <a:t>is </a:t>
            </a:r>
          </a:p>
          <a:p>
            <a:pPr>
              <a:buNone/>
            </a:pPr>
            <a:r>
              <a:rPr lang="en-US" sz="2400" kern="1200" dirty="0" smtClean="0">
                <a:latin typeface="Arial" charset="0"/>
                <a:cs typeface="Arial" charset="0"/>
              </a:rPr>
              <a:t>Nash equilibrium of the strategic game (with </a:t>
            </a:r>
            <a:r>
              <a:rPr lang="en-US" sz="2400" kern="1200" dirty="0" err="1" smtClean="0">
                <a:latin typeface="Arial" charset="0"/>
                <a:cs typeface="Arial" charset="0"/>
              </a:rPr>
              <a:t>vNM</a:t>
            </a:r>
            <a:r>
              <a:rPr lang="en-US" sz="2400" kern="1200" dirty="0" smtClean="0">
                <a:latin typeface="Arial" charset="0"/>
                <a:cs typeface="Arial" charset="0"/>
              </a:rPr>
              <a:t> preferences) defined as follows:</a:t>
            </a:r>
          </a:p>
          <a:p>
            <a:r>
              <a:rPr lang="en-US" sz="2400" kern="1200" dirty="0" smtClean="0">
                <a:solidFill>
                  <a:srgbClr val="FFFF00"/>
                </a:solidFill>
                <a:latin typeface="Arial" charset="0"/>
                <a:cs typeface="Arial" charset="0"/>
              </a:rPr>
              <a:t>Players: </a:t>
            </a:r>
            <a:r>
              <a:rPr lang="en-US" sz="2400" kern="1200" dirty="0" smtClean="0">
                <a:latin typeface="Arial" charset="0"/>
                <a:cs typeface="Arial" charset="0"/>
              </a:rPr>
              <a:t>The set of all pairs (A, </a:t>
            </a:r>
            <a:r>
              <a:rPr lang="en-US" sz="2400" kern="1200" dirty="0" err="1" smtClean="0">
                <a:latin typeface="Arial" charset="0"/>
                <a:cs typeface="Arial" charset="0"/>
              </a:rPr>
              <a:t>t</a:t>
            </a:r>
            <a:r>
              <a:rPr lang="en-US" sz="2400" kern="1200" baseline="-25000" dirty="0" err="1" smtClean="0">
                <a:latin typeface="Arial" charset="0"/>
                <a:cs typeface="Arial" charset="0"/>
              </a:rPr>
              <a:t>A</a:t>
            </a:r>
            <a:r>
              <a:rPr lang="en-US" sz="2400" kern="1200" dirty="0" smtClean="0">
                <a:latin typeface="Arial" charset="0"/>
                <a:cs typeface="Arial" charset="0"/>
              </a:rPr>
              <a:t>) where A is a player in the Bayesian game and </a:t>
            </a:r>
            <a:r>
              <a:rPr lang="en-US" sz="2400" kern="1200" dirty="0" err="1" smtClean="0">
                <a:latin typeface="Arial" charset="0"/>
                <a:cs typeface="Arial" charset="0"/>
              </a:rPr>
              <a:t>t</a:t>
            </a:r>
            <a:r>
              <a:rPr lang="en-US" sz="2400" kern="1200" baseline="-25000" dirty="0" err="1" smtClean="0">
                <a:latin typeface="Arial" charset="0"/>
                <a:cs typeface="Arial" charset="0"/>
              </a:rPr>
              <a:t>A</a:t>
            </a:r>
            <a:r>
              <a:rPr lang="en-US" sz="2400" kern="1200" dirty="0" smtClean="0">
                <a:latin typeface="Arial" charset="0"/>
                <a:cs typeface="Arial" charset="0"/>
              </a:rPr>
              <a:t> is one of the signals A may receive</a:t>
            </a:r>
          </a:p>
          <a:p>
            <a:r>
              <a:rPr lang="en-US" sz="2400" kern="1200" dirty="0" smtClean="0">
                <a:solidFill>
                  <a:srgbClr val="FFFF00"/>
                </a:solidFill>
                <a:latin typeface="Arial" charset="0"/>
                <a:cs typeface="Arial" charset="0"/>
              </a:rPr>
              <a:t>Actions: </a:t>
            </a:r>
            <a:r>
              <a:rPr lang="en-US" sz="2400" kern="1200" dirty="0" smtClean="0">
                <a:latin typeface="Arial" charset="0"/>
                <a:cs typeface="Arial" charset="0"/>
              </a:rPr>
              <a:t>The set of actions of each player (A, </a:t>
            </a:r>
            <a:r>
              <a:rPr lang="en-US" sz="2400" kern="1200" dirty="0" err="1" smtClean="0">
                <a:latin typeface="Arial" charset="0"/>
                <a:cs typeface="Arial" charset="0"/>
              </a:rPr>
              <a:t>t</a:t>
            </a:r>
            <a:r>
              <a:rPr lang="en-US" sz="2400" kern="1200" baseline="-25000" dirty="0" err="1" smtClean="0">
                <a:latin typeface="Arial" charset="0"/>
                <a:cs typeface="Arial" charset="0"/>
              </a:rPr>
              <a:t>A</a:t>
            </a:r>
            <a:r>
              <a:rPr lang="en-US" sz="2400" kern="1200" dirty="0" smtClean="0">
                <a:latin typeface="Arial" charset="0"/>
                <a:cs typeface="Arial" charset="0"/>
              </a:rPr>
              <a:t>) is the set of actions of player A in the Bayesian game</a:t>
            </a:r>
          </a:p>
          <a:p>
            <a:r>
              <a:rPr lang="en-US" sz="2400" kern="1200" dirty="0" smtClean="0">
                <a:solidFill>
                  <a:srgbClr val="FFFF00"/>
                </a:solidFill>
                <a:latin typeface="Arial" charset="0"/>
                <a:cs typeface="Arial" charset="0"/>
              </a:rPr>
              <a:t>Preferences: </a:t>
            </a:r>
            <a:r>
              <a:rPr lang="en-US" sz="2400" kern="1200" dirty="0" smtClean="0">
                <a:latin typeface="Arial" charset="0"/>
                <a:cs typeface="Arial" charset="0"/>
              </a:rPr>
              <a:t>Preferences over action profiles for each type of player (A, </a:t>
            </a:r>
            <a:r>
              <a:rPr lang="en-US" sz="2400" kern="1200" dirty="0" err="1" smtClean="0">
                <a:latin typeface="Arial" charset="0"/>
                <a:cs typeface="Arial" charset="0"/>
              </a:rPr>
              <a:t>t</a:t>
            </a:r>
            <a:r>
              <a:rPr lang="en-US" sz="2400" kern="1200" baseline="-25000" dirty="0" err="1" smtClean="0">
                <a:latin typeface="Arial" charset="0"/>
                <a:cs typeface="Arial" charset="0"/>
              </a:rPr>
              <a:t>A</a:t>
            </a:r>
            <a:r>
              <a:rPr lang="en-US" sz="2400" kern="1200" dirty="0" smtClean="0">
                <a:latin typeface="Arial" charset="0"/>
                <a:cs typeface="Arial" charset="0"/>
              </a:rPr>
              <a:t>) are given by the expected utility, given the beliefs about the state after receiving the signal </a:t>
            </a:r>
            <a:r>
              <a:rPr lang="en-US" sz="2400" kern="1200" dirty="0" err="1" smtClean="0">
                <a:latin typeface="Arial" charset="0"/>
                <a:cs typeface="Arial" charset="0"/>
              </a:rPr>
              <a:t>t</a:t>
            </a:r>
            <a:r>
              <a:rPr lang="en-US" sz="2400" kern="1200" baseline="-25000" dirty="0" err="1" smtClean="0">
                <a:latin typeface="Arial" charset="0"/>
                <a:cs typeface="Arial" charset="0"/>
              </a:rPr>
              <a:t>A</a:t>
            </a:r>
            <a:r>
              <a:rPr lang="en-US" sz="2400" kern="1200" dirty="0" smtClean="0">
                <a:latin typeface="Arial" charset="0"/>
                <a:cs typeface="Arial" charset="0"/>
              </a:rPr>
              <a:t>( formula on the previous slide)</a:t>
            </a:r>
            <a:endParaRPr lang="en-US" sz="2400" kern="1200" dirty="0" smtClean="0">
              <a:solidFill>
                <a:srgbClr val="FFFF00"/>
              </a:solidFill>
              <a:latin typeface="Arial" charset="0"/>
              <a:cs typeface="Arial" charset="0"/>
            </a:endParaRPr>
          </a:p>
          <a:p>
            <a:endParaRPr lang="en-US" sz="2400" kern="1200" dirty="0" smtClean="0">
              <a:solidFill>
                <a:srgbClr val="FFFF00"/>
              </a:solidFill>
              <a:latin typeface="Arial" charset="0"/>
              <a:cs typeface="Arial" charset="0"/>
            </a:endParaRPr>
          </a:p>
          <a:p>
            <a:endParaRPr lang="en-US" sz="4800" kern="1200" dirty="0" smtClean="0">
              <a:latin typeface="Arial" charset="0"/>
              <a:cs typeface="Arial" charset="0"/>
            </a:endParaRPr>
          </a:p>
          <a:p>
            <a:pPr lvl="1"/>
            <a:endParaRPr lang="en-US" sz="2400" kern="1200" dirty="0" smtClean="0">
              <a:latin typeface="Arial" charset="0"/>
              <a:cs typeface="Arial" charset="0"/>
            </a:endParaRPr>
          </a:p>
          <a:p>
            <a:pPr lvl="1"/>
            <a:endParaRPr lang="en-US" sz="2400" dirty="0" smtClean="0"/>
          </a:p>
          <a:p>
            <a:pPr lvl="1">
              <a:buNone/>
            </a:pPr>
            <a:r>
              <a:rPr lang="en-US" kern="1200" dirty="0" smtClean="0">
                <a:latin typeface="Arial" charset="0"/>
                <a:cs typeface="Arial" charset="0"/>
              </a:rPr>
              <a:t> </a:t>
            </a:r>
            <a:endParaRPr lang="en-US" baseline="-25000" dirty="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aphicFrame>
        <p:nvGraphicFramePr>
          <p:cNvPr id="6" name="Object 5"/>
          <p:cNvGraphicFramePr>
            <a:graphicFrameLocks noChangeAspect="1"/>
          </p:cNvGraphicFramePr>
          <p:nvPr/>
        </p:nvGraphicFramePr>
        <p:xfrm>
          <a:off x="3586149" y="5510241"/>
          <a:ext cx="5180789" cy="1084351"/>
        </p:xfrm>
        <a:graphic>
          <a:graphicData uri="http://schemas.openxmlformats.org/presentationml/2006/ole">
            <p:oleObj spid="_x0000_s2050" name="Equation" r:id="rId4" imgW="1638000" imgH="342720" progId="Equation.3">
              <p:embed/>
            </p:oleObj>
          </a:graphicData>
        </a:graphic>
      </p:graphicFrame>
    </p:spTree>
  </p:cSld>
  <p:clrMapOvr>
    <a:masterClrMapping/>
  </p:clrMapOvr>
  <p:transition>
    <p:wipe dir="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find Nash Equilibrium</a:t>
            </a:r>
            <a:endParaRPr lang="en-US" dirty="0"/>
          </a:p>
        </p:txBody>
      </p:sp>
      <p:sp>
        <p:nvSpPr>
          <p:cNvPr id="3" name="Content Placeholder 2"/>
          <p:cNvSpPr>
            <a:spLocks noGrp="1"/>
          </p:cNvSpPr>
          <p:nvPr>
            <p:ph idx="1"/>
          </p:nvPr>
        </p:nvSpPr>
        <p:spPr>
          <a:xfrm>
            <a:off x="0" y="1274733"/>
            <a:ext cx="9144000" cy="4818092"/>
          </a:xfrm>
        </p:spPr>
        <p:txBody>
          <a:bodyPr/>
          <a:lstStyle/>
          <a:p>
            <a:r>
              <a:rPr lang="en-US" sz="2400" kern="1200" dirty="0" smtClean="0">
                <a:latin typeface="Arial" charset="0"/>
                <a:cs typeface="Arial" charset="0"/>
              </a:rPr>
              <a:t>Given the BAYESIAN GAME</a:t>
            </a:r>
          </a:p>
          <a:p>
            <a:pPr marL="914400" lvl="1" indent="-457200">
              <a:buFont typeface="+mj-lt"/>
              <a:buAutoNum type="arabicParenR"/>
            </a:pPr>
            <a:r>
              <a:rPr lang="en-US" sz="2400" kern="1200" dirty="0" smtClean="0">
                <a:solidFill>
                  <a:srgbClr val="FFFF00"/>
                </a:solidFill>
                <a:latin typeface="Arial" charset="0"/>
                <a:cs typeface="Arial" charset="0"/>
              </a:rPr>
              <a:t>Find all types of players – what signal may each player receive?</a:t>
            </a:r>
          </a:p>
          <a:p>
            <a:pPr marL="1314450" lvl="2" indent="-457200">
              <a:buNone/>
            </a:pPr>
            <a:r>
              <a:rPr lang="en-US" kern="1200" dirty="0" smtClean="0">
                <a:latin typeface="Arial" charset="0"/>
                <a:cs typeface="Arial" charset="0"/>
              </a:rPr>
              <a:t>Example 1 – 2 types of RADKA </a:t>
            </a:r>
            <a:r>
              <a:rPr lang="en-US" kern="1200" dirty="0" smtClean="0">
                <a:latin typeface="Arial" charset="0"/>
                <a:cs typeface="Arial" charset="0"/>
                <a:sym typeface="Wingdings" pitchFamily="2" charset="2"/>
              </a:rPr>
              <a:t> 3 players</a:t>
            </a:r>
          </a:p>
          <a:p>
            <a:pPr marL="1314450" lvl="2" indent="-457200">
              <a:buNone/>
            </a:pPr>
            <a:r>
              <a:rPr lang="en-US" kern="1200" dirty="0" smtClean="0">
                <a:latin typeface="Arial" charset="0"/>
                <a:cs typeface="Arial" charset="0"/>
                <a:sym typeface="Wingdings" pitchFamily="2" charset="2"/>
              </a:rPr>
              <a:t>Example 2 – 2 types of ADAM and RADKA  4 players</a:t>
            </a:r>
            <a:endParaRPr lang="en-US" kern="1200" dirty="0" smtClean="0">
              <a:latin typeface="Arial" charset="0"/>
              <a:cs typeface="Arial" charset="0"/>
            </a:endParaRPr>
          </a:p>
          <a:p>
            <a:pPr marL="914400" lvl="1" indent="-457200">
              <a:buFont typeface="+mj-lt"/>
              <a:buAutoNum type="arabicParenR"/>
            </a:pPr>
            <a:r>
              <a:rPr lang="en-US" sz="2400" kern="1200" dirty="0" smtClean="0">
                <a:solidFill>
                  <a:srgbClr val="FFFF00"/>
                </a:solidFill>
                <a:latin typeface="Arial" charset="0"/>
                <a:cs typeface="Arial" charset="0"/>
              </a:rPr>
              <a:t>What are the beliefs of each player type after receiving the signal?</a:t>
            </a:r>
          </a:p>
          <a:p>
            <a:pPr marL="914400" lvl="1" indent="-457200">
              <a:buNone/>
            </a:pPr>
            <a:r>
              <a:rPr lang="en-US" sz="2400" kern="1200" dirty="0" smtClean="0">
                <a:latin typeface="Arial" charset="0"/>
                <a:cs typeface="Arial" charset="0"/>
              </a:rPr>
              <a:t>	Example 1 – ADAM</a:t>
            </a:r>
            <a:r>
              <a:rPr lang="en-US" sz="2400" kern="1200" dirty="0" smtClean="0">
                <a:latin typeface="Arial" charset="0"/>
                <a:cs typeface="Arial" charset="0"/>
                <a:sym typeface="Wingdings" pitchFamily="2" charset="2"/>
              </a:rPr>
              <a:t> ½ and ½ . 1</a:t>
            </a:r>
            <a:r>
              <a:rPr lang="en-US" sz="2400" kern="1200" baseline="30000" dirty="0" smtClean="0">
                <a:latin typeface="Arial" charset="0"/>
                <a:cs typeface="Arial" charset="0"/>
                <a:sym typeface="Wingdings" pitchFamily="2" charset="2"/>
              </a:rPr>
              <a:t>st</a:t>
            </a:r>
            <a:r>
              <a:rPr lang="en-US" sz="2400" kern="1200" dirty="0" smtClean="0">
                <a:latin typeface="Arial" charset="0"/>
                <a:cs typeface="Arial" charset="0"/>
                <a:sym typeface="Wingdings" pitchFamily="2" charset="2"/>
              </a:rPr>
              <a:t> </a:t>
            </a:r>
            <a:r>
              <a:rPr lang="en-US" sz="2400" kern="1200" dirty="0" err="1" smtClean="0">
                <a:latin typeface="Arial" charset="0"/>
                <a:cs typeface="Arial" charset="0"/>
                <a:sym typeface="Wingdings" pitchFamily="2" charset="2"/>
              </a:rPr>
              <a:t>Radka</a:t>
            </a:r>
            <a:r>
              <a:rPr lang="en-US" sz="2400" kern="1200" dirty="0" smtClean="0">
                <a:latin typeface="Arial" charset="0"/>
                <a:cs typeface="Arial" charset="0"/>
                <a:sym typeface="Wingdings" pitchFamily="2" charset="2"/>
              </a:rPr>
              <a:t> – 1 and 0</a:t>
            </a:r>
          </a:p>
          <a:p>
            <a:pPr marL="914400" lvl="1" indent="-457200">
              <a:buNone/>
            </a:pPr>
            <a:r>
              <a:rPr lang="en-US" sz="2400" kern="1200" dirty="0" smtClean="0">
                <a:latin typeface="Arial" charset="0"/>
                <a:cs typeface="Arial" charset="0"/>
                <a:sym typeface="Wingdings" pitchFamily="2" charset="2"/>
              </a:rPr>
              <a:t>    		          2</a:t>
            </a:r>
            <a:r>
              <a:rPr lang="en-US" sz="2400" kern="1200" baseline="30000" dirty="0" smtClean="0">
                <a:latin typeface="Arial" charset="0"/>
                <a:cs typeface="Arial" charset="0"/>
                <a:sym typeface="Wingdings" pitchFamily="2" charset="2"/>
              </a:rPr>
              <a:t>nd</a:t>
            </a:r>
            <a:r>
              <a:rPr lang="en-US" sz="2400" kern="1200" dirty="0" smtClean="0">
                <a:latin typeface="Arial" charset="0"/>
                <a:cs typeface="Arial" charset="0"/>
                <a:sym typeface="Wingdings" pitchFamily="2" charset="2"/>
              </a:rPr>
              <a:t> </a:t>
            </a:r>
            <a:r>
              <a:rPr lang="en-US" sz="2400" kern="1200" dirty="0" err="1" smtClean="0">
                <a:latin typeface="Arial" charset="0"/>
                <a:cs typeface="Arial" charset="0"/>
                <a:sym typeface="Wingdings" pitchFamily="2" charset="2"/>
              </a:rPr>
              <a:t>Radka</a:t>
            </a:r>
            <a:r>
              <a:rPr lang="en-US" sz="2400" kern="1200" dirty="0" smtClean="0">
                <a:latin typeface="Arial" charset="0"/>
                <a:cs typeface="Arial" charset="0"/>
                <a:sym typeface="Wingdings" pitchFamily="2" charset="2"/>
              </a:rPr>
              <a:t> – 0 and 1</a:t>
            </a:r>
            <a:endParaRPr lang="en-US" sz="2400" kern="1200" dirty="0" smtClean="0">
              <a:latin typeface="Arial" charset="0"/>
              <a:cs typeface="Arial" charset="0"/>
            </a:endParaRPr>
          </a:p>
          <a:p>
            <a:pPr marL="914400" lvl="1" indent="-457200">
              <a:buFont typeface="+mj-lt"/>
              <a:buAutoNum type="arabicParenR" startAt="3"/>
            </a:pPr>
            <a:r>
              <a:rPr lang="en-US" sz="2400" kern="1200" dirty="0" smtClean="0">
                <a:solidFill>
                  <a:srgbClr val="FFFF00"/>
                </a:solidFill>
                <a:latin typeface="Arial" charset="0"/>
                <a:cs typeface="Arial" charset="0"/>
              </a:rPr>
              <a:t>Given the beliefs, compute EU for each possible action of each type, given the action profile of the other players’ types</a:t>
            </a:r>
          </a:p>
          <a:p>
            <a:pPr marL="914400" lvl="1" indent="-457200">
              <a:buNone/>
            </a:pPr>
            <a:r>
              <a:rPr lang="en-US" sz="2400" kern="1200" dirty="0" smtClean="0">
                <a:latin typeface="Arial" charset="0"/>
                <a:cs typeface="Arial" charset="0"/>
              </a:rPr>
              <a:t>	</a:t>
            </a:r>
            <a:endParaRPr lang="en-US" sz="2400" kern="1200" dirty="0" smtClean="0">
              <a:latin typeface="Arial" charset="0"/>
              <a:cs typeface="Arial" charset="0"/>
              <a:sym typeface="Wingdings" pitchFamily="2" charset="2"/>
            </a:endParaRPr>
          </a:p>
          <a:p>
            <a:pPr marL="914400" lvl="1" indent="-457200">
              <a:buNone/>
            </a:pPr>
            <a:endParaRPr lang="en-US" sz="2400" kern="1200" dirty="0" smtClean="0">
              <a:latin typeface="Arial" charset="0"/>
              <a:cs typeface="Arial" charset="0"/>
            </a:endParaRPr>
          </a:p>
          <a:p>
            <a:endParaRPr lang="en-US" sz="2400" kern="1200" dirty="0" smtClean="0">
              <a:latin typeface="Arial" charset="0"/>
              <a:cs typeface="Arial" charset="0"/>
            </a:endParaRPr>
          </a:p>
          <a:p>
            <a:pPr lvl="1"/>
            <a:endParaRPr lang="en-US" sz="2400" kern="1200" dirty="0" smtClean="0">
              <a:latin typeface="Arial" charset="0"/>
              <a:cs typeface="Arial" charset="0"/>
            </a:endParaRPr>
          </a:p>
          <a:p>
            <a:pPr lvl="1"/>
            <a:endParaRPr lang="en-US" sz="2400" dirty="0" smtClean="0"/>
          </a:p>
          <a:p>
            <a:pPr lvl="1">
              <a:buNone/>
            </a:pPr>
            <a:r>
              <a:rPr lang="en-US" kern="1200" dirty="0" smtClean="0">
                <a:latin typeface="Arial" charset="0"/>
                <a:cs typeface="Arial" charset="0"/>
              </a:rPr>
              <a:t> </a:t>
            </a:r>
            <a:endParaRPr lang="en-US" baseline="-25000" dirty="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7" name="TextBox 26"/>
          <p:cNvSpPr txBox="1"/>
          <p:nvPr/>
        </p:nvSpPr>
        <p:spPr>
          <a:xfrm>
            <a:off x="5594364" y="3867156"/>
            <a:ext cx="2884527" cy="461665"/>
          </a:xfrm>
          <a:prstGeom prst="rect">
            <a:avLst/>
          </a:prstGeom>
          <a:noFill/>
        </p:spPr>
        <p:txBody>
          <a:bodyPr wrap="square" rtlCol="0">
            <a:spAutoFit/>
          </a:bodyPr>
          <a:lstStyle/>
          <a:p>
            <a:pPr algn="ctr"/>
            <a:r>
              <a:rPr lang="en-US" sz="2400" b="1" dirty="0" err="1" smtClean="0">
                <a:solidFill>
                  <a:schemeClr val="accent3">
                    <a:lumMod val="10000"/>
                  </a:schemeClr>
                </a:solidFill>
              </a:rPr>
              <a:t>Radka</a:t>
            </a:r>
            <a:r>
              <a:rPr lang="en-US" sz="2400" b="1" dirty="0" smtClean="0">
                <a:solidFill>
                  <a:schemeClr val="accent3">
                    <a:lumMod val="10000"/>
                  </a:schemeClr>
                </a:solidFill>
              </a:rPr>
              <a:t> – dislikes A</a:t>
            </a:r>
            <a:endParaRPr lang="en-US" sz="1400" b="1" dirty="0">
              <a:solidFill>
                <a:schemeClr val="accent3">
                  <a:lumMod val="10000"/>
                </a:schemeClr>
              </a:solidFill>
            </a:endParaRPr>
          </a:p>
        </p:txBody>
      </p:sp>
      <p:sp>
        <p:nvSpPr>
          <p:cNvPr id="19" name="TextBox 18"/>
          <p:cNvSpPr txBox="1"/>
          <p:nvPr/>
        </p:nvSpPr>
        <p:spPr>
          <a:xfrm>
            <a:off x="0" y="4889520"/>
            <a:ext cx="519057" cy="1569660"/>
          </a:xfrm>
          <a:prstGeom prst="rect">
            <a:avLst/>
          </a:prstGeom>
          <a:noFill/>
        </p:spPr>
        <p:txBody>
          <a:bodyPr wrap="square" rtlCol="0">
            <a:spAutoFit/>
          </a:bodyPr>
          <a:lstStyle/>
          <a:p>
            <a:pPr algn="ctr"/>
            <a:r>
              <a:rPr lang="en-US" sz="2400" b="1" dirty="0" smtClean="0">
                <a:solidFill>
                  <a:srgbClr val="C00000"/>
                </a:solidFill>
              </a:rPr>
              <a:t>ADAM</a:t>
            </a:r>
            <a:endParaRPr lang="en-US" b="1" dirty="0">
              <a:solidFill>
                <a:srgbClr val="C00000"/>
              </a:solidFill>
            </a:endParaRPr>
          </a:p>
        </p:txBody>
      </p:sp>
      <p:graphicFrame>
        <p:nvGraphicFramePr>
          <p:cNvPr id="25" name="Content Placeholder 6"/>
          <p:cNvGraphicFramePr>
            <a:graphicFrameLocks/>
          </p:cNvGraphicFramePr>
          <p:nvPr/>
        </p:nvGraphicFramePr>
        <p:xfrm>
          <a:off x="665109" y="4305312"/>
          <a:ext cx="4016430" cy="2117754"/>
        </p:xfrm>
        <a:graphic>
          <a:graphicData uri="http://schemas.openxmlformats.org/drawingml/2006/table">
            <a:tbl>
              <a:tblPr firstRow="1" bandRow="1">
                <a:tableStyleId>{5C22544A-7EE6-4342-B048-85BDC9FD1C3A}</a:tableStyleId>
              </a:tblPr>
              <a:tblGrid>
                <a:gridCol w="1460520"/>
                <a:gridCol w="1168416"/>
                <a:gridCol w="1387494"/>
              </a:tblGrid>
              <a:tr h="745182">
                <a:tc>
                  <a:txBody>
                    <a:bodyPr/>
                    <a:lstStyle/>
                    <a:p>
                      <a:pPr algn="ctr"/>
                      <a:r>
                        <a:rPr lang="en-US" sz="2400" b="1" dirty="0" smtClean="0">
                          <a:solidFill>
                            <a:schemeClr val="accent3">
                              <a:lumMod val="10000"/>
                            </a:schemeClr>
                          </a:solidFill>
                        </a:rPr>
                        <a:t>Prob.</a:t>
                      </a:r>
                      <a:r>
                        <a:rPr lang="en-US" sz="2400" b="1" baseline="0" dirty="0" smtClean="0">
                          <a:solidFill>
                            <a:schemeClr val="accent3">
                              <a:lumMod val="10000"/>
                            </a:schemeClr>
                          </a:solidFill>
                        </a:rPr>
                        <a:t> ½ </a:t>
                      </a:r>
                      <a:endParaRPr lang="en-US" sz="2400" b="0" dirty="0"/>
                    </a:p>
                  </a:txBody>
                  <a:tcPr anchor="ctr">
                    <a:solidFill>
                      <a:schemeClr val="bg1"/>
                    </a:solidFill>
                  </a:tcPr>
                </a:tc>
                <a:tc>
                  <a:txBody>
                    <a:bodyPr/>
                    <a:lstStyle/>
                    <a:p>
                      <a:pPr algn="ctr"/>
                      <a:r>
                        <a:rPr lang="en-US" sz="2400" b="0" dirty="0" smtClean="0"/>
                        <a:t>D.BILL</a:t>
                      </a:r>
                      <a:endParaRPr lang="en-US" sz="2400" b="0" dirty="0"/>
                    </a:p>
                  </a:txBody>
                  <a:tcPr anchor="ctr"/>
                </a:tc>
                <a:tc>
                  <a:txBody>
                    <a:bodyPr/>
                    <a:lstStyle/>
                    <a:p>
                      <a:pPr algn="ctr"/>
                      <a:r>
                        <a:rPr lang="en-US" sz="2400" b="0" dirty="0" smtClean="0"/>
                        <a:t>NOHAV.</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D.BILL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1</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NOHAV.</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2</a:t>
                      </a:r>
                      <a:endParaRPr lang="en-US" sz="2400" b="1" dirty="0"/>
                    </a:p>
                  </a:txBody>
                  <a:tcPr anchor="ctr">
                    <a:solidFill>
                      <a:schemeClr val="accent5">
                        <a:lumMod val="20000"/>
                        <a:lumOff val="80000"/>
                      </a:schemeClr>
                    </a:solidFill>
                  </a:tcPr>
                </a:tc>
              </a:tr>
            </a:tbl>
          </a:graphicData>
        </a:graphic>
      </p:graphicFrame>
      <p:graphicFrame>
        <p:nvGraphicFramePr>
          <p:cNvPr id="26" name="Content Placeholder 6"/>
          <p:cNvGraphicFramePr>
            <a:graphicFrameLocks/>
          </p:cNvGraphicFramePr>
          <p:nvPr/>
        </p:nvGraphicFramePr>
        <p:xfrm>
          <a:off x="4937130" y="4305312"/>
          <a:ext cx="4016430" cy="2117754"/>
        </p:xfrm>
        <a:graphic>
          <a:graphicData uri="http://schemas.openxmlformats.org/drawingml/2006/table">
            <a:tbl>
              <a:tblPr firstRow="1" bandRow="1">
                <a:tableStyleId>{5C22544A-7EE6-4342-B048-85BDC9FD1C3A}</a:tableStyleId>
              </a:tblPr>
              <a:tblGrid>
                <a:gridCol w="1460520"/>
                <a:gridCol w="1204929"/>
                <a:gridCol w="1350981"/>
              </a:tblGrid>
              <a:tr h="745182">
                <a:tc>
                  <a:txBody>
                    <a:bodyPr/>
                    <a:lstStyle/>
                    <a:p>
                      <a:pPr algn="ctr"/>
                      <a:r>
                        <a:rPr lang="en-US" sz="2400" b="1" dirty="0" smtClean="0">
                          <a:solidFill>
                            <a:schemeClr val="accent3">
                              <a:lumMod val="10000"/>
                            </a:schemeClr>
                          </a:solidFill>
                        </a:rPr>
                        <a:t>Prob.</a:t>
                      </a:r>
                      <a:r>
                        <a:rPr lang="en-US" sz="2400" b="1" baseline="0" dirty="0" smtClean="0">
                          <a:solidFill>
                            <a:schemeClr val="accent3">
                              <a:lumMod val="10000"/>
                            </a:schemeClr>
                          </a:solidFill>
                        </a:rPr>
                        <a:t> ½ </a:t>
                      </a:r>
                      <a:endParaRPr lang="en-US" sz="2400" b="0" dirty="0"/>
                    </a:p>
                  </a:txBody>
                  <a:tcPr anchor="ctr">
                    <a:solidFill>
                      <a:schemeClr val="bg1"/>
                    </a:solidFill>
                  </a:tcPr>
                </a:tc>
                <a:tc>
                  <a:txBody>
                    <a:bodyPr/>
                    <a:lstStyle/>
                    <a:p>
                      <a:pPr algn="ctr"/>
                      <a:r>
                        <a:rPr lang="en-US" sz="2400" b="0" dirty="0" smtClean="0"/>
                        <a:t>D.BILL</a:t>
                      </a:r>
                      <a:endParaRPr lang="en-US" sz="2400" b="0" dirty="0"/>
                    </a:p>
                  </a:txBody>
                  <a:tcPr anchor="ctr"/>
                </a:tc>
                <a:tc>
                  <a:txBody>
                    <a:bodyPr/>
                    <a:lstStyle/>
                    <a:p>
                      <a:pPr algn="ctr"/>
                      <a:r>
                        <a:rPr lang="en-US" sz="2400" b="0" dirty="0" smtClean="0"/>
                        <a:t>NOHAV.</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D.BILL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2</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NOHAV.</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1</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bl>
          </a:graphicData>
        </a:graphic>
      </p:graphicFrame>
      <p:sp>
        <p:nvSpPr>
          <p:cNvPr id="28" name="TextBox 27"/>
          <p:cNvSpPr txBox="1"/>
          <p:nvPr/>
        </p:nvSpPr>
        <p:spPr>
          <a:xfrm>
            <a:off x="1760499" y="3867156"/>
            <a:ext cx="2482884" cy="461665"/>
          </a:xfrm>
          <a:prstGeom prst="rect">
            <a:avLst/>
          </a:prstGeom>
          <a:noFill/>
        </p:spPr>
        <p:txBody>
          <a:bodyPr wrap="square" rtlCol="0">
            <a:spAutoFit/>
          </a:bodyPr>
          <a:lstStyle/>
          <a:p>
            <a:pPr algn="ctr"/>
            <a:r>
              <a:rPr lang="en-US" sz="2400" b="1" dirty="0" err="1" smtClean="0">
                <a:solidFill>
                  <a:schemeClr val="accent3">
                    <a:lumMod val="10000"/>
                  </a:schemeClr>
                </a:solidFill>
              </a:rPr>
              <a:t>Radka</a:t>
            </a:r>
            <a:r>
              <a:rPr lang="en-US" sz="2400" b="1" dirty="0" smtClean="0">
                <a:solidFill>
                  <a:schemeClr val="accent3">
                    <a:lumMod val="10000"/>
                  </a:schemeClr>
                </a:solidFill>
              </a:rPr>
              <a:t> – likes A</a:t>
            </a:r>
            <a:endParaRPr lang="en-US" sz="1400" b="1" dirty="0">
              <a:solidFill>
                <a:schemeClr val="accent3">
                  <a:lumMod val="10000"/>
                </a:schemeClr>
              </a:solidFill>
            </a:endParaRPr>
          </a:p>
        </p:txBody>
      </p:sp>
      <p:sp>
        <p:nvSpPr>
          <p:cNvPr id="9" name="TextBox 8"/>
          <p:cNvSpPr txBox="1"/>
          <p:nvPr/>
        </p:nvSpPr>
        <p:spPr>
          <a:xfrm>
            <a:off x="1" y="1457298"/>
            <a:ext cx="9143999" cy="4154984"/>
          </a:xfrm>
          <a:prstGeom prst="rect">
            <a:avLst/>
          </a:prstGeom>
          <a:noFill/>
        </p:spPr>
        <p:txBody>
          <a:bodyPr wrap="square" rtlCol="0">
            <a:spAutoFit/>
          </a:bodyPr>
          <a:lstStyle/>
          <a:p>
            <a:r>
              <a:rPr lang="en-US" sz="2400" dirty="0" smtClean="0"/>
              <a:t>Suppose ADAM thinks that with probability ½ RADKA wants to meet with him, and with probability ½ she wants to avoid him.</a:t>
            </a:r>
          </a:p>
          <a:p>
            <a:r>
              <a:rPr lang="en-US" sz="2400" dirty="0" smtClean="0"/>
              <a:t> ( This may come from Adam’s experience with similar situations) </a:t>
            </a:r>
          </a:p>
          <a:p>
            <a:endParaRPr lang="en-US" sz="2400" dirty="0" smtClean="0"/>
          </a:p>
          <a:p>
            <a:pPr algn="just"/>
            <a:r>
              <a:rPr lang="en-US" sz="2400" dirty="0" smtClean="0"/>
              <a:t>That is, ADAM thinks that with probability ½ he is playing the game on the left and with probability ½ he is playing the game on the right.</a:t>
            </a:r>
          </a:p>
          <a:p>
            <a:endParaRPr lang="en-US" sz="2400" dirty="0" smtClean="0"/>
          </a:p>
          <a:p>
            <a:endParaRPr lang="en-US" sz="2400" dirty="0" smtClean="0"/>
          </a:p>
          <a:p>
            <a:endParaRPr lang="en-US" sz="2400" dirty="0" smtClean="0"/>
          </a:p>
          <a:p>
            <a:endParaRPr lang="en-US" sz="2400" dirty="0"/>
          </a:p>
        </p:txBody>
      </p:sp>
    </p:spTree>
  </p:cSld>
  <p:clrMapOvr>
    <a:masterClrMapping/>
  </p:clrMapOvr>
  <p:transition>
    <p:wipe dir="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find Nash Equilibrium</a:t>
            </a:r>
            <a:endParaRPr lang="en-US" dirty="0"/>
          </a:p>
        </p:txBody>
      </p:sp>
      <p:sp>
        <p:nvSpPr>
          <p:cNvPr id="3" name="Content Placeholder 2"/>
          <p:cNvSpPr>
            <a:spLocks noGrp="1"/>
          </p:cNvSpPr>
          <p:nvPr>
            <p:ph idx="1"/>
          </p:nvPr>
        </p:nvSpPr>
        <p:spPr>
          <a:xfrm>
            <a:off x="0" y="1274733"/>
            <a:ext cx="9144000" cy="4818092"/>
          </a:xfrm>
        </p:spPr>
        <p:txBody>
          <a:bodyPr/>
          <a:lstStyle/>
          <a:p>
            <a:r>
              <a:rPr lang="en-US" sz="2400" kern="1200" dirty="0" smtClean="0">
                <a:latin typeface="Arial" charset="0"/>
                <a:cs typeface="Arial" charset="0"/>
              </a:rPr>
              <a:t>Given the BAYESIAN GAME</a:t>
            </a:r>
          </a:p>
          <a:p>
            <a:pPr marL="914400" lvl="1" indent="-457200">
              <a:buFont typeface="+mj-lt"/>
              <a:buAutoNum type="arabicParenR" startAt="3"/>
            </a:pPr>
            <a:r>
              <a:rPr lang="en-US" sz="2400" kern="1200" dirty="0" smtClean="0">
                <a:solidFill>
                  <a:srgbClr val="FFFF00"/>
                </a:solidFill>
                <a:latin typeface="Arial" charset="0"/>
                <a:cs typeface="Arial" charset="0"/>
              </a:rPr>
              <a:t>Given the beliefs, compute EU for each possible action of each type, given the action profile of the other players’ types</a:t>
            </a:r>
          </a:p>
          <a:p>
            <a:pPr marL="914400" lvl="1" indent="-457200">
              <a:buNone/>
            </a:pPr>
            <a:r>
              <a:rPr lang="en-US" sz="2400" kern="1200" dirty="0" smtClean="0">
                <a:latin typeface="Arial" charset="0"/>
                <a:cs typeface="Arial" charset="0"/>
              </a:rPr>
              <a:t>Example 2:</a:t>
            </a:r>
            <a:r>
              <a:rPr lang="en-US" sz="2400" kern="1200" dirty="0" smtClean="0">
                <a:solidFill>
                  <a:srgbClr val="FFFF00"/>
                </a:solidFill>
                <a:latin typeface="Arial" charset="0"/>
                <a:cs typeface="Arial" charset="0"/>
              </a:rPr>
              <a:t> </a:t>
            </a:r>
            <a:r>
              <a:rPr lang="en-US" sz="2400" dirty="0" smtClean="0">
                <a:solidFill>
                  <a:srgbClr val="FFFF00"/>
                </a:solidFill>
              </a:rPr>
              <a:t>If </a:t>
            </a:r>
            <a:r>
              <a:rPr lang="en-US" sz="2400" dirty="0" smtClean="0">
                <a:solidFill>
                  <a:schemeClr val="bg2">
                    <a:lumMod val="10000"/>
                  </a:schemeClr>
                </a:solidFill>
              </a:rPr>
              <a:t>2</a:t>
            </a:r>
            <a:r>
              <a:rPr lang="en-US" sz="2400" baseline="30000" dirty="0" smtClean="0">
                <a:solidFill>
                  <a:schemeClr val="bg2">
                    <a:lumMod val="10000"/>
                  </a:schemeClr>
                </a:solidFill>
              </a:rPr>
              <a:t>nd</a:t>
            </a:r>
            <a:r>
              <a:rPr lang="en-US" sz="2400" dirty="0" smtClean="0">
                <a:solidFill>
                  <a:schemeClr val="bg2">
                    <a:lumMod val="10000"/>
                  </a:schemeClr>
                </a:solidFill>
              </a:rPr>
              <a:t> RADKA </a:t>
            </a:r>
            <a:r>
              <a:rPr lang="en-US" sz="2400" dirty="0" smtClean="0">
                <a:solidFill>
                  <a:srgbClr val="FFFF00"/>
                </a:solidFill>
              </a:rPr>
              <a:t>believes that </a:t>
            </a:r>
            <a:r>
              <a:rPr lang="en-US" sz="2400" dirty="0" smtClean="0">
                <a:solidFill>
                  <a:srgbClr val="C00000"/>
                </a:solidFill>
              </a:rPr>
              <a:t>1</a:t>
            </a:r>
            <a:r>
              <a:rPr lang="en-US" sz="2400" baseline="30000" dirty="0" smtClean="0">
                <a:solidFill>
                  <a:srgbClr val="C00000"/>
                </a:solidFill>
              </a:rPr>
              <a:t>st</a:t>
            </a:r>
            <a:r>
              <a:rPr lang="en-US" sz="2400" dirty="0" smtClean="0">
                <a:solidFill>
                  <a:srgbClr val="C00000"/>
                </a:solidFill>
              </a:rPr>
              <a:t> type ADAM plays – NOHAV., 2</a:t>
            </a:r>
            <a:r>
              <a:rPr lang="en-US" sz="2400" baseline="30000" dirty="0" smtClean="0">
                <a:solidFill>
                  <a:srgbClr val="C00000"/>
                </a:solidFill>
              </a:rPr>
              <a:t>nd</a:t>
            </a:r>
            <a:r>
              <a:rPr lang="en-US" sz="2400" dirty="0" smtClean="0">
                <a:solidFill>
                  <a:srgbClr val="C00000"/>
                </a:solidFill>
              </a:rPr>
              <a:t> type ADAM – D.BILL: </a:t>
            </a:r>
            <a:r>
              <a:rPr lang="en-US" sz="2400" dirty="0" smtClean="0"/>
              <a:t>EU (D.BILL) = 2/3 * 1 + 1/3 * 0 = 2/3</a:t>
            </a:r>
            <a:endParaRPr lang="en-US" sz="2400" kern="1200" dirty="0" smtClean="0">
              <a:solidFill>
                <a:srgbClr val="FFFF00"/>
              </a:solidFill>
              <a:latin typeface="Arial" charset="0"/>
              <a:cs typeface="Arial" charset="0"/>
            </a:endParaRPr>
          </a:p>
          <a:p>
            <a:pPr marL="914400" lvl="1" indent="-457200">
              <a:buFont typeface="+mj-lt"/>
              <a:buAutoNum type="arabicParenR" startAt="3"/>
            </a:pPr>
            <a:r>
              <a:rPr lang="en-US" sz="2400" kern="1200" dirty="0" smtClean="0">
                <a:solidFill>
                  <a:srgbClr val="FFFF00"/>
                </a:solidFill>
                <a:latin typeface="Arial" charset="0"/>
                <a:cs typeface="Arial" charset="0"/>
              </a:rPr>
              <a:t>Given computed all the EU for all types of all players and all possible action profiles, find NE of this game </a:t>
            </a:r>
            <a:r>
              <a:rPr lang="en-US" sz="2400" kern="1200" dirty="0" smtClean="0">
                <a:solidFill>
                  <a:srgbClr val="FFFF00"/>
                </a:solidFill>
                <a:latin typeface="Arial" charset="0"/>
                <a:cs typeface="Arial" charset="0"/>
                <a:sym typeface="Wingdings" pitchFamily="2" charset="2"/>
              </a:rPr>
              <a:t> such that no type of player A have any incentive to deviate given the actions of all other players’ types</a:t>
            </a:r>
            <a:endParaRPr lang="en-US" sz="2400" kern="1200" dirty="0" smtClean="0">
              <a:solidFill>
                <a:srgbClr val="FFFF00"/>
              </a:solidFill>
              <a:latin typeface="Arial" charset="0"/>
              <a:cs typeface="Arial" charset="0"/>
            </a:endParaRPr>
          </a:p>
          <a:p>
            <a:pPr marL="914400" lvl="1" indent="-457200">
              <a:buNone/>
            </a:pPr>
            <a:r>
              <a:rPr lang="en-US" sz="2400" kern="1200" dirty="0" smtClean="0">
                <a:latin typeface="Arial" charset="0"/>
                <a:cs typeface="Arial" charset="0"/>
              </a:rPr>
              <a:t>Example 1 and 2 – large table jointly for all 3 players (Ex1) or for all 4 players (Ex2)	</a:t>
            </a:r>
            <a:endParaRPr lang="en-US" sz="2400" kern="1200" dirty="0" smtClean="0">
              <a:latin typeface="Arial" charset="0"/>
              <a:cs typeface="Arial" charset="0"/>
              <a:sym typeface="Wingdings" pitchFamily="2" charset="2"/>
            </a:endParaRPr>
          </a:p>
          <a:p>
            <a:pPr marL="914400" lvl="1" indent="-457200">
              <a:buNone/>
            </a:pPr>
            <a:endParaRPr lang="en-US" sz="2400" kern="1200" dirty="0" smtClean="0">
              <a:latin typeface="Arial" charset="0"/>
              <a:cs typeface="Arial" charset="0"/>
            </a:endParaRPr>
          </a:p>
          <a:p>
            <a:endParaRPr lang="en-US" sz="2400" kern="1200" dirty="0" smtClean="0">
              <a:latin typeface="Arial" charset="0"/>
              <a:cs typeface="Arial" charset="0"/>
            </a:endParaRPr>
          </a:p>
          <a:p>
            <a:pPr lvl="1"/>
            <a:endParaRPr lang="en-US" sz="2400" kern="1200" dirty="0" smtClean="0">
              <a:latin typeface="Arial" charset="0"/>
              <a:cs typeface="Arial" charset="0"/>
            </a:endParaRPr>
          </a:p>
          <a:p>
            <a:pPr lvl="1"/>
            <a:endParaRPr lang="en-US" sz="2400" dirty="0" smtClean="0"/>
          </a:p>
          <a:p>
            <a:pPr lvl="1">
              <a:buNone/>
            </a:pPr>
            <a:r>
              <a:rPr lang="en-US" kern="1200" dirty="0" smtClean="0">
                <a:latin typeface="Arial" charset="0"/>
                <a:cs typeface="Arial" charset="0"/>
              </a:rPr>
              <a:t> </a:t>
            </a:r>
            <a:endParaRPr lang="en-US" baseline="-25000" dirty="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7" name="TextBox 26"/>
          <p:cNvSpPr txBox="1"/>
          <p:nvPr/>
        </p:nvSpPr>
        <p:spPr>
          <a:xfrm>
            <a:off x="4937130" y="3867156"/>
            <a:ext cx="3541761" cy="461665"/>
          </a:xfrm>
          <a:prstGeom prst="rect">
            <a:avLst/>
          </a:prstGeom>
          <a:noFill/>
        </p:spPr>
        <p:txBody>
          <a:bodyPr wrap="square" rtlCol="0">
            <a:spAutoFit/>
          </a:bodyPr>
          <a:lstStyle/>
          <a:p>
            <a:pPr algn="ctr"/>
            <a:r>
              <a:rPr lang="en-US" sz="2400" b="1" dirty="0" smtClean="0">
                <a:solidFill>
                  <a:srgbClr val="7030A0"/>
                </a:solidFill>
              </a:rPr>
              <a:t>2</a:t>
            </a:r>
            <a:r>
              <a:rPr lang="en-US" sz="2400" b="1" baseline="30000" dirty="0" smtClean="0">
                <a:solidFill>
                  <a:srgbClr val="7030A0"/>
                </a:solidFill>
              </a:rPr>
              <a:t>nd</a:t>
            </a:r>
            <a:r>
              <a:rPr lang="en-US" sz="2400" b="1" dirty="0" smtClean="0">
                <a:solidFill>
                  <a:srgbClr val="7030A0"/>
                </a:solidFill>
              </a:rPr>
              <a:t> </a:t>
            </a:r>
            <a:r>
              <a:rPr lang="en-US" sz="2400" b="1" dirty="0" err="1" smtClean="0">
                <a:solidFill>
                  <a:srgbClr val="7030A0"/>
                </a:solidFill>
              </a:rPr>
              <a:t>Radka</a:t>
            </a:r>
            <a:r>
              <a:rPr lang="en-US" sz="2400" b="1" dirty="0" smtClean="0">
                <a:solidFill>
                  <a:srgbClr val="7030A0"/>
                </a:solidFill>
              </a:rPr>
              <a:t> – dislikes A</a:t>
            </a:r>
            <a:endParaRPr lang="en-US" sz="1400" b="1" dirty="0">
              <a:solidFill>
                <a:srgbClr val="7030A0"/>
              </a:solidFill>
            </a:endParaRPr>
          </a:p>
        </p:txBody>
      </p:sp>
      <p:sp>
        <p:nvSpPr>
          <p:cNvPr id="19" name="TextBox 18"/>
          <p:cNvSpPr txBox="1"/>
          <p:nvPr/>
        </p:nvSpPr>
        <p:spPr>
          <a:xfrm>
            <a:off x="0" y="4889520"/>
            <a:ext cx="519057" cy="1569660"/>
          </a:xfrm>
          <a:prstGeom prst="rect">
            <a:avLst/>
          </a:prstGeom>
          <a:noFill/>
        </p:spPr>
        <p:txBody>
          <a:bodyPr wrap="square" rtlCol="0">
            <a:spAutoFit/>
          </a:bodyPr>
          <a:lstStyle/>
          <a:p>
            <a:pPr algn="ctr"/>
            <a:r>
              <a:rPr lang="en-US" sz="2400" b="1" dirty="0" smtClean="0">
                <a:solidFill>
                  <a:srgbClr val="C00000"/>
                </a:solidFill>
              </a:rPr>
              <a:t>ADAM</a:t>
            </a:r>
            <a:endParaRPr lang="en-US" b="1" dirty="0">
              <a:solidFill>
                <a:srgbClr val="C00000"/>
              </a:solidFill>
            </a:endParaRPr>
          </a:p>
        </p:txBody>
      </p:sp>
      <p:graphicFrame>
        <p:nvGraphicFramePr>
          <p:cNvPr id="25" name="Content Placeholder 6"/>
          <p:cNvGraphicFramePr>
            <a:graphicFrameLocks/>
          </p:cNvGraphicFramePr>
          <p:nvPr/>
        </p:nvGraphicFramePr>
        <p:xfrm>
          <a:off x="665109" y="4305312"/>
          <a:ext cx="7996346" cy="2117754"/>
        </p:xfrm>
        <a:graphic>
          <a:graphicData uri="http://schemas.openxmlformats.org/drawingml/2006/table">
            <a:tbl>
              <a:tblPr firstRow="1" bandRow="1">
                <a:tableStyleId>{5C22544A-7EE6-4342-B048-85BDC9FD1C3A}</a:tableStyleId>
              </a:tblPr>
              <a:tblGrid>
                <a:gridCol w="1898676"/>
                <a:gridCol w="1387494"/>
                <a:gridCol w="1533546"/>
                <a:gridCol w="1542968"/>
                <a:gridCol w="1633662"/>
              </a:tblGrid>
              <a:tr h="745182">
                <a:tc>
                  <a:txBody>
                    <a:bodyPr/>
                    <a:lstStyle/>
                    <a:p>
                      <a:pPr algn="ctr"/>
                      <a:r>
                        <a:rPr lang="en-US" sz="2400" b="1" dirty="0" smtClean="0">
                          <a:solidFill>
                            <a:schemeClr val="accent3">
                              <a:lumMod val="10000"/>
                            </a:schemeClr>
                          </a:solidFill>
                        </a:rPr>
                        <a:t>1</a:t>
                      </a:r>
                      <a:r>
                        <a:rPr lang="en-US" sz="2400" b="1" baseline="30000" dirty="0" smtClean="0">
                          <a:solidFill>
                            <a:schemeClr val="accent3">
                              <a:lumMod val="10000"/>
                            </a:schemeClr>
                          </a:solidFill>
                        </a:rPr>
                        <a:t>st</a:t>
                      </a:r>
                      <a:r>
                        <a:rPr lang="en-US" sz="2400" b="1" baseline="0" dirty="0" smtClean="0">
                          <a:solidFill>
                            <a:schemeClr val="accent3">
                              <a:lumMod val="10000"/>
                            </a:schemeClr>
                          </a:solidFill>
                        </a:rPr>
                        <a:t>:½, </a:t>
                      </a:r>
                      <a:r>
                        <a:rPr lang="en-US" sz="2400" b="1" baseline="0" dirty="0" smtClean="0">
                          <a:solidFill>
                            <a:srgbClr val="7030A0"/>
                          </a:solidFill>
                        </a:rPr>
                        <a:t>2</a:t>
                      </a:r>
                      <a:r>
                        <a:rPr lang="en-US" sz="2400" b="1" baseline="30000" dirty="0" smtClean="0">
                          <a:solidFill>
                            <a:srgbClr val="7030A0"/>
                          </a:solidFill>
                        </a:rPr>
                        <a:t>nd</a:t>
                      </a:r>
                      <a:r>
                        <a:rPr lang="en-US" sz="2400" b="1" baseline="0" dirty="0" smtClean="0">
                          <a:solidFill>
                            <a:srgbClr val="7030A0"/>
                          </a:solidFill>
                        </a:rPr>
                        <a:t>:½  </a:t>
                      </a:r>
                      <a:endParaRPr lang="en-US" sz="2400" b="0" dirty="0">
                        <a:solidFill>
                          <a:srgbClr val="7030A0"/>
                        </a:solidFill>
                      </a:endParaRPr>
                    </a:p>
                  </a:txBody>
                  <a:tcPr anchor="ctr">
                    <a:solidFill>
                      <a:schemeClr val="bg1"/>
                    </a:solidFill>
                  </a:tcPr>
                </a:tc>
                <a:tc>
                  <a:txBody>
                    <a:bodyPr/>
                    <a:lstStyle/>
                    <a:p>
                      <a:pPr algn="ctr"/>
                      <a:r>
                        <a:rPr lang="en-US" sz="2400" b="0" dirty="0" smtClean="0"/>
                        <a:t>DB , DB</a:t>
                      </a:r>
                      <a:endParaRPr lang="en-US" sz="2400" b="0" dirty="0"/>
                    </a:p>
                  </a:txBody>
                  <a:tcPr anchor="ctr"/>
                </a:tc>
                <a:tc>
                  <a:txBody>
                    <a:bodyPr/>
                    <a:lstStyle/>
                    <a:p>
                      <a:pPr algn="ctr"/>
                      <a:r>
                        <a:rPr lang="en-US" sz="2400" b="0" dirty="0" smtClean="0"/>
                        <a:t>DB , N</a:t>
                      </a:r>
                      <a:endParaRPr lang="en-US" sz="2400" b="0" dirty="0"/>
                    </a:p>
                  </a:txBody>
                  <a:tcPr anchor="ctr"/>
                </a:tc>
                <a:tc>
                  <a:txBody>
                    <a:bodyPr/>
                    <a:lstStyle/>
                    <a:p>
                      <a:pPr algn="ctr"/>
                      <a:r>
                        <a:rPr lang="en-US" sz="2400" b="0" dirty="0" smtClean="0"/>
                        <a:t>N, DB</a:t>
                      </a:r>
                      <a:endParaRPr lang="en-US" sz="2400" b="0" dirty="0"/>
                    </a:p>
                  </a:txBody>
                  <a:tcPr anchor="ctr"/>
                </a:tc>
                <a:tc>
                  <a:txBody>
                    <a:bodyPr/>
                    <a:lstStyle/>
                    <a:p>
                      <a:pPr algn="ctr"/>
                      <a:r>
                        <a:rPr lang="en-US" sz="2400" b="0" dirty="0" smtClean="0"/>
                        <a:t>N, N</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D.BILL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1, </a:t>
                      </a:r>
                      <a:r>
                        <a:rPr lang="en-US" sz="2400" b="1" dirty="0" smtClean="0">
                          <a:solidFill>
                            <a:srgbClr val="7030A0"/>
                          </a:solidFill>
                        </a:rPr>
                        <a:t>0</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1, </a:t>
                      </a:r>
                      <a:r>
                        <a:rPr lang="en-US" sz="2400" b="1" dirty="0" smtClean="0">
                          <a:solidFill>
                            <a:srgbClr val="7030A0"/>
                          </a:solidFill>
                        </a:rPr>
                        <a:t>2</a:t>
                      </a:r>
                      <a:endParaRPr lang="en-US" sz="2400" b="1" dirty="0"/>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0, </a:t>
                      </a:r>
                      <a:r>
                        <a:rPr lang="en-US" sz="2400" b="1" dirty="0" smtClean="0">
                          <a:solidFill>
                            <a:srgbClr val="7030A0"/>
                          </a:solidFill>
                        </a:rPr>
                        <a:t>0</a:t>
                      </a:r>
                      <a:endParaRPr lang="en-US" sz="2400" b="1" dirty="0"/>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 </a:t>
                      </a:r>
                      <a:r>
                        <a:rPr lang="en-US" sz="2400" b="1" dirty="0" smtClean="0">
                          <a:solidFill>
                            <a:srgbClr val="7030A0"/>
                          </a:solidFill>
                        </a:rPr>
                        <a:t>2</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NOHAV.</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 </a:t>
                      </a:r>
                      <a:r>
                        <a:rPr lang="en-US" sz="2400" b="1" dirty="0" smtClean="0">
                          <a:solidFill>
                            <a:srgbClr val="7030A0"/>
                          </a:solidFill>
                        </a:rPr>
                        <a:t>1</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½ </a:t>
                      </a:r>
                      <a:r>
                        <a:rPr lang="en-US" sz="2400" b="0" dirty="0" smtClean="0">
                          <a:solidFill>
                            <a:schemeClr val="bg2">
                              <a:lumMod val="10000"/>
                            </a:schemeClr>
                          </a:solidFill>
                        </a:rPr>
                        <a:t>, </a:t>
                      </a:r>
                      <a:r>
                        <a:rPr lang="en-US" sz="2400" b="1" dirty="0" smtClean="0">
                          <a:solidFill>
                            <a:schemeClr val="bg2">
                              <a:lumMod val="10000"/>
                            </a:schemeClr>
                          </a:solidFill>
                        </a:rPr>
                        <a:t>0, </a:t>
                      </a:r>
                      <a:r>
                        <a:rPr lang="en-US" sz="2400" b="1" dirty="0" smtClean="0">
                          <a:solidFill>
                            <a:srgbClr val="7030A0"/>
                          </a:solidFill>
                        </a:rPr>
                        <a:t>0</a:t>
                      </a:r>
                      <a:endParaRPr lang="en-US" sz="2400" b="1" dirty="0"/>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2, </a:t>
                      </a:r>
                      <a:r>
                        <a:rPr lang="en-US" sz="2400" b="1" dirty="0" smtClean="0">
                          <a:solidFill>
                            <a:srgbClr val="7030A0"/>
                          </a:solidFill>
                        </a:rPr>
                        <a:t>1</a:t>
                      </a:r>
                      <a:endParaRPr lang="en-US" sz="2400" b="1" dirty="0"/>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2, </a:t>
                      </a:r>
                      <a:r>
                        <a:rPr lang="en-US" sz="2400" b="1" dirty="0" smtClean="0">
                          <a:solidFill>
                            <a:srgbClr val="7030A0"/>
                          </a:solidFill>
                        </a:rPr>
                        <a:t>0</a:t>
                      </a:r>
                      <a:endParaRPr lang="en-US" sz="2400" b="1" dirty="0"/>
                    </a:p>
                  </a:txBody>
                  <a:tcPr anchor="ctr">
                    <a:solidFill>
                      <a:schemeClr val="accent5">
                        <a:lumMod val="20000"/>
                        <a:lumOff val="80000"/>
                      </a:schemeClr>
                    </a:solidFill>
                  </a:tcPr>
                </a:tc>
              </a:tr>
            </a:tbl>
          </a:graphicData>
        </a:graphic>
      </p:graphicFrame>
      <p:sp>
        <p:nvSpPr>
          <p:cNvPr id="28" name="TextBox 27"/>
          <p:cNvSpPr txBox="1"/>
          <p:nvPr/>
        </p:nvSpPr>
        <p:spPr>
          <a:xfrm>
            <a:off x="1176292" y="3867156"/>
            <a:ext cx="3067092" cy="461665"/>
          </a:xfrm>
          <a:prstGeom prst="rect">
            <a:avLst/>
          </a:prstGeom>
          <a:noFill/>
        </p:spPr>
        <p:txBody>
          <a:bodyPr wrap="square" rtlCol="0">
            <a:spAutoFit/>
          </a:bodyPr>
          <a:lstStyle/>
          <a:p>
            <a:pPr algn="ctr"/>
            <a:r>
              <a:rPr lang="en-US" sz="2400" b="1" dirty="0" smtClean="0">
                <a:solidFill>
                  <a:schemeClr val="accent3">
                    <a:lumMod val="10000"/>
                  </a:schemeClr>
                </a:solidFill>
              </a:rPr>
              <a:t>1</a:t>
            </a:r>
            <a:r>
              <a:rPr lang="en-US" sz="2400" b="1" baseline="30000" dirty="0" smtClean="0">
                <a:solidFill>
                  <a:schemeClr val="accent3">
                    <a:lumMod val="10000"/>
                  </a:schemeClr>
                </a:solidFill>
              </a:rPr>
              <a:t>st</a:t>
            </a:r>
            <a:r>
              <a:rPr lang="en-US" sz="2400" b="1" dirty="0" smtClean="0">
                <a:solidFill>
                  <a:schemeClr val="accent3">
                    <a:lumMod val="10000"/>
                  </a:schemeClr>
                </a:solidFill>
              </a:rPr>
              <a:t> </a:t>
            </a:r>
            <a:r>
              <a:rPr lang="en-US" sz="2400" b="1" dirty="0" err="1" smtClean="0">
                <a:solidFill>
                  <a:schemeClr val="accent3">
                    <a:lumMod val="10000"/>
                  </a:schemeClr>
                </a:solidFill>
              </a:rPr>
              <a:t>Radka</a:t>
            </a:r>
            <a:r>
              <a:rPr lang="en-US" sz="2400" b="1" dirty="0" smtClean="0">
                <a:solidFill>
                  <a:schemeClr val="accent3">
                    <a:lumMod val="10000"/>
                  </a:schemeClr>
                </a:solidFill>
              </a:rPr>
              <a:t> – likes A</a:t>
            </a:r>
            <a:endParaRPr lang="en-US" sz="1400" b="1" dirty="0">
              <a:solidFill>
                <a:schemeClr val="accent3">
                  <a:lumMod val="10000"/>
                </a:schemeClr>
              </a:solidFill>
            </a:endParaRPr>
          </a:p>
        </p:txBody>
      </p:sp>
      <p:sp>
        <p:nvSpPr>
          <p:cNvPr id="9" name="TextBox 8"/>
          <p:cNvSpPr txBox="1"/>
          <p:nvPr/>
        </p:nvSpPr>
        <p:spPr>
          <a:xfrm>
            <a:off x="1" y="1384272"/>
            <a:ext cx="9143999" cy="2677656"/>
          </a:xfrm>
          <a:prstGeom prst="rect">
            <a:avLst/>
          </a:prstGeom>
          <a:noFill/>
        </p:spPr>
        <p:txBody>
          <a:bodyPr wrap="square" rtlCol="0">
            <a:spAutoFit/>
          </a:bodyPr>
          <a:lstStyle/>
          <a:p>
            <a:r>
              <a:rPr lang="en-US" sz="2400" dirty="0" smtClean="0"/>
              <a:t>We can represent the game also in one joint table.</a:t>
            </a:r>
          </a:p>
          <a:p>
            <a:r>
              <a:rPr lang="en-US" sz="2400" dirty="0" smtClean="0"/>
              <a:t>Each column of the table is a pair of actions for the two types of RADKA, the first action of each pair refers to the action of the 1</a:t>
            </a:r>
            <a:r>
              <a:rPr lang="en-US" sz="2400" baseline="30000" dirty="0" smtClean="0"/>
              <a:t>st</a:t>
            </a:r>
            <a:r>
              <a:rPr lang="cs-CZ" sz="2400" baseline="30000" dirty="0" smtClean="0"/>
              <a:t> </a:t>
            </a:r>
            <a:r>
              <a:rPr lang="en-US" sz="2400" dirty="0" smtClean="0"/>
              <a:t>type the second to the action of the 2</a:t>
            </a:r>
            <a:r>
              <a:rPr lang="en-US" sz="2400" baseline="30000" dirty="0" smtClean="0"/>
              <a:t>nd</a:t>
            </a:r>
            <a:r>
              <a:rPr lang="en-US" sz="2400" dirty="0" smtClean="0"/>
              <a:t> type.</a:t>
            </a:r>
            <a:endParaRPr lang="cs-CZ" sz="2400" dirty="0" smtClean="0"/>
          </a:p>
          <a:p>
            <a:r>
              <a:rPr lang="cs-CZ" sz="2400" dirty="0" smtClean="0">
                <a:solidFill>
                  <a:srgbClr val="FFFF00"/>
                </a:solidFill>
              </a:rPr>
              <a:t>First number in each cell represent EU of ADAM, second </a:t>
            </a:r>
            <a:r>
              <a:rPr lang="en-US" sz="2400" dirty="0" smtClean="0">
                <a:solidFill>
                  <a:srgbClr val="FFFF00"/>
                </a:solidFill>
              </a:rPr>
              <a:t>number is </a:t>
            </a:r>
            <a:r>
              <a:rPr lang="cs-CZ" sz="2400" dirty="0" smtClean="0">
                <a:solidFill>
                  <a:srgbClr val="FFFF00"/>
                </a:solidFill>
              </a:rPr>
              <a:t>payoff of </a:t>
            </a:r>
            <a:r>
              <a:rPr lang="en-US" sz="2400" dirty="0" smtClean="0">
                <a:solidFill>
                  <a:srgbClr val="FFFF00"/>
                </a:solidFill>
              </a:rPr>
              <a:t>1</a:t>
            </a:r>
            <a:r>
              <a:rPr lang="en-US" sz="2400" baseline="30000" dirty="0" smtClean="0">
                <a:solidFill>
                  <a:srgbClr val="FFFF00"/>
                </a:solidFill>
              </a:rPr>
              <a:t>st</a:t>
            </a:r>
            <a:r>
              <a:rPr lang="en-US" sz="2400" dirty="0" smtClean="0">
                <a:solidFill>
                  <a:srgbClr val="FFFF00"/>
                </a:solidFill>
              </a:rPr>
              <a:t> type RADKA and the third one payoff of 2</a:t>
            </a:r>
            <a:r>
              <a:rPr lang="en-US" sz="2400" baseline="30000" dirty="0" smtClean="0">
                <a:solidFill>
                  <a:srgbClr val="FFFF00"/>
                </a:solidFill>
              </a:rPr>
              <a:t>nd</a:t>
            </a:r>
            <a:r>
              <a:rPr lang="en-US" sz="2400" dirty="0" smtClean="0">
                <a:solidFill>
                  <a:srgbClr val="FFFF00"/>
                </a:solidFill>
              </a:rPr>
              <a:t> type RADKA</a:t>
            </a:r>
          </a:p>
        </p:txBody>
      </p:sp>
    </p:spTree>
  </p:cSld>
  <p:clrMapOvr>
    <a:masterClrMapping/>
  </p:clrMapOvr>
  <p:transition>
    <p:wipe dir="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7" name="TextBox 26"/>
          <p:cNvSpPr txBox="1"/>
          <p:nvPr/>
        </p:nvSpPr>
        <p:spPr>
          <a:xfrm>
            <a:off x="5602239" y="2406636"/>
            <a:ext cx="3541761" cy="461665"/>
          </a:xfrm>
          <a:prstGeom prst="rect">
            <a:avLst/>
          </a:prstGeom>
          <a:noFill/>
        </p:spPr>
        <p:txBody>
          <a:bodyPr wrap="square" rtlCol="0">
            <a:spAutoFit/>
          </a:bodyPr>
          <a:lstStyle/>
          <a:p>
            <a:pPr algn="ctr"/>
            <a:r>
              <a:rPr lang="en-US" sz="2400" b="1" dirty="0" smtClean="0">
                <a:solidFill>
                  <a:srgbClr val="7030A0"/>
                </a:solidFill>
              </a:rPr>
              <a:t>2</a:t>
            </a:r>
            <a:r>
              <a:rPr lang="en-US" sz="2400" b="1" baseline="30000" dirty="0" smtClean="0">
                <a:solidFill>
                  <a:srgbClr val="7030A0"/>
                </a:solidFill>
              </a:rPr>
              <a:t>nd</a:t>
            </a:r>
            <a:r>
              <a:rPr lang="en-US" sz="2400" b="1" dirty="0" smtClean="0">
                <a:solidFill>
                  <a:srgbClr val="7030A0"/>
                </a:solidFill>
              </a:rPr>
              <a:t> </a:t>
            </a:r>
            <a:r>
              <a:rPr lang="en-US" sz="2400" b="1" dirty="0" err="1" smtClean="0">
                <a:solidFill>
                  <a:srgbClr val="7030A0"/>
                </a:solidFill>
              </a:rPr>
              <a:t>Radka</a:t>
            </a:r>
            <a:r>
              <a:rPr lang="en-US" sz="2400" b="1" dirty="0" smtClean="0">
                <a:solidFill>
                  <a:srgbClr val="7030A0"/>
                </a:solidFill>
              </a:rPr>
              <a:t> – dislikes A</a:t>
            </a:r>
            <a:endParaRPr lang="en-US" sz="1400" b="1" dirty="0">
              <a:solidFill>
                <a:srgbClr val="7030A0"/>
              </a:solidFill>
            </a:endParaRPr>
          </a:p>
        </p:txBody>
      </p:sp>
      <p:graphicFrame>
        <p:nvGraphicFramePr>
          <p:cNvPr id="25" name="Content Placeholder 6"/>
          <p:cNvGraphicFramePr>
            <a:graphicFrameLocks/>
          </p:cNvGraphicFramePr>
          <p:nvPr/>
        </p:nvGraphicFramePr>
        <p:xfrm>
          <a:off x="628596" y="2881305"/>
          <a:ext cx="8515404" cy="3706616"/>
        </p:xfrm>
        <a:graphic>
          <a:graphicData uri="http://schemas.openxmlformats.org/drawingml/2006/table">
            <a:tbl>
              <a:tblPr firstRow="1" bandRow="1">
                <a:tableStyleId>{5C22544A-7EE6-4342-B048-85BDC9FD1C3A}</a:tableStyleId>
              </a:tblPr>
              <a:tblGrid>
                <a:gridCol w="1204929"/>
                <a:gridCol w="1825650"/>
                <a:gridCol w="1898676"/>
                <a:gridCol w="1846443"/>
                <a:gridCol w="1739706"/>
              </a:tblGrid>
              <a:tr h="730755">
                <a:tc>
                  <a:txBody>
                    <a:bodyPr/>
                    <a:lstStyle/>
                    <a:p>
                      <a:pPr algn="ctr"/>
                      <a:r>
                        <a:rPr lang="en-US" sz="2400" b="1" baseline="0" dirty="0" smtClean="0">
                          <a:solidFill>
                            <a:srgbClr val="7030A0"/>
                          </a:solidFill>
                        </a:rPr>
                        <a:t>  </a:t>
                      </a:r>
                      <a:endParaRPr lang="en-US" sz="2400" b="0" dirty="0">
                        <a:solidFill>
                          <a:srgbClr val="7030A0"/>
                        </a:solidFill>
                      </a:endParaRPr>
                    </a:p>
                  </a:txBody>
                  <a:tcPr anchor="ctr">
                    <a:solidFill>
                      <a:schemeClr val="bg1"/>
                    </a:solidFill>
                  </a:tcPr>
                </a:tc>
                <a:tc>
                  <a:txBody>
                    <a:bodyPr/>
                    <a:lstStyle/>
                    <a:p>
                      <a:pPr algn="ctr"/>
                      <a:r>
                        <a:rPr lang="en-US" sz="2400" b="0" dirty="0" smtClean="0"/>
                        <a:t>DB , DB</a:t>
                      </a:r>
                      <a:endParaRPr lang="en-US" sz="2400" b="0" dirty="0"/>
                    </a:p>
                  </a:txBody>
                  <a:tcPr anchor="ctr"/>
                </a:tc>
                <a:tc>
                  <a:txBody>
                    <a:bodyPr/>
                    <a:lstStyle/>
                    <a:p>
                      <a:pPr algn="ctr"/>
                      <a:r>
                        <a:rPr lang="en-US" sz="2400" b="0" dirty="0" smtClean="0"/>
                        <a:t>DB , N</a:t>
                      </a:r>
                      <a:endParaRPr lang="en-US" sz="2400" b="0" dirty="0"/>
                    </a:p>
                  </a:txBody>
                  <a:tcPr anchor="ctr"/>
                </a:tc>
                <a:tc>
                  <a:txBody>
                    <a:bodyPr/>
                    <a:lstStyle/>
                    <a:p>
                      <a:pPr algn="ctr"/>
                      <a:r>
                        <a:rPr lang="en-US" sz="2400" b="0" dirty="0" smtClean="0"/>
                        <a:t>N, DB</a:t>
                      </a:r>
                      <a:endParaRPr lang="en-US" sz="2400" b="0" dirty="0"/>
                    </a:p>
                  </a:txBody>
                  <a:tcPr anchor="ctr"/>
                </a:tc>
                <a:tc>
                  <a:txBody>
                    <a:bodyPr/>
                    <a:lstStyle/>
                    <a:p>
                      <a:pPr algn="ctr"/>
                      <a:r>
                        <a:rPr lang="en-US" sz="2400" b="0" dirty="0" smtClean="0"/>
                        <a:t>N, N</a:t>
                      </a:r>
                      <a:endParaRPr lang="en-US" sz="2400" b="0" dirty="0"/>
                    </a:p>
                  </a:txBody>
                  <a:tcPr anchor="ctr"/>
                </a:tc>
              </a:tr>
              <a:tr h="61524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DB, DB</a:t>
                      </a:r>
                    </a:p>
                  </a:txBody>
                  <a:tcPr anchor="ctr">
                    <a:solidFill>
                      <a:schemeClr val="bg2">
                        <a:lumMod val="50000"/>
                      </a:schemeClr>
                    </a:solidFill>
                  </a:tcPr>
                </a:tc>
                <a:tc>
                  <a:txBody>
                    <a:bodyPr/>
                    <a:lstStyle/>
                    <a:p>
                      <a:pPr algn="ctr"/>
                      <a:r>
                        <a:rPr lang="en-US" sz="2400" b="1" dirty="0" smtClean="0">
                          <a:solidFill>
                            <a:schemeClr val="accent6">
                              <a:lumMod val="50000"/>
                            </a:schemeClr>
                          </a:solidFill>
                        </a:rPr>
                        <a:t>2, </a:t>
                      </a: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1, </a:t>
                      </a:r>
                      <a:r>
                        <a:rPr lang="en-US" sz="2400" b="1" dirty="0" smtClean="0">
                          <a:solidFill>
                            <a:srgbClr val="7030A0"/>
                          </a:solidFill>
                        </a:rPr>
                        <a:t>0</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chemeClr val="accent6">
                              <a:lumMod val="50000"/>
                            </a:schemeClr>
                          </a:solidFill>
                        </a:rPr>
                        <a:t>1, </a:t>
                      </a: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accent3">
                              <a:lumMod val="10000"/>
                            </a:schemeClr>
                          </a:solidFill>
                        </a:rPr>
                        <a:t>1, </a:t>
                      </a:r>
                      <a:r>
                        <a:rPr lang="en-US" sz="2400" b="1" dirty="0" smtClean="0">
                          <a:solidFill>
                            <a:srgbClr val="7030A0"/>
                          </a:solidFill>
                        </a:rPr>
                        <a:t>2</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chemeClr val="accent6">
                              <a:lumMod val="50000"/>
                            </a:schemeClr>
                          </a:solidFill>
                        </a:rPr>
                        <a:t>1, </a:t>
                      </a: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accent3">
                              <a:lumMod val="10000"/>
                            </a:schemeClr>
                          </a:solidFill>
                        </a:rPr>
                        <a:t>0, </a:t>
                      </a:r>
                      <a:r>
                        <a:rPr lang="en-US" sz="2400" b="1" dirty="0" smtClean="0">
                          <a:solidFill>
                            <a:srgbClr val="7030A0"/>
                          </a:solidFill>
                        </a:rPr>
                        <a:t>0</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chemeClr val="accent6">
                              <a:lumMod val="50000"/>
                            </a:schemeClr>
                          </a:solidFill>
                        </a:rPr>
                        <a:t>0, </a:t>
                      </a: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0, </a:t>
                      </a:r>
                      <a:r>
                        <a:rPr lang="en-US" sz="2400" b="1" dirty="0" smtClean="0">
                          <a:solidFill>
                            <a:srgbClr val="7030A0"/>
                          </a:solidFill>
                        </a:rPr>
                        <a:t>2</a:t>
                      </a:r>
                      <a:endParaRPr lang="en-US" sz="2400" b="1" dirty="0">
                        <a:solidFill>
                          <a:srgbClr val="7030A0"/>
                        </a:solidFill>
                      </a:endParaRPr>
                    </a:p>
                  </a:txBody>
                  <a:tcPr anchor="ctr">
                    <a:solidFill>
                      <a:schemeClr val="accent5">
                        <a:lumMod val="20000"/>
                        <a:lumOff val="80000"/>
                      </a:schemeClr>
                    </a:solidFill>
                  </a:tcPr>
                </a:tc>
              </a:tr>
              <a:tr h="814932">
                <a:tc>
                  <a:txBody>
                    <a:bodyPr/>
                    <a:lstStyle/>
                    <a:p>
                      <a:pPr algn="ctr"/>
                      <a:r>
                        <a:rPr lang="en-US" sz="2400" b="0" dirty="0" smtClean="0">
                          <a:solidFill>
                            <a:schemeClr val="tx1"/>
                          </a:solidFill>
                        </a:rPr>
                        <a:t>DB,</a:t>
                      </a:r>
                      <a:r>
                        <a:rPr lang="en-US" sz="2400" b="0" baseline="0" dirty="0" smtClean="0">
                          <a:solidFill>
                            <a:schemeClr val="tx1"/>
                          </a:solidFill>
                        </a:rPr>
                        <a:t> N</a:t>
                      </a:r>
                      <a:endParaRPr lang="en-US" sz="2400" b="0" dirty="0"/>
                    </a:p>
                  </a:txBody>
                  <a:tcPr anchor="ctr">
                    <a:solidFill>
                      <a:schemeClr val="bg2">
                        <a:lumMod val="50000"/>
                      </a:schemeClr>
                    </a:solidFill>
                  </a:tcPr>
                </a:tc>
                <a:tc>
                  <a:txBody>
                    <a:bodyPr/>
                    <a:lstStyle/>
                    <a:p>
                      <a:pPr algn="ctr"/>
                      <a:r>
                        <a:rPr lang="en-US" sz="2400" b="1" dirty="0" smtClean="0">
                          <a:solidFill>
                            <a:schemeClr val="accent6">
                              <a:lumMod val="50000"/>
                            </a:schemeClr>
                          </a:solidFill>
                        </a:rPr>
                        <a:t>2, </a:t>
                      </a:r>
                      <a:r>
                        <a:rPr lang="en-US" sz="2400" b="1" dirty="0" smtClean="0">
                          <a:solidFill>
                            <a:srgbClr val="C00000"/>
                          </a:solidFill>
                        </a:rPr>
                        <a:t>1</a:t>
                      </a:r>
                      <a:r>
                        <a:rPr lang="en-US" sz="2400" b="0" dirty="0" smtClean="0">
                          <a:solidFill>
                            <a:schemeClr val="bg2">
                              <a:lumMod val="10000"/>
                            </a:schemeClr>
                          </a:solidFill>
                        </a:rPr>
                        <a:t>, </a:t>
                      </a:r>
                      <a:r>
                        <a:rPr lang="en-US" sz="2000" b="1" dirty="0" smtClean="0">
                          <a:solidFill>
                            <a:schemeClr val="bg2">
                              <a:lumMod val="10000"/>
                            </a:schemeClr>
                          </a:solidFill>
                        </a:rPr>
                        <a:t>2/3</a:t>
                      </a:r>
                      <a:r>
                        <a:rPr lang="en-US" sz="2400" b="1" dirty="0" smtClean="0">
                          <a:solidFill>
                            <a:schemeClr val="accent3">
                              <a:lumMod val="10000"/>
                            </a:schemeClr>
                          </a:solidFill>
                        </a:rPr>
                        <a:t>, </a:t>
                      </a:r>
                      <a:r>
                        <a:rPr lang="en-US" sz="2000" b="1" dirty="0" smtClean="0">
                          <a:solidFill>
                            <a:srgbClr val="7030A0"/>
                          </a:solidFill>
                        </a:rPr>
                        <a:t>1/3</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chemeClr val="accent6">
                              <a:lumMod val="50000"/>
                            </a:schemeClr>
                          </a:solidFill>
                        </a:rPr>
                        <a:t>1, </a:t>
                      </a:r>
                      <a:r>
                        <a:rPr lang="en-US" sz="2400" b="1" dirty="0" smtClean="0">
                          <a:solidFill>
                            <a:srgbClr val="C00000"/>
                          </a:solidFill>
                        </a:rPr>
                        <a:t>½</a:t>
                      </a:r>
                      <a:r>
                        <a:rPr lang="en-US" sz="2400" b="0" dirty="0" smtClean="0">
                          <a:solidFill>
                            <a:schemeClr val="bg2">
                              <a:lumMod val="10000"/>
                            </a:schemeClr>
                          </a:solidFill>
                        </a:rPr>
                        <a:t>, </a:t>
                      </a:r>
                      <a:r>
                        <a:rPr lang="en-US" sz="2000" b="1" dirty="0" smtClean="0">
                          <a:solidFill>
                            <a:schemeClr val="accent3">
                              <a:lumMod val="10000"/>
                            </a:schemeClr>
                          </a:solidFill>
                        </a:rPr>
                        <a:t>2/3</a:t>
                      </a:r>
                      <a:r>
                        <a:rPr lang="en-US" sz="2400" b="1" dirty="0" smtClean="0">
                          <a:solidFill>
                            <a:schemeClr val="accent3">
                              <a:lumMod val="10000"/>
                            </a:schemeClr>
                          </a:solidFill>
                        </a:rPr>
                        <a:t>, </a:t>
                      </a:r>
                      <a:r>
                        <a:rPr lang="en-US" sz="2000" b="1" dirty="0" smtClean="0">
                          <a:solidFill>
                            <a:srgbClr val="7030A0"/>
                          </a:solidFill>
                        </a:rPr>
                        <a:t>4/3</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chemeClr val="accent6">
                              <a:lumMod val="50000"/>
                            </a:schemeClr>
                          </a:solidFill>
                        </a:rPr>
                        <a:t>1,</a:t>
                      </a:r>
                      <a:r>
                        <a:rPr lang="en-US" sz="2400" b="1" dirty="0" smtClean="0">
                          <a:solidFill>
                            <a:srgbClr val="C00000"/>
                          </a:solidFill>
                        </a:rPr>
                        <a:t> ½</a:t>
                      </a:r>
                      <a:r>
                        <a:rPr lang="en-US" sz="2400" b="0" dirty="0" smtClean="0">
                          <a:solidFill>
                            <a:schemeClr val="bg2">
                              <a:lumMod val="10000"/>
                            </a:schemeClr>
                          </a:solidFill>
                        </a:rPr>
                        <a:t>, </a:t>
                      </a:r>
                      <a:r>
                        <a:rPr lang="en-US" sz="2000" b="1" dirty="0" smtClean="0">
                          <a:solidFill>
                            <a:schemeClr val="accent3">
                              <a:lumMod val="10000"/>
                            </a:schemeClr>
                          </a:solidFill>
                        </a:rPr>
                        <a:t>2/3</a:t>
                      </a:r>
                      <a:r>
                        <a:rPr lang="en-US" sz="2400" b="1" dirty="0" smtClean="0">
                          <a:solidFill>
                            <a:schemeClr val="accent3">
                              <a:lumMod val="10000"/>
                            </a:schemeClr>
                          </a:solidFill>
                        </a:rPr>
                        <a:t>, </a:t>
                      </a:r>
                      <a:r>
                        <a:rPr lang="en-US" sz="2000" b="1" dirty="0" smtClean="0">
                          <a:solidFill>
                            <a:srgbClr val="7030A0"/>
                          </a:solidFill>
                        </a:rPr>
                        <a:t>1/3</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chemeClr val="accent6">
                              <a:lumMod val="50000"/>
                            </a:schemeClr>
                          </a:solidFill>
                        </a:rPr>
                        <a:t>0, </a:t>
                      </a:r>
                      <a:r>
                        <a:rPr lang="en-US" sz="2400" b="1" dirty="0" smtClean="0">
                          <a:solidFill>
                            <a:srgbClr val="C00000"/>
                          </a:solidFill>
                        </a:rPr>
                        <a:t>0</a:t>
                      </a:r>
                      <a:r>
                        <a:rPr lang="en-US" sz="2400" b="0" dirty="0" smtClean="0">
                          <a:solidFill>
                            <a:schemeClr val="bg2">
                              <a:lumMod val="10000"/>
                            </a:schemeClr>
                          </a:solidFill>
                        </a:rPr>
                        <a:t>, </a:t>
                      </a:r>
                      <a:r>
                        <a:rPr lang="en-US" sz="2000" b="1" dirty="0" smtClean="0">
                          <a:solidFill>
                            <a:schemeClr val="accent3">
                              <a:lumMod val="10000"/>
                            </a:schemeClr>
                          </a:solidFill>
                        </a:rPr>
                        <a:t>2/3</a:t>
                      </a:r>
                      <a:r>
                        <a:rPr lang="en-US" sz="2400" b="1" dirty="0" smtClean="0">
                          <a:solidFill>
                            <a:schemeClr val="accent3">
                              <a:lumMod val="10000"/>
                            </a:schemeClr>
                          </a:solidFill>
                        </a:rPr>
                        <a:t>, </a:t>
                      </a:r>
                      <a:r>
                        <a:rPr lang="en-US" sz="2000" b="1" dirty="0" smtClean="0">
                          <a:solidFill>
                            <a:srgbClr val="7030A0"/>
                          </a:solidFill>
                        </a:rPr>
                        <a:t>4/3</a:t>
                      </a:r>
                      <a:endParaRPr lang="en-US" sz="2400" b="1" dirty="0">
                        <a:solidFill>
                          <a:srgbClr val="7030A0"/>
                        </a:solidFill>
                      </a:endParaRPr>
                    </a:p>
                  </a:txBody>
                  <a:tcPr anchor="ctr">
                    <a:solidFill>
                      <a:schemeClr val="accent5">
                        <a:lumMod val="20000"/>
                        <a:lumOff val="80000"/>
                      </a:schemeClr>
                    </a:solidFill>
                  </a:tcPr>
                </a:tc>
              </a:tr>
              <a:tr h="81493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N,</a:t>
                      </a:r>
                      <a:r>
                        <a:rPr lang="en-US" sz="2400" b="0" baseline="0" dirty="0" smtClean="0">
                          <a:solidFill>
                            <a:schemeClr val="tx1"/>
                          </a:solidFill>
                        </a:rPr>
                        <a:t> DB</a:t>
                      </a:r>
                      <a:endParaRPr lang="en-US" sz="2400" b="0" dirty="0" smtClean="0"/>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chemeClr val="accent6">
                              <a:lumMod val="50000"/>
                            </a:schemeClr>
                          </a:solidFill>
                        </a:rPr>
                        <a:t>0, </a:t>
                      </a:r>
                      <a:r>
                        <a:rPr lang="en-US" sz="2400" b="1" dirty="0" smtClean="0">
                          <a:solidFill>
                            <a:srgbClr val="C00000"/>
                          </a:solidFill>
                        </a:rPr>
                        <a:t>0</a:t>
                      </a:r>
                      <a:r>
                        <a:rPr lang="en-US" sz="2400" b="0" dirty="0" smtClean="0">
                          <a:solidFill>
                            <a:schemeClr val="bg2">
                              <a:lumMod val="10000"/>
                            </a:schemeClr>
                          </a:solidFill>
                        </a:rPr>
                        <a:t>, </a:t>
                      </a:r>
                      <a:r>
                        <a:rPr lang="en-US" sz="2000" b="1" dirty="0" smtClean="0">
                          <a:solidFill>
                            <a:schemeClr val="accent3">
                              <a:lumMod val="10000"/>
                            </a:schemeClr>
                          </a:solidFill>
                        </a:rPr>
                        <a:t>1/3</a:t>
                      </a:r>
                      <a:r>
                        <a:rPr lang="en-US" sz="2400" b="1" dirty="0" smtClean="0">
                          <a:solidFill>
                            <a:schemeClr val="accent3">
                              <a:lumMod val="10000"/>
                            </a:schemeClr>
                          </a:solidFill>
                        </a:rPr>
                        <a:t>, </a:t>
                      </a:r>
                      <a:r>
                        <a:rPr lang="en-US" sz="2000" b="1" dirty="0" smtClean="0">
                          <a:solidFill>
                            <a:srgbClr val="7030A0"/>
                          </a:solidFill>
                        </a:rPr>
                        <a:t>2/3</a:t>
                      </a:r>
                      <a:endParaRPr lang="en-US" sz="2400" b="1" dirty="0" smtClean="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chemeClr val="accent6">
                              <a:lumMod val="50000"/>
                            </a:schemeClr>
                          </a:solidFill>
                        </a:rPr>
                        <a:t>½, </a:t>
                      </a:r>
                      <a:r>
                        <a:rPr lang="en-US" sz="2400" b="1" dirty="0" smtClean="0">
                          <a:solidFill>
                            <a:srgbClr val="C00000"/>
                          </a:solidFill>
                        </a:rPr>
                        <a:t>1</a:t>
                      </a:r>
                      <a:r>
                        <a:rPr lang="en-US" sz="2400" b="0" dirty="0" smtClean="0">
                          <a:solidFill>
                            <a:schemeClr val="bg2">
                              <a:lumMod val="10000"/>
                            </a:schemeClr>
                          </a:solidFill>
                        </a:rPr>
                        <a:t>, </a:t>
                      </a:r>
                      <a:r>
                        <a:rPr lang="en-US" sz="2000" b="1" dirty="0" smtClean="0">
                          <a:solidFill>
                            <a:schemeClr val="accent3">
                              <a:lumMod val="10000"/>
                            </a:schemeClr>
                          </a:solidFill>
                        </a:rPr>
                        <a:t>1/3</a:t>
                      </a:r>
                      <a:r>
                        <a:rPr lang="en-US" sz="2400" b="1" dirty="0" smtClean="0">
                          <a:solidFill>
                            <a:schemeClr val="accent3">
                              <a:lumMod val="10000"/>
                            </a:schemeClr>
                          </a:solidFill>
                        </a:rPr>
                        <a:t>, </a:t>
                      </a:r>
                      <a:r>
                        <a:rPr lang="en-US" sz="2000" b="1" dirty="0" smtClean="0">
                          <a:solidFill>
                            <a:srgbClr val="7030A0"/>
                          </a:solidFill>
                        </a:rPr>
                        <a:t>2/3</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chemeClr val="accent6">
                              <a:lumMod val="50000"/>
                            </a:schemeClr>
                          </a:solidFill>
                        </a:rPr>
                        <a:t>½, </a:t>
                      </a:r>
                      <a:r>
                        <a:rPr lang="en-US" sz="2400" b="1" dirty="0" smtClean="0">
                          <a:solidFill>
                            <a:srgbClr val="C00000"/>
                          </a:solidFill>
                        </a:rPr>
                        <a:t>1</a:t>
                      </a:r>
                      <a:r>
                        <a:rPr lang="en-US" sz="2400" b="0" dirty="0" smtClean="0">
                          <a:solidFill>
                            <a:schemeClr val="bg2">
                              <a:lumMod val="10000"/>
                            </a:schemeClr>
                          </a:solidFill>
                        </a:rPr>
                        <a:t>, </a:t>
                      </a:r>
                      <a:r>
                        <a:rPr lang="en-US" sz="2000" b="1" dirty="0" smtClean="0">
                          <a:solidFill>
                            <a:schemeClr val="accent3">
                              <a:lumMod val="10000"/>
                            </a:schemeClr>
                          </a:solidFill>
                        </a:rPr>
                        <a:t>4/3</a:t>
                      </a:r>
                      <a:r>
                        <a:rPr lang="en-US" sz="2400" b="1" dirty="0" smtClean="0">
                          <a:solidFill>
                            <a:schemeClr val="accent3">
                              <a:lumMod val="10000"/>
                            </a:schemeClr>
                          </a:solidFill>
                        </a:rPr>
                        <a:t>, </a:t>
                      </a:r>
                      <a:r>
                        <a:rPr lang="en-US" sz="2000" b="1" dirty="0" smtClean="0">
                          <a:solidFill>
                            <a:srgbClr val="7030A0"/>
                          </a:solidFill>
                        </a:rPr>
                        <a:t>2/3</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chemeClr val="accent6">
                              <a:lumMod val="50000"/>
                            </a:schemeClr>
                          </a:solidFill>
                        </a:rPr>
                        <a:t>1, </a:t>
                      </a:r>
                      <a:r>
                        <a:rPr lang="en-US" sz="2400" b="1" dirty="0" smtClean="0">
                          <a:solidFill>
                            <a:srgbClr val="C00000"/>
                          </a:solidFill>
                        </a:rPr>
                        <a:t>2</a:t>
                      </a:r>
                      <a:r>
                        <a:rPr lang="en-US" sz="2400" b="0" dirty="0" smtClean="0">
                          <a:solidFill>
                            <a:schemeClr val="bg2">
                              <a:lumMod val="10000"/>
                            </a:schemeClr>
                          </a:solidFill>
                        </a:rPr>
                        <a:t>, </a:t>
                      </a:r>
                      <a:r>
                        <a:rPr lang="en-US" sz="2000" b="1" dirty="0" smtClean="0">
                          <a:solidFill>
                            <a:schemeClr val="accent3">
                              <a:lumMod val="10000"/>
                            </a:schemeClr>
                          </a:solidFill>
                        </a:rPr>
                        <a:t>4/3</a:t>
                      </a:r>
                      <a:r>
                        <a:rPr lang="en-US" sz="2400" b="1" dirty="0" smtClean="0">
                          <a:solidFill>
                            <a:schemeClr val="accent3">
                              <a:lumMod val="10000"/>
                            </a:schemeClr>
                          </a:solidFill>
                        </a:rPr>
                        <a:t>, </a:t>
                      </a:r>
                      <a:r>
                        <a:rPr lang="en-US" sz="2000" b="1" dirty="0" smtClean="0">
                          <a:solidFill>
                            <a:srgbClr val="7030A0"/>
                          </a:solidFill>
                        </a:rPr>
                        <a:t>2/3</a:t>
                      </a:r>
                      <a:endParaRPr lang="en-US" sz="2400" b="1" dirty="0">
                        <a:solidFill>
                          <a:srgbClr val="7030A0"/>
                        </a:solidFill>
                      </a:endParaRPr>
                    </a:p>
                  </a:txBody>
                  <a:tcPr anchor="ctr">
                    <a:solidFill>
                      <a:schemeClr val="accent5">
                        <a:lumMod val="20000"/>
                        <a:lumOff val="80000"/>
                      </a:schemeClr>
                    </a:solidFill>
                  </a:tcPr>
                </a:tc>
              </a:tr>
              <a:tr h="73075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N,</a:t>
                      </a:r>
                      <a:r>
                        <a:rPr lang="en-US" sz="2400" b="0" baseline="0" dirty="0" smtClean="0">
                          <a:solidFill>
                            <a:schemeClr val="tx1"/>
                          </a:solidFill>
                        </a:rPr>
                        <a:t> N</a:t>
                      </a:r>
                      <a:endParaRPr lang="en-US" sz="2400" b="0" dirty="0" smtClean="0"/>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chemeClr val="accent6">
                              <a:lumMod val="50000"/>
                            </a:schemeClr>
                          </a:solidFill>
                        </a:rPr>
                        <a:t>0, </a:t>
                      </a: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accent3">
                              <a:lumMod val="10000"/>
                            </a:schemeClr>
                          </a:solidFill>
                        </a:rPr>
                        <a:t>0, </a:t>
                      </a:r>
                      <a:r>
                        <a:rPr lang="en-US" sz="2400" b="1" dirty="0" smtClean="0">
                          <a:solidFill>
                            <a:srgbClr val="7030A0"/>
                          </a:solidFill>
                        </a:rPr>
                        <a:t>1</a:t>
                      </a:r>
                    </a:p>
                  </a:txBody>
                  <a:tcPr anchor="ctr">
                    <a:solidFill>
                      <a:schemeClr val="accent5">
                        <a:lumMod val="20000"/>
                        <a:lumOff val="80000"/>
                      </a:schemeClr>
                    </a:solidFill>
                  </a:tcPr>
                </a:tc>
                <a:tc>
                  <a:txBody>
                    <a:bodyPr/>
                    <a:lstStyle/>
                    <a:p>
                      <a:pPr algn="ctr"/>
                      <a:r>
                        <a:rPr lang="en-US" sz="2400" b="1" dirty="0" smtClean="0">
                          <a:solidFill>
                            <a:schemeClr val="accent6">
                              <a:lumMod val="50000"/>
                            </a:schemeClr>
                          </a:solidFill>
                        </a:rPr>
                        <a:t>½,</a:t>
                      </a:r>
                      <a:r>
                        <a:rPr lang="en-US" sz="2400" b="1" dirty="0" smtClean="0">
                          <a:solidFill>
                            <a:srgbClr val="C00000"/>
                          </a:solidFill>
                        </a:rPr>
                        <a:t>½</a:t>
                      </a:r>
                      <a:r>
                        <a:rPr lang="en-US" sz="2400" b="0" dirty="0" smtClean="0">
                          <a:solidFill>
                            <a:schemeClr val="bg2">
                              <a:lumMod val="10000"/>
                            </a:schemeClr>
                          </a:solidFill>
                        </a:rPr>
                        <a:t>, </a:t>
                      </a:r>
                      <a:r>
                        <a:rPr lang="en-US" sz="2400" b="1" dirty="0" smtClean="0">
                          <a:solidFill>
                            <a:schemeClr val="accent3">
                              <a:lumMod val="10000"/>
                            </a:schemeClr>
                          </a:solidFill>
                        </a:rPr>
                        <a:t>0, </a:t>
                      </a:r>
                      <a:r>
                        <a:rPr lang="en-US" sz="2400" b="1" dirty="0" smtClean="0">
                          <a:solidFill>
                            <a:srgbClr val="7030A0"/>
                          </a:solidFill>
                        </a:rPr>
                        <a:t>0</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chemeClr val="accent6">
                              <a:lumMod val="50000"/>
                            </a:schemeClr>
                          </a:solidFill>
                        </a:rPr>
                        <a:t>½, </a:t>
                      </a:r>
                      <a:r>
                        <a:rPr lang="en-US" sz="2400" b="1" dirty="0" smtClean="0">
                          <a:solidFill>
                            <a:srgbClr val="C00000"/>
                          </a:solidFill>
                        </a:rPr>
                        <a:t>½</a:t>
                      </a:r>
                      <a:r>
                        <a:rPr lang="en-US" sz="2400" b="0" dirty="0" smtClean="0">
                          <a:solidFill>
                            <a:schemeClr val="bg2">
                              <a:lumMod val="10000"/>
                            </a:schemeClr>
                          </a:solidFill>
                        </a:rPr>
                        <a:t>, </a:t>
                      </a:r>
                      <a:r>
                        <a:rPr lang="en-US" sz="2400" b="1" dirty="0" smtClean="0">
                          <a:solidFill>
                            <a:schemeClr val="accent3">
                              <a:lumMod val="10000"/>
                            </a:schemeClr>
                          </a:solidFill>
                        </a:rPr>
                        <a:t>2, </a:t>
                      </a:r>
                      <a:r>
                        <a:rPr lang="en-US" sz="2400" b="1" dirty="0" smtClean="0">
                          <a:solidFill>
                            <a:srgbClr val="7030A0"/>
                          </a:solidFill>
                        </a:rPr>
                        <a:t>1</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chemeClr val="accent6">
                              <a:lumMod val="50000"/>
                            </a:schemeClr>
                          </a:solidFill>
                        </a:rPr>
                        <a:t>1, </a:t>
                      </a: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2, </a:t>
                      </a:r>
                      <a:r>
                        <a:rPr lang="en-US" sz="2400" b="1" dirty="0" smtClean="0">
                          <a:solidFill>
                            <a:srgbClr val="7030A0"/>
                          </a:solidFill>
                        </a:rPr>
                        <a:t>0</a:t>
                      </a:r>
                      <a:endParaRPr lang="en-US" sz="2400" b="1" dirty="0">
                        <a:solidFill>
                          <a:srgbClr val="7030A0"/>
                        </a:solidFill>
                      </a:endParaRPr>
                    </a:p>
                  </a:txBody>
                  <a:tcPr anchor="ctr">
                    <a:solidFill>
                      <a:schemeClr val="accent5">
                        <a:lumMod val="20000"/>
                        <a:lumOff val="80000"/>
                      </a:schemeClr>
                    </a:solidFill>
                  </a:tcPr>
                </a:tc>
              </a:tr>
            </a:tbl>
          </a:graphicData>
        </a:graphic>
      </p:graphicFrame>
      <p:sp>
        <p:nvSpPr>
          <p:cNvPr id="28" name="TextBox 27"/>
          <p:cNvSpPr txBox="1"/>
          <p:nvPr/>
        </p:nvSpPr>
        <p:spPr>
          <a:xfrm>
            <a:off x="2060478" y="2406636"/>
            <a:ext cx="3067092" cy="461665"/>
          </a:xfrm>
          <a:prstGeom prst="rect">
            <a:avLst/>
          </a:prstGeom>
          <a:noFill/>
        </p:spPr>
        <p:txBody>
          <a:bodyPr wrap="square" rtlCol="0">
            <a:spAutoFit/>
          </a:bodyPr>
          <a:lstStyle/>
          <a:p>
            <a:pPr algn="ctr"/>
            <a:r>
              <a:rPr lang="en-US" sz="2400" b="1" dirty="0" smtClean="0">
                <a:solidFill>
                  <a:schemeClr val="accent3">
                    <a:lumMod val="10000"/>
                  </a:schemeClr>
                </a:solidFill>
              </a:rPr>
              <a:t>1</a:t>
            </a:r>
            <a:r>
              <a:rPr lang="en-US" sz="2400" b="1" baseline="30000" dirty="0" smtClean="0">
                <a:solidFill>
                  <a:schemeClr val="accent3">
                    <a:lumMod val="10000"/>
                  </a:schemeClr>
                </a:solidFill>
              </a:rPr>
              <a:t>st</a:t>
            </a:r>
            <a:r>
              <a:rPr lang="en-US" sz="2400" b="1" dirty="0" smtClean="0">
                <a:solidFill>
                  <a:schemeClr val="accent3">
                    <a:lumMod val="10000"/>
                  </a:schemeClr>
                </a:solidFill>
              </a:rPr>
              <a:t> </a:t>
            </a:r>
            <a:r>
              <a:rPr lang="en-US" sz="2400" b="1" dirty="0" err="1" smtClean="0">
                <a:solidFill>
                  <a:schemeClr val="accent3">
                    <a:lumMod val="10000"/>
                  </a:schemeClr>
                </a:solidFill>
              </a:rPr>
              <a:t>Radka</a:t>
            </a:r>
            <a:r>
              <a:rPr lang="en-US" sz="2400" b="1" dirty="0" smtClean="0">
                <a:solidFill>
                  <a:schemeClr val="accent3">
                    <a:lumMod val="10000"/>
                  </a:schemeClr>
                </a:solidFill>
              </a:rPr>
              <a:t> – likes A</a:t>
            </a:r>
            <a:endParaRPr lang="en-US" sz="1400" b="1" dirty="0">
              <a:solidFill>
                <a:schemeClr val="accent3">
                  <a:lumMod val="10000"/>
                </a:schemeClr>
              </a:solidFill>
            </a:endParaRPr>
          </a:p>
        </p:txBody>
      </p:sp>
      <p:sp>
        <p:nvSpPr>
          <p:cNvPr id="9" name="TextBox 8"/>
          <p:cNvSpPr txBox="1"/>
          <p:nvPr/>
        </p:nvSpPr>
        <p:spPr>
          <a:xfrm>
            <a:off x="0" y="1311246"/>
            <a:ext cx="9143999" cy="1200329"/>
          </a:xfrm>
          <a:prstGeom prst="rect">
            <a:avLst/>
          </a:prstGeom>
          <a:noFill/>
        </p:spPr>
        <p:txBody>
          <a:bodyPr wrap="square" rtlCol="0">
            <a:spAutoFit/>
          </a:bodyPr>
          <a:lstStyle/>
          <a:p>
            <a:r>
              <a:rPr lang="cs-CZ" sz="2400" dirty="0" smtClean="0">
                <a:solidFill>
                  <a:srgbClr val="FFFF00"/>
                </a:solidFill>
              </a:rPr>
              <a:t>First number in each cell represent</a:t>
            </a:r>
            <a:r>
              <a:rPr lang="en-US" sz="2400" dirty="0" smtClean="0">
                <a:solidFill>
                  <a:srgbClr val="FFFF00"/>
                </a:solidFill>
              </a:rPr>
              <a:t>s</a:t>
            </a:r>
            <a:r>
              <a:rPr lang="cs-CZ" sz="2400" dirty="0" smtClean="0">
                <a:solidFill>
                  <a:srgbClr val="FFFF00"/>
                </a:solidFill>
              </a:rPr>
              <a:t> EU of</a:t>
            </a:r>
            <a:r>
              <a:rPr lang="en-US" sz="2400" dirty="0" smtClean="0">
                <a:solidFill>
                  <a:srgbClr val="FFFF00"/>
                </a:solidFill>
              </a:rPr>
              <a:t> 1</a:t>
            </a:r>
            <a:r>
              <a:rPr lang="en-US" sz="2400" baseline="30000" dirty="0" smtClean="0">
                <a:solidFill>
                  <a:srgbClr val="FFFF00"/>
                </a:solidFill>
              </a:rPr>
              <a:t>st</a:t>
            </a:r>
            <a:r>
              <a:rPr lang="en-US" sz="2400" dirty="0" smtClean="0">
                <a:solidFill>
                  <a:srgbClr val="FFFF00"/>
                </a:solidFill>
              </a:rPr>
              <a:t> type </a:t>
            </a:r>
            <a:r>
              <a:rPr lang="cs-CZ" sz="2400" dirty="0" smtClean="0">
                <a:solidFill>
                  <a:srgbClr val="FFFF00"/>
                </a:solidFill>
              </a:rPr>
              <a:t>ADAM, second </a:t>
            </a:r>
            <a:r>
              <a:rPr lang="en-US" sz="2400" dirty="0" smtClean="0">
                <a:solidFill>
                  <a:srgbClr val="FFFF00"/>
                </a:solidFill>
              </a:rPr>
              <a:t>number is EU of 2</a:t>
            </a:r>
            <a:r>
              <a:rPr lang="en-US" sz="2400" baseline="30000" dirty="0" smtClean="0">
                <a:solidFill>
                  <a:srgbClr val="FFFF00"/>
                </a:solidFill>
              </a:rPr>
              <a:t>nd</a:t>
            </a:r>
            <a:r>
              <a:rPr lang="en-US" sz="2400" dirty="0" smtClean="0">
                <a:solidFill>
                  <a:srgbClr val="FFFF00"/>
                </a:solidFill>
              </a:rPr>
              <a:t> ADAM, third one is EU of 1</a:t>
            </a:r>
            <a:r>
              <a:rPr lang="en-US" sz="2400" baseline="30000" dirty="0" smtClean="0">
                <a:solidFill>
                  <a:srgbClr val="FFFF00"/>
                </a:solidFill>
              </a:rPr>
              <a:t>st</a:t>
            </a:r>
            <a:r>
              <a:rPr lang="en-US" sz="2400" dirty="0" smtClean="0">
                <a:solidFill>
                  <a:srgbClr val="FFFF00"/>
                </a:solidFill>
              </a:rPr>
              <a:t>  type RADKA and fourth one is EU of 2</a:t>
            </a:r>
            <a:r>
              <a:rPr lang="en-US" sz="2400" baseline="30000" dirty="0" smtClean="0">
                <a:solidFill>
                  <a:srgbClr val="FFFF00"/>
                </a:solidFill>
              </a:rPr>
              <a:t>nd</a:t>
            </a:r>
            <a:r>
              <a:rPr lang="en-US" sz="2400" dirty="0" smtClean="0">
                <a:solidFill>
                  <a:srgbClr val="FFFF00"/>
                </a:solidFill>
              </a:rPr>
              <a:t> RADKA</a:t>
            </a:r>
          </a:p>
        </p:txBody>
      </p:sp>
      <p:sp>
        <p:nvSpPr>
          <p:cNvPr id="11" name="TextBox 10"/>
          <p:cNvSpPr txBox="1"/>
          <p:nvPr/>
        </p:nvSpPr>
        <p:spPr>
          <a:xfrm>
            <a:off x="0" y="2698740"/>
            <a:ext cx="665110" cy="1938992"/>
          </a:xfrm>
          <a:prstGeom prst="rect">
            <a:avLst/>
          </a:prstGeom>
          <a:noFill/>
        </p:spPr>
        <p:txBody>
          <a:bodyPr wrap="square" rtlCol="0">
            <a:spAutoFit/>
          </a:bodyPr>
          <a:lstStyle/>
          <a:p>
            <a:pPr algn="ctr"/>
            <a:r>
              <a:rPr lang="en-US" sz="2400" b="1" dirty="0" smtClean="0">
                <a:solidFill>
                  <a:schemeClr val="accent6">
                    <a:lumMod val="50000"/>
                  </a:schemeClr>
                </a:solidFill>
              </a:rPr>
              <a:t>1</a:t>
            </a:r>
            <a:r>
              <a:rPr lang="en-US" sz="2400" b="1" baseline="30000" dirty="0" smtClean="0">
                <a:solidFill>
                  <a:schemeClr val="accent6">
                    <a:lumMod val="50000"/>
                  </a:schemeClr>
                </a:solidFill>
              </a:rPr>
              <a:t>st</a:t>
            </a:r>
            <a:r>
              <a:rPr lang="en-US" sz="2400" b="1" dirty="0" smtClean="0">
                <a:solidFill>
                  <a:schemeClr val="accent6">
                    <a:lumMod val="50000"/>
                  </a:schemeClr>
                </a:solidFill>
              </a:rPr>
              <a:t> </a:t>
            </a:r>
          </a:p>
          <a:p>
            <a:pPr algn="ctr"/>
            <a:r>
              <a:rPr lang="en-US" sz="2400" b="1" dirty="0" smtClean="0">
                <a:solidFill>
                  <a:schemeClr val="accent6">
                    <a:lumMod val="50000"/>
                  </a:schemeClr>
                </a:solidFill>
              </a:rPr>
              <a:t>A</a:t>
            </a:r>
          </a:p>
          <a:p>
            <a:pPr algn="ctr"/>
            <a:r>
              <a:rPr lang="en-US" sz="2400" b="1" dirty="0" smtClean="0">
                <a:solidFill>
                  <a:schemeClr val="accent6">
                    <a:lumMod val="50000"/>
                  </a:schemeClr>
                </a:solidFill>
              </a:rPr>
              <a:t>D</a:t>
            </a:r>
          </a:p>
          <a:p>
            <a:pPr algn="ctr"/>
            <a:r>
              <a:rPr lang="en-US" sz="2400" b="1" dirty="0" smtClean="0">
                <a:solidFill>
                  <a:schemeClr val="accent6">
                    <a:lumMod val="50000"/>
                  </a:schemeClr>
                </a:solidFill>
              </a:rPr>
              <a:t>A</a:t>
            </a:r>
          </a:p>
          <a:p>
            <a:pPr algn="ctr"/>
            <a:r>
              <a:rPr lang="en-US" sz="2400" b="1" dirty="0" smtClean="0">
                <a:solidFill>
                  <a:schemeClr val="accent6">
                    <a:lumMod val="50000"/>
                  </a:schemeClr>
                </a:solidFill>
              </a:rPr>
              <a:t>M</a:t>
            </a:r>
          </a:p>
        </p:txBody>
      </p:sp>
      <p:sp>
        <p:nvSpPr>
          <p:cNvPr id="12" name="TextBox 11"/>
          <p:cNvSpPr txBox="1"/>
          <p:nvPr/>
        </p:nvSpPr>
        <p:spPr>
          <a:xfrm>
            <a:off x="0" y="4597416"/>
            <a:ext cx="665110" cy="1938992"/>
          </a:xfrm>
          <a:prstGeom prst="rect">
            <a:avLst/>
          </a:prstGeom>
          <a:noFill/>
        </p:spPr>
        <p:txBody>
          <a:bodyPr wrap="square" rtlCol="0">
            <a:spAutoFit/>
          </a:bodyPr>
          <a:lstStyle/>
          <a:p>
            <a:pPr algn="ctr"/>
            <a:r>
              <a:rPr lang="en-US" sz="2400" b="1" dirty="0" smtClean="0">
                <a:solidFill>
                  <a:srgbClr val="C00000"/>
                </a:solidFill>
              </a:rPr>
              <a:t>2</a:t>
            </a:r>
            <a:r>
              <a:rPr lang="en-US" sz="2400" b="1" baseline="30000" dirty="0" smtClean="0">
                <a:solidFill>
                  <a:srgbClr val="C00000"/>
                </a:solidFill>
              </a:rPr>
              <a:t>nd</a:t>
            </a:r>
            <a:r>
              <a:rPr lang="en-US" sz="2400" b="1" dirty="0" smtClean="0">
                <a:solidFill>
                  <a:srgbClr val="C00000"/>
                </a:solidFill>
              </a:rPr>
              <a:t> </a:t>
            </a:r>
          </a:p>
          <a:p>
            <a:pPr algn="ctr"/>
            <a:r>
              <a:rPr lang="en-US" sz="2400" b="1" dirty="0" smtClean="0">
                <a:solidFill>
                  <a:srgbClr val="C00000"/>
                </a:solidFill>
              </a:rPr>
              <a:t>A</a:t>
            </a:r>
          </a:p>
          <a:p>
            <a:pPr algn="ctr"/>
            <a:r>
              <a:rPr lang="en-US" sz="2400" b="1" dirty="0" smtClean="0">
                <a:solidFill>
                  <a:srgbClr val="C00000"/>
                </a:solidFill>
              </a:rPr>
              <a:t>D</a:t>
            </a:r>
          </a:p>
          <a:p>
            <a:pPr algn="ctr"/>
            <a:r>
              <a:rPr lang="en-US" sz="2400" b="1" dirty="0" smtClean="0">
                <a:solidFill>
                  <a:srgbClr val="C00000"/>
                </a:solidFill>
              </a:rPr>
              <a:t>A</a:t>
            </a:r>
          </a:p>
          <a:p>
            <a:pPr algn="ctr"/>
            <a:r>
              <a:rPr lang="en-US" sz="2400" b="1" dirty="0" smtClean="0">
                <a:solidFill>
                  <a:srgbClr val="C00000"/>
                </a:solidFill>
              </a:rPr>
              <a:t>M</a:t>
            </a:r>
          </a:p>
        </p:txBody>
      </p:sp>
    </p:spTree>
  </p:cSld>
  <p:clrMapOvr>
    <a:masterClrMapping/>
  </p:clrMapOvr>
  <p:transition>
    <p:wipe dir="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457200" y="1484313"/>
            <a:ext cx="8686800" cy="4608512"/>
          </a:xfrm>
        </p:spPr>
        <p:txBody>
          <a:bodyPr/>
          <a:lstStyle/>
          <a:p>
            <a:r>
              <a:rPr lang="en-US" kern="1200" dirty="0" smtClean="0">
                <a:latin typeface="Arial" charset="0"/>
                <a:cs typeface="Arial" charset="0"/>
              </a:rPr>
              <a:t>Static games with incomplete information – Bayesian games</a:t>
            </a:r>
          </a:p>
          <a:p>
            <a:r>
              <a:rPr lang="en-US" kern="1200" dirty="0" smtClean="0">
                <a:latin typeface="Arial" charset="0"/>
                <a:cs typeface="Arial" charset="0"/>
              </a:rPr>
              <a:t>Nash Equilibrium of Bayesian games</a:t>
            </a:r>
          </a:p>
          <a:p>
            <a:pPr>
              <a:buNone/>
            </a:pPr>
            <a:endParaRPr lang="en-US" kern="1200" dirty="0" smtClean="0">
              <a:latin typeface="Arial" charset="0"/>
              <a:cs typeface="Arial" charset="0"/>
            </a:endParaRPr>
          </a:p>
          <a:p>
            <a:r>
              <a:rPr lang="en-US" kern="1200" dirty="0" smtClean="0">
                <a:latin typeface="Arial" charset="0"/>
                <a:cs typeface="Arial" charset="0"/>
              </a:rPr>
              <a:t>Gibbons 3-3.2; Osborne 9-9.4</a:t>
            </a:r>
          </a:p>
          <a:p>
            <a:endParaRPr lang="en-US" kern="1200" dirty="0" smtClean="0">
              <a:latin typeface="Arial" charset="0"/>
              <a:cs typeface="Arial" charset="0"/>
            </a:endParaRPr>
          </a:p>
          <a:p>
            <a:endParaRPr lang="en-US" kern="1200" dirty="0" smtClean="0">
              <a:latin typeface="Arial" charset="0"/>
              <a:cs typeface="Arial" charset="0"/>
            </a:endParaRPr>
          </a:p>
          <a:p>
            <a:pPr>
              <a:buNone/>
            </a:pPr>
            <a:r>
              <a:rPr lang="en-US" kern="1200" dirty="0" smtClean="0">
                <a:latin typeface="Arial" charset="0"/>
                <a:cs typeface="Arial" charset="0"/>
              </a:rPr>
              <a:t>NEXT WEEK:</a:t>
            </a:r>
          </a:p>
          <a:p>
            <a:pPr>
              <a:buNone/>
            </a:pPr>
            <a:r>
              <a:rPr lang="en-US" kern="1200" dirty="0" smtClean="0">
                <a:latin typeface="Arial" charset="0"/>
                <a:cs typeface="Arial" charset="0"/>
              </a:rPr>
              <a:t> 	Bayesian games – examples and illustrations</a:t>
            </a:r>
            <a:endParaRPr lang="en-US" sz="4800" kern="1200" dirty="0" smtClean="0">
              <a:latin typeface="Arial" charset="0"/>
              <a:cs typeface="Arial" charset="0"/>
            </a:endParaRPr>
          </a:p>
          <a:p>
            <a:pPr lvl="1"/>
            <a:endParaRPr lang="en-US" sz="2400" kern="1200" dirty="0" smtClean="0">
              <a:latin typeface="Arial" charset="0"/>
              <a:cs typeface="Arial" charset="0"/>
            </a:endParaRPr>
          </a:p>
          <a:p>
            <a:pPr lvl="1"/>
            <a:endParaRPr lang="en-US" sz="2400" dirty="0" smtClean="0"/>
          </a:p>
          <a:p>
            <a:pPr lvl="1">
              <a:buNone/>
            </a:pPr>
            <a:r>
              <a:rPr lang="en-US" i="1" kern="1200" dirty="0" smtClean="0">
                <a:latin typeface="Arial" charset="0"/>
                <a:cs typeface="Arial" charset="0"/>
              </a:rPr>
              <a:t> </a:t>
            </a:r>
            <a:endParaRPr lang="en-US" baseline="-25000" dirty="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7" name="TextBox 26"/>
          <p:cNvSpPr txBox="1"/>
          <p:nvPr/>
        </p:nvSpPr>
        <p:spPr>
          <a:xfrm>
            <a:off x="5594364" y="3867156"/>
            <a:ext cx="2884527" cy="461665"/>
          </a:xfrm>
          <a:prstGeom prst="rect">
            <a:avLst/>
          </a:prstGeom>
          <a:noFill/>
        </p:spPr>
        <p:txBody>
          <a:bodyPr wrap="square" rtlCol="0">
            <a:spAutoFit/>
          </a:bodyPr>
          <a:lstStyle/>
          <a:p>
            <a:pPr algn="ctr"/>
            <a:r>
              <a:rPr lang="en-US" sz="2400" b="1" dirty="0" err="1" smtClean="0">
                <a:solidFill>
                  <a:schemeClr val="accent3">
                    <a:lumMod val="10000"/>
                  </a:schemeClr>
                </a:solidFill>
              </a:rPr>
              <a:t>Radka</a:t>
            </a:r>
            <a:r>
              <a:rPr lang="en-US" sz="2400" b="1" dirty="0" smtClean="0">
                <a:solidFill>
                  <a:schemeClr val="accent3">
                    <a:lumMod val="10000"/>
                  </a:schemeClr>
                </a:solidFill>
              </a:rPr>
              <a:t> – dislikes A</a:t>
            </a:r>
            <a:endParaRPr lang="en-US" sz="1400" b="1" dirty="0">
              <a:solidFill>
                <a:schemeClr val="accent3">
                  <a:lumMod val="10000"/>
                </a:schemeClr>
              </a:solidFill>
            </a:endParaRPr>
          </a:p>
        </p:txBody>
      </p:sp>
      <p:sp>
        <p:nvSpPr>
          <p:cNvPr id="19" name="TextBox 18"/>
          <p:cNvSpPr txBox="1"/>
          <p:nvPr/>
        </p:nvSpPr>
        <p:spPr>
          <a:xfrm>
            <a:off x="0" y="4889520"/>
            <a:ext cx="519057" cy="1569660"/>
          </a:xfrm>
          <a:prstGeom prst="rect">
            <a:avLst/>
          </a:prstGeom>
          <a:noFill/>
        </p:spPr>
        <p:txBody>
          <a:bodyPr wrap="square" rtlCol="0">
            <a:spAutoFit/>
          </a:bodyPr>
          <a:lstStyle/>
          <a:p>
            <a:pPr algn="ctr"/>
            <a:r>
              <a:rPr lang="en-US" sz="2400" b="1" dirty="0" smtClean="0">
                <a:solidFill>
                  <a:srgbClr val="C00000"/>
                </a:solidFill>
              </a:rPr>
              <a:t>ADAM</a:t>
            </a:r>
            <a:endParaRPr lang="en-US" b="1" dirty="0">
              <a:solidFill>
                <a:srgbClr val="C00000"/>
              </a:solidFill>
            </a:endParaRPr>
          </a:p>
        </p:txBody>
      </p:sp>
      <p:graphicFrame>
        <p:nvGraphicFramePr>
          <p:cNvPr id="25" name="Content Placeholder 6"/>
          <p:cNvGraphicFramePr>
            <a:graphicFrameLocks/>
          </p:cNvGraphicFramePr>
          <p:nvPr/>
        </p:nvGraphicFramePr>
        <p:xfrm>
          <a:off x="665109" y="4305312"/>
          <a:ext cx="4016430" cy="2117754"/>
        </p:xfrm>
        <a:graphic>
          <a:graphicData uri="http://schemas.openxmlformats.org/drawingml/2006/table">
            <a:tbl>
              <a:tblPr firstRow="1" bandRow="1">
                <a:tableStyleId>{5C22544A-7EE6-4342-B048-85BDC9FD1C3A}</a:tableStyleId>
              </a:tblPr>
              <a:tblGrid>
                <a:gridCol w="1460520"/>
                <a:gridCol w="1168416"/>
                <a:gridCol w="1387494"/>
              </a:tblGrid>
              <a:tr h="745182">
                <a:tc>
                  <a:txBody>
                    <a:bodyPr/>
                    <a:lstStyle/>
                    <a:p>
                      <a:pPr algn="ctr"/>
                      <a:r>
                        <a:rPr lang="en-US" sz="2400" b="1" dirty="0" smtClean="0">
                          <a:solidFill>
                            <a:schemeClr val="accent3">
                              <a:lumMod val="10000"/>
                            </a:schemeClr>
                          </a:solidFill>
                        </a:rPr>
                        <a:t>1</a:t>
                      </a:r>
                      <a:r>
                        <a:rPr lang="en-US" sz="2400" b="1" baseline="30000" dirty="0" smtClean="0">
                          <a:solidFill>
                            <a:schemeClr val="accent3">
                              <a:lumMod val="10000"/>
                            </a:schemeClr>
                          </a:solidFill>
                        </a:rPr>
                        <a:t>st</a:t>
                      </a:r>
                      <a:r>
                        <a:rPr lang="en-US" sz="2400" b="1" dirty="0" smtClean="0">
                          <a:solidFill>
                            <a:schemeClr val="accent3">
                              <a:lumMod val="10000"/>
                            </a:schemeClr>
                          </a:solidFill>
                        </a:rPr>
                        <a:t>  -</a:t>
                      </a:r>
                      <a:r>
                        <a:rPr lang="en-US" sz="2400" b="1" baseline="0" dirty="0" smtClean="0">
                          <a:solidFill>
                            <a:schemeClr val="accent3">
                              <a:lumMod val="10000"/>
                            </a:schemeClr>
                          </a:solidFill>
                        </a:rPr>
                        <a:t> ½ </a:t>
                      </a:r>
                      <a:endParaRPr lang="en-US" sz="2400" b="0" dirty="0"/>
                    </a:p>
                  </a:txBody>
                  <a:tcPr anchor="ctr">
                    <a:solidFill>
                      <a:schemeClr val="bg1"/>
                    </a:solidFill>
                  </a:tcPr>
                </a:tc>
                <a:tc>
                  <a:txBody>
                    <a:bodyPr/>
                    <a:lstStyle/>
                    <a:p>
                      <a:pPr algn="ctr"/>
                      <a:r>
                        <a:rPr lang="en-US" sz="2400" b="0" dirty="0" smtClean="0"/>
                        <a:t>D.BILL</a:t>
                      </a:r>
                      <a:endParaRPr lang="en-US" sz="2400" b="0" dirty="0"/>
                    </a:p>
                  </a:txBody>
                  <a:tcPr anchor="ctr"/>
                </a:tc>
                <a:tc>
                  <a:txBody>
                    <a:bodyPr/>
                    <a:lstStyle/>
                    <a:p>
                      <a:pPr algn="ctr"/>
                      <a:r>
                        <a:rPr lang="en-US" sz="2400" b="0" dirty="0" smtClean="0"/>
                        <a:t>NOHAV.</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D.BILL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1</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NOHAV.</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2</a:t>
                      </a:r>
                      <a:endParaRPr lang="en-US" sz="2400" b="1" dirty="0"/>
                    </a:p>
                  </a:txBody>
                  <a:tcPr anchor="ctr">
                    <a:solidFill>
                      <a:schemeClr val="accent5">
                        <a:lumMod val="20000"/>
                        <a:lumOff val="80000"/>
                      </a:schemeClr>
                    </a:solidFill>
                  </a:tcPr>
                </a:tc>
              </a:tr>
            </a:tbl>
          </a:graphicData>
        </a:graphic>
      </p:graphicFrame>
      <p:graphicFrame>
        <p:nvGraphicFramePr>
          <p:cNvPr id="26" name="Content Placeholder 6"/>
          <p:cNvGraphicFramePr>
            <a:graphicFrameLocks/>
          </p:cNvGraphicFramePr>
          <p:nvPr/>
        </p:nvGraphicFramePr>
        <p:xfrm>
          <a:off x="4937130" y="4305312"/>
          <a:ext cx="4016430" cy="2117754"/>
        </p:xfrm>
        <a:graphic>
          <a:graphicData uri="http://schemas.openxmlformats.org/drawingml/2006/table">
            <a:tbl>
              <a:tblPr firstRow="1" bandRow="1">
                <a:tableStyleId>{5C22544A-7EE6-4342-B048-85BDC9FD1C3A}</a:tableStyleId>
              </a:tblPr>
              <a:tblGrid>
                <a:gridCol w="1460520"/>
                <a:gridCol w="1204929"/>
                <a:gridCol w="1350981"/>
              </a:tblGrid>
              <a:tr h="745182">
                <a:tc>
                  <a:txBody>
                    <a:bodyPr/>
                    <a:lstStyle/>
                    <a:p>
                      <a:pPr algn="ctr"/>
                      <a:r>
                        <a:rPr lang="en-US" sz="2400" b="1" baseline="0" dirty="0" smtClean="0">
                          <a:solidFill>
                            <a:schemeClr val="accent3">
                              <a:lumMod val="10000"/>
                            </a:schemeClr>
                          </a:solidFill>
                        </a:rPr>
                        <a:t>2</a:t>
                      </a:r>
                      <a:r>
                        <a:rPr lang="en-US" sz="2400" b="1" baseline="30000" dirty="0" smtClean="0">
                          <a:solidFill>
                            <a:schemeClr val="accent3">
                              <a:lumMod val="10000"/>
                            </a:schemeClr>
                          </a:solidFill>
                        </a:rPr>
                        <a:t>nd</a:t>
                      </a:r>
                      <a:r>
                        <a:rPr lang="en-US" sz="2400" b="1" baseline="0" dirty="0" smtClean="0">
                          <a:solidFill>
                            <a:schemeClr val="accent3">
                              <a:lumMod val="10000"/>
                            </a:schemeClr>
                          </a:solidFill>
                        </a:rPr>
                        <a:t>  - ½ </a:t>
                      </a:r>
                      <a:endParaRPr lang="en-US" sz="2400" b="0" dirty="0"/>
                    </a:p>
                  </a:txBody>
                  <a:tcPr anchor="ctr">
                    <a:solidFill>
                      <a:schemeClr val="bg1"/>
                    </a:solidFill>
                  </a:tcPr>
                </a:tc>
                <a:tc>
                  <a:txBody>
                    <a:bodyPr/>
                    <a:lstStyle/>
                    <a:p>
                      <a:pPr algn="ctr"/>
                      <a:r>
                        <a:rPr lang="en-US" sz="2400" b="0" dirty="0" smtClean="0"/>
                        <a:t>D.BILL</a:t>
                      </a:r>
                      <a:endParaRPr lang="en-US" sz="2400" b="0" dirty="0"/>
                    </a:p>
                  </a:txBody>
                  <a:tcPr anchor="ctr"/>
                </a:tc>
                <a:tc>
                  <a:txBody>
                    <a:bodyPr/>
                    <a:lstStyle/>
                    <a:p>
                      <a:pPr algn="ctr"/>
                      <a:r>
                        <a:rPr lang="en-US" sz="2400" b="0" dirty="0" smtClean="0"/>
                        <a:t>NOHAV.</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D.BILL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2</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NOHAV.</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1</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bl>
          </a:graphicData>
        </a:graphic>
      </p:graphicFrame>
      <p:sp>
        <p:nvSpPr>
          <p:cNvPr id="28" name="TextBox 27"/>
          <p:cNvSpPr txBox="1"/>
          <p:nvPr/>
        </p:nvSpPr>
        <p:spPr>
          <a:xfrm>
            <a:off x="1760499" y="3867156"/>
            <a:ext cx="2482884" cy="461665"/>
          </a:xfrm>
          <a:prstGeom prst="rect">
            <a:avLst/>
          </a:prstGeom>
          <a:noFill/>
        </p:spPr>
        <p:txBody>
          <a:bodyPr wrap="square" rtlCol="0">
            <a:spAutoFit/>
          </a:bodyPr>
          <a:lstStyle/>
          <a:p>
            <a:pPr algn="ctr"/>
            <a:r>
              <a:rPr lang="en-US" sz="2400" b="1" dirty="0" err="1" smtClean="0">
                <a:solidFill>
                  <a:schemeClr val="accent3">
                    <a:lumMod val="10000"/>
                  </a:schemeClr>
                </a:solidFill>
              </a:rPr>
              <a:t>Radka</a:t>
            </a:r>
            <a:r>
              <a:rPr lang="en-US" sz="2400" b="1" dirty="0" smtClean="0">
                <a:solidFill>
                  <a:schemeClr val="accent3">
                    <a:lumMod val="10000"/>
                  </a:schemeClr>
                </a:solidFill>
              </a:rPr>
              <a:t> – likes A</a:t>
            </a:r>
            <a:endParaRPr lang="en-US" sz="1400" b="1" dirty="0">
              <a:solidFill>
                <a:schemeClr val="accent3">
                  <a:lumMod val="10000"/>
                </a:schemeClr>
              </a:solidFill>
            </a:endParaRPr>
          </a:p>
        </p:txBody>
      </p:sp>
      <p:sp>
        <p:nvSpPr>
          <p:cNvPr id="9" name="TextBox 8"/>
          <p:cNvSpPr txBox="1"/>
          <p:nvPr/>
        </p:nvSpPr>
        <p:spPr>
          <a:xfrm>
            <a:off x="1" y="1457298"/>
            <a:ext cx="9143999" cy="2308324"/>
          </a:xfrm>
          <a:prstGeom prst="rect">
            <a:avLst/>
          </a:prstGeom>
          <a:noFill/>
        </p:spPr>
        <p:txBody>
          <a:bodyPr wrap="square" rtlCol="0">
            <a:spAutoFit/>
          </a:bodyPr>
          <a:lstStyle/>
          <a:p>
            <a:r>
              <a:rPr lang="en-US" sz="2400" dirty="0" smtClean="0"/>
              <a:t>We can think of there being two states, one in which the players’ preferences are given in the left table and one in which these payoffs are given in the right table. </a:t>
            </a:r>
          </a:p>
          <a:p>
            <a:r>
              <a:rPr lang="en-US" sz="2400" dirty="0" err="1" smtClean="0"/>
              <a:t>Radka</a:t>
            </a:r>
            <a:r>
              <a:rPr lang="en-US" sz="2400" dirty="0" smtClean="0"/>
              <a:t> knows the state — she knows whether she wishes to meet or avoid Adam, whereas Adam does not; he assigns probability ½ </a:t>
            </a:r>
          </a:p>
          <a:p>
            <a:r>
              <a:rPr lang="en-US" sz="2400" dirty="0" smtClean="0"/>
              <a:t>to each state.</a:t>
            </a:r>
            <a:endParaRPr lang="en-US" sz="2400" dirty="0"/>
          </a:p>
        </p:txBody>
      </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7" name="TextBox 26"/>
          <p:cNvSpPr txBox="1"/>
          <p:nvPr/>
        </p:nvSpPr>
        <p:spPr>
          <a:xfrm>
            <a:off x="5594364" y="3867156"/>
            <a:ext cx="2884527" cy="461665"/>
          </a:xfrm>
          <a:prstGeom prst="rect">
            <a:avLst/>
          </a:prstGeom>
          <a:noFill/>
        </p:spPr>
        <p:txBody>
          <a:bodyPr wrap="square" rtlCol="0">
            <a:spAutoFit/>
          </a:bodyPr>
          <a:lstStyle/>
          <a:p>
            <a:pPr algn="ctr"/>
            <a:r>
              <a:rPr lang="en-US" sz="2400" b="1" dirty="0" err="1" smtClean="0">
                <a:solidFill>
                  <a:schemeClr val="accent3">
                    <a:lumMod val="10000"/>
                  </a:schemeClr>
                </a:solidFill>
              </a:rPr>
              <a:t>Radka</a:t>
            </a:r>
            <a:r>
              <a:rPr lang="en-US" sz="2400" b="1" dirty="0" smtClean="0">
                <a:solidFill>
                  <a:schemeClr val="accent3">
                    <a:lumMod val="10000"/>
                  </a:schemeClr>
                </a:solidFill>
              </a:rPr>
              <a:t> – dislikes A</a:t>
            </a:r>
            <a:endParaRPr lang="en-US" sz="1400" b="1" dirty="0">
              <a:solidFill>
                <a:schemeClr val="accent3">
                  <a:lumMod val="10000"/>
                </a:schemeClr>
              </a:solidFill>
            </a:endParaRPr>
          </a:p>
        </p:txBody>
      </p:sp>
      <p:sp>
        <p:nvSpPr>
          <p:cNvPr id="19" name="TextBox 18"/>
          <p:cNvSpPr txBox="1"/>
          <p:nvPr/>
        </p:nvSpPr>
        <p:spPr>
          <a:xfrm>
            <a:off x="0" y="4889520"/>
            <a:ext cx="519057" cy="1569660"/>
          </a:xfrm>
          <a:prstGeom prst="rect">
            <a:avLst/>
          </a:prstGeom>
          <a:noFill/>
        </p:spPr>
        <p:txBody>
          <a:bodyPr wrap="square" rtlCol="0">
            <a:spAutoFit/>
          </a:bodyPr>
          <a:lstStyle/>
          <a:p>
            <a:pPr algn="ctr"/>
            <a:r>
              <a:rPr lang="en-US" sz="2400" b="1" dirty="0" smtClean="0">
                <a:solidFill>
                  <a:srgbClr val="C00000"/>
                </a:solidFill>
              </a:rPr>
              <a:t>ADAM</a:t>
            </a:r>
            <a:endParaRPr lang="en-US" b="1" dirty="0">
              <a:solidFill>
                <a:srgbClr val="C00000"/>
              </a:solidFill>
            </a:endParaRPr>
          </a:p>
        </p:txBody>
      </p:sp>
      <p:graphicFrame>
        <p:nvGraphicFramePr>
          <p:cNvPr id="25" name="Content Placeholder 6"/>
          <p:cNvGraphicFramePr>
            <a:graphicFrameLocks/>
          </p:cNvGraphicFramePr>
          <p:nvPr/>
        </p:nvGraphicFramePr>
        <p:xfrm>
          <a:off x="665109" y="4305312"/>
          <a:ext cx="4016430" cy="2117754"/>
        </p:xfrm>
        <a:graphic>
          <a:graphicData uri="http://schemas.openxmlformats.org/drawingml/2006/table">
            <a:tbl>
              <a:tblPr firstRow="1" bandRow="1">
                <a:tableStyleId>{5C22544A-7EE6-4342-B048-85BDC9FD1C3A}</a:tableStyleId>
              </a:tblPr>
              <a:tblGrid>
                <a:gridCol w="1460520"/>
                <a:gridCol w="1168416"/>
                <a:gridCol w="1387494"/>
              </a:tblGrid>
              <a:tr h="745182">
                <a:tc>
                  <a:txBody>
                    <a:bodyPr/>
                    <a:lstStyle/>
                    <a:p>
                      <a:pPr algn="ctr"/>
                      <a:r>
                        <a:rPr lang="en-US" sz="2400" b="1" dirty="0" smtClean="0">
                          <a:solidFill>
                            <a:schemeClr val="accent3">
                              <a:lumMod val="10000"/>
                            </a:schemeClr>
                          </a:solidFill>
                        </a:rPr>
                        <a:t>1</a:t>
                      </a:r>
                      <a:r>
                        <a:rPr lang="en-US" sz="2400" b="1" baseline="30000" dirty="0" smtClean="0">
                          <a:solidFill>
                            <a:schemeClr val="accent3">
                              <a:lumMod val="10000"/>
                            </a:schemeClr>
                          </a:solidFill>
                        </a:rPr>
                        <a:t>st</a:t>
                      </a:r>
                      <a:r>
                        <a:rPr lang="en-US" sz="2400" b="1" dirty="0" smtClean="0">
                          <a:solidFill>
                            <a:schemeClr val="accent3">
                              <a:lumMod val="10000"/>
                            </a:schemeClr>
                          </a:solidFill>
                        </a:rPr>
                        <a:t>  -</a:t>
                      </a:r>
                      <a:r>
                        <a:rPr lang="en-US" sz="2400" b="1" baseline="0" dirty="0" smtClean="0">
                          <a:solidFill>
                            <a:schemeClr val="accent3">
                              <a:lumMod val="10000"/>
                            </a:schemeClr>
                          </a:solidFill>
                        </a:rPr>
                        <a:t> ½ </a:t>
                      </a:r>
                      <a:endParaRPr lang="en-US" sz="2400" b="0" dirty="0"/>
                    </a:p>
                  </a:txBody>
                  <a:tcPr anchor="ctr">
                    <a:solidFill>
                      <a:schemeClr val="bg1"/>
                    </a:solidFill>
                  </a:tcPr>
                </a:tc>
                <a:tc>
                  <a:txBody>
                    <a:bodyPr/>
                    <a:lstStyle/>
                    <a:p>
                      <a:pPr algn="ctr"/>
                      <a:r>
                        <a:rPr lang="en-US" sz="2400" b="0" dirty="0" smtClean="0"/>
                        <a:t>D.BILL</a:t>
                      </a:r>
                      <a:endParaRPr lang="en-US" sz="2400" b="0" dirty="0"/>
                    </a:p>
                  </a:txBody>
                  <a:tcPr anchor="ctr"/>
                </a:tc>
                <a:tc>
                  <a:txBody>
                    <a:bodyPr/>
                    <a:lstStyle/>
                    <a:p>
                      <a:pPr algn="ctr"/>
                      <a:r>
                        <a:rPr lang="en-US" sz="2400" b="0" dirty="0" smtClean="0"/>
                        <a:t>NOHAV.</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D.BILL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1</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NOHAV.</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2</a:t>
                      </a:r>
                      <a:endParaRPr lang="en-US" sz="2400" b="1" dirty="0"/>
                    </a:p>
                  </a:txBody>
                  <a:tcPr anchor="ctr">
                    <a:solidFill>
                      <a:schemeClr val="accent5">
                        <a:lumMod val="20000"/>
                        <a:lumOff val="80000"/>
                      </a:schemeClr>
                    </a:solidFill>
                  </a:tcPr>
                </a:tc>
              </a:tr>
            </a:tbl>
          </a:graphicData>
        </a:graphic>
      </p:graphicFrame>
      <p:graphicFrame>
        <p:nvGraphicFramePr>
          <p:cNvPr id="26" name="Content Placeholder 6"/>
          <p:cNvGraphicFramePr>
            <a:graphicFrameLocks/>
          </p:cNvGraphicFramePr>
          <p:nvPr/>
        </p:nvGraphicFramePr>
        <p:xfrm>
          <a:off x="4937130" y="4305312"/>
          <a:ext cx="4016430" cy="2117754"/>
        </p:xfrm>
        <a:graphic>
          <a:graphicData uri="http://schemas.openxmlformats.org/drawingml/2006/table">
            <a:tbl>
              <a:tblPr firstRow="1" bandRow="1">
                <a:tableStyleId>{5C22544A-7EE6-4342-B048-85BDC9FD1C3A}</a:tableStyleId>
              </a:tblPr>
              <a:tblGrid>
                <a:gridCol w="1460520"/>
                <a:gridCol w="1204929"/>
                <a:gridCol w="1350981"/>
              </a:tblGrid>
              <a:tr h="745182">
                <a:tc>
                  <a:txBody>
                    <a:bodyPr/>
                    <a:lstStyle/>
                    <a:p>
                      <a:pPr algn="ctr"/>
                      <a:r>
                        <a:rPr lang="en-US" sz="2400" b="1" baseline="0" dirty="0" smtClean="0">
                          <a:solidFill>
                            <a:schemeClr val="accent3">
                              <a:lumMod val="10000"/>
                            </a:schemeClr>
                          </a:solidFill>
                        </a:rPr>
                        <a:t>2</a:t>
                      </a:r>
                      <a:r>
                        <a:rPr lang="en-US" sz="2400" b="1" baseline="30000" dirty="0" smtClean="0">
                          <a:solidFill>
                            <a:schemeClr val="accent3">
                              <a:lumMod val="10000"/>
                            </a:schemeClr>
                          </a:solidFill>
                        </a:rPr>
                        <a:t>nd</a:t>
                      </a:r>
                      <a:r>
                        <a:rPr lang="en-US" sz="2400" b="1" baseline="0" dirty="0" smtClean="0">
                          <a:solidFill>
                            <a:schemeClr val="accent3">
                              <a:lumMod val="10000"/>
                            </a:schemeClr>
                          </a:solidFill>
                        </a:rPr>
                        <a:t>  - ½ </a:t>
                      </a:r>
                      <a:endParaRPr lang="en-US" sz="2400" b="0" dirty="0"/>
                    </a:p>
                  </a:txBody>
                  <a:tcPr anchor="ctr">
                    <a:solidFill>
                      <a:schemeClr val="bg1"/>
                    </a:solidFill>
                  </a:tcPr>
                </a:tc>
                <a:tc>
                  <a:txBody>
                    <a:bodyPr/>
                    <a:lstStyle/>
                    <a:p>
                      <a:pPr algn="ctr"/>
                      <a:r>
                        <a:rPr lang="en-US" sz="2400" b="0" dirty="0" smtClean="0"/>
                        <a:t>D.BILL</a:t>
                      </a:r>
                      <a:endParaRPr lang="en-US" sz="2400" b="0" dirty="0"/>
                    </a:p>
                  </a:txBody>
                  <a:tcPr anchor="ctr"/>
                </a:tc>
                <a:tc>
                  <a:txBody>
                    <a:bodyPr/>
                    <a:lstStyle/>
                    <a:p>
                      <a:pPr algn="ctr"/>
                      <a:r>
                        <a:rPr lang="en-US" sz="2400" b="0" dirty="0" smtClean="0"/>
                        <a:t>NOHAV.</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D.BILL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2</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NOHAV.</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1</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bl>
          </a:graphicData>
        </a:graphic>
      </p:graphicFrame>
      <p:sp>
        <p:nvSpPr>
          <p:cNvPr id="28" name="TextBox 27"/>
          <p:cNvSpPr txBox="1"/>
          <p:nvPr/>
        </p:nvSpPr>
        <p:spPr>
          <a:xfrm>
            <a:off x="1760499" y="3867156"/>
            <a:ext cx="2482884" cy="461665"/>
          </a:xfrm>
          <a:prstGeom prst="rect">
            <a:avLst/>
          </a:prstGeom>
          <a:noFill/>
        </p:spPr>
        <p:txBody>
          <a:bodyPr wrap="square" rtlCol="0">
            <a:spAutoFit/>
          </a:bodyPr>
          <a:lstStyle/>
          <a:p>
            <a:pPr algn="ctr"/>
            <a:r>
              <a:rPr lang="en-US" sz="2400" b="1" dirty="0" err="1" smtClean="0">
                <a:solidFill>
                  <a:schemeClr val="accent3">
                    <a:lumMod val="10000"/>
                  </a:schemeClr>
                </a:solidFill>
              </a:rPr>
              <a:t>Radka</a:t>
            </a:r>
            <a:r>
              <a:rPr lang="en-US" sz="2400" b="1" dirty="0" smtClean="0">
                <a:solidFill>
                  <a:schemeClr val="accent3">
                    <a:lumMod val="10000"/>
                  </a:schemeClr>
                </a:solidFill>
              </a:rPr>
              <a:t> – likes A</a:t>
            </a:r>
            <a:endParaRPr lang="en-US" sz="1400" b="1" dirty="0">
              <a:solidFill>
                <a:schemeClr val="accent3">
                  <a:lumMod val="10000"/>
                </a:schemeClr>
              </a:solidFill>
            </a:endParaRPr>
          </a:p>
        </p:txBody>
      </p:sp>
      <p:sp>
        <p:nvSpPr>
          <p:cNvPr id="9" name="TextBox 8"/>
          <p:cNvSpPr txBox="1"/>
          <p:nvPr/>
        </p:nvSpPr>
        <p:spPr>
          <a:xfrm>
            <a:off x="1" y="1457298"/>
            <a:ext cx="9143999" cy="2677656"/>
          </a:xfrm>
          <a:prstGeom prst="rect">
            <a:avLst/>
          </a:prstGeom>
          <a:noFill/>
        </p:spPr>
        <p:txBody>
          <a:bodyPr wrap="square" rtlCol="0">
            <a:spAutoFit/>
          </a:bodyPr>
          <a:lstStyle/>
          <a:p>
            <a:pPr algn="just"/>
            <a:r>
              <a:rPr lang="en-US" sz="2400" dirty="0" smtClean="0"/>
              <a:t>From ADAM’s point of view, RADKA has two possible types. ADAM does not know RADKA’s type </a:t>
            </a:r>
            <a:r>
              <a:rPr lang="en-US" sz="2400" dirty="0" smtClean="0">
                <a:sym typeface="Wingdings" pitchFamily="2" charset="2"/>
              </a:rPr>
              <a:t> </a:t>
            </a:r>
            <a:r>
              <a:rPr lang="en-US" sz="2400" dirty="0" smtClean="0"/>
              <a:t>to choose optimal action rationally he needs to form a belief about the chosen action of each type. </a:t>
            </a:r>
          </a:p>
          <a:p>
            <a:pPr algn="just"/>
            <a:endParaRPr lang="en-US" sz="2400" dirty="0" smtClean="0"/>
          </a:p>
          <a:p>
            <a:pPr algn="just"/>
            <a:r>
              <a:rPr lang="en-US" sz="2400" dirty="0" smtClean="0"/>
              <a:t>Given these beliefs, he can compute expected utility to each of his action. </a:t>
            </a:r>
            <a:endParaRPr lang="en-US" sz="2400" dirty="0"/>
          </a:p>
        </p:txBody>
      </p:sp>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7" name="TextBox 26"/>
          <p:cNvSpPr txBox="1"/>
          <p:nvPr/>
        </p:nvSpPr>
        <p:spPr>
          <a:xfrm>
            <a:off x="5594364" y="3867156"/>
            <a:ext cx="2884527" cy="461665"/>
          </a:xfrm>
          <a:prstGeom prst="rect">
            <a:avLst/>
          </a:prstGeom>
          <a:noFill/>
        </p:spPr>
        <p:txBody>
          <a:bodyPr wrap="square" rtlCol="0">
            <a:spAutoFit/>
          </a:bodyPr>
          <a:lstStyle/>
          <a:p>
            <a:pPr algn="ctr"/>
            <a:r>
              <a:rPr lang="en-US" sz="2400" b="1" dirty="0" err="1" smtClean="0">
                <a:solidFill>
                  <a:schemeClr val="accent3">
                    <a:lumMod val="10000"/>
                  </a:schemeClr>
                </a:solidFill>
              </a:rPr>
              <a:t>Radka</a:t>
            </a:r>
            <a:r>
              <a:rPr lang="en-US" sz="2400" b="1" dirty="0" smtClean="0">
                <a:solidFill>
                  <a:schemeClr val="accent3">
                    <a:lumMod val="10000"/>
                  </a:schemeClr>
                </a:solidFill>
              </a:rPr>
              <a:t> – dislikes A</a:t>
            </a:r>
            <a:endParaRPr lang="en-US" sz="1400" b="1" dirty="0">
              <a:solidFill>
                <a:schemeClr val="accent3">
                  <a:lumMod val="10000"/>
                </a:schemeClr>
              </a:solidFill>
            </a:endParaRPr>
          </a:p>
        </p:txBody>
      </p:sp>
      <p:sp>
        <p:nvSpPr>
          <p:cNvPr id="19" name="TextBox 18"/>
          <p:cNvSpPr txBox="1"/>
          <p:nvPr/>
        </p:nvSpPr>
        <p:spPr>
          <a:xfrm>
            <a:off x="0" y="4889520"/>
            <a:ext cx="519057" cy="1569660"/>
          </a:xfrm>
          <a:prstGeom prst="rect">
            <a:avLst/>
          </a:prstGeom>
          <a:noFill/>
        </p:spPr>
        <p:txBody>
          <a:bodyPr wrap="square" rtlCol="0">
            <a:spAutoFit/>
          </a:bodyPr>
          <a:lstStyle/>
          <a:p>
            <a:pPr algn="ctr"/>
            <a:r>
              <a:rPr lang="en-US" sz="2400" b="1" dirty="0" smtClean="0">
                <a:solidFill>
                  <a:srgbClr val="C00000"/>
                </a:solidFill>
              </a:rPr>
              <a:t>ADAM</a:t>
            </a:r>
            <a:endParaRPr lang="en-US" b="1" dirty="0">
              <a:solidFill>
                <a:srgbClr val="C00000"/>
              </a:solidFill>
            </a:endParaRPr>
          </a:p>
        </p:txBody>
      </p:sp>
      <p:graphicFrame>
        <p:nvGraphicFramePr>
          <p:cNvPr id="25" name="Content Placeholder 6"/>
          <p:cNvGraphicFramePr>
            <a:graphicFrameLocks/>
          </p:cNvGraphicFramePr>
          <p:nvPr/>
        </p:nvGraphicFramePr>
        <p:xfrm>
          <a:off x="665109" y="4305312"/>
          <a:ext cx="4016430" cy="2117754"/>
        </p:xfrm>
        <a:graphic>
          <a:graphicData uri="http://schemas.openxmlformats.org/drawingml/2006/table">
            <a:tbl>
              <a:tblPr firstRow="1" bandRow="1">
                <a:tableStyleId>{5C22544A-7EE6-4342-B048-85BDC9FD1C3A}</a:tableStyleId>
              </a:tblPr>
              <a:tblGrid>
                <a:gridCol w="1460520"/>
                <a:gridCol w="1168416"/>
                <a:gridCol w="1387494"/>
              </a:tblGrid>
              <a:tr h="745182">
                <a:tc>
                  <a:txBody>
                    <a:bodyPr/>
                    <a:lstStyle/>
                    <a:p>
                      <a:pPr algn="ctr"/>
                      <a:r>
                        <a:rPr lang="en-US" sz="2400" b="1" dirty="0" smtClean="0">
                          <a:solidFill>
                            <a:schemeClr val="accent3">
                              <a:lumMod val="10000"/>
                            </a:schemeClr>
                          </a:solidFill>
                        </a:rPr>
                        <a:t>1</a:t>
                      </a:r>
                      <a:r>
                        <a:rPr lang="en-US" sz="2400" b="1" baseline="30000" dirty="0" smtClean="0">
                          <a:solidFill>
                            <a:schemeClr val="accent3">
                              <a:lumMod val="10000"/>
                            </a:schemeClr>
                          </a:solidFill>
                        </a:rPr>
                        <a:t>st</a:t>
                      </a:r>
                      <a:r>
                        <a:rPr lang="en-US" sz="2400" b="1" dirty="0" smtClean="0">
                          <a:solidFill>
                            <a:schemeClr val="accent3">
                              <a:lumMod val="10000"/>
                            </a:schemeClr>
                          </a:solidFill>
                        </a:rPr>
                        <a:t>  -</a:t>
                      </a:r>
                      <a:r>
                        <a:rPr lang="en-US" sz="2400" b="1" baseline="0" dirty="0" smtClean="0">
                          <a:solidFill>
                            <a:schemeClr val="accent3">
                              <a:lumMod val="10000"/>
                            </a:schemeClr>
                          </a:solidFill>
                        </a:rPr>
                        <a:t> ½ </a:t>
                      </a:r>
                      <a:endParaRPr lang="en-US" sz="2400" b="0" dirty="0"/>
                    </a:p>
                  </a:txBody>
                  <a:tcPr anchor="ctr">
                    <a:solidFill>
                      <a:schemeClr val="bg1"/>
                    </a:solidFill>
                  </a:tcPr>
                </a:tc>
                <a:tc>
                  <a:txBody>
                    <a:bodyPr/>
                    <a:lstStyle/>
                    <a:p>
                      <a:pPr algn="ctr"/>
                      <a:r>
                        <a:rPr lang="en-US" sz="2400" b="0" dirty="0" smtClean="0"/>
                        <a:t>D.BILL</a:t>
                      </a:r>
                      <a:endParaRPr lang="en-US" sz="2400" b="0" dirty="0"/>
                    </a:p>
                  </a:txBody>
                  <a:tcPr anchor="ctr"/>
                </a:tc>
                <a:tc>
                  <a:txBody>
                    <a:bodyPr/>
                    <a:lstStyle/>
                    <a:p>
                      <a:pPr algn="ctr"/>
                      <a:r>
                        <a:rPr lang="en-US" sz="2400" b="0" dirty="0" smtClean="0"/>
                        <a:t>NOHAV.</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D.BILL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1</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NOHAV.</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2</a:t>
                      </a:r>
                      <a:endParaRPr lang="en-US" sz="2400" b="1" dirty="0"/>
                    </a:p>
                  </a:txBody>
                  <a:tcPr anchor="ctr">
                    <a:solidFill>
                      <a:schemeClr val="accent5">
                        <a:lumMod val="20000"/>
                        <a:lumOff val="80000"/>
                      </a:schemeClr>
                    </a:solidFill>
                  </a:tcPr>
                </a:tc>
              </a:tr>
            </a:tbl>
          </a:graphicData>
        </a:graphic>
      </p:graphicFrame>
      <p:graphicFrame>
        <p:nvGraphicFramePr>
          <p:cNvPr id="26" name="Content Placeholder 6"/>
          <p:cNvGraphicFramePr>
            <a:graphicFrameLocks/>
          </p:cNvGraphicFramePr>
          <p:nvPr/>
        </p:nvGraphicFramePr>
        <p:xfrm>
          <a:off x="4937130" y="4305312"/>
          <a:ext cx="4016430" cy="2117754"/>
        </p:xfrm>
        <a:graphic>
          <a:graphicData uri="http://schemas.openxmlformats.org/drawingml/2006/table">
            <a:tbl>
              <a:tblPr firstRow="1" bandRow="1">
                <a:tableStyleId>{5C22544A-7EE6-4342-B048-85BDC9FD1C3A}</a:tableStyleId>
              </a:tblPr>
              <a:tblGrid>
                <a:gridCol w="1460520"/>
                <a:gridCol w="1204929"/>
                <a:gridCol w="1350981"/>
              </a:tblGrid>
              <a:tr h="745182">
                <a:tc>
                  <a:txBody>
                    <a:bodyPr/>
                    <a:lstStyle/>
                    <a:p>
                      <a:pPr algn="ctr"/>
                      <a:r>
                        <a:rPr lang="en-US" sz="2400" b="1" baseline="0" dirty="0" smtClean="0">
                          <a:solidFill>
                            <a:schemeClr val="accent3">
                              <a:lumMod val="10000"/>
                            </a:schemeClr>
                          </a:solidFill>
                        </a:rPr>
                        <a:t>2</a:t>
                      </a:r>
                      <a:r>
                        <a:rPr lang="en-US" sz="2400" b="1" baseline="30000" dirty="0" smtClean="0">
                          <a:solidFill>
                            <a:schemeClr val="accent3">
                              <a:lumMod val="10000"/>
                            </a:schemeClr>
                          </a:solidFill>
                        </a:rPr>
                        <a:t>nd</a:t>
                      </a:r>
                      <a:r>
                        <a:rPr lang="en-US" sz="2400" b="1" baseline="0" dirty="0" smtClean="0">
                          <a:solidFill>
                            <a:schemeClr val="accent3">
                              <a:lumMod val="10000"/>
                            </a:schemeClr>
                          </a:solidFill>
                        </a:rPr>
                        <a:t>  - ½ </a:t>
                      </a:r>
                      <a:endParaRPr lang="en-US" sz="2400" b="0" dirty="0"/>
                    </a:p>
                  </a:txBody>
                  <a:tcPr anchor="ctr">
                    <a:solidFill>
                      <a:schemeClr val="bg1"/>
                    </a:solidFill>
                  </a:tcPr>
                </a:tc>
                <a:tc>
                  <a:txBody>
                    <a:bodyPr/>
                    <a:lstStyle/>
                    <a:p>
                      <a:pPr algn="ctr"/>
                      <a:r>
                        <a:rPr lang="en-US" sz="2400" b="0" dirty="0" smtClean="0"/>
                        <a:t>D.BILL</a:t>
                      </a:r>
                      <a:endParaRPr lang="en-US" sz="2400" b="0" dirty="0"/>
                    </a:p>
                  </a:txBody>
                  <a:tcPr anchor="ctr"/>
                </a:tc>
                <a:tc>
                  <a:txBody>
                    <a:bodyPr/>
                    <a:lstStyle/>
                    <a:p>
                      <a:pPr algn="ctr"/>
                      <a:r>
                        <a:rPr lang="en-US" sz="2400" b="0" dirty="0" smtClean="0"/>
                        <a:t>NOHAV.</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D.BILL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2</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NOHAV.</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1</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bl>
          </a:graphicData>
        </a:graphic>
      </p:graphicFrame>
      <p:sp>
        <p:nvSpPr>
          <p:cNvPr id="28" name="TextBox 27"/>
          <p:cNvSpPr txBox="1"/>
          <p:nvPr/>
        </p:nvSpPr>
        <p:spPr>
          <a:xfrm>
            <a:off x="1760499" y="3867156"/>
            <a:ext cx="2482884" cy="461665"/>
          </a:xfrm>
          <a:prstGeom prst="rect">
            <a:avLst/>
          </a:prstGeom>
          <a:noFill/>
        </p:spPr>
        <p:txBody>
          <a:bodyPr wrap="square" rtlCol="0">
            <a:spAutoFit/>
          </a:bodyPr>
          <a:lstStyle/>
          <a:p>
            <a:pPr algn="ctr"/>
            <a:r>
              <a:rPr lang="en-US" sz="2400" b="1" dirty="0" err="1" smtClean="0">
                <a:solidFill>
                  <a:schemeClr val="accent3">
                    <a:lumMod val="10000"/>
                  </a:schemeClr>
                </a:solidFill>
              </a:rPr>
              <a:t>Radka</a:t>
            </a:r>
            <a:r>
              <a:rPr lang="en-US" sz="2400" b="1" dirty="0" smtClean="0">
                <a:solidFill>
                  <a:schemeClr val="accent3">
                    <a:lumMod val="10000"/>
                  </a:schemeClr>
                </a:solidFill>
              </a:rPr>
              <a:t> – likes A</a:t>
            </a:r>
            <a:endParaRPr lang="en-US" sz="1400" b="1" dirty="0">
              <a:solidFill>
                <a:schemeClr val="accent3">
                  <a:lumMod val="10000"/>
                </a:schemeClr>
              </a:solidFill>
            </a:endParaRPr>
          </a:p>
        </p:txBody>
      </p:sp>
      <p:sp>
        <p:nvSpPr>
          <p:cNvPr id="9" name="TextBox 8"/>
          <p:cNvSpPr txBox="1"/>
          <p:nvPr/>
        </p:nvSpPr>
        <p:spPr>
          <a:xfrm>
            <a:off x="0" y="1238220"/>
            <a:ext cx="9143999" cy="2677656"/>
          </a:xfrm>
          <a:prstGeom prst="rect">
            <a:avLst/>
          </a:prstGeom>
          <a:noFill/>
        </p:spPr>
        <p:txBody>
          <a:bodyPr wrap="square" rtlCol="0">
            <a:spAutoFit/>
          </a:bodyPr>
          <a:lstStyle/>
          <a:p>
            <a:pPr algn="just"/>
            <a:r>
              <a:rPr lang="en-US" sz="2400" dirty="0" smtClean="0">
                <a:solidFill>
                  <a:srgbClr val="FFFF00"/>
                </a:solidFill>
              </a:rPr>
              <a:t>If ADAM believes that 1</a:t>
            </a:r>
            <a:r>
              <a:rPr lang="en-US" sz="2400" baseline="30000" dirty="0" smtClean="0">
                <a:solidFill>
                  <a:srgbClr val="FFFF00"/>
                </a:solidFill>
              </a:rPr>
              <a:t>st</a:t>
            </a:r>
            <a:r>
              <a:rPr lang="en-US" sz="2400" dirty="0" smtClean="0">
                <a:solidFill>
                  <a:srgbClr val="FFFF00"/>
                </a:solidFill>
              </a:rPr>
              <a:t> type RADKA will choose D.BILL and the 2</a:t>
            </a:r>
            <a:r>
              <a:rPr lang="en-US" sz="2400" baseline="30000" dirty="0" smtClean="0">
                <a:solidFill>
                  <a:srgbClr val="FFFF00"/>
                </a:solidFill>
              </a:rPr>
              <a:t>nd</a:t>
            </a:r>
            <a:r>
              <a:rPr lang="en-US" sz="2400" dirty="0" smtClean="0">
                <a:solidFill>
                  <a:srgbClr val="FFFF00"/>
                </a:solidFill>
              </a:rPr>
              <a:t> type </a:t>
            </a:r>
            <a:r>
              <a:rPr lang="en-US" sz="2400" dirty="0" err="1" smtClean="0">
                <a:solidFill>
                  <a:srgbClr val="FFFF00"/>
                </a:solidFill>
              </a:rPr>
              <a:t>Radka</a:t>
            </a:r>
            <a:r>
              <a:rPr lang="en-US" sz="2400" dirty="0" smtClean="0">
                <a:solidFill>
                  <a:srgbClr val="FFFF00"/>
                </a:solidFill>
              </a:rPr>
              <a:t> will choose D.BILL, then his EU:</a:t>
            </a:r>
          </a:p>
          <a:p>
            <a:pPr algn="just"/>
            <a:r>
              <a:rPr lang="en-US" sz="2400" dirty="0" smtClean="0"/>
              <a:t>EU (D.BILL) = ½ * 2 + ½ * 2 = 2</a:t>
            </a:r>
          </a:p>
          <a:p>
            <a:pPr algn="just"/>
            <a:r>
              <a:rPr lang="en-US" sz="2400" dirty="0" smtClean="0"/>
              <a:t>EU (NOHAV.) = ½ * 0 + ½ * 0 = 0</a:t>
            </a:r>
          </a:p>
          <a:p>
            <a:pPr algn="just"/>
            <a:r>
              <a:rPr lang="en-US" sz="2400" dirty="0" smtClean="0">
                <a:solidFill>
                  <a:srgbClr val="FFFF00"/>
                </a:solidFill>
              </a:rPr>
              <a:t>If ADAM believes that 1</a:t>
            </a:r>
            <a:r>
              <a:rPr lang="en-US" sz="2400" baseline="30000" dirty="0" smtClean="0">
                <a:solidFill>
                  <a:srgbClr val="FFFF00"/>
                </a:solidFill>
              </a:rPr>
              <a:t>st</a:t>
            </a:r>
            <a:r>
              <a:rPr lang="en-US" sz="2400" dirty="0" smtClean="0">
                <a:solidFill>
                  <a:srgbClr val="FFFF00"/>
                </a:solidFill>
              </a:rPr>
              <a:t> type – D.BILL, 2</a:t>
            </a:r>
            <a:r>
              <a:rPr lang="en-US" sz="2400" baseline="30000" dirty="0" smtClean="0">
                <a:solidFill>
                  <a:srgbClr val="FFFF00"/>
                </a:solidFill>
              </a:rPr>
              <a:t>nd</a:t>
            </a:r>
            <a:r>
              <a:rPr lang="en-US" sz="2400" dirty="0" smtClean="0">
                <a:solidFill>
                  <a:srgbClr val="FFFF00"/>
                </a:solidFill>
              </a:rPr>
              <a:t> type – NOHAV.:</a:t>
            </a:r>
          </a:p>
          <a:p>
            <a:pPr algn="just"/>
            <a:r>
              <a:rPr lang="en-US" sz="2400" dirty="0" smtClean="0"/>
              <a:t>EU (D.BILL) = ½ * 2 + ½ * 0 = 1</a:t>
            </a:r>
          </a:p>
          <a:p>
            <a:pPr algn="just"/>
            <a:r>
              <a:rPr lang="en-US" sz="2400" dirty="0" smtClean="0"/>
              <a:t>EU (NOHAV.) = ½ * 0 + ½ * 1 = ½ </a:t>
            </a:r>
          </a:p>
        </p:txBody>
      </p:sp>
      <p:cxnSp>
        <p:nvCxnSpPr>
          <p:cNvPr id="11" name="Straight Arrow Connector 10"/>
          <p:cNvCxnSpPr/>
          <p:nvPr/>
        </p:nvCxnSpPr>
        <p:spPr>
          <a:xfrm rot="5400000" flipH="1" flipV="1">
            <a:off x="1231063" y="3666335"/>
            <a:ext cx="2811499" cy="146054"/>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rot="10800000">
            <a:off x="3805232" y="2333610"/>
            <a:ext cx="2884525" cy="2848014"/>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7" name="TextBox 26"/>
          <p:cNvSpPr txBox="1"/>
          <p:nvPr/>
        </p:nvSpPr>
        <p:spPr>
          <a:xfrm>
            <a:off x="5594364" y="3867156"/>
            <a:ext cx="2884527" cy="461665"/>
          </a:xfrm>
          <a:prstGeom prst="rect">
            <a:avLst/>
          </a:prstGeom>
          <a:noFill/>
        </p:spPr>
        <p:txBody>
          <a:bodyPr wrap="square" rtlCol="0">
            <a:spAutoFit/>
          </a:bodyPr>
          <a:lstStyle/>
          <a:p>
            <a:pPr algn="ctr"/>
            <a:r>
              <a:rPr lang="en-US" sz="2400" b="1" dirty="0" err="1" smtClean="0">
                <a:solidFill>
                  <a:schemeClr val="accent3">
                    <a:lumMod val="10000"/>
                  </a:schemeClr>
                </a:solidFill>
              </a:rPr>
              <a:t>Radka</a:t>
            </a:r>
            <a:r>
              <a:rPr lang="en-US" sz="2400" b="1" dirty="0" smtClean="0">
                <a:solidFill>
                  <a:schemeClr val="accent3">
                    <a:lumMod val="10000"/>
                  </a:schemeClr>
                </a:solidFill>
              </a:rPr>
              <a:t> – dislikes A</a:t>
            </a:r>
            <a:endParaRPr lang="en-US" sz="1400" b="1" dirty="0">
              <a:solidFill>
                <a:schemeClr val="accent3">
                  <a:lumMod val="10000"/>
                </a:schemeClr>
              </a:solidFill>
            </a:endParaRPr>
          </a:p>
        </p:txBody>
      </p:sp>
      <p:sp>
        <p:nvSpPr>
          <p:cNvPr id="19" name="TextBox 18"/>
          <p:cNvSpPr txBox="1"/>
          <p:nvPr/>
        </p:nvSpPr>
        <p:spPr>
          <a:xfrm>
            <a:off x="0" y="4889520"/>
            <a:ext cx="519057" cy="1569660"/>
          </a:xfrm>
          <a:prstGeom prst="rect">
            <a:avLst/>
          </a:prstGeom>
          <a:noFill/>
        </p:spPr>
        <p:txBody>
          <a:bodyPr wrap="square" rtlCol="0">
            <a:spAutoFit/>
          </a:bodyPr>
          <a:lstStyle/>
          <a:p>
            <a:pPr algn="ctr"/>
            <a:r>
              <a:rPr lang="en-US" sz="2400" b="1" dirty="0" smtClean="0">
                <a:solidFill>
                  <a:srgbClr val="C00000"/>
                </a:solidFill>
              </a:rPr>
              <a:t>ADAM</a:t>
            </a:r>
            <a:endParaRPr lang="en-US" b="1" dirty="0">
              <a:solidFill>
                <a:srgbClr val="C00000"/>
              </a:solidFill>
            </a:endParaRPr>
          </a:p>
        </p:txBody>
      </p:sp>
      <p:graphicFrame>
        <p:nvGraphicFramePr>
          <p:cNvPr id="25" name="Content Placeholder 6"/>
          <p:cNvGraphicFramePr>
            <a:graphicFrameLocks/>
          </p:cNvGraphicFramePr>
          <p:nvPr/>
        </p:nvGraphicFramePr>
        <p:xfrm>
          <a:off x="665109" y="4305312"/>
          <a:ext cx="4016430" cy="2117754"/>
        </p:xfrm>
        <a:graphic>
          <a:graphicData uri="http://schemas.openxmlformats.org/drawingml/2006/table">
            <a:tbl>
              <a:tblPr firstRow="1" bandRow="1">
                <a:tableStyleId>{5C22544A-7EE6-4342-B048-85BDC9FD1C3A}</a:tableStyleId>
              </a:tblPr>
              <a:tblGrid>
                <a:gridCol w="1460520"/>
                <a:gridCol w="1168416"/>
                <a:gridCol w="1387494"/>
              </a:tblGrid>
              <a:tr h="745182">
                <a:tc>
                  <a:txBody>
                    <a:bodyPr/>
                    <a:lstStyle/>
                    <a:p>
                      <a:pPr algn="ctr"/>
                      <a:r>
                        <a:rPr lang="en-US" sz="2400" b="1" dirty="0" smtClean="0">
                          <a:solidFill>
                            <a:schemeClr val="accent3">
                              <a:lumMod val="10000"/>
                            </a:schemeClr>
                          </a:solidFill>
                        </a:rPr>
                        <a:t>1</a:t>
                      </a:r>
                      <a:r>
                        <a:rPr lang="en-US" sz="2400" b="1" baseline="30000" dirty="0" smtClean="0">
                          <a:solidFill>
                            <a:schemeClr val="accent3">
                              <a:lumMod val="10000"/>
                            </a:schemeClr>
                          </a:solidFill>
                        </a:rPr>
                        <a:t>st</a:t>
                      </a:r>
                      <a:r>
                        <a:rPr lang="en-US" sz="2400" b="1" dirty="0" smtClean="0">
                          <a:solidFill>
                            <a:schemeClr val="accent3">
                              <a:lumMod val="10000"/>
                            </a:schemeClr>
                          </a:solidFill>
                        </a:rPr>
                        <a:t>  -</a:t>
                      </a:r>
                      <a:r>
                        <a:rPr lang="en-US" sz="2400" b="1" baseline="0" dirty="0" smtClean="0">
                          <a:solidFill>
                            <a:schemeClr val="accent3">
                              <a:lumMod val="10000"/>
                            </a:schemeClr>
                          </a:solidFill>
                        </a:rPr>
                        <a:t> ½ </a:t>
                      </a:r>
                      <a:endParaRPr lang="en-US" sz="2400" b="0" dirty="0"/>
                    </a:p>
                  </a:txBody>
                  <a:tcPr anchor="ctr">
                    <a:solidFill>
                      <a:schemeClr val="bg1"/>
                    </a:solidFill>
                  </a:tcPr>
                </a:tc>
                <a:tc>
                  <a:txBody>
                    <a:bodyPr/>
                    <a:lstStyle/>
                    <a:p>
                      <a:pPr algn="ctr"/>
                      <a:r>
                        <a:rPr lang="en-US" sz="2400" b="0" dirty="0" smtClean="0"/>
                        <a:t>D.BILL</a:t>
                      </a:r>
                      <a:endParaRPr lang="en-US" sz="2400" b="0" dirty="0"/>
                    </a:p>
                  </a:txBody>
                  <a:tcPr anchor="ctr"/>
                </a:tc>
                <a:tc>
                  <a:txBody>
                    <a:bodyPr/>
                    <a:lstStyle/>
                    <a:p>
                      <a:pPr algn="ctr"/>
                      <a:r>
                        <a:rPr lang="en-US" sz="2400" b="0" dirty="0" smtClean="0"/>
                        <a:t>NOHAV.</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D.BILL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1</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NOHAV.</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2</a:t>
                      </a:r>
                      <a:endParaRPr lang="en-US" sz="2400" b="1" dirty="0"/>
                    </a:p>
                  </a:txBody>
                  <a:tcPr anchor="ctr">
                    <a:solidFill>
                      <a:schemeClr val="accent5">
                        <a:lumMod val="20000"/>
                        <a:lumOff val="80000"/>
                      </a:schemeClr>
                    </a:solidFill>
                  </a:tcPr>
                </a:tc>
              </a:tr>
            </a:tbl>
          </a:graphicData>
        </a:graphic>
      </p:graphicFrame>
      <p:graphicFrame>
        <p:nvGraphicFramePr>
          <p:cNvPr id="26" name="Content Placeholder 6"/>
          <p:cNvGraphicFramePr>
            <a:graphicFrameLocks/>
          </p:cNvGraphicFramePr>
          <p:nvPr/>
        </p:nvGraphicFramePr>
        <p:xfrm>
          <a:off x="4937130" y="4305312"/>
          <a:ext cx="4016430" cy="2117754"/>
        </p:xfrm>
        <a:graphic>
          <a:graphicData uri="http://schemas.openxmlformats.org/drawingml/2006/table">
            <a:tbl>
              <a:tblPr firstRow="1" bandRow="1">
                <a:tableStyleId>{5C22544A-7EE6-4342-B048-85BDC9FD1C3A}</a:tableStyleId>
              </a:tblPr>
              <a:tblGrid>
                <a:gridCol w="1460520"/>
                <a:gridCol w="1204929"/>
                <a:gridCol w="1350981"/>
              </a:tblGrid>
              <a:tr h="745182">
                <a:tc>
                  <a:txBody>
                    <a:bodyPr/>
                    <a:lstStyle/>
                    <a:p>
                      <a:pPr algn="ctr"/>
                      <a:r>
                        <a:rPr lang="en-US" sz="2400" b="1" baseline="0" dirty="0" smtClean="0">
                          <a:solidFill>
                            <a:schemeClr val="accent3">
                              <a:lumMod val="10000"/>
                            </a:schemeClr>
                          </a:solidFill>
                        </a:rPr>
                        <a:t>2</a:t>
                      </a:r>
                      <a:r>
                        <a:rPr lang="en-US" sz="2400" b="1" baseline="30000" dirty="0" smtClean="0">
                          <a:solidFill>
                            <a:schemeClr val="accent3">
                              <a:lumMod val="10000"/>
                            </a:schemeClr>
                          </a:solidFill>
                        </a:rPr>
                        <a:t>nd</a:t>
                      </a:r>
                      <a:r>
                        <a:rPr lang="en-US" sz="2400" b="1" baseline="0" dirty="0" smtClean="0">
                          <a:solidFill>
                            <a:schemeClr val="accent3">
                              <a:lumMod val="10000"/>
                            </a:schemeClr>
                          </a:solidFill>
                        </a:rPr>
                        <a:t>  - ½ </a:t>
                      </a:r>
                      <a:endParaRPr lang="en-US" sz="2400" b="0" dirty="0"/>
                    </a:p>
                  </a:txBody>
                  <a:tcPr anchor="ctr">
                    <a:solidFill>
                      <a:schemeClr val="bg1"/>
                    </a:solidFill>
                  </a:tcPr>
                </a:tc>
                <a:tc>
                  <a:txBody>
                    <a:bodyPr/>
                    <a:lstStyle/>
                    <a:p>
                      <a:pPr algn="ctr"/>
                      <a:r>
                        <a:rPr lang="en-US" sz="2400" b="0" dirty="0" smtClean="0"/>
                        <a:t>D.BILL</a:t>
                      </a:r>
                      <a:endParaRPr lang="en-US" sz="2400" b="0" dirty="0"/>
                    </a:p>
                  </a:txBody>
                  <a:tcPr anchor="ctr"/>
                </a:tc>
                <a:tc>
                  <a:txBody>
                    <a:bodyPr/>
                    <a:lstStyle/>
                    <a:p>
                      <a:pPr algn="ctr"/>
                      <a:r>
                        <a:rPr lang="en-US" sz="2400" b="0" dirty="0" smtClean="0"/>
                        <a:t>NOHAV.</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D.BILL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2</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NOHAV.</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1</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bl>
          </a:graphicData>
        </a:graphic>
      </p:graphicFrame>
      <p:sp>
        <p:nvSpPr>
          <p:cNvPr id="28" name="TextBox 27"/>
          <p:cNvSpPr txBox="1"/>
          <p:nvPr/>
        </p:nvSpPr>
        <p:spPr>
          <a:xfrm>
            <a:off x="1760499" y="3867156"/>
            <a:ext cx="2482884" cy="461665"/>
          </a:xfrm>
          <a:prstGeom prst="rect">
            <a:avLst/>
          </a:prstGeom>
          <a:noFill/>
        </p:spPr>
        <p:txBody>
          <a:bodyPr wrap="square" rtlCol="0">
            <a:spAutoFit/>
          </a:bodyPr>
          <a:lstStyle/>
          <a:p>
            <a:pPr algn="ctr"/>
            <a:r>
              <a:rPr lang="en-US" sz="2400" b="1" dirty="0" err="1" smtClean="0">
                <a:solidFill>
                  <a:schemeClr val="accent3">
                    <a:lumMod val="10000"/>
                  </a:schemeClr>
                </a:solidFill>
              </a:rPr>
              <a:t>Radka</a:t>
            </a:r>
            <a:r>
              <a:rPr lang="en-US" sz="2400" b="1" dirty="0" smtClean="0">
                <a:solidFill>
                  <a:schemeClr val="accent3">
                    <a:lumMod val="10000"/>
                  </a:schemeClr>
                </a:solidFill>
              </a:rPr>
              <a:t> – likes A</a:t>
            </a:r>
            <a:endParaRPr lang="en-US" sz="1400" b="1" dirty="0">
              <a:solidFill>
                <a:schemeClr val="accent3">
                  <a:lumMod val="10000"/>
                </a:schemeClr>
              </a:solidFill>
            </a:endParaRPr>
          </a:p>
        </p:txBody>
      </p:sp>
      <p:sp>
        <p:nvSpPr>
          <p:cNvPr id="9" name="TextBox 8"/>
          <p:cNvSpPr txBox="1"/>
          <p:nvPr/>
        </p:nvSpPr>
        <p:spPr>
          <a:xfrm>
            <a:off x="0" y="1238220"/>
            <a:ext cx="9143999" cy="2677656"/>
          </a:xfrm>
          <a:prstGeom prst="rect">
            <a:avLst/>
          </a:prstGeom>
          <a:noFill/>
        </p:spPr>
        <p:txBody>
          <a:bodyPr wrap="square" rtlCol="0">
            <a:spAutoFit/>
          </a:bodyPr>
          <a:lstStyle/>
          <a:p>
            <a:pPr algn="just"/>
            <a:r>
              <a:rPr lang="en-US" sz="2400" dirty="0" smtClean="0">
                <a:solidFill>
                  <a:srgbClr val="FFFF00"/>
                </a:solidFill>
              </a:rPr>
              <a:t>If ADAM believes that 1</a:t>
            </a:r>
            <a:r>
              <a:rPr lang="en-US" sz="2400" baseline="30000" dirty="0" smtClean="0">
                <a:solidFill>
                  <a:srgbClr val="FFFF00"/>
                </a:solidFill>
              </a:rPr>
              <a:t>st</a:t>
            </a:r>
            <a:r>
              <a:rPr lang="en-US" sz="2400" dirty="0" smtClean="0">
                <a:solidFill>
                  <a:srgbClr val="FFFF00"/>
                </a:solidFill>
              </a:rPr>
              <a:t> type RADKA will choose D.BILL and the 2</a:t>
            </a:r>
            <a:r>
              <a:rPr lang="en-US" sz="2400" baseline="30000" dirty="0" smtClean="0">
                <a:solidFill>
                  <a:srgbClr val="FFFF00"/>
                </a:solidFill>
              </a:rPr>
              <a:t>nd</a:t>
            </a:r>
            <a:r>
              <a:rPr lang="en-US" sz="2400" dirty="0" smtClean="0">
                <a:solidFill>
                  <a:srgbClr val="FFFF00"/>
                </a:solidFill>
              </a:rPr>
              <a:t> type </a:t>
            </a:r>
            <a:r>
              <a:rPr lang="en-US" sz="2400" dirty="0" err="1" smtClean="0">
                <a:solidFill>
                  <a:srgbClr val="FFFF00"/>
                </a:solidFill>
              </a:rPr>
              <a:t>Radka</a:t>
            </a:r>
            <a:r>
              <a:rPr lang="en-US" sz="2400" dirty="0" smtClean="0">
                <a:solidFill>
                  <a:srgbClr val="FFFF00"/>
                </a:solidFill>
              </a:rPr>
              <a:t> will choose D.BILL, then his EU:</a:t>
            </a:r>
          </a:p>
          <a:p>
            <a:pPr algn="just"/>
            <a:r>
              <a:rPr lang="en-US" sz="2400" dirty="0" smtClean="0"/>
              <a:t>EU (D.BILL) = ½ * 2 + ½ * 2 = 2</a:t>
            </a:r>
          </a:p>
          <a:p>
            <a:pPr algn="just"/>
            <a:r>
              <a:rPr lang="en-US" sz="2400" dirty="0" smtClean="0"/>
              <a:t>EU (NOHAV.) = ½ * 0 + ½ * 0 = 0</a:t>
            </a:r>
          </a:p>
          <a:p>
            <a:pPr algn="just"/>
            <a:r>
              <a:rPr lang="en-US" sz="2400" dirty="0" smtClean="0">
                <a:solidFill>
                  <a:srgbClr val="FFFF00"/>
                </a:solidFill>
              </a:rPr>
              <a:t>If ADAM believes that 1</a:t>
            </a:r>
            <a:r>
              <a:rPr lang="en-US" sz="2400" baseline="30000" dirty="0" smtClean="0">
                <a:solidFill>
                  <a:srgbClr val="FFFF00"/>
                </a:solidFill>
              </a:rPr>
              <a:t>st</a:t>
            </a:r>
            <a:r>
              <a:rPr lang="en-US" sz="2400" dirty="0" smtClean="0">
                <a:solidFill>
                  <a:srgbClr val="FFFF00"/>
                </a:solidFill>
              </a:rPr>
              <a:t> type – D.BILL, 2</a:t>
            </a:r>
            <a:r>
              <a:rPr lang="en-US" sz="2400" baseline="30000" dirty="0" smtClean="0">
                <a:solidFill>
                  <a:srgbClr val="FFFF00"/>
                </a:solidFill>
              </a:rPr>
              <a:t>nd</a:t>
            </a:r>
            <a:r>
              <a:rPr lang="en-US" sz="2400" dirty="0" smtClean="0">
                <a:solidFill>
                  <a:srgbClr val="FFFF00"/>
                </a:solidFill>
              </a:rPr>
              <a:t> type – NOHAV.:</a:t>
            </a:r>
          </a:p>
          <a:p>
            <a:pPr algn="just"/>
            <a:r>
              <a:rPr lang="en-US" sz="2400" dirty="0" smtClean="0"/>
              <a:t>EU (D.BILL) = ½ * 2 + ½ * 0 = 1</a:t>
            </a:r>
          </a:p>
          <a:p>
            <a:pPr algn="just"/>
            <a:r>
              <a:rPr lang="en-US" sz="2400" dirty="0" smtClean="0"/>
              <a:t>EU (NOHAV.) = ½ * 0 + ½ * 1 = ½ </a:t>
            </a:r>
          </a:p>
        </p:txBody>
      </p:sp>
      <p:cxnSp>
        <p:nvCxnSpPr>
          <p:cNvPr id="11" name="Straight Arrow Connector 10"/>
          <p:cNvCxnSpPr/>
          <p:nvPr/>
        </p:nvCxnSpPr>
        <p:spPr>
          <a:xfrm rot="5400000" flipH="1" flipV="1">
            <a:off x="1778758" y="4214030"/>
            <a:ext cx="1716109" cy="146054"/>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rot="10800000">
            <a:off x="3805230" y="3429001"/>
            <a:ext cx="4198993" cy="1862163"/>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5">
      <a:dk1>
        <a:srgbClr val="B3CCE6"/>
      </a:dk1>
      <a:lt1>
        <a:srgbClr val="FFFFFF"/>
      </a:lt1>
      <a:dk2>
        <a:srgbClr val="6698CC"/>
      </a:dk2>
      <a:lt2>
        <a:srgbClr val="FFFFFF"/>
      </a:lt2>
      <a:accent1>
        <a:srgbClr val="336599"/>
      </a:accent1>
      <a:accent2>
        <a:srgbClr val="2E4C6B"/>
      </a:accent2>
      <a:accent3>
        <a:srgbClr val="B8CAE2"/>
      </a:accent3>
      <a:accent4>
        <a:srgbClr val="DADADA"/>
      </a:accent4>
      <a:accent5>
        <a:srgbClr val="ADB8CA"/>
      </a:accent5>
      <a:accent6>
        <a:srgbClr val="294460"/>
      </a:accent6>
      <a:hlink>
        <a:srgbClr val="0B54A3"/>
      </a:hlink>
      <a:folHlink>
        <a:srgbClr val="0B73E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5A58"/>
        </a:dk1>
        <a:lt1>
          <a:srgbClr val="FFFFFF"/>
        </a:lt1>
        <a:dk2>
          <a:srgbClr val="008080"/>
        </a:dk2>
        <a:lt2>
          <a:srgbClr val="FFFFCC"/>
        </a:lt2>
        <a:accent1>
          <a:srgbClr val="006462"/>
        </a:accent1>
        <a:accent2>
          <a:srgbClr val="008080"/>
        </a:accent2>
        <a:accent3>
          <a:srgbClr val="AAC0C0"/>
        </a:accent3>
        <a:accent4>
          <a:srgbClr val="DADADA"/>
        </a:accent4>
        <a:accent5>
          <a:srgbClr val="AAB8B7"/>
        </a:accent5>
        <a:accent6>
          <a:srgbClr val="007373"/>
        </a:accent6>
        <a:hlink>
          <a:srgbClr val="00ACA8"/>
        </a:hlink>
        <a:folHlink>
          <a:srgbClr val="004444"/>
        </a:folHlink>
      </a:clrScheme>
      <a:clrMap bg1="dk2" tx1="lt1" bg2="dk1" tx2="lt2" accent1="accent1" accent2="accent2" accent3="accent3" accent4="accent4" accent5="accent5" accent6="accent6" hlink="hlink" folHlink="folHlink"/>
    </a:extraClrScheme>
    <a:extraClrScheme>
      <a:clrScheme name="Default Design 2">
        <a:dk1>
          <a:srgbClr val="342F61"/>
        </a:dk1>
        <a:lt1>
          <a:srgbClr val="FFFFFF"/>
        </a:lt1>
        <a:dk2>
          <a:srgbClr val="8794D5"/>
        </a:dk2>
        <a:lt2>
          <a:srgbClr val="FFFFFF"/>
        </a:lt2>
        <a:accent1>
          <a:srgbClr val="504D80"/>
        </a:accent1>
        <a:accent2>
          <a:srgbClr val="9791CA"/>
        </a:accent2>
        <a:accent3>
          <a:srgbClr val="C3C8E7"/>
        </a:accent3>
        <a:accent4>
          <a:srgbClr val="DADADA"/>
        </a:accent4>
        <a:accent5>
          <a:srgbClr val="B3B2C0"/>
        </a:accent5>
        <a:accent6>
          <a:srgbClr val="8883B7"/>
        </a:accent6>
        <a:hlink>
          <a:srgbClr val="322D5A"/>
        </a:hlink>
        <a:folHlink>
          <a:srgbClr val="544C9E"/>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DBA6"/>
        </a:lt1>
        <a:dk2>
          <a:srgbClr val="000000"/>
        </a:dk2>
        <a:lt2>
          <a:srgbClr val="FFAC31"/>
        </a:lt2>
        <a:accent1>
          <a:srgbClr val="FF9900"/>
        </a:accent1>
        <a:accent2>
          <a:srgbClr val="FFCC80"/>
        </a:accent2>
        <a:accent3>
          <a:srgbClr val="FFEAD0"/>
        </a:accent3>
        <a:accent4>
          <a:srgbClr val="000000"/>
        </a:accent4>
        <a:accent5>
          <a:srgbClr val="FFCAAA"/>
        </a:accent5>
        <a:accent6>
          <a:srgbClr val="E7B973"/>
        </a:accent6>
        <a:hlink>
          <a:srgbClr val="E68A00"/>
        </a:hlink>
        <a:folHlink>
          <a:srgbClr val="FF6600"/>
        </a:folHlink>
      </a:clrScheme>
      <a:clrMap bg1="lt1" tx1="dk1" bg2="lt2" tx2="dk2" accent1="accent1" accent2="accent2" accent3="accent3" accent4="accent4" accent5="accent5" accent6="accent6" hlink="hlink" folHlink="folHlink"/>
    </a:extraClrScheme>
    <a:extraClrScheme>
      <a:clrScheme name="Default Design 4">
        <a:dk1>
          <a:srgbClr val="66CCCC"/>
        </a:dk1>
        <a:lt1>
          <a:srgbClr val="FFFFFF"/>
        </a:lt1>
        <a:dk2>
          <a:srgbClr val="2E6B6B"/>
        </a:dk2>
        <a:lt2>
          <a:srgbClr val="2E6B6B"/>
        </a:lt2>
        <a:accent1>
          <a:srgbClr val="9ADEDC"/>
        </a:accent1>
        <a:accent2>
          <a:srgbClr val="45A3A1"/>
        </a:accent2>
        <a:accent3>
          <a:srgbClr val="ADBABA"/>
        </a:accent3>
        <a:accent4>
          <a:srgbClr val="DADADA"/>
        </a:accent4>
        <a:accent5>
          <a:srgbClr val="CAECEB"/>
        </a:accent5>
        <a:accent6>
          <a:srgbClr val="3E9391"/>
        </a:accent6>
        <a:hlink>
          <a:srgbClr val="45A3A1"/>
        </a:hlink>
        <a:folHlink>
          <a:srgbClr val="9ADEDC"/>
        </a:folHlink>
      </a:clrScheme>
      <a:clrMap bg1="dk2" tx1="lt1" bg2="dk1" tx2="lt2" accent1="accent1" accent2="accent2" accent3="accent3" accent4="accent4" accent5="accent5" accent6="accent6" hlink="hlink" folHlink="folHlink"/>
    </a:extraClrScheme>
    <a:extraClrScheme>
      <a:clrScheme name="Default Design 5">
        <a:dk1>
          <a:srgbClr val="B3CCE6"/>
        </a:dk1>
        <a:lt1>
          <a:srgbClr val="FFFFFF"/>
        </a:lt1>
        <a:dk2>
          <a:srgbClr val="6698CC"/>
        </a:dk2>
        <a:lt2>
          <a:srgbClr val="FFFFFF"/>
        </a:lt2>
        <a:accent1>
          <a:srgbClr val="336599"/>
        </a:accent1>
        <a:accent2>
          <a:srgbClr val="2E4C6B"/>
        </a:accent2>
        <a:accent3>
          <a:srgbClr val="B8CAE2"/>
        </a:accent3>
        <a:accent4>
          <a:srgbClr val="DADADA"/>
        </a:accent4>
        <a:accent5>
          <a:srgbClr val="ADB8CA"/>
        </a:accent5>
        <a:accent6>
          <a:srgbClr val="294460"/>
        </a:accent6>
        <a:hlink>
          <a:srgbClr val="0B54A3"/>
        </a:hlink>
        <a:folHlink>
          <a:srgbClr val="0B73E0"/>
        </a:folHlink>
      </a:clrScheme>
      <a:clrMap bg1="dk2" tx1="lt1" bg2="dk1" tx2="lt2" accent1="accent1" accent2="accent2" accent3="accent3" accent4="accent4" accent5="accent5" accent6="accent6" hlink="hlink" folHlink="folHlink"/>
    </a:extraClrScheme>
    <a:extraClrScheme>
      <a:clrScheme name="Default Design 6">
        <a:dk1>
          <a:srgbClr val="496B2E"/>
        </a:dk1>
        <a:lt1>
          <a:srgbClr val="CCE3B5"/>
        </a:lt1>
        <a:dk2>
          <a:srgbClr val="619933"/>
        </a:dk2>
        <a:lt2>
          <a:srgbClr val="F2F8ED"/>
        </a:lt2>
        <a:accent1>
          <a:srgbClr val="94CC66"/>
        </a:accent1>
        <a:accent2>
          <a:srgbClr val="FFFFFF"/>
        </a:accent2>
        <a:accent3>
          <a:srgbClr val="E2EFD7"/>
        </a:accent3>
        <a:accent4>
          <a:srgbClr val="3D5A26"/>
        </a:accent4>
        <a:accent5>
          <a:srgbClr val="C8E2B8"/>
        </a:accent5>
        <a:accent6>
          <a:srgbClr val="E7E7E7"/>
        </a:accent6>
        <a:hlink>
          <a:srgbClr val="4891EA"/>
        </a:hlink>
        <a:folHlink>
          <a:srgbClr val="7AAFF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12558</TotalTime>
  <Words>6909</Words>
  <Application>Microsoft Office PowerPoint</Application>
  <PresentationFormat>On-screen Show (4:3)</PresentationFormat>
  <Paragraphs>1053</Paragraphs>
  <Slides>53</Slides>
  <Notes>53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53</vt:i4>
      </vt:variant>
    </vt:vector>
  </HeadingPairs>
  <TitlesOfParts>
    <vt:vector size="55" baseType="lpstr">
      <vt:lpstr>Default Design</vt:lpstr>
      <vt:lpstr>Equation</vt:lpstr>
      <vt:lpstr>STATIC GAMES with incomplete information – Bayesian Games</vt:lpstr>
      <vt:lpstr>Complete vs. Incomplete inform.</vt:lpstr>
      <vt:lpstr>Example 1: Variant of BoS</vt:lpstr>
      <vt:lpstr>Example 1: Variant of BoS</vt:lpstr>
      <vt:lpstr>Example 1: Variant of BoS</vt:lpstr>
      <vt:lpstr>Example 1: Variant of BoS</vt:lpstr>
      <vt:lpstr>Example 1: Variant of BoS</vt:lpstr>
      <vt:lpstr>Example 1: Variant of BoS</vt:lpstr>
      <vt:lpstr>Example 1: Variant of BoS</vt:lpstr>
      <vt:lpstr>Example 1: Variant of BoS</vt:lpstr>
      <vt:lpstr>Example 1: Variant of BoS</vt:lpstr>
      <vt:lpstr>Example 1: Variant of BoS</vt:lpstr>
      <vt:lpstr>Example 1: Variant of BoS</vt:lpstr>
      <vt:lpstr>Example 1: Variant of BoS</vt:lpstr>
      <vt:lpstr>Example 1: Variant of BoS</vt:lpstr>
      <vt:lpstr>Example 2: Variant of BoS</vt:lpstr>
      <vt:lpstr>Example 2: Variant of BoS</vt:lpstr>
      <vt:lpstr>Example 2: Variant of BoS</vt:lpstr>
      <vt:lpstr>Example 2: Variant of BoS</vt:lpstr>
      <vt:lpstr>Example 2: Variant of BoS</vt:lpstr>
      <vt:lpstr>Example 2: Variant of BoS</vt:lpstr>
      <vt:lpstr>Example 2: Variant of BoS</vt:lpstr>
      <vt:lpstr>Example 2: Variant of BoS</vt:lpstr>
      <vt:lpstr>Example 2: Variant of BoS</vt:lpstr>
      <vt:lpstr>Example 2: Variant of BoS</vt:lpstr>
      <vt:lpstr>Example 2: Variant of BoS</vt:lpstr>
      <vt:lpstr>Example 2: Variant of BoS</vt:lpstr>
      <vt:lpstr>Example 2: Variant of BoS</vt:lpstr>
      <vt:lpstr>Example 2: Variant of BoS</vt:lpstr>
      <vt:lpstr>Example 2: Variant of BoS</vt:lpstr>
      <vt:lpstr>Example 2: Variant of BoS</vt:lpstr>
      <vt:lpstr>Example 2: Variant of BoS</vt:lpstr>
      <vt:lpstr>Example 2: Variant of BoS</vt:lpstr>
      <vt:lpstr>Example 2: Variant of BoS</vt:lpstr>
      <vt:lpstr>Example 2: Variant of BoS</vt:lpstr>
      <vt:lpstr>Example 2: Variant of BoS</vt:lpstr>
      <vt:lpstr>Example 2: Variant of BoS</vt:lpstr>
      <vt:lpstr>Example 2: Variant of BoS</vt:lpstr>
      <vt:lpstr>Example 1: Variant of BoS</vt:lpstr>
      <vt:lpstr>Bayesian Games</vt:lpstr>
      <vt:lpstr>Bayesian Games</vt:lpstr>
      <vt:lpstr>Bayesian Games</vt:lpstr>
      <vt:lpstr>Bayesian Games</vt:lpstr>
      <vt:lpstr>Bayesian Games</vt:lpstr>
      <vt:lpstr>Bayesian Games</vt:lpstr>
      <vt:lpstr>Bayesian Games</vt:lpstr>
      <vt:lpstr>Nash Equilibrium</vt:lpstr>
      <vt:lpstr>Nash Equilibrium</vt:lpstr>
      <vt:lpstr>How to find Nash Equilibrium</vt:lpstr>
      <vt:lpstr>How to find Nash Equilibrium</vt:lpstr>
      <vt:lpstr>Example 1: Variant of BoS</vt:lpstr>
      <vt:lpstr>Example 2: Variant of BoS</vt:lpstr>
      <vt:lpstr>Summary</vt:lpstr>
    </vt:vector>
  </TitlesOfParts>
  <Company>Little Creative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nanci</dc:creator>
  <cp:lastModifiedBy> </cp:lastModifiedBy>
  <cp:revision>990</cp:revision>
  <dcterms:created xsi:type="dcterms:W3CDTF">2005-03-15T10:04:38Z</dcterms:created>
  <dcterms:modified xsi:type="dcterms:W3CDTF">2009-11-27T09:21:43Z</dcterms:modified>
</cp:coreProperties>
</file>