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1"/>
  </p:notesMasterIdLst>
  <p:handoutMasterIdLst>
    <p:handoutMasterId r:id="rId52"/>
  </p:handoutMasterIdLst>
  <p:sldIdLst>
    <p:sldId id="331" r:id="rId2"/>
    <p:sldId id="474" r:id="rId3"/>
    <p:sldId id="533" r:id="rId4"/>
    <p:sldId id="569" r:id="rId5"/>
    <p:sldId id="561" r:id="rId6"/>
    <p:sldId id="562" r:id="rId7"/>
    <p:sldId id="563" r:id="rId8"/>
    <p:sldId id="566" r:id="rId9"/>
    <p:sldId id="564" r:id="rId10"/>
    <p:sldId id="567" r:id="rId11"/>
    <p:sldId id="565" r:id="rId12"/>
    <p:sldId id="568" r:id="rId13"/>
    <p:sldId id="570" r:id="rId14"/>
    <p:sldId id="571" r:id="rId15"/>
    <p:sldId id="572" r:id="rId16"/>
    <p:sldId id="573" r:id="rId17"/>
    <p:sldId id="574" r:id="rId18"/>
    <p:sldId id="575" r:id="rId19"/>
    <p:sldId id="576" r:id="rId20"/>
    <p:sldId id="578" r:id="rId21"/>
    <p:sldId id="577" r:id="rId22"/>
    <p:sldId id="531" r:id="rId23"/>
    <p:sldId id="534" r:id="rId24"/>
    <p:sldId id="535" r:id="rId25"/>
    <p:sldId id="537" r:id="rId26"/>
    <p:sldId id="536" r:id="rId27"/>
    <p:sldId id="538" r:id="rId28"/>
    <p:sldId id="543" r:id="rId29"/>
    <p:sldId id="539" r:id="rId30"/>
    <p:sldId id="541" r:id="rId31"/>
    <p:sldId id="544" r:id="rId32"/>
    <p:sldId id="540" r:id="rId33"/>
    <p:sldId id="545" r:id="rId34"/>
    <p:sldId id="546" r:id="rId35"/>
    <p:sldId id="547" r:id="rId36"/>
    <p:sldId id="549" r:id="rId37"/>
    <p:sldId id="550" r:id="rId38"/>
    <p:sldId id="551" r:id="rId39"/>
    <p:sldId id="553" r:id="rId40"/>
    <p:sldId id="554" r:id="rId41"/>
    <p:sldId id="555" r:id="rId42"/>
    <p:sldId id="556" r:id="rId43"/>
    <p:sldId id="557" r:id="rId44"/>
    <p:sldId id="558" r:id="rId45"/>
    <p:sldId id="559" r:id="rId46"/>
    <p:sldId id="579" r:id="rId47"/>
    <p:sldId id="560" r:id="rId48"/>
    <p:sldId id="580" r:id="rId49"/>
    <p:sldId id="435"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5691" autoAdjust="0"/>
    <p:restoredTop sz="70852" autoAdjust="0"/>
  </p:normalViewPr>
  <p:slideViewPr>
    <p:cSldViewPr>
      <p:cViewPr>
        <p:scale>
          <a:sx n="60" d="100"/>
          <a:sy n="60" d="100"/>
        </p:scale>
        <p:origin x="-6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1141413" y="685800"/>
            <a:ext cx="4575175" cy="3430588"/>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19</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a:t>
            </a:fld>
            <a:endParaRPr lang="cs-C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a:t>
            </a:fld>
            <a:endParaRPr lang="cs-CZ"/>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40</a:t>
            </a:fld>
            <a:endParaRPr lang="cs-C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41</a:t>
            </a:fld>
            <a:endParaRPr lang="cs-C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42</a:t>
            </a:fld>
            <a:endParaRPr lang="cs-C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43</a:t>
            </a:fld>
            <a:endParaRPr lang="cs-C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44</a:t>
            </a:fld>
            <a:endParaRPr lang="cs-CZ"/>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45</a:t>
            </a:fld>
            <a:endParaRPr lang="cs-C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46</a:t>
            </a:fld>
            <a:endParaRPr lang="cs-C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47</a:t>
            </a:fld>
            <a:endParaRPr lang="cs-C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48</a:t>
            </a:fld>
            <a:endParaRPr lang="cs-CZ"/>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49</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DYNAMIC GAMES with simultaneous moves</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8</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987792"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350"/>
            <a:ext cx="9144000" cy="720725"/>
          </a:xfrm>
        </p:spPr>
        <p:txBody>
          <a:bodyPr/>
          <a:lstStyle/>
          <a:p>
            <a:r>
              <a:rPr lang="en-US" sz="3600" dirty="0" smtClean="0"/>
              <a:t>Dynamic games with simultaneous moves</a:t>
            </a:r>
            <a:endParaRPr lang="en-US" sz="3600" dirty="0"/>
          </a:p>
        </p:txBody>
      </p:sp>
      <p:sp>
        <p:nvSpPr>
          <p:cNvPr id="3" name="Content Placeholder 2"/>
          <p:cNvSpPr>
            <a:spLocks noGrp="1"/>
          </p:cNvSpPr>
          <p:nvPr>
            <p:ph idx="1"/>
          </p:nvPr>
        </p:nvSpPr>
        <p:spPr>
          <a:xfrm>
            <a:off x="-7875" y="1484312"/>
            <a:ext cx="9144000" cy="5011779"/>
          </a:xfrm>
        </p:spPr>
        <p:txBody>
          <a:bodyPr/>
          <a:lstStyle/>
          <a:p>
            <a:r>
              <a:rPr lang="en-US" sz="2400" kern="1200" dirty="0" smtClean="0">
                <a:latin typeface="Arial" charset="0"/>
                <a:cs typeface="Arial" charset="0"/>
              </a:rPr>
              <a:t>Set of players:</a:t>
            </a:r>
          </a:p>
          <a:p>
            <a:r>
              <a:rPr lang="en-US" sz="2400" kern="1200" dirty="0" smtClean="0">
                <a:latin typeface="Arial" charset="0"/>
                <a:cs typeface="Arial" charset="0"/>
              </a:rPr>
              <a:t>Terminal histories:</a:t>
            </a:r>
          </a:p>
          <a:p>
            <a:r>
              <a:rPr lang="en-US" sz="2400" kern="1200" dirty="0" smtClean="0">
                <a:solidFill>
                  <a:schemeClr val="tx2"/>
                </a:solidFill>
                <a:latin typeface="Arial" charset="0"/>
                <a:cs typeface="Arial" charset="0"/>
              </a:rPr>
              <a:t>Player function:</a:t>
            </a:r>
          </a:p>
          <a:p>
            <a:r>
              <a:rPr lang="en-US" sz="2400" kern="1200" dirty="0" smtClean="0">
                <a:solidFill>
                  <a:schemeClr val="tx2"/>
                </a:solidFill>
                <a:latin typeface="Arial" charset="0"/>
                <a:cs typeface="Arial" charset="0"/>
              </a:rPr>
              <a:t>Set of actions for each players’ turn:</a:t>
            </a:r>
          </a:p>
          <a:p>
            <a:r>
              <a:rPr lang="en-US" sz="2800" kern="1200" dirty="0" smtClean="0">
                <a:solidFill>
                  <a:srgbClr val="FFFF00"/>
                </a:solidFill>
                <a:latin typeface="Arial" charset="0"/>
                <a:cs typeface="Arial" charset="0"/>
              </a:rPr>
              <a:t>Preferences for the players:</a:t>
            </a:r>
          </a:p>
          <a:p>
            <a:pPr lvl="1"/>
            <a:r>
              <a:rPr lang="en-US" sz="2400" kern="1200" dirty="0" smtClean="0">
                <a:solidFill>
                  <a:srgbClr val="FFFF00"/>
                </a:solidFill>
                <a:latin typeface="Arial" charset="0"/>
                <a:cs typeface="Arial" charset="0"/>
              </a:rPr>
              <a:t>Preferences over terminal histories</a:t>
            </a:r>
          </a:p>
          <a:p>
            <a:pPr lvl="1"/>
            <a:r>
              <a:rPr lang="en-US" sz="2400" kern="1200" dirty="0" smtClean="0">
                <a:solidFill>
                  <a:srgbClr val="FFFF00"/>
                </a:solidFill>
                <a:latin typeface="Arial" charset="0"/>
                <a:cs typeface="Arial" charset="0"/>
              </a:rPr>
              <a:t>Preferences over outcomes of terminal histories</a:t>
            </a:r>
          </a:p>
          <a:p>
            <a:pPr lvl="1"/>
            <a:r>
              <a:rPr lang="en-US" sz="2400" kern="1200" dirty="0" smtClean="0">
                <a:solidFill>
                  <a:srgbClr val="FFFF00"/>
                </a:solidFill>
                <a:latin typeface="Arial" charset="0"/>
                <a:cs typeface="Arial" charset="0"/>
              </a:rPr>
              <a:t>Again represented by utility (payoff) function</a:t>
            </a:r>
          </a:p>
          <a:p>
            <a:pPr lvl="1"/>
            <a:r>
              <a:rPr lang="en-US" sz="2400" dirty="0" smtClean="0"/>
              <a:t>Person 1: u</a:t>
            </a:r>
            <a:r>
              <a:rPr lang="en-US" sz="2400" baseline="-25000" dirty="0" smtClean="0"/>
              <a:t>1</a:t>
            </a:r>
            <a:r>
              <a:rPr lang="en-US" sz="2400" dirty="0" smtClean="0"/>
              <a:t> for which u</a:t>
            </a:r>
            <a:r>
              <a:rPr lang="en-US" sz="2400" baseline="-25000" dirty="0" smtClean="0"/>
              <a:t>1</a:t>
            </a:r>
            <a:r>
              <a:rPr lang="en-US" sz="2400" dirty="0" smtClean="0"/>
              <a:t>(</a:t>
            </a:r>
            <a:r>
              <a:rPr lang="en-US" sz="2400" i="1" dirty="0" smtClean="0"/>
              <a:t>Concert, (B, B))</a:t>
            </a:r>
            <a:r>
              <a:rPr lang="en-US" sz="2400" dirty="0" smtClean="0"/>
              <a:t> = 3, u</a:t>
            </a:r>
            <a:r>
              <a:rPr lang="en-US" sz="2400" baseline="-25000" dirty="0" smtClean="0"/>
              <a:t>1</a:t>
            </a:r>
            <a:r>
              <a:rPr lang="en-US" sz="2400" dirty="0" smtClean="0"/>
              <a:t>(Book) = 2, u</a:t>
            </a:r>
            <a:r>
              <a:rPr lang="en-US" sz="2400" baseline="-25000" dirty="0" smtClean="0"/>
              <a:t>1</a:t>
            </a:r>
            <a:r>
              <a:rPr lang="en-US" sz="2400" i="1" dirty="0" smtClean="0"/>
              <a:t> (Concert, (S, S))</a:t>
            </a:r>
            <a:r>
              <a:rPr lang="en-US" sz="2400" dirty="0" smtClean="0"/>
              <a:t> = 1</a:t>
            </a:r>
            <a:r>
              <a:rPr lang="en-US" sz="2400" i="1" dirty="0" smtClean="0"/>
              <a:t> and </a:t>
            </a:r>
            <a:r>
              <a:rPr lang="en-US" sz="2400" dirty="0" smtClean="0"/>
              <a:t>u</a:t>
            </a:r>
            <a:r>
              <a:rPr lang="en-US" sz="2400" baseline="-25000" dirty="0" smtClean="0"/>
              <a:t>1</a:t>
            </a:r>
            <a:r>
              <a:rPr lang="en-US" sz="2400" i="1" dirty="0" smtClean="0"/>
              <a:t>(Concert,(B,S))=</a:t>
            </a:r>
            <a:r>
              <a:rPr lang="en-US" sz="2400" dirty="0" smtClean="0"/>
              <a:t>u</a:t>
            </a:r>
            <a:r>
              <a:rPr lang="en-US" sz="2400" baseline="-25000" dirty="0" smtClean="0"/>
              <a:t>1</a:t>
            </a:r>
            <a:r>
              <a:rPr lang="en-US" sz="2400" i="1" dirty="0" smtClean="0"/>
              <a:t>(Concert,(S,B))=0 </a:t>
            </a: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987792"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dirty="0" smtClean="0"/>
              <a:t>strategy (as in simple case without simultaneous moves) specifies the action the player chooses for every history after which it is her turn to move</a:t>
            </a:r>
          </a:p>
          <a:p>
            <a:endParaRPr lang="en-US" sz="2800" dirty="0" smtClean="0"/>
          </a:p>
          <a:p>
            <a:r>
              <a:rPr lang="en-US" sz="2800" dirty="0" smtClean="0"/>
              <a:t>Definition: A </a:t>
            </a:r>
            <a:r>
              <a:rPr lang="en-US" sz="2800" b="1" dirty="0" smtClean="0">
                <a:solidFill>
                  <a:srgbClr val="FFFF00"/>
                </a:solidFill>
              </a:rPr>
              <a:t>strategy</a:t>
            </a:r>
            <a:r>
              <a:rPr lang="en-US" sz="2800" b="1" dirty="0" smtClean="0"/>
              <a:t> of player </a:t>
            </a:r>
            <a:r>
              <a:rPr lang="en-US" sz="2800" b="1" dirty="0" err="1" smtClean="0"/>
              <a:t>i</a:t>
            </a:r>
            <a:r>
              <a:rPr lang="en-US" sz="2800" b="1" dirty="0" smtClean="0"/>
              <a:t> in an dynamic game with </a:t>
            </a:r>
            <a:r>
              <a:rPr lang="en-US" sz="2800" dirty="0" smtClean="0"/>
              <a:t>simultaneous moves is a function that assigns to each history h after which </a:t>
            </a:r>
            <a:r>
              <a:rPr lang="en-US" sz="2800" dirty="0" err="1" smtClean="0"/>
              <a:t>i</a:t>
            </a:r>
            <a:r>
              <a:rPr lang="en-US" sz="2800" dirty="0" smtClean="0"/>
              <a:t> is one of the players whose turn it is to move (i.e. P(h) = </a:t>
            </a:r>
            <a:r>
              <a:rPr lang="en-US" sz="2800" dirty="0" err="1" smtClean="0"/>
              <a:t>i</a:t>
            </a:r>
            <a:r>
              <a:rPr lang="en-US" sz="2800" dirty="0" smtClean="0"/>
              <a:t>, where P is the player function) an action in A</a:t>
            </a:r>
            <a:r>
              <a:rPr lang="en-US" sz="2800" baseline="-25000" dirty="0" smtClean="0"/>
              <a:t>i</a:t>
            </a:r>
            <a:r>
              <a:rPr lang="en-US" sz="2800" dirty="0" smtClean="0"/>
              <a:t>(h) (the set of actions available to her after h)</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2" y="1311246"/>
            <a:ext cx="4791080" cy="5632311"/>
          </a:xfrm>
          <a:prstGeom prst="rect">
            <a:avLst/>
          </a:prstGeom>
          <a:noFill/>
        </p:spPr>
        <p:txBody>
          <a:bodyPr wrap="square" rtlCol="0">
            <a:spAutoFit/>
          </a:bodyPr>
          <a:lstStyle/>
          <a:p>
            <a:r>
              <a:rPr lang="en-US" sz="2400" dirty="0" smtClean="0">
                <a:solidFill>
                  <a:schemeClr val="bg2">
                    <a:lumMod val="10000"/>
                  </a:schemeClr>
                </a:solidFill>
              </a:rPr>
              <a:t>Strategies:</a:t>
            </a:r>
          </a:p>
          <a:p>
            <a:r>
              <a:rPr lang="en-US" sz="2400" dirty="0" smtClean="0">
                <a:solidFill>
                  <a:srgbClr val="C00000"/>
                </a:solidFill>
              </a:rPr>
              <a:t>Player 1: </a:t>
            </a:r>
          </a:p>
          <a:p>
            <a:r>
              <a:rPr lang="en-US" sz="2400" dirty="0" smtClean="0">
                <a:solidFill>
                  <a:srgbClr val="C00000"/>
                </a:solidFill>
              </a:rPr>
              <a:t>(Book, Bach)</a:t>
            </a:r>
          </a:p>
          <a:p>
            <a:r>
              <a:rPr lang="en-US" sz="2400" dirty="0" smtClean="0">
                <a:solidFill>
                  <a:srgbClr val="C00000"/>
                </a:solidFill>
              </a:rPr>
              <a:t>(Book, Stravinsky)</a:t>
            </a:r>
          </a:p>
          <a:p>
            <a:r>
              <a:rPr lang="en-US" sz="2400" dirty="0" smtClean="0">
                <a:solidFill>
                  <a:srgbClr val="C00000"/>
                </a:solidFill>
              </a:rPr>
              <a:t>(Concert, Bach)</a:t>
            </a:r>
          </a:p>
          <a:p>
            <a:r>
              <a:rPr lang="en-US" sz="2400" dirty="0" smtClean="0">
                <a:solidFill>
                  <a:srgbClr val="C00000"/>
                </a:solidFill>
              </a:rPr>
              <a:t>(Concert, Stravinsky)</a:t>
            </a:r>
          </a:p>
          <a:p>
            <a:r>
              <a:rPr lang="en-US" sz="2400" dirty="0" smtClean="0">
                <a:solidFill>
                  <a:schemeClr val="bg2">
                    <a:lumMod val="10000"/>
                  </a:schemeClr>
                </a:solidFill>
              </a:rPr>
              <a:t>Player 2:</a:t>
            </a:r>
          </a:p>
          <a:p>
            <a:r>
              <a:rPr lang="en-US" sz="2400" dirty="0" smtClean="0">
                <a:solidFill>
                  <a:schemeClr val="bg2">
                    <a:lumMod val="10000"/>
                  </a:schemeClr>
                </a:solidFill>
              </a:rPr>
              <a:t>Bach</a:t>
            </a:r>
          </a:p>
          <a:p>
            <a:r>
              <a:rPr lang="en-US" sz="2400" dirty="0" smtClean="0">
                <a:solidFill>
                  <a:schemeClr val="bg2">
                    <a:lumMod val="10000"/>
                  </a:schemeClr>
                </a:solidFill>
              </a:rPr>
              <a:t>Stravinsky</a:t>
            </a:r>
          </a:p>
          <a:p>
            <a:endParaRPr lang="en-US" sz="2400" dirty="0" smtClean="0">
              <a:solidFill>
                <a:schemeClr val="bg2">
                  <a:lumMod val="10000"/>
                </a:schemeClr>
              </a:solidFill>
            </a:endParaRPr>
          </a:p>
          <a:p>
            <a:r>
              <a:rPr lang="en-US" sz="2400" dirty="0" smtClean="0">
                <a:solidFill>
                  <a:schemeClr val="bg2">
                    <a:lumMod val="10000"/>
                  </a:schemeClr>
                </a:solidFill>
              </a:rPr>
              <a:t>!!!Player 1 plays at start and after concert </a:t>
            </a:r>
            <a:r>
              <a:rPr lang="en-US" sz="2400" dirty="0" smtClean="0">
                <a:solidFill>
                  <a:schemeClr val="bg2">
                    <a:lumMod val="10000"/>
                  </a:schemeClr>
                </a:solidFill>
                <a:sym typeface="Wingdings" pitchFamily="2" charset="2"/>
              </a:rPr>
              <a:t> each strategy has to specify his turn in each of these two states!!!</a:t>
            </a:r>
            <a:endParaRPr lang="en-US" sz="2400" dirty="0" smtClean="0">
              <a:solidFill>
                <a:schemeClr val="bg2">
                  <a:lumMod val="10000"/>
                </a:schemeClr>
              </a:solidFill>
            </a:endParaRPr>
          </a:p>
          <a:p>
            <a:endParaRPr lang="en-US" sz="2400"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1906551" y="3830643"/>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0" y="3940182"/>
            <a:ext cx="4791080" cy="3416320"/>
          </a:xfrm>
          <a:prstGeom prst="rect">
            <a:avLst/>
          </a:prstGeom>
          <a:noFill/>
        </p:spPr>
        <p:txBody>
          <a:bodyPr wrap="square" rtlCol="0">
            <a:spAutoFit/>
          </a:bodyPr>
          <a:lstStyle/>
          <a:p>
            <a:endParaRPr lang="en-US" sz="2400" dirty="0" smtClean="0">
              <a:solidFill>
                <a:schemeClr val="bg2">
                  <a:lumMod val="10000"/>
                </a:schemeClr>
              </a:solidFill>
            </a:endParaRPr>
          </a:p>
          <a:p>
            <a:endParaRPr lang="en-US" sz="2400" dirty="0" smtClean="0">
              <a:solidFill>
                <a:schemeClr val="bg2">
                  <a:lumMod val="10000"/>
                </a:schemeClr>
              </a:solidFill>
            </a:endParaRPr>
          </a:p>
          <a:p>
            <a:r>
              <a:rPr lang="en-US" sz="2400" dirty="0" smtClean="0">
                <a:solidFill>
                  <a:srgbClr val="FFFF00"/>
                </a:solidFill>
              </a:rPr>
              <a:t>SPNE – strategy profile: NE in every </a:t>
            </a:r>
            <a:r>
              <a:rPr lang="en-US" sz="2400" dirty="0" err="1" smtClean="0">
                <a:solidFill>
                  <a:srgbClr val="FFFF00"/>
                </a:solidFill>
              </a:rPr>
              <a:t>subgame</a:t>
            </a:r>
            <a:endParaRPr lang="en-US" sz="2400" dirty="0" smtClean="0">
              <a:solidFill>
                <a:srgbClr val="FFFF00"/>
              </a:solidFill>
            </a:endParaRPr>
          </a:p>
          <a:p>
            <a:r>
              <a:rPr lang="en-US" sz="2400" dirty="0" smtClean="0">
                <a:solidFill>
                  <a:schemeClr val="bg2">
                    <a:lumMod val="10000"/>
                  </a:schemeClr>
                </a:solidFill>
              </a:rPr>
              <a:t>we have two </a:t>
            </a:r>
            <a:r>
              <a:rPr lang="en-US" sz="2400" dirty="0" err="1" smtClean="0">
                <a:solidFill>
                  <a:schemeClr val="bg2">
                    <a:lumMod val="10000"/>
                  </a:schemeClr>
                </a:solidFill>
              </a:rPr>
              <a:t>subgames</a:t>
            </a:r>
            <a:r>
              <a:rPr lang="en-US" sz="2400" dirty="0" smtClean="0">
                <a:solidFill>
                  <a:schemeClr val="bg2">
                    <a:lumMod val="10000"/>
                  </a:schemeClr>
                </a:solidFill>
              </a:rPr>
              <a:t> here:</a:t>
            </a:r>
          </a:p>
          <a:p>
            <a:r>
              <a:rPr lang="en-US" sz="2400" dirty="0" smtClean="0">
                <a:solidFill>
                  <a:schemeClr val="bg2">
                    <a:lumMod val="10000"/>
                  </a:schemeClr>
                </a:solidFill>
              </a:rPr>
              <a:t>One is the whole game</a:t>
            </a:r>
          </a:p>
          <a:p>
            <a:r>
              <a:rPr lang="en-US" sz="2400" dirty="0" smtClean="0">
                <a:solidFill>
                  <a:schemeClr val="bg2">
                    <a:lumMod val="10000"/>
                  </a:schemeClr>
                </a:solidFill>
              </a:rPr>
              <a:t>Second one is circled </a:t>
            </a:r>
            <a:r>
              <a:rPr lang="en-US" sz="2400" dirty="0" smtClean="0">
                <a:solidFill>
                  <a:schemeClr val="bg2">
                    <a:lumMod val="10000"/>
                  </a:schemeClr>
                </a:solidFill>
                <a:sym typeface="Wingdings" pitchFamily="2" charset="2"/>
              </a:rPr>
              <a:t></a:t>
            </a:r>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a:solidFill>
                <a:srgbClr val="C00000"/>
              </a:solidFill>
            </a:endParaRPr>
          </a:p>
        </p:txBody>
      </p:sp>
      <p:sp>
        <p:nvSpPr>
          <p:cNvPr id="20" name="Oval 19"/>
          <p:cNvSpPr/>
          <p:nvPr/>
        </p:nvSpPr>
        <p:spPr>
          <a:xfrm>
            <a:off x="4316408" y="3429000"/>
            <a:ext cx="4827591" cy="3209922"/>
          </a:xfrm>
          <a:prstGeom prst="ellipse">
            <a:avLst/>
          </a:prstGeom>
          <a:no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2" y="1311246"/>
            <a:ext cx="4791080" cy="1938992"/>
          </a:xfrm>
          <a:prstGeom prst="rect">
            <a:avLst/>
          </a:prstGeom>
          <a:noFill/>
        </p:spPr>
        <p:txBody>
          <a:bodyPr wrap="square" rtlCol="0">
            <a:spAutoFit/>
          </a:bodyPr>
          <a:lstStyle/>
          <a:p>
            <a:r>
              <a:rPr lang="en-US" sz="2400" dirty="0" smtClean="0">
                <a:solidFill>
                  <a:srgbClr val="FFFF00"/>
                </a:solidFill>
              </a:rPr>
              <a:t>SPNE</a:t>
            </a:r>
          </a:p>
          <a:p>
            <a:r>
              <a:rPr lang="en-US" sz="2400" dirty="0" smtClean="0">
                <a:solidFill>
                  <a:srgbClr val="C00000"/>
                </a:solidFill>
              </a:rPr>
              <a:t>Similar as before we</a:t>
            </a:r>
          </a:p>
          <a:p>
            <a:r>
              <a:rPr lang="en-US" sz="2400" dirty="0" smtClean="0">
                <a:solidFill>
                  <a:srgbClr val="C00000"/>
                </a:solidFill>
              </a:rPr>
              <a:t>start with solving </a:t>
            </a:r>
          </a:p>
          <a:p>
            <a:r>
              <a:rPr lang="en-US" sz="2400" dirty="0" smtClean="0">
                <a:solidFill>
                  <a:srgbClr val="C00000"/>
                </a:solidFill>
              </a:rPr>
              <a:t>the </a:t>
            </a:r>
            <a:r>
              <a:rPr lang="en-US" sz="2400" dirty="0" err="1" smtClean="0">
                <a:solidFill>
                  <a:srgbClr val="C00000"/>
                </a:solidFill>
              </a:rPr>
              <a:t>subgame</a:t>
            </a:r>
            <a:r>
              <a:rPr lang="en-US" sz="2400" dirty="0" smtClean="0">
                <a:solidFill>
                  <a:srgbClr val="C00000"/>
                </a:solidFill>
              </a:rPr>
              <a:t>:</a:t>
            </a:r>
          </a:p>
          <a:p>
            <a:endParaRPr lang="en-US" sz="2400" dirty="0" smtClean="0">
              <a:solidFill>
                <a:srgbClr val="C00000"/>
              </a:solidFill>
            </a:endParaRPr>
          </a:p>
        </p:txBody>
      </p:sp>
      <p:sp>
        <p:nvSpPr>
          <p:cNvPr id="20" name="TextBox 19"/>
          <p:cNvSpPr txBox="1"/>
          <p:nvPr/>
        </p:nvSpPr>
        <p:spPr>
          <a:xfrm>
            <a:off x="4024305" y="529116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SPNE</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kern="1200" dirty="0" smtClean="0">
                <a:latin typeface="Arial" charset="0"/>
                <a:cs typeface="Arial" charset="0"/>
              </a:rPr>
              <a:t>We cannot simply find an optimal action for the player whose turn it is to move at the start of each </a:t>
            </a:r>
            <a:r>
              <a:rPr lang="en-US" sz="2800" kern="1200" dirty="0" err="1" smtClean="0">
                <a:latin typeface="Arial" charset="0"/>
                <a:cs typeface="Arial" charset="0"/>
              </a:rPr>
              <a:t>subgame</a:t>
            </a:r>
            <a:r>
              <a:rPr lang="en-US" sz="2800" kern="1200" dirty="0" smtClean="0">
                <a:latin typeface="Arial" charset="0"/>
                <a:cs typeface="Arial" charset="0"/>
              </a:rPr>
              <a:t>, given the players’ behavior in the remainder of the game. </a:t>
            </a:r>
          </a:p>
          <a:p>
            <a:r>
              <a:rPr lang="en-US" sz="2800" kern="1200" dirty="0" smtClean="0">
                <a:latin typeface="Arial" charset="0"/>
                <a:cs typeface="Arial" charset="0"/>
              </a:rPr>
              <a:t>We need to find a </a:t>
            </a:r>
            <a:r>
              <a:rPr lang="en-US" sz="2800" kern="1200" dirty="0" smtClean="0">
                <a:solidFill>
                  <a:srgbClr val="FFFF00"/>
                </a:solidFill>
                <a:latin typeface="Arial" charset="0"/>
                <a:cs typeface="Arial" charset="0"/>
              </a:rPr>
              <a:t>list of actions for the players who move at the start of each </a:t>
            </a:r>
            <a:r>
              <a:rPr lang="en-US" sz="2800" kern="1200" dirty="0" err="1" smtClean="0">
                <a:solidFill>
                  <a:srgbClr val="FFFF00"/>
                </a:solidFill>
                <a:latin typeface="Arial" charset="0"/>
                <a:cs typeface="Arial" charset="0"/>
              </a:rPr>
              <a:t>subgame</a:t>
            </a:r>
            <a:r>
              <a:rPr lang="en-US" sz="2800" kern="1200" dirty="0" smtClean="0">
                <a:latin typeface="Arial" charset="0"/>
                <a:cs typeface="Arial" charset="0"/>
              </a:rPr>
              <a:t>, with the property that each player’s action is </a:t>
            </a:r>
            <a:r>
              <a:rPr lang="en-US" sz="2800" kern="1200" dirty="0" smtClean="0">
                <a:solidFill>
                  <a:srgbClr val="FFFF00"/>
                </a:solidFill>
                <a:latin typeface="Arial" charset="0"/>
                <a:cs typeface="Arial" charset="0"/>
              </a:rPr>
              <a:t>optimal given the other players’ simultaneous actions and the players’ behavior in the remainder of the game</a:t>
            </a:r>
            <a:r>
              <a:rPr lang="en-US" sz="2800" kern="1200" dirty="0" smtClean="0">
                <a:latin typeface="Arial" charset="0"/>
                <a:cs typeface="Arial" charset="0"/>
              </a:rPr>
              <a:t>.</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u="sng" dirty="0" smtClean="0">
                          <a:solidFill>
                            <a:srgbClr val="C00000"/>
                          </a:solidFill>
                        </a:rPr>
                        <a:t>3</a:t>
                      </a:r>
                      <a:r>
                        <a:rPr lang="en-US" sz="2400" b="0" dirty="0" smtClean="0">
                          <a:solidFill>
                            <a:schemeClr val="bg2">
                              <a:lumMod val="10000"/>
                            </a:schemeClr>
                          </a:solidFill>
                        </a:rPr>
                        <a:t>, </a:t>
                      </a:r>
                      <a:r>
                        <a:rPr lang="en-US" sz="2400" b="1" u="sng" dirty="0" smtClean="0">
                          <a:solidFill>
                            <a:schemeClr val="accent3">
                              <a:lumMod val="10000"/>
                            </a:schemeClr>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3</a:t>
                      </a:r>
                      <a:endParaRPr lang="en-US" sz="2400" b="1" u="sng"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2" y="1311246"/>
            <a:ext cx="4791080" cy="3785652"/>
          </a:xfrm>
          <a:prstGeom prst="rect">
            <a:avLst/>
          </a:prstGeom>
          <a:noFill/>
        </p:spPr>
        <p:txBody>
          <a:bodyPr wrap="square" rtlCol="0">
            <a:spAutoFit/>
          </a:bodyPr>
          <a:lstStyle/>
          <a:p>
            <a:r>
              <a:rPr lang="en-US" sz="2400" dirty="0" smtClean="0">
                <a:solidFill>
                  <a:srgbClr val="FFFF00"/>
                </a:solidFill>
              </a:rPr>
              <a:t>SPNE</a:t>
            </a:r>
          </a:p>
          <a:p>
            <a:r>
              <a:rPr lang="en-US" sz="2400" dirty="0" smtClean="0">
                <a:solidFill>
                  <a:srgbClr val="C00000"/>
                </a:solidFill>
              </a:rPr>
              <a:t>Similar as before we</a:t>
            </a:r>
          </a:p>
          <a:p>
            <a:r>
              <a:rPr lang="en-US" sz="2400" dirty="0" smtClean="0">
                <a:solidFill>
                  <a:srgbClr val="C00000"/>
                </a:solidFill>
              </a:rPr>
              <a:t>start with solving </a:t>
            </a:r>
          </a:p>
          <a:p>
            <a:r>
              <a:rPr lang="en-US" sz="2400" dirty="0" smtClean="0">
                <a:solidFill>
                  <a:srgbClr val="C00000"/>
                </a:solidFill>
              </a:rPr>
              <a:t>the </a:t>
            </a:r>
            <a:r>
              <a:rPr lang="en-US" sz="2400" dirty="0" err="1" smtClean="0">
                <a:solidFill>
                  <a:srgbClr val="C00000"/>
                </a:solidFill>
              </a:rPr>
              <a:t>subgame</a:t>
            </a:r>
            <a:r>
              <a:rPr lang="en-US" sz="2400" dirty="0" smtClean="0">
                <a:solidFill>
                  <a:srgbClr val="C00000"/>
                </a:solidFill>
              </a:rPr>
              <a:t>:</a:t>
            </a:r>
          </a:p>
          <a:p>
            <a:r>
              <a:rPr lang="en-US" sz="2400" dirty="0" smtClean="0">
                <a:solidFill>
                  <a:schemeClr val="bg2">
                    <a:lumMod val="10000"/>
                  </a:schemeClr>
                </a:solidFill>
              </a:rPr>
              <a:t>two possible </a:t>
            </a:r>
          </a:p>
          <a:p>
            <a:r>
              <a:rPr lang="en-US" sz="2400" dirty="0" smtClean="0">
                <a:solidFill>
                  <a:schemeClr val="bg2">
                    <a:lumMod val="10000"/>
                  </a:schemeClr>
                </a:solidFill>
              </a:rPr>
              <a:t>outcomes (NE):</a:t>
            </a:r>
          </a:p>
          <a:p>
            <a:r>
              <a:rPr lang="en-US" sz="2400" dirty="0" smtClean="0">
                <a:solidFill>
                  <a:schemeClr val="bg2">
                    <a:lumMod val="10000"/>
                  </a:schemeClr>
                </a:solidFill>
              </a:rPr>
              <a:t>(</a:t>
            </a:r>
            <a:r>
              <a:rPr lang="en-US" sz="2400" dirty="0" err="1" smtClean="0">
                <a:solidFill>
                  <a:srgbClr val="C00000"/>
                </a:solidFill>
              </a:rPr>
              <a:t>Bach</a:t>
            </a:r>
            <a:r>
              <a:rPr lang="en-US" sz="2400" dirty="0" err="1" smtClean="0">
                <a:solidFill>
                  <a:schemeClr val="bg2">
                    <a:lumMod val="10000"/>
                  </a:schemeClr>
                </a:solidFill>
              </a:rPr>
              <a:t>,Bach</a:t>
            </a:r>
            <a:r>
              <a:rPr lang="en-US" sz="2400" dirty="0" smtClean="0">
                <a:solidFill>
                  <a:schemeClr val="bg2">
                    <a:lumMod val="10000"/>
                  </a:schemeClr>
                </a:solidFill>
              </a:rPr>
              <a:t>)</a:t>
            </a:r>
            <a:br>
              <a:rPr lang="en-US" sz="2400" dirty="0" smtClean="0">
                <a:solidFill>
                  <a:schemeClr val="bg2">
                    <a:lumMod val="10000"/>
                  </a:schemeClr>
                </a:solidFill>
              </a:rPr>
            </a:br>
            <a:r>
              <a:rPr lang="en-US" sz="2400" dirty="0" smtClean="0">
                <a:solidFill>
                  <a:schemeClr val="bg2">
                    <a:lumMod val="10000"/>
                  </a:schemeClr>
                </a:solidFill>
              </a:rPr>
              <a:t>(</a:t>
            </a:r>
            <a:r>
              <a:rPr lang="en-US" sz="2400" dirty="0" err="1" smtClean="0">
                <a:solidFill>
                  <a:srgbClr val="C00000"/>
                </a:solidFill>
              </a:rPr>
              <a:t>Strav.</a:t>
            </a:r>
            <a:r>
              <a:rPr lang="en-US" sz="2400" dirty="0" err="1" smtClean="0">
                <a:solidFill>
                  <a:schemeClr val="bg2">
                    <a:lumMod val="10000"/>
                  </a:schemeClr>
                </a:solidFill>
              </a:rPr>
              <a:t>,Strav</a:t>
            </a:r>
            <a:r>
              <a:rPr lang="en-US" sz="2400" dirty="0" smtClean="0">
                <a:solidFill>
                  <a:schemeClr val="bg2">
                    <a:lumMod val="10000"/>
                  </a:schemeClr>
                </a:solidFill>
              </a:rPr>
              <a:t>.)</a:t>
            </a:r>
          </a:p>
          <a:p>
            <a:endParaRPr lang="en-US" sz="2400" dirty="0" smtClean="0">
              <a:solidFill>
                <a:schemeClr val="bg2">
                  <a:lumMod val="10000"/>
                </a:schemeClr>
              </a:solidFill>
            </a:endParaRPr>
          </a:p>
          <a:p>
            <a:endParaRPr lang="en-US" sz="2400" dirty="0" smtClean="0">
              <a:solidFill>
                <a:srgbClr val="C00000"/>
              </a:solidFill>
            </a:endParaRPr>
          </a:p>
        </p:txBody>
      </p:sp>
      <p:sp>
        <p:nvSpPr>
          <p:cNvPr id="20" name="Rectangle 19"/>
          <p:cNvSpPr/>
          <p:nvPr/>
        </p:nvSpPr>
        <p:spPr>
          <a:xfrm>
            <a:off x="6543702" y="4962546"/>
            <a:ext cx="839799"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858170" y="5656293"/>
            <a:ext cx="839799"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024305" y="529116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u="sng" dirty="0" smtClean="0">
                          <a:solidFill>
                            <a:srgbClr val="C00000"/>
                          </a:solidFill>
                        </a:rPr>
                        <a:t>3</a:t>
                      </a:r>
                      <a:r>
                        <a:rPr lang="en-US" sz="2400" b="0" dirty="0" smtClean="0">
                          <a:solidFill>
                            <a:schemeClr val="bg2">
                              <a:lumMod val="10000"/>
                            </a:schemeClr>
                          </a:solidFill>
                        </a:rPr>
                        <a:t>, </a:t>
                      </a:r>
                      <a:r>
                        <a:rPr lang="en-US" sz="2400" b="1" u="sng" dirty="0" smtClean="0">
                          <a:solidFill>
                            <a:schemeClr val="accent3">
                              <a:lumMod val="10000"/>
                            </a:schemeClr>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3</a:t>
                      </a:r>
                      <a:endParaRPr lang="en-US" sz="2400" b="1" u="sng"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673324" y="3830643"/>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 y="1311246"/>
            <a:ext cx="4681541" cy="6370975"/>
          </a:xfrm>
          <a:prstGeom prst="rect">
            <a:avLst/>
          </a:prstGeom>
          <a:noFill/>
        </p:spPr>
        <p:txBody>
          <a:bodyPr wrap="square" rtlCol="0">
            <a:spAutoFit/>
          </a:bodyPr>
          <a:lstStyle/>
          <a:p>
            <a:r>
              <a:rPr lang="en-US" sz="2400" dirty="0" smtClean="0">
                <a:solidFill>
                  <a:srgbClr val="FFFF00"/>
                </a:solidFill>
              </a:rPr>
              <a:t>SPNE</a:t>
            </a:r>
          </a:p>
          <a:p>
            <a:r>
              <a:rPr lang="en-US" sz="2400" dirty="0" smtClean="0">
                <a:solidFill>
                  <a:srgbClr val="C00000"/>
                </a:solidFill>
              </a:rPr>
              <a:t>Similar as before we</a:t>
            </a:r>
          </a:p>
          <a:p>
            <a:r>
              <a:rPr lang="en-US" sz="2400" dirty="0" smtClean="0">
                <a:solidFill>
                  <a:srgbClr val="C00000"/>
                </a:solidFill>
              </a:rPr>
              <a:t>find optimal action for the </a:t>
            </a:r>
          </a:p>
          <a:p>
            <a:r>
              <a:rPr lang="en-US" sz="2400" dirty="0" smtClean="0">
                <a:solidFill>
                  <a:srgbClr val="C00000"/>
                </a:solidFill>
              </a:rPr>
              <a:t>player at the start</a:t>
            </a:r>
          </a:p>
          <a:p>
            <a:r>
              <a:rPr lang="en-US" sz="2400" dirty="0" smtClean="0">
                <a:solidFill>
                  <a:srgbClr val="C00000"/>
                </a:solidFill>
              </a:rPr>
              <a:t>of the game </a:t>
            </a:r>
          </a:p>
          <a:p>
            <a:r>
              <a:rPr lang="en-US" sz="2400" dirty="0" smtClean="0">
                <a:solidFill>
                  <a:srgbClr val="C00000"/>
                </a:solidFill>
              </a:rPr>
              <a:t>for each possible</a:t>
            </a:r>
          </a:p>
          <a:p>
            <a:r>
              <a:rPr lang="en-US" sz="2400" dirty="0" smtClean="0">
                <a:solidFill>
                  <a:srgbClr val="C00000"/>
                </a:solidFill>
              </a:rPr>
              <a:t>combination</a:t>
            </a:r>
          </a:p>
          <a:p>
            <a:r>
              <a:rPr lang="en-US" sz="2400" dirty="0" smtClean="0">
                <a:solidFill>
                  <a:srgbClr val="C00000"/>
                </a:solidFill>
              </a:rPr>
              <a:t>of optimal </a:t>
            </a:r>
          </a:p>
          <a:p>
            <a:r>
              <a:rPr lang="en-US" sz="2400" dirty="0" smtClean="0">
                <a:solidFill>
                  <a:srgbClr val="C00000"/>
                </a:solidFill>
              </a:rPr>
              <a:t>actions</a:t>
            </a:r>
          </a:p>
          <a:p>
            <a:r>
              <a:rPr lang="en-US" sz="2400" dirty="0" smtClean="0">
                <a:solidFill>
                  <a:srgbClr val="C00000"/>
                </a:solidFill>
              </a:rPr>
              <a:t>(here for each outcome)</a:t>
            </a:r>
          </a:p>
          <a:p>
            <a:endParaRPr lang="en-US" sz="2400" dirty="0" smtClean="0">
              <a:solidFill>
                <a:schemeClr val="bg2">
                  <a:lumMod val="10000"/>
                </a:schemeClr>
              </a:solidFill>
            </a:endParaRPr>
          </a:p>
          <a:p>
            <a:r>
              <a:rPr lang="en-US" sz="2400" dirty="0" smtClean="0">
                <a:solidFill>
                  <a:schemeClr val="bg2">
                    <a:lumMod val="10000"/>
                  </a:schemeClr>
                </a:solidFill>
              </a:rPr>
              <a:t>(</a:t>
            </a:r>
            <a:r>
              <a:rPr lang="en-US" sz="2400" dirty="0" err="1" smtClean="0">
                <a:solidFill>
                  <a:srgbClr val="C00000"/>
                </a:solidFill>
              </a:rPr>
              <a:t>Bach</a:t>
            </a:r>
            <a:r>
              <a:rPr lang="en-US" sz="2400" dirty="0" err="1" smtClean="0">
                <a:solidFill>
                  <a:schemeClr val="bg2">
                    <a:lumMod val="10000"/>
                  </a:schemeClr>
                </a:solidFill>
              </a:rPr>
              <a:t>,Bach</a:t>
            </a:r>
            <a:r>
              <a:rPr lang="en-US" sz="2400" dirty="0" smtClean="0">
                <a:solidFill>
                  <a:schemeClr val="bg2">
                    <a:lumMod val="10000"/>
                  </a:schemeClr>
                </a:solidFill>
              </a:rPr>
              <a:t>) </a:t>
            </a:r>
            <a:r>
              <a:rPr lang="en-US" sz="2400" dirty="0" smtClean="0">
                <a:solidFill>
                  <a:schemeClr val="bg2">
                    <a:lumMod val="10000"/>
                  </a:schemeClr>
                </a:solidFill>
                <a:sym typeface="Wingdings" pitchFamily="2" charset="2"/>
              </a:rPr>
              <a:t> </a:t>
            </a:r>
            <a:r>
              <a:rPr lang="en-US" sz="2400" dirty="0" smtClean="0">
                <a:solidFill>
                  <a:srgbClr val="C00000"/>
                </a:solidFill>
                <a:sym typeface="Wingdings" pitchFamily="2" charset="2"/>
              </a:rPr>
              <a:t>Concert</a:t>
            </a:r>
          </a:p>
          <a:p>
            <a:endParaRPr lang="en-US" sz="2400" dirty="0" smtClean="0">
              <a:solidFill>
                <a:schemeClr val="bg2">
                  <a:lumMod val="10000"/>
                </a:schemeClr>
              </a:solidFill>
              <a:sym typeface="Wingdings" pitchFamily="2" charset="2"/>
            </a:endParaRPr>
          </a:p>
          <a:p>
            <a:r>
              <a:rPr lang="en-US" sz="2400" dirty="0" smtClean="0">
                <a:solidFill>
                  <a:schemeClr val="bg2">
                    <a:lumMod val="10000"/>
                  </a:schemeClr>
                </a:solidFill>
                <a:sym typeface="Wingdings" pitchFamily="2" charset="2"/>
              </a:rPr>
              <a:t>SPNE: (</a:t>
            </a:r>
            <a:r>
              <a:rPr lang="en-US" sz="2400" dirty="0" smtClean="0">
                <a:solidFill>
                  <a:srgbClr val="C00000"/>
                </a:solidFill>
                <a:sym typeface="Wingdings" pitchFamily="2" charset="2"/>
              </a:rPr>
              <a:t>(Concert, Bach)</a:t>
            </a:r>
            <a:r>
              <a:rPr lang="en-US" sz="2400" dirty="0" smtClean="0">
                <a:solidFill>
                  <a:schemeClr val="bg2">
                    <a:lumMod val="10000"/>
                  </a:schemeClr>
                </a:solidFill>
                <a:sym typeface="Wingdings" pitchFamily="2" charset="2"/>
              </a:rPr>
              <a:t>,Bach)</a:t>
            </a:r>
            <a:r>
              <a:rPr lang="en-US" sz="2400" dirty="0" smtClean="0">
                <a:solidFill>
                  <a:schemeClr val="bg2">
                    <a:lumMod val="10000"/>
                  </a:schemeClr>
                </a:solidFill>
              </a:rPr>
              <a:t/>
            </a:r>
            <a:br>
              <a:rPr lang="en-US" sz="2400" dirty="0" smtClean="0">
                <a:solidFill>
                  <a:schemeClr val="bg2">
                    <a:lumMod val="10000"/>
                  </a:schemeClr>
                </a:solidFill>
              </a:rPr>
            </a:br>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rgbClr val="C00000"/>
              </a:solidFill>
            </a:endParaRPr>
          </a:p>
        </p:txBody>
      </p:sp>
      <p:sp>
        <p:nvSpPr>
          <p:cNvPr id="20" name="Rectangle 19"/>
          <p:cNvSpPr/>
          <p:nvPr/>
        </p:nvSpPr>
        <p:spPr>
          <a:xfrm>
            <a:off x="6543702" y="4962546"/>
            <a:ext cx="839799"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060818" y="529116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Midterm</a:t>
            </a:r>
            <a:endParaRPr lang="en-US" dirty="0"/>
          </a:p>
        </p:txBody>
      </p:sp>
      <p:sp>
        <p:nvSpPr>
          <p:cNvPr id="3" name="Content Placeholder 2"/>
          <p:cNvSpPr>
            <a:spLocks noGrp="1"/>
          </p:cNvSpPr>
          <p:nvPr>
            <p:ph idx="1"/>
          </p:nvPr>
        </p:nvSpPr>
        <p:spPr>
          <a:xfrm>
            <a:off x="0" y="1238220"/>
            <a:ext cx="9144000" cy="5257872"/>
          </a:xfrm>
        </p:spPr>
        <p:txBody>
          <a:bodyPr/>
          <a:lstStyle/>
          <a:p>
            <a:r>
              <a:rPr lang="en-US" sz="2400" dirty="0" smtClean="0"/>
              <a:t>Results</a:t>
            </a:r>
            <a:r>
              <a:rPr lang="en-US" sz="2800" dirty="0" smtClean="0"/>
              <a:t>: !!! already adjusted to maximum of 40 points !!!</a:t>
            </a:r>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1100" dirty="0" smtClean="0"/>
          </a:p>
          <a:p>
            <a:r>
              <a:rPr lang="en-US" sz="2400" dirty="0" smtClean="0"/>
              <a:t>According to syllabus you may opt for make-up midterm just before your final exam. This make-up midterm will be, however, a little bit harder…</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pic>
        <p:nvPicPr>
          <p:cNvPr id="6" name="Picture 5" descr="histogram.png"/>
          <p:cNvPicPr>
            <a:picLocks noChangeAspect="1"/>
          </p:cNvPicPr>
          <p:nvPr/>
        </p:nvPicPr>
        <p:blipFill>
          <a:blip r:embed="rId3" cstate="print"/>
          <a:stretch>
            <a:fillRect/>
          </a:stretch>
        </p:blipFill>
        <p:spPr>
          <a:xfrm>
            <a:off x="0" y="1676376"/>
            <a:ext cx="9144000" cy="3833865"/>
          </a:xfrm>
          <a:prstGeom prst="rect">
            <a:avLst/>
          </a:prstGeom>
        </p:spPr>
      </p:pic>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u="sng" dirty="0" smtClean="0">
                          <a:solidFill>
                            <a:srgbClr val="C00000"/>
                          </a:solidFill>
                        </a:rPr>
                        <a:t>3</a:t>
                      </a:r>
                      <a:r>
                        <a:rPr lang="en-US" sz="2400" b="0" dirty="0" smtClean="0">
                          <a:solidFill>
                            <a:schemeClr val="bg2">
                              <a:lumMod val="10000"/>
                            </a:schemeClr>
                          </a:solidFill>
                        </a:rPr>
                        <a:t>, </a:t>
                      </a:r>
                      <a:r>
                        <a:rPr lang="en-US" sz="2400" b="1" u="sng" dirty="0" smtClean="0">
                          <a:solidFill>
                            <a:schemeClr val="accent3">
                              <a:lumMod val="10000"/>
                            </a:schemeClr>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3</a:t>
                      </a:r>
                      <a:endParaRPr lang="en-US" sz="2400" b="1" u="sng"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673324" y="3830643"/>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 y="1311246"/>
            <a:ext cx="4718055" cy="6370975"/>
          </a:xfrm>
          <a:prstGeom prst="rect">
            <a:avLst/>
          </a:prstGeom>
          <a:noFill/>
        </p:spPr>
        <p:txBody>
          <a:bodyPr wrap="square" rtlCol="0">
            <a:spAutoFit/>
          </a:bodyPr>
          <a:lstStyle/>
          <a:p>
            <a:r>
              <a:rPr lang="en-US" sz="2400" dirty="0" smtClean="0">
                <a:solidFill>
                  <a:srgbClr val="FFFF00"/>
                </a:solidFill>
              </a:rPr>
              <a:t>SPNE</a:t>
            </a:r>
          </a:p>
          <a:p>
            <a:r>
              <a:rPr lang="en-US" sz="2400" dirty="0" smtClean="0">
                <a:solidFill>
                  <a:srgbClr val="C00000"/>
                </a:solidFill>
              </a:rPr>
              <a:t>Similar as before we</a:t>
            </a:r>
          </a:p>
          <a:p>
            <a:r>
              <a:rPr lang="en-US" sz="2400" dirty="0" smtClean="0">
                <a:solidFill>
                  <a:srgbClr val="C00000"/>
                </a:solidFill>
              </a:rPr>
              <a:t>find optimal action for the </a:t>
            </a:r>
          </a:p>
          <a:p>
            <a:r>
              <a:rPr lang="en-US" sz="2400" dirty="0" smtClean="0">
                <a:solidFill>
                  <a:srgbClr val="C00000"/>
                </a:solidFill>
              </a:rPr>
              <a:t>player at the start</a:t>
            </a:r>
          </a:p>
          <a:p>
            <a:r>
              <a:rPr lang="en-US" sz="2400" dirty="0" smtClean="0">
                <a:solidFill>
                  <a:srgbClr val="C00000"/>
                </a:solidFill>
              </a:rPr>
              <a:t>of the game </a:t>
            </a:r>
          </a:p>
          <a:p>
            <a:r>
              <a:rPr lang="en-US" sz="2400" dirty="0" smtClean="0">
                <a:solidFill>
                  <a:srgbClr val="C00000"/>
                </a:solidFill>
              </a:rPr>
              <a:t>for each possible</a:t>
            </a:r>
          </a:p>
          <a:p>
            <a:r>
              <a:rPr lang="en-US" sz="2400" dirty="0" smtClean="0">
                <a:solidFill>
                  <a:srgbClr val="C00000"/>
                </a:solidFill>
              </a:rPr>
              <a:t>combination</a:t>
            </a:r>
          </a:p>
          <a:p>
            <a:r>
              <a:rPr lang="en-US" sz="2400" dirty="0" smtClean="0">
                <a:solidFill>
                  <a:srgbClr val="C00000"/>
                </a:solidFill>
              </a:rPr>
              <a:t>of optimal </a:t>
            </a:r>
          </a:p>
          <a:p>
            <a:r>
              <a:rPr lang="en-US" sz="2400" dirty="0" smtClean="0">
                <a:solidFill>
                  <a:srgbClr val="C00000"/>
                </a:solidFill>
              </a:rPr>
              <a:t>actions</a:t>
            </a:r>
          </a:p>
          <a:p>
            <a:r>
              <a:rPr lang="en-US" sz="2400" dirty="0" smtClean="0">
                <a:solidFill>
                  <a:srgbClr val="C00000"/>
                </a:solidFill>
              </a:rPr>
              <a:t>(here for each outcome)</a:t>
            </a:r>
          </a:p>
          <a:p>
            <a:endParaRPr lang="en-US" sz="2400" dirty="0" smtClean="0">
              <a:solidFill>
                <a:schemeClr val="bg2">
                  <a:lumMod val="10000"/>
                </a:schemeClr>
              </a:solidFill>
            </a:endParaRPr>
          </a:p>
          <a:p>
            <a:r>
              <a:rPr lang="en-US" sz="2400" dirty="0" smtClean="0">
                <a:solidFill>
                  <a:schemeClr val="bg2">
                    <a:lumMod val="10000"/>
                  </a:schemeClr>
                </a:solidFill>
              </a:rPr>
              <a:t>(</a:t>
            </a:r>
            <a:r>
              <a:rPr lang="en-US" sz="2400" dirty="0" err="1" smtClean="0">
                <a:solidFill>
                  <a:srgbClr val="C00000"/>
                </a:solidFill>
              </a:rPr>
              <a:t>Strav.</a:t>
            </a:r>
            <a:r>
              <a:rPr lang="en-US" sz="2400" dirty="0" err="1" smtClean="0">
                <a:solidFill>
                  <a:schemeClr val="bg2">
                    <a:lumMod val="10000"/>
                  </a:schemeClr>
                </a:solidFill>
              </a:rPr>
              <a:t>,Strav</a:t>
            </a:r>
            <a:r>
              <a:rPr lang="en-US" sz="2400" dirty="0" smtClean="0">
                <a:solidFill>
                  <a:schemeClr val="bg2">
                    <a:lumMod val="10000"/>
                  </a:schemeClr>
                </a:solidFill>
              </a:rPr>
              <a:t>.) </a:t>
            </a:r>
            <a:r>
              <a:rPr lang="en-US" sz="2400" dirty="0" smtClean="0">
                <a:solidFill>
                  <a:schemeClr val="bg2">
                    <a:lumMod val="10000"/>
                  </a:schemeClr>
                </a:solidFill>
                <a:sym typeface="Wingdings" pitchFamily="2" charset="2"/>
              </a:rPr>
              <a:t> </a:t>
            </a:r>
            <a:r>
              <a:rPr lang="en-US" sz="2400" dirty="0" smtClean="0">
                <a:solidFill>
                  <a:srgbClr val="C00000"/>
                </a:solidFill>
                <a:sym typeface="Wingdings" pitchFamily="2" charset="2"/>
              </a:rPr>
              <a:t>Book</a:t>
            </a:r>
          </a:p>
          <a:p>
            <a:endParaRPr lang="en-US" sz="2400" dirty="0" smtClean="0">
              <a:solidFill>
                <a:schemeClr val="bg2">
                  <a:lumMod val="10000"/>
                </a:schemeClr>
              </a:solidFill>
              <a:sym typeface="Wingdings" pitchFamily="2" charset="2"/>
            </a:endParaRPr>
          </a:p>
          <a:p>
            <a:r>
              <a:rPr lang="en-US" sz="2400" dirty="0" smtClean="0">
                <a:solidFill>
                  <a:schemeClr val="bg2">
                    <a:lumMod val="10000"/>
                  </a:schemeClr>
                </a:solidFill>
                <a:sym typeface="Wingdings" pitchFamily="2" charset="2"/>
              </a:rPr>
              <a:t>SPNE: (</a:t>
            </a:r>
            <a:r>
              <a:rPr lang="en-US" sz="2400" dirty="0" smtClean="0">
                <a:solidFill>
                  <a:srgbClr val="C00000"/>
                </a:solidFill>
                <a:sym typeface="Wingdings" pitchFamily="2" charset="2"/>
              </a:rPr>
              <a:t>(Book, </a:t>
            </a:r>
            <a:r>
              <a:rPr lang="en-US" sz="2400" dirty="0" err="1" smtClean="0">
                <a:solidFill>
                  <a:srgbClr val="C00000"/>
                </a:solidFill>
                <a:sym typeface="Wingdings" pitchFamily="2" charset="2"/>
              </a:rPr>
              <a:t>Strav</a:t>
            </a:r>
            <a:r>
              <a:rPr lang="en-US" sz="2400" dirty="0" smtClean="0">
                <a:solidFill>
                  <a:srgbClr val="C00000"/>
                </a:solidFill>
                <a:sym typeface="Wingdings" pitchFamily="2" charset="2"/>
              </a:rPr>
              <a:t>.)</a:t>
            </a:r>
            <a:r>
              <a:rPr lang="en-US" sz="2400" dirty="0" smtClean="0">
                <a:solidFill>
                  <a:schemeClr val="bg2">
                    <a:lumMod val="10000"/>
                  </a:schemeClr>
                </a:solidFill>
                <a:sym typeface="Wingdings" pitchFamily="2" charset="2"/>
              </a:rPr>
              <a:t>,</a:t>
            </a:r>
            <a:r>
              <a:rPr lang="en-US" sz="2400" dirty="0" err="1" smtClean="0">
                <a:solidFill>
                  <a:schemeClr val="bg2">
                    <a:lumMod val="10000"/>
                  </a:schemeClr>
                </a:solidFill>
                <a:sym typeface="Wingdings" pitchFamily="2" charset="2"/>
              </a:rPr>
              <a:t>Strav</a:t>
            </a:r>
            <a:r>
              <a:rPr lang="en-US" sz="2400" dirty="0" smtClean="0">
                <a:solidFill>
                  <a:schemeClr val="bg2">
                    <a:lumMod val="10000"/>
                  </a:schemeClr>
                </a:solidFill>
                <a:sym typeface="Wingdings" pitchFamily="2" charset="2"/>
              </a:rPr>
              <a:t>.)</a:t>
            </a:r>
            <a:r>
              <a:rPr lang="en-US" sz="2400" dirty="0" smtClean="0">
                <a:solidFill>
                  <a:schemeClr val="bg2">
                    <a:lumMod val="10000"/>
                  </a:schemeClr>
                </a:solidFill>
              </a:rPr>
              <a:t/>
            </a:r>
            <a:br>
              <a:rPr lang="en-US" sz="2400" dirty="0" smtClean="0">
                <a:solidFill>
                  <a:schemeClr val="bg2">
                    <a:lumMod val="10000"/>
                  </a:schemeClr>
                </a:solidFill>
              </a:rPr>
            </a:br>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rgbClr val="C00000"/>
              </a:solidFill>
            </a:endParaRPr>
          </a:p>
        </p:txBody>
      </p:sp>
      <p:sp>
        <p:nvSpPr>
          <p:cNvPr id="21" name="Rectangle 20"/>
          <p:cNvSpPr/>
          <p:nvPr/>
        </p:nvSpPr>
        <p:spPr>
          <a:xfrm>
            <a:off x="7858170" y="5656293"/>
            <a:ext cx="839799"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060818" y="5291163"/>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u="sng" dirty="0" smtClean="0">
                          <a:solidFill>
                            <a:srgbClr val="C00000"/>
                          </a:solidFill>
                        </a:rPr>
                        <a:t>3</a:t>
                      </a:r>
                      <a:r>
                        <a:rPr lang="en-US" sz="2400" b="0" dirty="0" smtClean="0">
                          <a:solidFill>
                            <a:schemeClr val="bg2">
                              <a:lumMod val="10000"/>
                            </a:schemeClr>
                          </a:solidFill>
                        </a:rPr>
                        <a:t>, </a:t>
                      </a:r>
                      <a:r>
                        <a:rPr lang="en-US" sz="2400" b="1" u="sng" dirty="0" smtClean="0">
                          <a:solidFill>
                            <a:schemeClr val="accent3">
                              <a:lumMod val="10000"/>
                            </a:schemeClr>
                          </a:solidFill>
                        </a:rPr>
                        <a:t>1</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0" dirty="0" smtClean="0">
                          <a:solidFill>
                            <a:schemeClr val="bg2">
                              <a:lumMod val="10000"/>
                            </a:schemeClr>
                          </a:solidFill>
                        </a:rPr>
                        <a:t>, </a:t>
                      </a:r>
                      <a:r>
                        <a:rPr lang="en-US" sz="2400" b="1" u="sng" dirty="0" smtClean="0">
                          <a:solidFill>
                            <a:schemeClr val="bg2">
                              <a:lumMod val="10000"/>
                            </a:schemeClr>
                          </a:solidFill>
                        </a:rPr>
                        <a:t>3</a:t>
                      </a:r>
                      <a:endParaRPr lang="en-US" sz="2400" b="1" u="sng"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673324" y="3830643"/>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 y="1311246"/>
            <a:ext cx="4681541" cy="6001643"/>
          </a:xfrm>
          <a:prstGeom prst="rect">
            <a:avLst/>
          </a:prstGeom>
          <a:noFill/>
        </p:spPr>
        <p:txBody>
          <a:bodyPr wrap="square" rtlCol="0">
            <a:spAutoFit/>
          </a:bodyPr>
          <a:lstStyle/>
          <a:p>
            <a:r>
              <a:rPr lang="en-US" sz="2400" dirty="0" smtClean="0">
                <a:solidFill>
                  <a:srgbClr val="FFFF00"/>
                </a:solidFill>
              </a:rPr>
              <a:t>SPNE</a:t>
            </a: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chemeClr val="bg2">
                  <a:lumMod val="10000"/>
                </a:schemeClr>
              </a:solidFill>
            </a:endParaRPr>
          </a:p>
          <a:p>
            <a:r>
              <a:rPr lang="en-US" sz="2400" dirty="0" smtClean="0">
                <a:solidFill>
                  <a:schemeClr val="bg2">
                    <a:lumMod val="10000"/>
                  </a:schemeClr>
                </a:solidFill>
              </a:rPr>
              <a:t>We have 2 SPNE:</a:t>
            </a:r>
          </a:p>
          <a:p>
            <a:endParaRPr lang="en-US" sz="2400" dirty="0" smtClean="0">
              <a:solidFill>
                <a:schemeClr val="bg2">
                  <a:lumMod val="10000"/>
                </a:schemeClr>
              </a:solidFill>
              <a:sym typeface="Wingdings" pitchFamily="2" charset="2"/>
            </a:endParaRPr>
          </a:p>
          <a:p>
            <a:r>
              <a:rPr lang="en-US" sz="2400" dirty="0" smtClean="0">
                <a:solidFill>
                  <a:schemeClr val="bg2">
                    <a:lumMod val="10000"/>
                  </a:schemeClr>
                </a:solidFill>
                <a:sym typeface="Wingdings" pitchFamily="2" charset="2"/>
              </a:rPr>
              <a:t>SPNE: (</a:t>
            </a:r>
            <a:r>
              <a:rPr lang="en-US" sz="2400" dirty="0" smtClean="0">
                <a:solidFill>
                  <a:srgbClr val="C00000"/>
                </a:solidFill>
                <a:sym typeface="Wingdings" pitchFamily="2" charset="2"/>
              </a:rPr>
              <a:t>(Book, </a:t>
            </a:r>
            <a:r>
              <a:rPr lang="en-US" sz="2400" dirty="0" err="1" smtClean="0">
                <a:solidFill>
                  <a:srgbClr val="C00000"/>
                </a:solidFill>
                <a:sym typeface="Wingdings" pitchFamily="2" charset="2"/>
              </a:rPr>
              <a:t>Strav</a:t>
            </a:r>
            <a:r>
              <a:rPr lang="en-US" sz="2400" dirty="0" smtClean="0">
                <a:solidFill>
                  <a:srgbClr val="C00000"/>
                </a:solidFill>
                <a:sym typeface="Wingdings" pitchFamily="2" charset="2"/>
              </a:rPr>
              <a:t>.)</a:t>
            </a:r>
            <a:r>
              <a:rPr lang="en-US" sz="2400" dirty="0" smtClean="0">
                <a:solidFill>
                  <a:schemeClr val="bg2">
                    <a:lumMod val="10000"/>
                  </a:schemeClr>
                </a:solidFill>
                <a:sym typeface="Wingdings" pitchFamily="2" charset="2"/>
              </a:rPr>
              <a:t>,</a:t>
            </a:r>
            <a:r>
              <a:rPr lang="en-US" sz="2400" dirty="0" err="1" smtClean="0">
                <a:solidFill>
                  <a:schemeClr val="bg2">
                    <a:lumMod val="10000"/>
                  </a:schemeClr>
                </a:solidFill>
                <a:sym typeface="Wingdings" pitchFamily="2" charset="2"/>
              </a:rPr>
              <a:t>Strav</a:t>
            </a:r>
            <a:r>
              <a:rPr lang="en-US" sz="2400" dirty="0" smtClean="0">
                <a:solidFill>
                  <a:schemeClr val="bg2">
                    <a:lumMod val="10000"/>
                  </a:schemeClr>
                </a:solidFill>
                <a:sym typeface="Wingdings" pitchFamily="2" charset="2"/>
              </a:rPr>
              <a:t>.)</a:t>
            </a:r>
          </a:p>
          <a:p>
            <a:r>
              <a:rPr lang="en-US" sz="2400" dirty="0" smtClean="0">
                <a:solidFill>
                  <a:schemeClr val="bg2">
                    <a:lumMod val="10000"/>
                  </a:schemeClr>
                </a:solidFill>
                <a:sym typeface="Wingdings" pitchFamily="2" charset="2"/>
              </a:rPr>
              <a:t>	(</a:t>
            </a:r>
            <a:r>
              <a:rPr lang="en-US" sz="2400" dirty="0" smtClean="0">
                <a:solidFill>
                  <a:srgbClr val="C00000"/>
                </a:solidFill>
                <a:sym typeface="Wingdings" pitchFamily="2" charset="2"/>
              </a:rPr>
              <a:t>(Concert, Bach)</a:t>
            </a:r>
            <a:r>
              <a:rPr lang="en-US" sz="2400" dirty="0" smtClean="0">
                <a:solidFill>
                  <a:schemeClr val="bg2">
                    <a:lumMod val="10000"/>
                  </a:schemeClr>
                </a:solidFill>
                <a:sym typeface="Wingdings" pitchFamily="2" charset="2"/>
              </a:rPr>
              <a:t>,Bach) </a:t>
            </a:r>
            <a:r>
              <a:rPr lang="en-US" sz="2400" dirty="0" smtClean="0">
                <a:solidFill>
                  <a:schemeClr val="bg2">
                    <a:lumMod val="10000"/>
                  </a:schemeClr>
                </a:solidFill>
              </a:rPr>
              <a:t/>
            </a:r>
            <a:br>
              <a:rPr lang="en-US" sz="2400" dirty="0" smtClean="0">
                <a:solidFill>
                  <a:schemeClr val="bg2">
                    <a:lumMod val="10000"/>
                  </a:schemeClr>
                </a:solidFill>
              </a:rPr>
            </a:br>
            <a:endParaRPr lang="en-US" sz="2400" dirty="0" smtClean="0">
              <a:solidFill>
                <a:schemeClr val="bg2">
                  <a:lumMod val="10000"/>
                </a:schemeClr>
              </a:solidFill>
            </a:endParaRPr>
          </a:p>
          <a:p>
            <a:endParaRPr lang="en-US" sz="2400" dirty="0" smtClean="0">
              <a:solidFill>
                <a:schemeClr val="bg2">
                  <a:lumMod val="10000"/>
                </a:schemeClr>
              </a:solidFill>
            </a:endParaRPr>
          </a:p>
          <a:p>
            <a:endParaRPr lang="en-US" sz="2400" dirty="0" smtClean="0">
              <a:solidFill>
                <a:srgbClr val="C00000"/>
              </a:solidFill>
            </a:endParaRPr>
          </a:p>
        </p:txBody>
      </p:sp>
      <p:sp>
        <p:nvSpPr>
          <p:cNvPr id="22" name="TextBox 21"/>
          <p:cNvSpPr txBox="1"/>
          <p:nvPr/>
        </p:nvSpPr>
        <p:spPr>
          <a:xfrm>
            <a:off x="4060818" y="4889520"/>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Bank runs</a:t>
            </a:r>
            <a:endParaRPr lang="en-US" dirty="0"/>
          </a:p>
        </p:txBody>
      </p:sp>
      <p:sp>
        <p:nvSpPr>
          <p:cNvPr id="3" name="Content Placeholder 2"/>
          <p:cNvSpPr>
            <a:spLocks noGrp="1"/>
          </p:cNvSpPr>
          <p:nvPr>
            <p:ph idx="1"/>
          </p:nvPr>
        </p:nvSpPr>
        <p:spPr>
          <a:xfrm>
            <a:off x="0" y="1484313"/>
            <a:ext cx="9144000" cy="4608512"/>
          </a:xfrm>
        </p:spPr>
        <p:txBody>
          <a:bodyPr/>
          <a:lstStyle/>
          <a:p>
            <a:pPr algn="just">
              <a:buNone/>
            </a:pPr>
            <a:r>
              <a:rPr lang="en-US" sz="2800" dirty="0" smtClean="0"/>
              <a:t>	Two investors have each deposited 50k CZK with a bank at too optimistic interest rate of 30%. </a:t>
            </a:r>
          </a:p>
          <a:p>
            <a:pPr algn="just">
              <a:buNone/>
            </a:pPr>
            <a:r>
              <a:rPr lang="en-US" sz="2800" dirty="0" smtClean="0"/>
              <a:t>	The bank has invested these deposits (100k  CZK) in a long-term project, however, only projects with maximum 20% return were available for investment. </a:t>
            </a:r>
          </a:p>
          <a:p>
            <a:pPr algn="just">
              <a:buNone/>
            </a:pPr>
            <a:r>
              <a:rPr lang="en-US" sz="2800" dirty="0" smtClean="0"/>
              <a:t>	If the bank is forced to liquidate its investment before the project matures, the bank would go bankrupt and a total of 80k CZK can be recovered.</a:t>
            </a:r>
          </a:p>
          <a:p>
            <a:pPr algn="just">
              <a:buNone/>
            </a:pPr>
            <a:r>
              <a:rPr lang="en-US" sz="2800" dirty="0" smtClean="0"/>
              <a:t>	If the bank allows the investment to reach maturity, however, the project will pay out a total of 120k CZK.</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Bank runs</a:t>
            </a:r>
            <a:endParaRPr lang="en-US" dirty="0"/>
          </a:p>
        </p:txBody>
      </p:sp>
      <p:graphicFrame>
        <p:nvGraphicFramePr>
          <p:cNvPr id="7" name="Content Placeholder 6"/>
          <p:cNvGraphicFramePr>
            <a:graphicFrameLocks noGrp="1"/>
          </p:cNvGraphicFramePr>
          <p:nvPr>
            <p:ph idx="1"/>
          </p:nvPr>
        </p:nvGraphicFramePr>
        <p:xfrm>
          <a:off x="774648" y="1712889"/>
          <a:ext cx="4133844" cy="2117754"/>
        </p:xfrm>
        <a:graphic>
          <a:graphicData uri="http://schemas.openxmlformats.org/drawingml/2006/table">
            <a:tbl>
              <a:tblPr firstRow="1" bandRow="1">
                <a:tableStyleId>{5C22544A-7EE6-4342-B048-85BDC9FD1C3A}</a:tableStyleId>
              </a:tblPr>
              <a:tblGrid>
                <a:gridCol w="1424007"/>
                <a:gridCol w="1424007"/>
                <a:gridCol w="1285830"/>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1</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dirty="0" smtClean="0">
                          <a:solidFill>
                            <a:srgbClr val="C00000"/>
                          </a:solidFill>
                        </a:rPr>
                        <a:t>40</a:t>
                      </a:r>
                      <a:r>
                        <a:rPr lang="en-US" sz="2400" b="0" dirty="0" smtClean="0">
                          <a:solidFill>
                            <a:schemeClr val="bg2">
                              <a:lumMod val="10000"/>
                            </a:schemeClr>
                          </a:solidFill>
                        </a:rPr>
                        <a:t>, </a:t>
                      </a:r>
                      <a:r>
                        <a:rPr lang="en-US" sz="2400" b="1" dirty="0" smtClean="0">
                          <a:solidFill>
                            <a:schemeClr val="accent3">
                              <a:lumMod val="10000"/>
                            </a:schemeClr>
                          </a:solidFill>
                        </a:rPr>
                        <a:t>40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50</a:t>
                      </a:r>
                      <a:r>
                        <a:rPr lang="en-US" sz="2400" b="0" dirty="0" smtClean="0">
                          <a:solidFill>
                            <a:schemeClr val="bg2">
                              <a:lumMod val="10000"/>
                            </a:schemeClr>
                          </a:solidFill>
                        </a:rPr>
                        <a:t>, 3</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30</a:t>
                      </a:r>
                      <a:r>
                        <a:rPr lang="en-US" sz="2400" b="0" dirty="0" smtClean="0">
                          <a:solidFill>
                            <a:schemeClr val="bg2">
                              <a:lumMod val="10000"/>
                            </a:schemeClr>
                          </a:solidFill>
                        </a:rPr>
                        <a:t>, </a:t>
                      </a:r>
                      <a:r>
                        <a:rPr lang="en-US" sz="2400" b="1" dirty="0" smtClean="0">
                          <a:solidFill>
                            <a:schemeClr val="accent3">
                              <a:lumMod val="10000"/>
                            </a:schemeClr>
                          </a:solidFill>
                        </a:rPr>
                        <a:t>50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next</a:t>
                      </a:r>
                      <a:endParaRPr lang="en-US" sz="24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dirty="0" smtClean="0">
                          <a:solidFill>
                            <a:srgbClr val="C00000"/>
                          </a:solidFill>
                        </a:rPr>
                        <a:t>60</a:t>
                      </a:r>
                      <a:r>
                        <a:rPr lang="en-US" sz="2400" b="0" dirty="0" smtClean="0">
                          <a:solidFill>
                            <a:schemeClr val="bg2">
                              <a:lumMod val="10000"/>
                            </a:schemeClr>
                          </a:solidFill>
                        </a:rPr>
                        <a:t>, </a:t>
                      </a:r>
                      <a:r>
                        <a:rPr lang="en-US" sz="2400" b="1" dirty="0" smtClean="0">
                          <a:solidFill>
                            <a:schemeClr val="accent3">
                              <a:lumMod val="10000"/>
                            </a:schemeClr>
                          </a:solidFill>
                        </a:rPr>
                        <a:t>60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65</a:t>
                      </a:r>
                      <a:r>
                        <a:rPr lang="en-US" sz="2400" b="0" dirty="0" smtClean="0">
                          <a:solidFill>
                            <a:schemeClr val="bg2">
                              <a:lumMod val="10000"/>
                            </a:schemeClr>
                          </a:solidFill>
                        </a:rPr>
                        <a:t>, </a:t>
                      </a:r>
                      <a:r>
                        <a:rPr lang="en-US" sz="2400" b="1" dirty="0" smtClean="0">
                          <a:solidFill>
                            <a:schemeClr val="bg2">
                              <a:lumMod val="10000"/>
                            </a:schemeClr>
                          </a:solidFill>
                        </a:rPr>
                        <a:t>55</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55</a:t>
                      </a:r>
                      <a:r>
                        <a:rPr lang="en-US" sz="2400" b="0" dirty="0" smtClean="0">
                          <a:solidFill>
                            <a:schemeClr val="bg2">
                              <a:lumMod val="10000"/>
                            </a:schemeClr>
                          </a:solidFill>
                        </a:rPr>
                        <a:t>, </a:t>
                      </a:r>
                      <a:r>
                        <a:rPr lang="en-US" sz="2400" b="1" dirty="0" smtClean="0">
                          <a:solidFill>
                            <a:schemeClr val="accent3">
                              <a:lumMod val="10000"/>
                            </a:schemeClr>
                          </a:solidFill>
                        </a:rPr>
                        <a:t>65</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60</a:t>
                      </a:r>
                      <a:r>
                        <a:rPr lang="en-US" sz="2400" b="0" dirty="0" smtClean="0">
                          <a:solidFill>
                            <a:schemeClr val="bg2">
                              <a:lumMod val="10000"/>
                            </a:schemeClr>
                          </a:solidFill>
                        </a:rPr>
                        <a:t>, </a:t>
                      </a:r>
                      <a:r>
                        <a:rPr lang="en-US" sz="2400" b="1" dirty="0" smtClean="0">
                          <a:solidFill>
                            <a:schemeClr val="bg2">
                              <a:lumMod val="10000"/>
                            </a:schemeClr>
                          </a:solidFill>
                        </a:rPr>
                        <a:t>60</a:t>
                      </a:r>
                      <a:endParaRPr lang="en-US" sz="2400" b="1" dirty="0"/>
                    </a:p>
                  </a:txBody>
                  <a:tcPr anchor="ctr">
                    <a:solidFill>
                      <a:schemeClr val="accent5">
                        <a:lumMod val="20000"/>
                        <a:lumOff val="80000"/>
                      </a:schemeClr>
                    </a:solidFill>
                  </a:tcPr>
                </a:tc>
              </a:tr>
            </a:tbl>
          </a:graphicData>
        </a:graphic>
      </p:graphicFrame>
      <p:cxnSp>
        <p:nvCxnSpPr>
          <p:cNvPr id="23" name="Straight Arrow Connector 22"/>
          <p:cNvCxnSpPr/>
          <p:nvPr/>
        </p:nvCxnSpPr>
        <p:spPr>
          <a:xfrm rot="16200000" flipH="1">
            <a:off x="4462463" y="3903671"/>
            <a:ext cx="693745" cy="182562"/>
          </a:xfrm>
          <a:prstGeom prst="straightConnector1">
            <a:avLst/>
          </a:prstGeom>
          <a:ln w="508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8" name="TextBox 27"/>
          <p:cNvSpPr txBox="1"/>
          <p:nvPr/>
        </p:nvSpPr>
        <p:spPr>
          <a:xfrm>
            <a:off x="2636811" y="1238220"/>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0" y="2881305"/>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31" name="TextBox 30"/>
          <p:cNvSpPr txBox="1"/>
          <p:nvPr/>
        </p:nvSpPr>
        <p:spPr>
          <a:xfrm>
            <a:off x="3987792"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Bank runs</a:t>
            </a:r>
            <a:endParaRPr lang="en-US" dirty="0"/>
          </a:p>
        </p:txBody>
      </p:sp>
      <p:graphicFrame>
        <p:nvGraphicFramePr>
          <p:cNvPr id="7" name="Content Placeholder 6"/>
          <p:cNvGraphicFramePr>
            <a:graphicFrameLocks noGrp="1"/>
          </p:cNvGraphicFramePr>
          <p:nvPr>
            <p:ph idx="1"/>
          </p:nvPr>
        </p:nvGraphicFramePr>
        <p:xfrm>
          <a:off x="774648" y="1712889"/>
          <a:ext cx="4133844" cy="2117754"/>
        </p:xfrm>
        <a:graphic>
          <a:graphicData uri="http://schemas.openxmlformats.org/drawingml/2006/table">
            <a:tbl>
              <a:tblPr firstRow="1" bandRow="1">
                <a:tableStyleId>{5C22544A-7EE6-4342-B048-85BDC9FD1C3A}</a:tableStyleId>
              </a:tblPr>
              <a:tblGrid>
                <a:gridCol w="1424007"/>
                <a:gridCol w="1424007"/>
                <a:gridCol w="1285830"/>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1</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dirty="0" smtClean="0">
                          <a:solidFill>
                            <a:srgbClr val="C00000"/>
                          </a:solidFill>
                        </a:rPr>
                        <a:t>40</a:t>
                      </a:r>
                      <a:r>
                        <a:rPr lang="en-US" sz="2400" b="0" dirty="0" smtClean="0">
                          <a:solidFill>
                            <a:schemeClr val="bg2">
                              <a:lumMod val="10000"/>
                            </a:schemeClr>
                          </a:solidFill>
                        </a:rPr>
                        <a:t>, </a:t>
                      </a:r>
                      <a:r>
                        <a:rPr lang="en-US" sz="2400" b="1" dirty="0" smtClean="0">
                          <a:solidFill>
                            <a:schemeClr val="accent3">
                              <a:lumMod val="10000"/>
                            </a:schemeClr>
                          </a:solidFill>
                        </a:rPr>
                        <a:t>40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50</a:t>
                      </a:r>
                      <a:r>
                        <a:rPr lang="en-US" sz="2400" b="0" dirty="0" smtClean="0">
                          <a:solidFill>
                            <a:schemeClr val="bg2">
                              <a:lumMod val="10000"/>
                            </a:schemeClr>
                          </a:solidFill>
                        </a:rPr>
                        <a:t>, 3</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30</a:t>
                      </a:r>
                      <a:r>
                        <a:rPr lang="en-US" sz="2400" b="0" dirty="0" smtClean="0">
                          <a:solidFill>
                            <a:schemeClr val="bg2">
                              <a:lumMod val="10000"/>
                            </a:schemeClr>
                          </a:solidFill>
                        </a:rPr>
                        <a:t>, </a:t>
                      </a:r>
                      <a:r>
                        <a:rPr lang="en-US" sz="2400" b="1" dirty="0" smtClean="0">
                          <a:solidFill>
                            <a:schemeClr val="accent3">
                              <a:lumMod val="10000"/>
                            </a:schemeClr>
                          </a:solidFill>
                        </a:rPr>
                        <a:t>50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next</a:t>
                      </a:r>
                      <a:endParaRPr lang="en-US" sz="24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u="sng" dirty="0" smtClean="0">
                          <a:solidFill>
                            <a:srgbClr val="C00000"/>
                          </a:solidFill>
                        </a:rPr>
                        <a:t>60</a:t>
                      </a:r>
                      <a:r>
                        <a:rPr lang="en-US" sz="2400" b="0" dirty="0" smtClean="0">
                          <a:solidFill>
                            <a:schemeClr val="bg2">
                              <a:lumMod val="10000"/>
                            </a:schemeClr>
                          </a:solidFill>
                        </a:rPr>
                        <a:t>, </a:t>
                      </a:r>
                      <a:r>
                        <a:rPr lang="en-US" sz="2400" b="1" u="sng" dirty="0" smtClean="0">
                          <a:solidFill>
                            <a:schemeClr val="accent3">
                              <a:lumMod val="10000"/>
                            </a:schemeClr>
                          </a:solidFill>
                        </a:rPr>
                        <a:t>60</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65</a:t>
                      </a:r>
                      <a:r>
                        <a:rPr lang="en-US" sz="2400" b="0" dirty="0" smtClean="0">
                          <a:solidFill>
                            <a:schemeClr val="bg2">
                              <a:lumMod val="10000"/>
                            </a:schemeClr>
                          </a:solidFill>
                        </a:rPr>
                        <a:t>, </a:t>
                      </a:r>
                      <a:r>
                        <a:rPr lang="en-US" sz="2400" b="1" dirty="0" smtClean="0">
                          <a:solidFill>
                            <a:schemeClr val="bg2">
                              <a:lumMod val="10000"/>
                            </a:schemeClr>
                          </a:solidFill>
                        </a:rPr>
                        <a:t>55</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55</a:t>
                      </a:r>
                      <a:r>
                        <a:rPr lang="en-US" sz="2400" b="0" dirty="0" smtClean="0">
                          <a:solidFill>
                            <a:schemeClr val="bg2">
                              <a:lumMod val="10000"/>
                            </a:schemeClr>
                          </a:solidFill>
                        </a:rPr>
                        <a:t>, </a:t>
                      </a:r>
                      <a:r>
                        <a:rPr lang="en-US" sz="2400" b="1" u="sng" dirty="0" smtClean="0">
                          <a:solidFill>
                            <a:schemeClr val="accent3">
                              <a:lumMod val="10000"/>
                            </a:schemeClr>
                          </a:solidFill>
                        </a:rPr>
                        <a:t>65</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60</a:t>
                      </a:r>
                      <a:r>
                        <a:rPr lang="en-US" sz="2400" b="0" dirty="0" smtClean="0">
                          <a:solidFill>
                            <a:schemeClr val="bg2">
                              <a:lumMod val="10000"/>
                            </a:schemeClr>
                          </a:solidFill>
                        </a:rPr>
                        <a:t>, </a:t>
                      </a:r>
                      <a:r>
                        <a:rPr lang="en-US" sz="2400" b="1" dirty="0" smtClean="0">
                          <a:solidFill>
                            <a:schemeClr val="bg2">
                              <a:lumMod val="10000"/>
                            </a:schemeClr>
                          </a:solidFill>
                        </a:rPr>
                        <a:t>60</a:t>
                      </a:r>
                      <a:endParaRPr lang="en-US" sz="2400" b="1" dirty="0"/>
                    </a:p>
                  </a:txBody>
                  <a:tcPr anchor="ctr">
                    <a:solidFill>
                      <a:schemeClr val="accent5">
                        <a:lumMod val="20000"/>
                        <a:lumOff val="80000"/>
                      </a:schemeClr>
                    </a:solidFill>
                  </a:tcPr>
                </a:tc>
              </a:tr>
            </a:tbl>
          </a:graphicData>
        </a:graphic>
      </p:graphicFrame>
      <p:cxnSp>
        <p:nvCxnSpPr>
          <p:cNvPr id="23" name="Straight Arrow Connector 22"/>
          <p:cNvCxnSpPr/>
          <p:nvPr/>
        </p:nvCxnSpPr>
        <p:spPr>
          <a:xfrm rot="16200000" flipH="1">
            <a:off x="4462463" y="3903671"/>
            <a:ext cx="693745" cy="182562"/>
          </a:xfrm>
          <a:prstGeom prst="straightConnector1">
            <a:avLst/>
          </a:prstGeom>
          <a:ln w="508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28" name="TextBox 27"/>
          <p:cNvSpPr txBox="1"/>
          <p:nvPr/>
        </p:nvSpPr>
        <p:spPr>
          <a:xfrm>
            <a:off x="2636811" y="1238220"/>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0" y="2881305"/>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31" name="TextBox 30"/>
          <p:cNvSpPr txBox="1"/>
          <p:nvPr/>
        </p:nvSpPr>
        <p:spPr>
          <a:xfrm>
            <a:off x="3987792"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1" name="Rectangle 10"/>
          <p:cNvSpPr/>
          <p:nvPr/>
        </p:nvSpPr>
        <p:spPr>
          <a:xfrm>
            <a:off x="6470676" y="4962546"/>
            <a:ext cx="985851"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56208" y="1676376"/>
            <a:ext cx="3987792" cy="1569660"/>
          </a:xfrm>
          <a:prstGeom prst="rect">
            <a:avLst/>
          </a:prstGeom>
          <a:noFill/>
        </p:spPr>
        <p:txBody>
          <a:bodyPr wrap="square" rtlCol="0">
            <a:spAutoFit/>
          </a:bodyPr>
          <a:lstStyle/>
          <a:p>
            <a:r>
              <a:rPr lang="en-US" sz="2400" dirty="0" smtClean="0">
                <a:solidFill>
                  <a:schemeClr val="bg2">
                    <a:lumMod val="10000"/>
                  </a:schemeClr>
                </a:solidFill>
              </a:rPr>
              <a:t>Similar as before – at first find optimal actions in </a:t>
            </a:r>
            <a:r>
              <a:rPr lang="en-US" sz="2400" dirty="0" err="1" smtClean="0">
                <a:solidFill>
                  <a:schemeClr val="bg2">
                    <a:lumMod val="10000"/>
                  </a:schemeClr>
                </a:solidFill>
              </a:rPr>
              <a:t>subgame</a:t>
            </a:r>
            <a:r>
              <a:rPr lang="en-US" sz="2400" dirty="0" smtClean="0">
                <a:solidFill>
                  <a:schemeClr val="bg2">
                    <a:lumMod val="10000"/>
                  </a:schemeClr>
                </a:solidFill>
              </a:rPr>
              <a:t> (Period 2):</a:t>
            </a:r>
          </a:p>
          <a:p>
            <a:r>
              <a:rPr lang="en-US" sz="2400" dirty="0" smtClean="0">
                <a:solidFill>
                  <a:schemeClr val="bg2">
                    <a:lumMod val="10000"/>
                  </a:schemeClr>
                </a:solidFill>
              </a:rPr>
              <a:t>Here – (withdraw, withdraw)</a:t>
            </a:r>
            <a:endParaRPr lang="en-US" sz="2400"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Bank runs</a:t>
            </a:r>
            <a:endParaRPr lang="en-US" dirty="0"/>
          </a:p>
        </p:txBody>
      </p:sp>
      <p:graphicFrame>
        <p:nvGraphicFramePr>
          <p:cNvPr id="7" name="Content Placeholder 6"/>
          <p:cNvGraphicFramePr>
            <a:graphicFrameLocks noGrp="1"/>
          </p:cNvGraphicFramePr>
          <p:nvPr>
            <p:ph idx="1"/>
          </p:nvPr>
        </p:nvGraphicFramePr>
        <p:xfrm>
          <a:off x="774648" y="1712889"/>
          <a:ext cx="4133844" cy="2117754"/>
        </p:xfrm>
        <a:graphic>
          <a:graphicData uri="http://schemas.openxmlformats.org/drawingml/2006/table">
            <a:tbl>
              <a:tblPr firstRow="1" bandRow="1">
                <a:tableStyleId>{5C22544A-7EE6-4342-B048-85BDC9FD1C3A}</a:tableStyleId>
              </a:tblPr>
              <a:tblGrid>
                <a:gridCol w="1424007"/>
                <a:gridCol w="1424007"/>
                <a:gridCol w="1285830"/>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1</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u="none" dirty="0" smtClean="0">
                          <a:solidFill>
                            <a:srgbClr val="C00000"/>
                          </a:solidFill>
                        </a:rPr>
                        <a:t>40</a:t>
                      </a:r>
                      <a:r>
                        <a:rPr lang="en-US" sz="2400" b="0" u="none" dirty="0" smtClean="0">
                          <a:solidFill>
                            <a:schemeClr val="bg2">
                              <a:lumMod val="10000"/>
                            </a:schemeClr>
                          </a:solidFill>
                        </a:rPr>
                        <a:t>, </a:t>
                      </a:r>
                      <a:r>
                        <a:rPr lang="en-US" sz="2400" b="1" u="none" dirty="0" smtClean="0">
                          <a:solidFill>
                            <a:schemeClr val="accent3">
                              <a:lumMod val="10000"/>
                            </a:schemeClr>
                          </a:solidFill>
                        </a:rPr>
                        <a:t>40</a:t>
                      </a:r>
                      <a:endParaRPr lang="en-US" sz="2400" b="1" u="non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50</a:t>
                      </a:r>
                      <a:r>
                        <a:rPr lang="en-US" sz="2400" b="0" dirty="0" smtClean="0">
                          <a:solidFill>
                            <a:schemeClr val="bg2">
                              <a:lumMod val="10000"/>
                            </a:schemeClr>
                          </a:solidFill>
                        </a:rPr>
                        <a:t>, 3</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30</a:t>
                      </a:r>
                      <a:r>
                        <a:rPr lang="en-US" sz="2400" b="0" dirty="0" smtClean="0">
                          <a:solidFill>
                            <a:schemeClr val="bg2">
                              <a:lumMod val="10000"/>
                            </a:schemeClr>
                          </a:solidFill>
                        </a:rPr>
                        <a:t>, </a:t>
                      </a:r>
                      <a:r>
                        <a:rPr lang="en-US" sz="2400" b="1" dirty="0" smtClean="0">
                          <a:solidFill>
                            <a:schemeClr val="accent3">
                              <a:lumMod val="10000"/>
                            </a:schemeClr>
                          </a:solidFill>
                        </a:rPr>
                        <a:t>50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none" dirty="0" smtClean="0">
                          <a:solidFill>
                            <a:srgbClr val="C00000"/>
                          </a:solidFill>
                        </a:rPr>
                        <a:t>60</a:t>
                      </a:r>
                      <a:r>
                        <a:rPr lang="en-US" sz="2400" b="0" u="none" dirty="0" smtClean="0">
                          <a:solidFill>
                            <a:schemeClr val="bg2">
                              <a:lumMod val="10000"/>
                            </a:schemeClr>
                          </a:solidFill>
                        </a:rPr>
                        <a:t>, </a:t>
                      </a:r>
                      <a:r>
                        <a:rPr lang="en-US" sz="2400" b="1" u="none" dirty="0" smtClean="0">
                          <a:solidFill>
                            <a:schemeClr val="accent3">
                              <a:lumMod val="10000"/>
                            </a:schemeClr>
                          </a:solidFill>
                        </a:rPr>
                        <a:t>60</a:t>
                      </a:r>
                      <a:endParaRPr lang="en-US" sz="2400" b="1" u="none" dirty="0">
                        <a:solidFill>
                          <a:schemeClr val="accent3">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8" name="TextBox 27"/>
          <p:cNvSpPr txBox="1"/>
          <p:nvPr/>
        </p:nvSpPr>
        <p:spPr>
          <a:xfrm>
            <a:off x="2636811" y="1238220"/>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0" y="2881305"/>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2" name="TextBox 11"/>
          <p:cNvSpPr txBox="1"/>
          <p:nvPr/>
        </p:nvSpPr>
        <p:spPr>
          <a:xfrm>
            <a:off x="5156208" y="1676376"/>
            <a:ext cx="3987792" cy="1938992"/>
          </a:xfrm>
          <a:prstGeom prst="rect">
            <a:avLst/>
          </a:prstGeom>
          <a:noFill/>
        </p:spPr>
        <p:txBody>
          <a:bodyPr wrap="square" rtlCol="0">
            <a:spAutoFit/>
          </a:bodyPr>
          <a:lstStyle/>
          <a:p>
            <a:r>
              <a:rPr lang="en-US" sz="2400" dirty="0" smtClean="0">
                <a:solidFill>
                  <a:schemeClr val="bg2">
                    <a:lumMod val="10000"/>
                  </a:schemeClr>
                </a:solidFill>
              </a:rPr>
              <a:t>Given the optimal actions in Period 2 </a:t>
            </a:r>
          </a:p>
          <a:p>
            <a:r>
              <a:rPr lang="en-US" sz="2400" dirty="0" smtClean="0">
                <a:solidFill>
                  <a:schemeClr val="bg2">
                    <a:lumMod val="10000"/>
                  </a:schemeClr>
                </a:solidFill>
              </a:rPr>
              <a:t>(withdraw, withdraw)</a:t>
            </a:r>
          </a:p>
          <a:p>
            <a:r>
              <a:rPr lang="en-US" sz="2400" dirty="0" smtClean="0">
                <a:solidFill>
                  <a:schemeClr val="bg2">
                    <a:lumMod val="10000"/>
                  </a:schemeClr>
                </a:solidFill>
              </a:rPr>
              <a:t>Find the optimal actions in Period 1</a:t>
            </a:r>
            <a:endParaRPr lang="en-US" sz="2400" dirty="0">
              <a:solidFill>
                <a:schemeClr val="bg2">
                  <a:lumMod val="10000"/>
                </a:schemeClr>
              </a:solidFill>
            </a:endParaRP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Bank runs</a:t>
            </a:r>
            <a:endParaRPr lang="en-US" dirty="0"/>
          </a:p>
        </p:txBody>
      </p:sp>
      <p:graphicFrame>
        <p:nvGraphicFramePr>
          <p:cNvPr id="7" name="Content Placeholder 6"/>
          <p:cNvGraphicFramePr>
            <a:graphicFrameLocks noGrp="1"/>
          </p:cNvGraphicFramePr>
          <p:nvPr>
            <p:ph idx="1"/>
          </p:nvPr>
        </p:nvGraphicFramePr>
        <p:xfrm>
          <a:off x="774648" y="1712889"/>
          <a:ext cx="4133844" cy="2117754"/>
        </p:xfrm>
        <a:graphic>
          <a:graphicData uri="http://schemas.openxmlformats.org/drawingml/2006/table">
            <a:tbl>
              <a:tblPr firstRow="1" bandRow="1">
                <a:tableStyleId>{5C22544A-7EE6-4342-B048-85BDC9FD1C3A}</a:tableStyleId>
              </a:tblPr>
              <a:tblGrid>
                <a:gridCol w="1424007"/>
                <a:gridCol w="1424007"/>
                <a:gridCol w="1285830"/>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1</a:t>
                      </a:r>
                      <a:endParaRPr lang="en-US" sz="2400" b="0" dirty="0"/>
                    </a:p>
                  </a:txBody>
                  <a:tcPr anchor="ctr">
                    <a:solidFill>
                      <a:schemeClr val="bg1"/>
                    </a:solidFill>
                  </a:tcPr>
                </a:tc>
                <a:tc>
                  <a:txBody>
                    <a:bodyPr/>
                    <a:lstStyle/>
                    <a:p>
                      <a:pPr algn="ctr"/>
                      <a:r>
                        <a:rPr lang="en-US" sz="2400" b="0" dirty="0" smtClean="0"/>
                        <a:t>withdraw</a:t>
                      </a:r>
                      <a:endParaRPr lang="en-US" sz="2400" b="0" dirty="0"/>
                    </a:p>
                  </a:txBody>
                  <a:tcPr anchor="ctr"/>
                </a:tc>
                <a:tc>
                  <a:txBody>
                    <a:bodyPr/>
                    <a:lstStyle/>
                    <a:p>
                      <a:pPr algn="ctr"/>
                      <a:r>
                        <a:rPr lang="en-US" sz="2400" b="0" dirty="0" smtClean="0"/>
                        <a:t>don’t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withdraw</a:t>
                      </a:r>
                    </a:p>
                  </a:txBody>
                  <a:tcPr anchor="ctr">
                    <a:solidFill>
                      <a:schemeClr val="bg2">
                        <a:lumMod val="50000"/>
                      </a:schemeClr>
                    </a:solidFill>
                  </a:tcPr>
                </a:tc>
                <a:tc>
                  <a:txBody>
                    <a:bodyPr/>
                    <a:lstStyle/>
                    <a:p>
                      <a:pPr algn="ctr"/>
                      <a:r>
                        <a:rPr lang="en-US" sz="2400" b="1" u="sng" dirty="0" smtClean="0">
                          <a:solidFill>
                            <a:srgbClr val="C00000"/>
                          </a:solidFill>
                        </a:rPr>
                        <a:t>40</a:t>
                      </a:r>
                      <a:r>
                        <a:rPr lang="en-US" sz="2400" b="0" dirty="0" smtClean="0">
                          <a:solidFill>
                            <a:schemeClr val="bg2">
                              <a:lumMod val="10000"/>
                            </a:schemeClr>
                          </a:solidFill>
                        </a:rPr>
                        <a:t>, </a:t>
                      </a:r>
                      <a:r>
                        <a:rPr lang="en-US" sz="2400" b="1" u="sng" dirty="0" smtClean="0">
                          <a:solidFill>
                            <a:schemeClr val="accent3">
                              <a:lumMod val="10000"/>
                            </a:schemeClr>
                          </a:solidFill>
                        </a:rPr>
                        <a:t>40</a:t>
                      </a:r>
                      <a:endParaRPr lang="en-US" sz="2400" b="1" u="sng"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50</a:t>
                      </a:r>
                      <a:r>
                        <a:rPr lang="en-US" sz="2400" b="0" dirty="0" smtClean="0">
                          <a:solidFill>
                            <a:schemeClr val="bg2">
                              <a:lumMod val="10000"/>
                            </a:schemeClr>
                          </a:solidFill>
                        </a:rPr>
                        <a:t>, 3</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don’t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30</a:t>
                      </a:r>
                      <a:r>
                        <a:rPr lang="en-US" sz="2400" b="0" dirty="0" smtClean="0">
                          <a:solidFill>
                            <a:schemeClr val="bg2">
                              <a:lumMod val="10000"/>
                            </a:schemeClr>
                          </a:solidFill>
                        </a:rPr>
                        <a:t>, </a:t>
                      </a:r>
                      <a:r>
                        <a:rPr lang="en-US" sz="2400" b="1" dirty="0" smtClean="0">
                          <a:solidFill>
                            <a:schemeClr val="accent3">
                              <a:lumMod val="10000"/>
                            </a:schemeClr>
                          </a:solidFill>
                        </a:rPr>
                        <a:t>50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60</a:t>
                      </a:r>
                      <a:r>
                        <a:rPr lang="en-US" sz="2400" b="0" dirty="0" smtClean="0">
                          <a:solidFill>
                            <a:schemeClr val="bg2">
                              <a:lumMod val="10000"/>
                            </a:schemeClr>
                          </a:solidFill>
                        </a:rPr>
                        <a:t>, </a:t>
                      </a:r>
                      <a:r>
                        <a:rPr lang="en-US" sz="2400" b="1" u="sng" dirty="0" smtClean="0">
                          <a:solidFill>
                            <a:schemeClr val="accent3">
                              <a:lumMod val="10000"/>
                            </a:schemeClr>
                          </a:solidFill>
                        </a:rPr>
                        <a:t>60</a:t>
                      </a:r>
                      <a:endParaRPr lang="en-US" sz="2400" b="1" u="sng" dirty="0">
                        <a:solidFill>
                          <a:schemeClr val="accent3">
                            <a:lumMod val="10000"/>
                          </a:schemeClr>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8" name="TextBox 27"/>
          <p:cNvSpPr txBox="1"/>
          <p:nvPr/>
        </p:nvSpPr>
        <p:spPr>
          <a:xfrm>
            <a:off x="2636811" y="1238220"/>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0" y="2881305"/>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2" name="TextBox 11"/>
          <p:cNvSpPr txBox="1"/>
          <p:nvPr/>
        </p:nvSpPr>
        <p:spPr>
          <a:xfrm>
            <a:off x="0" y="4305312"/>
            <a:ext cx="8580555" cy="2308324"/>
          </a:xfrm>
          <a:prstGeom prst="rect">
            <a:avLst/>
          </a:prstGeom>
          <a:noFill/>
        </p:spPr>
        <p:txBody>
          <a:bodyPr wrap="square" rtlCol="0">
            <a:spAutoFit/>
          </a:bodyPr>
          <a:lstStyle/>
          <a:p>
            <a:r>
              <a:rPr lang="en-US" sz="2400" dirty="0" smtClean="0">
                <a:solidFill>
                  <a:schemeClr val="bg2">
                    <a:lumMod val="10000"/>
                  </a:schemeClr>
                </a:solidFill>
              </a:rPr>
              <a:t>Therefore this game has two SPNE: </a:t>
            </a:r>
          </a:p>
          <a:p>
            <a:r>
              <a:rPr lang="en-US" sz="2400" dirty="0" smtClean="0">
                <a:solidFill>
                  <a:schemeClr val="bg2">
                    <a:lumMod val="10000"/>
                  </a:schemeClr>
                </a:solidFill>
              </a:rPr>
              <a:t>First one: (</a:t>
            </a:r>
            <a:r>
              <a:rPr lang="en-US" sz="2400" dirty="0" smtClean="0">
                <a:solidFill>
                  <a:srgbClr val="C00000"/>
                </a:solidFill>
              </a:rPr>
              <a:t>(withdraw, withdraw);</a:t>
            </a:r>
            <a:r>
              <a:rPr lang="en-US" sz="2400" dirty="0" smtClean="0">
                <a:solidFill>
                  <a:schemeClr val="bg2">
                    <a:lumMod val="10000"/>
                  </a:schemeClr>
                </a:solidFill>
              </a:rPr>
              <a:t>(withdraw, withdraw)) </a:t>
            </a:r>
          </a:p>
          <a:p>
            <a:r>
              <a:rPr lang="en-US" sz="2400" dirty="0" smtClean="0">
                <a:solidFill>
                  <a:schemeClr val="bg2">
                    <a:lumMod val="10000"/>
                  </a:schemeClr>
                </a:solidFill>
              </a:rPr>
              <a:t>		leading to the outcome </a:t>
            </a:r>
            <a:r>
              <a:rPr lang="en-US" sz="2400" b="1" dirty="0" smtClean="0">
                <a:solidFill>
                  <a:srgbClr val="C00000"/>
                </a:solidFill>
              </a:rPr>
              <a:t>40</a:t>
            </a:r>
            <a:r>
              <a:rPr lang="en-US" sz="2400" dirty="0" smtClean="0">
                <a:solidFill>
                  <a:schemeClr val="bg2">
                    <a:lumMod val="10000"/>
                  </a:schemeClr>
                </a:solidFill>
              </a:rPr>
              <a:t>, </a:t>
            </a:r>
            <a:r>
              <a:rPr lang="en-US" sz="2400" b="1" dirty="0" smtClean="0">
                <a:solidFill>
                  <a:schemeClr val="accent3">
                    <a:lumMod val="10000"/>
                  </a:schemeClr>
                </a:solidFill>
              </a:rPr>
              <a:t>40</a:t>
            </a:r>
          </a:p>
          <a:p>
            <a:r>
              <a:rPr lang="en-US" sz="2400" dirty="0" smtClean="0">
                <a:solidFill>
                  <a:schemeClr val="bg2">
                    <a:lumMod val="10000"/>
                  </a:schemeClr>
                </a:solidFill>
              </a:rPr>
              <a:t>Second one: (</a:t>
            </a:r>
            <a:r>
              <a:rPr lang="en-US" sz="2400" dirty="0" smtClean="0">
                <a:solidFill>
                  <a:srgbClr val="C00000"/>
                </a:solidFill>
              </a:rPr>
              <a:t>(don’t, withdraw);</a:t>
            </a:r>
            <a:r>
              <a:rPr lang="en-US" sz="2400" dirty="0" smtClean="0">
                <a:solidFill>
                  <a:schemeClr val="bg2">
                    <a:lumMod val="10000"/>
                  </a:schemeClr>
                </a:solidFill>
              </a:rPr>
              <a:t>(don’t, withdraw)) 			leading to the outcome </a:t>
            </a:r>
            <a:r>
              <a:rPr lang="en-US" sz="2400" b="1" dirty="0" smtClean="0">
                <a:solidFill>
                  <a:srgbClr val="C00000"/>
                </a:solidFill>
              </a:rPr>
              <a:t>60</a:t>
            </a:r>
            <a:r>
              <a:rPr lang="en-US" sz="2400" dirty="0" smtClean="0">
                <a:solidFill>
                  <a:schemeClr val="bg2">
                    <a:lumMod val="10000"/>
                  </a:schemeClr>
                </a:solidFill>
              </a:rPr>
              <a:t>, </a:t>
            </a:r>
            <a:r>
              <a:rPr lang="en-US" sz="2400" b="1" dirty="0" smtClean="0">
                <a:solidFill>
                  <a:schemeClr val="accent3">
                    <a:lumMod val="10000"/>
                  </a:schemeClr>
                </a:solidFill>
              </a:rPr>
              <a:t>60</a:t>
            </a:r>
            <a:endParaRPr lang="en-US" sz="2400" dirty="0" smtClean="0">
              <a:solidFill>
                <a:schemeClr val="bg2">
                  <a:lumMod val="10000"/>
                </a:schemeClr>
              </a:solidFill>
            </a:endParaRPr>
          </a:p>
          <a:p>
            <a:endParaRPr lang="en-US" sz="2400" dirty="0" smtClean="0">
              <a:solidFill>
                <a:schemeClr val="bg2">
                  <a:lumMod val="10000"/>
                </a:schemeClr>
              </a:solidFill>
            </a:endParaRPr>
          </a:p>
        </p:txBody>
      </p:sp>
      <p:sp>
        <p:nvSpPr>
          <p:cNvPr id="14" name="Rectangle 13"/>
          <p:cNvSpPr/>
          <p:nvPr/>
        </p:nvSpPr>
        <p:spPr>
          <a:xfrm>
            <a:off x="2381220" y="2516175"/>
            <a:ext cx="985851"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768714" y="3209922"/>
            <a:ext cx="985851" cy="5111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119694" y="1603350"/>
            <a:ext cx="4024306" cy="2677656"/>
          </a:xfrm>
          <a:prstGeom prst="rect">
            <a:avLst/>
          </a:prstGeom>
        </p:spPr>
        <p:txBody>
          <a:bodyPr wrap="square">
            <a:spAutoFit/>
          </a:bodyPr>
          <a:lstStyle/>
          <a:p>
            <a:r>
              <a:rPr lang="en-US" sz="2400" dirty="0" smtClean="0">
                <a:solidFill>
                  <a:srgbClr val="FFFF00"/>
                </a:solidFill>
              </a:rPr>
              <a:t>The first equilibrium can be described as bank run. The model does not predict when bank runs will occur, but does show that they can occur </a:t>
            </a:r>
            <a:r>
              <a:rPr lang="en-US" sz="2400" i="1" dirty="0" smtClean="0">
                <a:solidFill>
                  <a:srgbClr val="FFFF00"/>
                </a:solidFill>
              </a:rPr>
              <a:t>as </a:t>
            </a:r>
            <a:r>
              <a:rPr lang="en-US" sz="2400" dirty="0" smtClean="0">
                <a:solidFill>
                  <a:srgbClr val="FFFF00"/>
                </a:solidFill>
              </a:rPr>
              <a:t>an equilibrium phenomenon.</a:t>
            </a:r>
            <a:endParaRPr lang="en-US" sz="2400" b="1" dirty="0" smtClean="0">
              <a:solidFill>
                <a:srgbClr val="FFFF00"/>
              </a:solidFill>
            </a:endParaRP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484313"/>
            <a:ext cx="9144000" cy="4608512"/>
          </a:xfrm>
        </p:spPr>
        <p:txBody>
          <a:bodyPr/>
          <a:lstStyle/>
          <a:p>
            <a:pPr algn="just">
              <a:buNone/>
            </a:pPr>
            <a:r>
              <a:rPr lang="en-US" sz="2800" dirty="0" smtClean="0"/>
              <a:t>	Consider two countries, denoted x=1,2. Each country has a government that chooses a tariff rate on the imports. </a:t>
            </a:r>
          </a:p>
          <a:p>
            <a:pPr algn="just">
              <a:buNone/>
            </a:pPr>
            <a:r>
              <a:rPr lang="en-US" sz="2800" dirty="0" smtClean="0"/>
              <a:t>	There are two firms – one in each country. Each firm produces output for both home consumption (</a:t>
            </a:r>
            <a:r>
              <a:rPr lang="en-US" sz="2800" dirty="0" err="1" smtClean="0"/>
              <a:t>h</a:t>
            </a:r>
            <a:r>
              <a:rPr lang="en-US" sz="2800" baseline="-25000" dirty="0" err="1" smtClean="0"/>
              <a:t>x</a:t>
            </a:r>
            <a:r>
              <a:rPr lang="en-US" sz="2800" dirty="0" smtClean="0"/>
              <a:t>) and export (e</a:t>
            </a:r>
            <a:r>
              <a:rPr lang="en-US" sz="2800" baseline="-25000" dirty="0" smtClean="0"/>
              <a:t>x</a:t>
            </a:r>
            <a:r>
              <a:rPr lang="en-US" sz="2800" dirty="0" smtClean="0"/>
              <a:t>). </a:t>
            </a:r>
          </a:p>
          <a:p>
            <a:pPr algn="just">
              <a:buNone/>
            </a:pPr>
            <a:r>
              <a:rPr lang="en-US" sz="2800" dirty="0" smtClean="0"/>
              <a:t>	Consumers buy on the home market from either the home firm or the foreign firm. If total quantity on the market in country x is </a:t>
            </a:r>
            <a:r>
              <a:rPr lang="en-US" sz="2800" dirty="0" err="1" smtClean="0"/>
              <a:t>Q</a:t>
            </a:r>
            <a:r>
              <a:rPr lang="en-US" sz="2800" baseline="-25000" dirty="0" err="1" smtClean="0"/>
              <a:t>x</a:t>
            </a:r>
            <a:r>
              <a:rPr lang="en-US" sz="2800" dirty="0" smtClean="0"/>
              <a:t>, then market-clearing price is </a:t>
            </a:r>
            <a:r>
              <a:rPr lang="en-US" sz="2800" dirty="0" err="1" smtClean="0"/>
              <a:t>P</a:t>
            </a:r>
            <a:r>
              <a:rPr lang="en-US" sz="2800" baseline="-25000" dirty="0" err="1" smtClean="0"/>
              <a:t>x</a:t>
            </a:r>
            <a:r>
              <a:rPr lang="en-US" sz="2800" dirty="0" smtClean="0"/>
              <a:t>(</a:t>
            </a:r>
            <a:r>
              <a:rPr lang="en-US" sz="2800" dirty="0" err="1" smtClean="0"/>
              <a:t>Q</a:t>
            </a:r>
            <a:r>
              <a:rPr lang="en-US" sz="2800" baseline="-25000" dirty="0" err="1" smtClean="0"/>
              <a:t>x</a:t>
            </a:r>
            <a:r>
              <a:rPr lang="en-US" sz="2800" dirty="0" smtClean="0"/>
              <a:t>)=a</a:t>
            </a:r>
            <a:r>
              <a:rPr lang="en-US" sz="2800" baseline="-25000" dirty="0" smtClean="0"/>
              <a:t>x</a:t>
            </a:r>
            <a:r>
              <a:rPr lang="en-US" sz="2800" dirty="0" smtClean="0"/>
              <a:t>-</a:t>
            </a:r>
            <a:r>
              <a:rPr lang="en-US" sz="2800" dirty="0" err="1" smtClean="0"/>
              <a:t>b</a:t>
            </a:r>
            <a:r>
              <a:rPr lang="en-US" sz="2800" baseline="-25000" dirty="0" err="1" smtClean="0"/>
              <a:t>x</a:t>
            </a:r>
            <a:r>
              <a:rPr lang="en-US" sz="2800" dirty="0" err="1" smtClean="0"/>
              <a:t>Q</a:t>
            </a:r>
            <a:r>
              <a:rPr lang="en-US" sz="2800" baseline="-25000" dirty="0" err="1" smtClean="0"/>
              <a:t>x</a:t>
            </a:r>
            <a:r>
              <a:rPr lang="en-US" sz="2800" dirty="0" smtClean="0"/>
              <a:t>. Where </a:t>
            </a:r>
            <a:r>
              <a:rPr lang="en-US" sz="2800" dirty="0" err="1" smtClean="0"/>
              <a:t>Q</a:t>
            </a:r>
            <a:r>
              <a:rPr lang="en-US" sz="2800" baseline="-25000" dirty="0" err="1" smtClean="0"/>
              <a:t>x</a:t>
            </a:r>
            <a:r>
              <a:rPr lang="en-US" sz="2800" dirty="0" smtClean="0"/>
              <a:t>=</a:t>
            </a:r>
            <a:r>
              <a:rPr lang="en-US" sz="2800" dirty="0" err="1" smtClean="0"/>
              <a:t>h</a:t>
            </a:r>
            <a:r>
              <a:rPr lang="en-US" sz="2800" baseline="-25000" dirty="0" err="1" smtClean="0"/>
              <a:t>x</a:t>
            </a:r>
            <a:r>
              <a:rPr lang="en-US" sz="2800" dirty="0" err="1" smtClean="0"/>
              <a:t>+e</a:t>
            </a:r>
            <a:r>
              <a:rPr lang="en-US" sz="2800" baseline="-25000" dirty="0" err="1" smtClean="0"/>
              <a:t>y</a:t>
            </a:r>
            <a:r>
              <a:rPr lang="en-US" sz="2800" dirty="0" smtClean="0"/>
              <a:t>.</a:t>
            </a:r>
          </a:p>
          <a:p>
            <a:pPr algn="just">
              <a:buNone/>
            </a:pPr>
            <a:r>
              <a:rPr lang="en-US" sz="2800" dirty="0" smtClean="0"/>
              <a:t>   Particularly: P</a:t>
            </a:r>
            <a:r>
              <a:rPr lang="en-US" sz="2800" baseline="-25000" dirty="0" smtClean="0"/>
              <a:t>1</a:t>
            </a:r>
            <a:r>
              <a:rPr lang="en-US" sz="2800" dirty="0" smtClean="0"/>
              <a:t>(Q</a:t>
            </a:r>
            <a:r>
              <a:rPr lang="en-US" sz="2800" baseline="-25000" dirty="0" smtClean="0"/>
              <a:t>1</a:t>
            </a:r>
            <a:r>
              <a:rPr lang="en-US" sz="2800" dirty="0" smtClean="0"/>
              <a:t>)=20-3Q</a:t>
            </a:r>
            <a:r>
              <a:rPr lang="en-US" sz="2800" baseline="-25000" dirty="0" smtClean="0"/>
              <a:t>1</a:t>
            </a:r>
            <a:r>
              <a:rPr lang="en-US" sz="2800" dirty="0" smtClean="0"/>
              <a:t>  and P</a:t>
            </a:r>
            <a:r>
              <a:rPr lang="en-US" sz="2800" baseline="-25000" dirty="0" smtClean="0"/>
              <a:t>2</a:t>
            </a:r>
            <a:r>
              <a:rPr lang="en-US" sz="2800" dirty="0" smtClean="0"/>
              <a:t>(Q</a:t>
            </a:r>
            <a:r>
              <a:rPr lang="en-US" sz="2800" baseline="-25000" dirty="0" smtClean="0"/>
              <a:t>2</a:t>
            </a:r>
            <a:r>
              <a:rPr lang="en-US" sz="2800" dirty="0" smtClean="0"/>
              <a:t>)=10-2Q</a:t>
            </a:r>
            <a:r>
              <a:rPr lang="en-US" sz="2800" baseline="-25000" dirty="0" smtClean="0"/>
              <a:t>2</a:t>
            </a:r>
            <a:endParaRPr lang="en-US" sz="2800" dirty="0" smtClean="0"/>
          </a:p>
          <a:p>
            <a:pPr algn="just">
              <a:buNone/>
            </a:pPr>
            <a:r>
              <a:rPr lang="en-US" sz="2800" dirty="0" smtClean="0"/>
              <a:t>	</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15" name="Group 14"/>
          <p:cNvGrpSpPr/>
          <p:nvPr/>
        </p:nvGrpSpPr>
        <p:grpSpPr>
          <a:xfrm>
            <a:off x="446031" y="2114531"/>
            <a:ext cx="4125969" cy="4052944"/>
            <a:chOff x="446031" y="2114531"/>
            <a:chExt cx="4125969" cy="4052944"/>
          </a:xfrm>
        </p:grpSpPr>
        <p:cxnSp>
          <p:nvCxnSpPr>
            <p:cNvPr id="9" name="Straight Connector 8"/>
            <p:cNvCxnSpPr/>
            <p:nvPr/>
          </p:nvCxnSpPr>
          <p:spPr>
            <a:xfrm rot="5400000">
              <a:off x="-1580440" y="4141003"/>
              <a:ext cx="4052943"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6031" y="6167475"/>
              <a:ext cx="4125969"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791078" y="2114532"/>
            <a:ext cx="4125969" cy="4052944"/>
            <a:chOff x="446031" y="2114531"/>
            <a:chExt cx="4125969" cy="4052944"/>
          </a:xfrm>
        </p:grpSpPr>
        <p:cxnSp>
          <p:nvCxnSpPr>
            <p:cNvPr id="17" name="Straight Connector 16"/>
            <p:cNvCxnSpPr/>
            <p:nvPr/>
          </p:nvCxnSpPr>
          <p:spPr>
            <a:xfrm rot="5400000">
              <a:off x="-1580440" y="4141003"/>
              <a:ext cx="4052943"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46031" y="6167475"/>
              <a:ext cx="4125969"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p:cNvCxnSpPr/>
          <p:nvPr/>
        </p:nvCxnSpPr>
        <p:spPr>
          <a:xfrm rot="16200000" flipH="1">
            <a:off x="409518" y="3209921"/>
            <a:ext cx="2957553" cy="2957553"/>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91078" y="4597416"/>
            <a:ext cx="2738475" cy="153354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60499" y="4086234"/>
            <a:ext cx="2409859" cy="461665"/>
          </a:xfrm>
          <a:prstGeom prst="rect">
            <a:avLst/>
          </a:prstGeom>
          <a:noFill/>
        </p:spPr>
        <p:txBody>
          <a:bodyPr wrap="square" rtlCol="0">
            <a:spAutoFit/>
          </a:bodyPr>
          <a:lstStyle/>
          <a:p>
            <a:r>
              <a:rPr lang="en-US" sz="2400" dirty="0" smtClean="0">
                <a:solidFill>
                  <a:schemeClr val="bg2">
                    <a:lumMod val="10000"/>
                  </a:schemeClr>
                </a:solidFill>
              </a:rPr>
              <a:t>P</a:t>
            </a:r>
            <a:r>
              <a:rPr lang="en-US" sz="2400" baseline="-25000" dirty="0" smtClean="0">
                <a:solidFill>
                  <a:schemeClr val="bg2">
                    <a:lumMod val="10000"/>
                  </a:schemeClr>
                </a:solidFill>
              </a:rPr>
              <a:t>1</a:t>
            </a:r>
            <a:r>
              <a:rPr lang="en-US" sz="2400" dirty="0" smtClean="0">
                <a:solidFill>
                  <a:schemeClr val="bg2">
                    <a:lumMod val="10000"/>
                  </a:schemeClr>
                </a:solidFill>
              </a:rPr>
              <a:t>(Q</a:t>
            </a:r>
            <a:r>
              <a:rPr lang="en-US" sz="2400" baseline="-25000" dirty="0" smtClean="0">
                <a:solidFill>
                  <a:schemeClr val="bg2">
                    <a:lumMod val="10000"/>
                  </a:schemeClr>
                </a:solidFill>
              </a:rPr>
              <a:t>1</a:t>
            </a:r>
            <a:r>
              <a:rPr lang="en-US" sz="2400" dirty="0" smtClean="0">
                <a:solidFill>
                  <a:schemeClr val="bg2">
                    <a:lumMod val="10000"/>
                  </a:schemeClr>
                </a:solidFill>
              </a:rPr>
              <a:t>)=20-3Q</a:t>
            </a:r>
            <a:r>
              <a:rPr lang="en-US" sz="2400" baseline="-25000" dirty="0" smtClean="0">
                <a:solidFill>
                  <a:schemeClr val="bg2">
                    <a:lumMod val="10000"/>
                  </a:schemeClr>
                </a:solidFill>
              </a:rPr>
              <a:t>1</a:t>
            </a:r>
            <a:endParaRPr lang="en-US" baseline="-25000" dirty="0" smtClean="0">
              <a:solidFill>
                <a:schemeClr val="bg2">
                  <a:lumMod val="10000"/>
                </a:schemeClr>
              </a:solidFill>
            </a:endParaRPr>
          </a:p>
        </p:txBody>
      </p:sp>
      <p:cxnSp>
        <p:nvCxnSpPr>
          <p:cNvPr id="26" name="Straight Connector 25"/>
          <p:cNvCxnSpPr/>
          <p:nvPr/>
        </p:nvCxnSpPr>
        <p:spPr>
          <a:xfrm>
            <a:off x="446031" y="4779981"/>
            <a:ext cx="1533546" cy="0"/>
          </a:xfrm>
          <a:prstGeom prst="line">
            <a:avLst/>
          </a:prstGeom>
          <a:ln w="3810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1304087" y="5455471"/>
            <a:ext cx="1350981" cy="0"/>
          </a:xfrm>
          <a:prstGeom prst="line">
            <a:avLst/>
          </a:prstGeom>
          <a:ln w="3810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142059" y="4816494"/>
            <a:ext cx="2409859" cy="461665"/>
          </a:xfrm>
          <a:prstGeom prst="rect">
            <a:avLst/>
          </a:prstGeom>
          <a:noFill/>
        </p:spPr>
        <p:txBody>
          <a:bodyPr wrap="square" rtlCol="0">
            <a:spAutoFit/>
          </a:bodyPr>
          <a:lstStyle/>
          <a:p>
            <a:r>
              <a:rPr lang="en-US" sz="2400" dirty="0" smtClean="0">
                <a:solidFill>
                  <a:schemeClr val="bg2">
                    <a:lumMod val="10000"/>
                  </a:schemeClr>
                </a:solidFill>
              </a:rPr>
              <a:t>P</a:t>
            </a:r>
            <a:r>
              <a:rPr lang="en-US" sz="2400" baseline="-25000" dirty="0" smtClean="0">
                <a:solidFill>
                  <a:schemeClr val="bg2">
                    <a:lumMod val="10000"/>
                  </a:schemeClr>
                </a:solidFill>
              </a:rPr>
              <a:t>2</a:t>
            </a:r>
            <a:r>
              <a:rPr lang="en-US" sz="2400" dirty="0" smtClean="0">
                <a:solidFill>
                  <a:schemeClr val="bg2">
                    <a:lumMod val="10000"/>
                  </a:schemeClr>
                </a:solidFill>
              </a:rPr>
              <a:t>(Q</a:t>
            </a:r>
            <a:r>
              <a:rPr lang="en-US" sz="2400" baseline="-25000" dirty="0" smtClean="0">
                <a:solidFill>
                  <a:schemeClr val="bg2">
                    <a:lumMod val="10000"/>
                  </a:schemeClr>
                </a:solidFill>
              </a:rPr>
              <a:t>2</a:t>
            </a:r>
            <a:r>
              <a:rPr lang="en-US" sz="2400" dirty="0" smtClean="0">
                <a:solidFill>
                  <a:schemeClr val="bg2">
                    <a:lumMod val="10000"/>
                  </a:schemeClr>
                </a:solidFill>
              </a:rPr>
              <a:t>)=10-2Q</a:t>
            </a:r>
            <a:r>
              <a:rPr lang="en-US" sz="2400" baseline="-25000" dirty="0" smtClean="0">
                <a:solidFill>
                  <a:schemeClr val="bg2">
                    <a:lumMod val="10000"/>
                  </a:schemeClr>
                </a:solidFill>
              </a:rPr>
              <a:t>2</a:t>
            </a:r>
            <a:endParaRPr lang="en-US" baseline="-25000" dirty="0" smtClean="0">
              <a:solidFill>
                <a:schemeClr val="bg2">
                  <a:lumMod val="10000"/>
                </a:schemeClr>
              </a:solidFill>
            </a:endParaRPr>
          </a:p>
        </p:txBody>
      </p:sp>
      <p:cxnSp>
        <p:nvCxnSpPr>
          <p:cNvPr id="30" name="Straight Connector 29"/>
          <p:cNvCxnSpPr/>
          <p:nvPr/>
        </p:nvCxnSpPr>
        <p:spPr>
          <a:xfrm>
            <a:off x="4791078" y="5473728"/>
            <a:ext cx="1533546" cy="0"/>
          </a:xfrm>
          <a:prstGeom prst="line">
            <a:avLst/>
          </a:prstGeom>
          <a:ln w="3810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5941239" y="5784089"/>
            <a:ext cx="693745" cy="0"/>
          </a:xfrm>
          <a:prstGeom prst="line">
            <a:avLst/>
          </a:prstGeom>
          <a:ln w="3810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870038" y="6167475"/>
            <a:ext cx="537327" cy="461665"/>
          </a:xfrm>
          <a:prstGeom prst="rect">
            <a:avLst/>
          </a:prstGeom>
        </p:spPr>
        <p:txBody>
          <a:bodyPr wrap="none">
            <a:spAutoFit/>
          </a:bodyPr>
          <a:lstStyle/>
          <a:p>
            <a:r>
              <a:rPr lang="en-US" sz="2400" dirty="0" smtClean="0">
                <a:solidFill>
                  <a:schemeClr val="bg2">
                    <a:lumMod val="10000"/>
                  </a:schemeClr>
                </a:solidFill>
              </a:rPr>
              <a:t>Q</a:t>
            </a:r>
            <a:r>
              <a:rPr lang="en-US" sz="2400" baseline="-25000" dirty="0" smtClean="0">
                <a:solidFill>
                  <a:schemeClr val="bg2">
                    <a:lumMod val="10000"/>
                  </a:schemeClr>
                </a:solidFill>
              </a:rPr>
              <a:t>1</a:t>
            </a:r>
            <a:endParaRPr lang="en-US" dirty="0"/>
          </a:p>
        </p:txBody>
      </p:sp>
      <p:sp>
        <p:nvSpPr>
          <p:cNvPr id="34" name="Rectangle 33"/>
          <p:cNvSpPr/>
          <p:nvPr/>
        </p:nvSpPr>
        <p:spPr>
          <a:xfrm>
            <a:off x="6105546" y="6167475"/>
            <a:ext cx="537327" cy="461665"/>
          </a:xfrm>
          <a:prstGeom prst="rect">
            <a:avLst/>
          </a:prstGeom>
        </p:spPr>
        <p:txBody>
          <a:bodyPr wrap="none">
            <a:spAutoFit/>
          </a:bodyPr>
          <a:lstStyle/>
          <a:p>
            <a:r>
              <a:rPr lang="en-US" sz="2400" dirty="0" smtClean="0">
                <a:solidFill>
                  <a:schemeClr val="bg2">
                    <a:lumMod val="10000"/>
                  </a:schemeClr>
                </a:solidFill>
              </a:rPr>
              <a:t>Q</a:t>
            </a:r>
            <a:r>
              <a:rPr lang="en-US" sz="2400" baseline="-25000" dirty="0" smtClean="0">
                <a:solidFill>
                  <a:schemeClr val="bg2">
                    <a:lumMod val="10000"/>
                  </a:schemeClr>
                </a:solidFill>
              </a:rPr>
              <a:t>2</a:t>
            </a:r>
            <a:endParaRPr lang="en-US" dirty="0"/>
          </a:p>
        </p:txBody>
      </p:sp>
      <p:sp>
        <p:nvSpPr>
          <p:cNvPr id="35" name="Rectangle 34"/>
          <p:cNvSpPr/>
          <p:nvPr/>
        </p:nvSpPr>
        <p:spPr>
          <a:xfrm>
            <a:off x="4097331" y="6094449"/>
            <a:ext cx="423514" cy="461665"/>
          </a:xfrm>
          <a:prstGeom prst="rect">
            <a:avLst/>
          </a:prstGeom>
        </p:spPr>
        <p:txBody>
          <a:bodyPr wrap="none">
            <a:spAutoFit/>
          </a:bodyPr>
          <a:lstStyle/>
          <a:p>
            <a:r>
              <a:rPr lang="en-US" sz="2400" dirty="0" smtClean="0">
                <a:solidFill>
                  <a:schemeClr val="bg2">
                    <a:lumMod val="10000"/>
                  </a:schemeClr>
                </a:solidFill>
              </a:rPr>
              <a:t>Q</a:t>
            </a:r>
            <a:endParaRPr lang="en-US" dirty="0"/>
          </a:p>
        </p:txBody>
      </p:sp>
      <p:sp>
        <p:nvSpPr>
          <p:cNvPr id="36" name="Rectangle 35"/>
          <p:cNvSpPr/>
          <p:nvPr/>
        </p:nvSpPr>
        <p:spPr>
          <a:xfrm>
            <a:off x="8515404" y="6094449"/>
            <a:ext cx="423514" cy="461665"/>
          </a:xfrm>
          <a:prstGeom prst="rect">
            <a:avLst/>
          </a:prstGeom>
        </p:spPr>
        <p:txBody>
          <a:bodyPr wrap="none">
            <a:spAutoFit/>
          </a:bodyPr>
          <a:lstStyle/>
          <a:p>
            <a:r>
              <a:rPr lang="en-US" sz="2400" dirty="0" smtClean="0">
                <a:solidFill>
                  <a:schemeClr val="bg2">
                    <a:lumMod val="10000"/>
                  </a:schemeClr>
                </a:solidFill>
              </a:rPr>
              <a:t>Q</a:t>
            </a:r>
            <a:endParaRPr lang="en-US" dirty="0"/>
          </a:p>
        </p:txBody>
      </p:sp>
      <p:sp>
        <p:nvSpPr>
          <p:cNvPr id="37" name="Rectangle 36"/>
          <p:cNvSpPr/>
          <p:nvPr/>
        </p:nvSpPr>
        <p:spPr>
          <a:xfrm>
            <a:off x="0" y="2041506"/>
            <a:ext cx="389850" cy="461665"/>
          </a:xfrm>
          <a:prstGeom prst="rect">
            <a:avLst/>
          </a:prstGeom>
        </p:spPr>
        <p:txBody>
          <a:bodyPr wrap="none">
            <a:spAutoFit/>
          </a:bodyPr>
          <a:lstStyle/>
          <a:p>
            <a:r>
              <a:rPr lang="en-US" sz="2400" dirty="0" smtClean="0">
                <a:solidFill>
                  <a:schemeClr val="bg2">
                    <a:lumMod val="10000"/>
                  </a:schemeClr>
                </a:solidFill>
              </a:rPr>
              <a:t>P</a:t>
            </a:r>
            <a:endParaRPr lang="en-US" dirty="0"/>
          </a:p>
        </p:txBody>
      </p:sp>
      <p:sp>
        <p:nvSpPr>
          <p:cNvPr id="38" name="Rectangle 37"/>
          <p:cNvSpPr/>
          <p:nvPr/>
        </p:nvSpPr>
        <p:spPr>
          <a:xfrm>
            <a:off x="4316409" y="2041506"/>
            <a:ext cx="389850" cy="461665"/>
          </a:xfrm>
          <a:prstGeom prst="rect">
            <a:avLst/>
          </a:prstGeom>
        </p:spPr>
        <p:txBody>
          <a:bodyPr wrap="none">
            <a:spAutoFit/>
          </a:bodyPr>
          <a:lstStyle/>
          <a:p>
            <a:r>
              <a:rPr lang="en-US" sz="2400" dirty="0" smtClean="0">
                <a:solidFill>
                  <a:schemeClr val="bg2">
                    <a:lumMod val="10000"/>
                  </a:schemeClr>
                </a:solidFill>
              </a:rPr>
              <a:t>P</a:t>
            </a:r>
            <a:endParaRPr lang="en-US" dirty="0"/>
          </a:p>
        </p:txBody>
      </p:sp>
      <p:sp>
        <p:nvSpPr>
          <p:cNvPr id="39" name="Right Triangle 38"/>
          <p:cNvSpPr/>
          <p:nvPr/>
        </p:nvSpPr>
        <p:spPr>
          <a:xfrm>
            <a:off x="446032" y="3319460"/>
            <a:ext cx="1460520" cy="1424007"/>
          </a:xfrm>
          <a:prstGeom prst="rtTriangle">
            <a:avLst/>
          </a:prstGeom>
          <a:solidFill>
            <a:schemeClr val="tx1">
              <a:lumMod val="95000"/>
            </a:schemeClr>
          </a:solidFill>
          <a:ln w="0">
            <a:gradFill>
              <a:gsLst>
                <a:gs pos="0">
                  <a:srgbClr val="000000"/>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a:off x="4827591" y="4670442"/>
            <a:ext cx="1424006" cy="766773"/>
          </a:xfrm>
          <a:prstGeom prst="rtTriangle">
            <a:avLst/>
          </a:prstGeom>
          <a:solidFill>
            <a:schemeClr val="tx1">
              <a:lumMod val="95000"/>
            </a:schemeClr>
          </a:solidFill>
          <a:ln w="0">
            <a:gradFill>
              <a:gsLst>
                <a:gs pos="0">
                  <a:srgbClr val="000000"/>
                </a:gs>
                <a:gs pos="20000">
                  <a:srgbClr val="000040"/>
                </a:gs>
                <a:gs pos="50000">
                  <a:srgbClr val="400040"/>
                </a:gs>
                <a:gs pos="75000">
                  <a:srgbClr val="8F0040"/>
                </a:gs>
                <a:gs pos="89999">
                  <a:srgbClr val="F27300"/>
                </a:gs>
                <a:gs pos="100000">
                  <a:srgbClr val="FFBF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316409" y="4305312"/>
            <a:ext cx="527709" cy="461665"/>
          </a:xfrm>
          <a:prstGeom prst="rect">
            <a:avLst/>
          </a:prstGeom>
        </p:spPr>
        <p:txBody>
          <a:bodyPr wrap="none">
            <a:spAutoFit/>
          </a:bodyPr>
          <a:lstStyle/>
          <a:p>
            <a:r>
              <a:rPr lang="en-US" sz="2400" dirty="0" smtClean="0">
                <a:solidFill>
                  <a:schemeClr val="bg2">
                    <a:lumMod val="10000"/>
                  </a:schemeClr>
                </a:solidFill>
              </a:rPr>
              <a:t>10</a:t>
            </a:r>
            <a:endParaRPr lang="en-US" dirty="0"/>
          </a:p>
        </p:txBody>
      </p:sp>
      <p:sp>
        <p:nvSpPr>
          <p:cNvPr id="42" name="Rectangle 41"/>
          <p:cNvSpPr/>
          <p:nvPr/>
        </p:nvSpPr>
        <p:spPr>
          <a:xfrm>
            <a:off x="0" y="2954331"/>
            <a:ext cx="592083" cy="461665"/>
          </a:xfrm>
          <a:prstGeom prst="rect">
            <a:avLst/>
          </a:prstGeom>
        </p:spPr>
        <p:txBody>
          <a:bodyPr wrap="square">
            <a:spAutoFit/>
          </a:bodyPr>
          <a:lstStyle/>
          <a:p>
            <a:r>
              <a:rPr lang="en-US" sz="2400" dirty="0" smtClean="0">
                <a:solidFill>
                  <a:schemeClr val="bg2">
                    <a:lumMod val="10000"/>
                  </a:schemeClr>
                </a:solidFill>
              </a:rPr>
              <a:t>20</a:t>
            </a:r>
            <a:endParaRPr lang="en-US" dirty="0"/>
          </a:p>
        </p:txBody>
      </p:sp>
      <p:sp>
        <p:nvSpPr>
          <p:cNvPr id="43" name="TextBox 42"/>
          <p:cNvSpPr txBox="1"/>
          <p:nvPr/>
        </p:nvSpPr>
        <p:spPr>
          <a:xfrm>
            <a:off x="2089116" y="2698740"/>
            <a:ext cx="2665449" cy="461665"/>
          </a:xfrm>
          <a:prstGeom prst="rect">
            <a:avLst/>
          </a:prstGeom>
          <a:noFill/>
        </p:spPr>
        <p:txBody>
          <a:bodyPr wrap="square" rtlCol="0">
            <a:spAutoFit/>
          </a:bodyPr>
          <a:lstStyle/>
          <a:p>
            <a:r>
              <a:rPr lang="en-US" sz="2400" dirty="0" smtClean="0">
                <a:solidFill>
                  <a:srgbClr val="C00000"/>
                </a:solidFill>
              </a:rPr>
              <a:t>Consumer surplus</a:t>
            </a:r>
            <a:endParaRPr lang="en-US" sz="2400" dirty="0">
              <a:solidFill>
                <a:srgbClr val="C00000"/>
              </a:solidFill>
            </a:endParaRPr>
          </a:p>
        </p:txBody>
      </p:sp>
      <p:cxnSp>
        <p:nvCxnSpPr>
          <p:cNvPr id="45" name="Straight Arrow Connector 44"/>
          <p:cNvCxnSpPr/>
          <p:nvPr/>
        </p:nvCxnSpPr>
        <p:spPr>
          <a:xfrm rot="16200000" flipH="1">
            <a:off x="3604406" y="3520282"/>
            <a:ext cx="1789137" cy="1022364"/>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0800000" flipV="1">
            <a:off x="1176291" y="3136895"/>
            <a:ext cx="2774988" cy="1058877"/>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446031" y="4232286"/>
            <a:ext cx="1079142" cy="461665"/>
          </a:xfrm>
          <a:prstGeom prst="rect">
            <a:avLst/>
          </a:prstGeom>
        </p:spPr>
        <p:txBody>
          <a:bodyPr wrap="none">
            <a:spAutoFit/>
          </a:bodyPr>
          <a:lstStyle/>
          <a:p>
            <a:r>
              <a:rPr lang="en-US" sz="2400" b="1" dirty="0" smtClean="0">
                <a:solidFill>
                  <a:srgbClr val="C00000"/>
                </a:solidFill>
              </a:rPr>
              <a:t>3/2Q</a:t>
            </a:r>
            <a:r>
              <a:rPr lang="en-US" sz="2400" b="1" baseline="-25000" dirty="0" smtClean="0">
                <a:solidFill>
                  <a:srgbClr val="C00000"/>
                </a:solidFill>
              </a:rPr>
              <a:t>1</a:t>
            </a:r>
            <a:r>
              <a:rPr lang="en-US" sz="2400" b="1" baseline="30000" dirty="0" smtClean="0">
                <a:solidFill>
                  <a:srgbClr val="C00000"/>
                </a:solidFill>
              </a:rPr>
              <a:t>2</a:t>
            </a:r>
            <a:endParaRPr lang="en-US" b="1" baseline="30000" dirty="0">
              <a:solidFill>
                <a:srgbClr val="C00000"/>
              </a:solidFill>
            </a:endParaRPr>
          </a:p>
        </p:txBody>
      </p:sp>
      <p:sp>
        <p:nvSpPr>
          <p:cNvPr id="49" name="Rectangle 48"/>
          <p:cNvSpPr/>
          <p:nvPr/>
        </p:nvSpPr>
        <p:spPr>
          <a:xfrm>
            <a:off x="4937130" y="4962546"/>
            <a:ext cx="651140" cy="461665"/>
          </a:xfrm>
          <a:prstGeom prst="rect">
            <a:avLst/>
          </a:prstGeom>
        </p:spPr>
        <p:txBody>
          <a:bodyPr wrap="none">
            <a:spAutoFit/>
          </a:bodyPr>
          <a:lstStyle/>
          <a:p>
            <a:r>
              <a:rPr lang="en-US" sz="2400" b="1" dirty="0" smtClean="0">
                <a:solidFill>
                  <a:srgbClr val="C00000"/>
                </a:solidFill>
              </a:rPr>
              <a:t>Q</a:t>
            </a:r>
            <a:r>
              <a:rPr lang="en-US" sz="2400" b="1" baseline="-25000" dirty="0" smtClean="0">
                <a:solidFill>
                  <a:srgbClr val="C00000"/>
                </a:solidFill>
              </a:rPr>
              <a:t>2</a:t>
            </a:r>
            <a:r>
              <a:rPr lang="en-US" sz="2400" b="1" baseline="30000" dirty="0" smtClean="0">
                <a:solidFill>
                  <a:srgbClr val="C00000"/>
                </a:solidFill>
              </a:rPr>
              <a:t>2</a:t>
            </a:r>
            <a:endParaRPr lang="en-US" sz="2400" dirty="0"/>
          </a:p>
        </p:txBody>
      </p:sp>
      <p:sp>
        <p:nvSpPr>
          <p:cNvPr id="50" name="TextBox 49"/>
          <p:cNvSpPr txBox="1"/>
          <p:nvPr/>
        </p:nvSpPr>
        <p:spPr>
          <a:xfrm>
            <a:off x="1468395" y="1274733"/>
            <a:ext cx="3005951" cy="461665"/>
          </a:xfrm>
          <a:prstGeom prst="rect">
            <a:avLst/>
          </a:prstGeom>
          <a:noFill/>
        </p:spPr>
        <p:txBody>
          <a:bodyPr wrap="none" rtlCol="0">
            <a:spAutoFit/>
          </a:bodyPr>
          <a:lstStyle/>
          <a:p>
            <a:r>
              <a:rPr lang="en-US" sz="2400" b="1" dirty="0" smtClean="0">
                <a:solidFill>
                  <a:schemeClr val="bg2">
                    <a:lumMod val="10000"/>
                  </a:schemeClr>
                </a:solidFill>
              </a:rPr>
              <a:t>Country 1 – tariff t</a:t>
            </a:r>
            <a:r>
              <a:rPr lang="en-US" sz="2400" b="1" baseline="-25000" dirty="0" smtClean="0">
                <a:solidFill>
                  <a:schemeClr val="bg2">
                    <a:lumMod val="10000"/>
                  </a:schemeClr>
                </a:solidFill>
              </a:rPr>
              <a:t>1</a:t>
            </a:r>
            <a:endParaRPr lang="en-US" sz="2400" b="1" baseline="-25000" dirty="0">
              <a:solidFill>
                <a:schemeClr val="bg2">
                  <a:lumMod val="10000"/>
                </a:schemeClr>
              </a:solidFill>
            </a:endParaRPr>
          </a:p>
        </p:txBody>
      </p:sp>
      <p:sp>
        <p:nvSpPr>
          <p:cNvPr id="51" name="TextBox 50"/>
          <p:cNvSpPr txBox="1"/>
          <p:nvPr/>
        </p:nvSpPr>
        <p:spPr>
          <a:xfrm>
            <a:off x="6324624" y="1311246"/>
            <a:ext cx="2879314" cy="461665"/>
          </a:xfrm>
          <a:prstGeom prst="rect">
            <a:avLst/>
          </a:prstGeom>
          <a:noFill/>
        </p:spPr>
        <p:txBody>
          <a:bodyPr wrap="none" rtlCol="0">
            <a:spAutoFit/>
          </a:bodyPr>
          <a:lstStyle/>
          <a:p>
            <a:r>
              <a:rPr lang="en-US" sz="2400" b="1" dirty="0" smtClean="0">
                <a:solidFill>
                  <a:schemeClr val="bg2">
                    <a:lumMod val="10000"/>
                  </a:schemeClr>
                </a:solidFill>
              </a:rPr>
              <a:t>Country 2 - tariff t</a:t>
            </a:r>
            <a:r>
              <a:rPr lang="en-US" sz="2400" b="1" baseline="-25000" dirty="0" smtClean="0">
                <a:solidFill>
                  <a:schemeClr val="bg2">
                    <a:lumMod val="10000"/>
                  </a:schemeClr>
                </a:solidFill>
              </a:rPr>
              <a:t>2</a:t>
            </a:r>
            <a:endParaRPr lang="en-US" sz="2400" b="1" dirty="0">
              <a:solidFill>
                <a:schemeClr val="bg2">
                  <a:lumMod val="10000"/>
                </a:schemeClr>
              </a:solidFill>
            </a:endParaRPr>
          </a:p>
        </p:txBody>
      </p:sp>
      <p:sp>
        <p:nvSpPr>
          <p:cNvPr id="52" name="TextBox 51"/>
          <p:cNvSpPr txBox="1"/>
          <p:nvPr/>
        </p:nvSpPr>
        <p:spPr>
          <a:xfrm>
            <a:off x="519057" y="1676376"/>
            <a:ext cx="3918060" cy="461665"/>
          </a:xfrm>
          <a:prstGeom prst="rect">
            <a:avLst/>
          </a:prstGeom>
          <a:noFill/>
        </p:spPr>
        <p:txBody>
          <a:bodyPr wrap="none" rtlCol="0">
            <a:spAutoFit/>
          </a:bodyPr>
          <a:lstStyle/>
          <a:p>
            <a:r>
              <a:rPr lang="en-US" sz="2400" b="1" dirty="0" smtClean="0">
                <a:solidFill>
                  <a:schemeClr val="bg2">
                    <a:lumMod val="10000"/>
                  </a:schemeClr>
                </a:solidFill>
              </a:rPr>
              <a:t>Firm 1 – producing h</a:t>
            </a:r>
            <a:r>
              <a:rPr lang="en-US" sz="2400" b="1" baseline="-25000" dirty="0" smtClean="0">
                <a:solidFill>
                  <a:schemeClr val="bg2">
                    <a:lumMod val="10000"/>
                  </a:schemeClr>
                </a:solidFill>
              </a:rPr>
              <a:t>1</a:t>
            </a:r>
            <a:r>
              <a:rPr lang="en-US" sz="2400" b="1" dirty="0" smtClean="0">
                <a:solidFill>
                  <a:schemeClr val="bg2">
                    <a:lumMod val="10000"/>
                  </a:schemeClr>
                </a:solidFill>
              </a:rPr>
              <a:t>+e</a:t>
            </a:r>
            <a:r>
              <a:rPr lang="en-US" sz="2400" b="1" baseline="-25000" dirty="0" smtClean="0">
                <a:solidFill>
                  <a:schemeClr val="bg2">
                    <a:lumMod val="10000"/>
                  </a:schemeClr>
                </a:solidFill>
              </a:rPr>
              <a:t>1</a:t>
            </a:r>
            <a:endParaRPr lang="en-US" sz="2400" b="1" baseline="-25000" dirty="0">
              <a:solidFill>
                <a:schemeClr val="bg2">
                  <a:lumMod val="10000"/>
                </a:schemeClr>
              </a:solidFill>
            </a:endParaRPr>
          </a:p>
        </p:txBody>
      </p:sp>
      <p:sp>
        <p:nvSpPr>
          <p:cNvPr id="53" name="TextBox 52"/>
          <p:cNvSpPr txBox="1"/>
          <p:nvPr/>
        </p:nvSpPr>
        <p:spPr>
          <a:xfrm>
            <a:off x="519057" y="2114532"/>
            <a:ext cx="2250937" cy="830997"/>
          </a:xfrm>
          <a:prstGeom prst="rect">
            <a:avLst/>
          </a:prstGeom>
          <a:noFill/>
        </p:spPr>
        <p:txBody>
          <a:bodyPr wrap="none" rtlCol="0">
            <a:spAutoFit/>
          </a:bodyPr>
          <a:lstStyle/>
          <a:p>
            <a:r>
              <a:rPr lang="en-US" sz="2400" b="1" dirty="0" smtClean="0">
                <a:solidFill>
                  <a:schemeClr val="bg2">
                    <a:lumMod val="10000"/>
                  </a:schemeClr>
                </a:solidFill>
              </a:rPr>
              <a:t>Consumption </a:t>
            </a:r>
          </a:p>
          <a:p>
            <a:r>
              <a:rPr lang="en-US" sz="2400" b="1" dirty="0" smtClean="0">
                <a:solidFill>
                  <a:schemeClr val="bg2">
                    <a:lumMod val="10000"/>
                  </a:schemeClr>
                </a:solidFill>
              </a:rPr>
              <a:t>Q</a:t>
            </a:r>
            <a:r>
              <a:rPr lang="en-US" sz="2400" b="1" baseline="-25000" dirty="0" smtClean="0">
                <a:solidFill>
                  <a:schemeClr val="bg2">
                    <a:lumMod val="10000"/>
                  </a:schemeClr>
                </a:solidFill>
              </a:rPr>
              <a:t>1</a:t>
            </a:r>
            <a:r>
              <a:rPr lang="en-US" sz="2400" b="1" dirty="0" smtClean="0">
                <a:solidFill>
                  <a:schemeClr val="bg2">
                    <a:lumMod val="10000"/>
                  </a:schemeClr>
                </a:solidFill>
              </a:rPr>
              <a:t>= h</a:t>
            </a:r>
            <a:r>
              <a:rPr lang="en-US" sz="2400" b="1" baseline="-25000" dirty="0" smtClean="0">
                <a:solidFill>
                  <a:schemeClr val="bg2">
                    <a:lumMod val="10000"/>
                  </a:schemeClr>
                </a:solidFill>
              </a:rPr>
              <a:t>1</a:t>
            </a:r>
            <a:r>
              <a:rPr lang="en-US" sz="2400" b="1" dirty="0" smtClean="0">
                <a:solidFill>
                  <a:schemeClr val="bg2">
                    <a:lumMod val="10000"/>
                  </a:schemeClr>
                </a:solidFill>
              </a:rPr>
              <a:t>+e</a:t>
            </a:r>
            <a:r>
              <a:rPr lang="en-US" sz="2400" b="1" baseline="-25000" dirty="0" smtClean="0">
                <a:solidFill>
                  <a:schemeClr val="bg2">
                    <a:lumMod val="10000"/>
                  </a:schemeClr>
                </a:solidFill>
              </a:rPr>
              <a:t>2</a:t>
            </a:r>
            <a:endParaRPr lang="en-US" sz="2400" b="1" baseline="-25000" dirty="0">
              <a:solidFill>
                <a:schemeClr val="bg2">
                  <a:lumMod val="10000"/>
                </a:schemeClr>
              </a:solidFill>
            </a:endParaRPr>
          </a:p>
        </p:txBody>
      </p:sp>
      <p:sp>
        <p:nvSpPr>
          <p:cNvPr id="54" name="TextBox 53"/>
          <p:cNvSpPr txBox="1"/>
          <p:nvPr/>
        </p:nvSpPr>
        <p:spPr>
          <a:xfrm>
            <a:off x="4973643" y="1785915"/>
            <a:ext cx="3802644" cy="461665"/>
          </a:xfrm>
          <a:prstGeom prst="rect">
            <a:avLst/>
          </a:prstGeom>
          <a:noFill/>
        </p:spPr>
        <p:txBody>
          <a:bodyPr wrap="none" rtlCol="0">
            <a:spAutoFit/>
          </a:bodyPr>
          <a:lstStyle/>
          <a:p>
            <a:r>
              <a:rPr lang="en-US" sz="2400" b="1" dirty="0" smtClean="0">
                <a:solidFill>
                  <a:schemeClr val="bg2">
                    <a:lumMod val="10000"/>
                  </a:schemeClr>
                </a:solidFill>
              </a:rPr>
              <a:t>Firm 2 – producing h</a:t>
            </a:r>
            <a:r>
              <a:rPr lang="en-US" sz="2400" b="1" baseline="-25000" dirty="0" smtClean="0">
                <a:solidFill>
                  <a:schemeClr val="bg2">
                    <a:lumMod val="10000"/>
                  </a:schemeClr>
                </a:solidFill>
              </a:rPr>
              <a:t>2</a:t>
            </a:r>
            <a:r>
              <a:rPr lang="en-US" sz="2400" b="1" dirty="0" smtClean="0">
                <a:solidFill>
                  <a:schemeClr val="bg2">
                    <a:lumMod val="10000"/>
                  </a:schemeClr>
                </a:solidFill>
              </a:rPr>
              <a:t>+e</a:t>
            </a:r>
            <a:r>
              <a:rPr lang="en-US" sz="2400" b="1" baseline="-25000" dirty="0" smtClean="0">
                <a:solidFill>
                  <a:schemeClr val="bg2">
                    <a:lumMod val="10000"/>
                  </a:schemeClr>
                </a:solidFill>
              </a:rPr>
              <a:t>2</a:t>
            </a:r>
            <a:endParaRPr lang="en-US" sz="2400" b="1" baseline="-25000" dirty="0">
              <a:solidFill>
                <a:schemeClr val="bg2">
                  <a:lumMod val="10000"/>
                </a:schemeClr>
              </a:solidFill>
            </a:endParaRPr>
          </a:p>
        </p:txBody>
      </p:sp>
      <p:sp>
        <p:nvSpPr>
          <p:cNvPr id="55" name="TextBox 54"/>
          <p:cNvSpPr txBox="1"/>
          <p:nvPr/>
        </p:nvSpPr>
        <p:spPr>
          <a:xfrm>
            <a:off x="6105546" y="2443149"/>
            <a:ext cx="2250937" cy="830997"/>
          </a:xfrm>
          <a:prstGeom prst="rect">
            <a:avLst/>
          </a:prstGeom>
          <a:noFill/>
        </p:spPr>
        <p:txBody>
          <a:bodyPr wrap="none" rtlCol="0">
            <a:spAutoFit/>
          </a:bodyPr>
          <a:lstStyle/>
          <a:p>
            <a:r>
              <a:rPr lang="en-US" sz="2400" b="1" dirty="0" smtClean="0">
                <a:solidFill>
                  <a:schemeClr val="bg2">
                    <a:lumMod val="10000"/>
                  </a:schemeClr>
                </a:solidFill>
              </a:rPr>
              <a:t>Consumption </a:t>
            </a:r>
          </a:p>
          <a:p>
            <a:r>
              <a:rPr lang="en-US" sz="2400" b="1" dirty="0" smtClean="0">
                <a:solidFill>
                  <a:schemeClr val="bg2">
                    <a:lumMod val="10000"/>
                  </a:schemeClr>
                </a:solidFill>
              </a:rPr>
              <a:t>Q</a:t>
            </a:r>
            <a:r>
              <a:rPr lang="en-US" sz="2400" b="1" baseline="-25000" dirty="0" smtClean="0">
                <a:solidFill>
                  <a:schemeClr val="bg2">
                    <a:lumMod val="10000"/>
                  </a:schemeClr>
                </a:solidFill>
              </a:rPr>
              <a:t>2</a:t>
            </a:r>
            <a:r>
              <a:rPr lang="en-US" sz="2400" b="1" dirty="0" smtClean="0">
                <a:solidFill>
                  <a:schemeClr val="bg2">
                    <a:lumMod val="10000"/>
                  </a:schemeClr>
                </a:solidFill>
              </a:rPr>
              <a:t>= h</a:t>
            </a:r>
            <a:r>
              <a:rPr lang="en-US" sz="2400" b="1" baseline="-25000" dirty="0" smtClean="0">
                <a:solidFill>
                  <a:schemeClr val="bg2">
                    <a:lumMod val="10000"/>
                  </a:schemeClr>
                </a:solidFill>
              </a:rPr>
              <a:t>2</a:t>
            </a:r>
            <a:r>
              <a:rPr lang="en-US" sz="2400" b="1" dirty="0" smtClean="0">
                <a:solidFill>
                  <a:schemeClr val="bg2">
                    <a:lumMod val="10000"/>
                  </a:schemeClr>
                </a:solidFill>
              </a:rPr>
              <a:t>+e</a:t>
            </a:r>
            <a:r>
              <a:rPr lang="en-US" sz="2400" b="1" baseline="-25000" dirty="0" smtClean="0">
                <a:solidFill>
                  <a:schemeClr val="bg2">
                    <a:lumMod val="10000"/>
                  </a:schemeClr>
                </a:solidFill>
              </a:rPr>
              <a:t>1</a:t>
            </a:r>
            <a:endParaRPr lang="en-US" sz="2400" b="1" baseline="-25000" dirty="0">
              <a:solidFill>
                <a:schemeClr val="bg2">
                  <a:lumMod val="10000"/>
                </a:schemeClr>
              </a:solidFill>
            </a:endParaRPr>
          </a:p>
        </p:txBody>
      </p:sp>
      <p:cxnSp>
        <p:nvCxnSpPr>
          <p:cNvPr id="57" name="Straight Arrow Connector 56"/>
          <p:cNvCxnSpPr/>
          <p:nvPr/>
        </p:nvCxnSpPr>
        <p:spPr>
          <a:xfrm rot="10800000" flipV="1">
            <a:off x="1979578" y="2187557"/>
            <a:ext cx="6462801" cy="474669"/>
          </a:xfrm>
          <a:prstGeom prst="straightConnector1">
            <a:avLst/>
          </a:prstGeom>
          <a:ln w="317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4206870" y="1968480"/>
            <a:ext cx="3103605" cy="949338"/>
          </a:xfrm>
          <a:prstGeom prst="straightConnector1">
            <a:avLst/>
          </a:prstGeom>
          <a:ln w="317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791078" y="2443149"/>
            <a:ext cx="1228221" cy="461665"/>
          </a:xfrm>
          <a:prstGeom prst="rect">
            <a:avLst/>
          </a:prstGeom>
          <a:noFill/>
        </p:spPr>
        <p:txBody>
          <a:bodyPr wrap="none" rtlCol="0">
            <a:spAutoFit/>
          </a:bodyPr>
          <a:lstStyle/>
          <a:p>
            <a:r>
              <a:rPr lang="en-US" sz="2400" dirty="0" smtClean="0">
                <a:solidFill>
                  <a:srgbClr val="FFFF00"/>
                </a:solidFill>
              </a:rPr>
              <a:t>Exports</a:t>
            </a:r>
            <a:endParaRPr lang="en-US" dirty="0">
              <a:solidFill>
                <a:srgbClr val="FFFF00"/>
              </a:solidFill>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algn="just">
              <a:buNone/>
            </a:pPr>
            <a:r>
              <a:rPr lang="en-US" sz="2800" dirty="0" smtClean="0"/>
              <a:t>	Each firm has constant marginal cost, c=2, and no fixed costs. Thus, the total cost of production for firm x is </a:t>
            </a:r>
            <a:r>
              <a:rPr lang="en-US" sz="2800" dirty="0" err="1" smtClean="0"/>
              <a:t>C</a:t>
            </a:r>
            <a:r>
              <a:rPr lang="en-US" sz="2800" baseline="-25000" dirty="0" err="1" smtClean="0"/>
              <a:t>x</a:t>
            </a:r>
            <a:r>
              <a:rPr lang="en-US" sz="2800" dirty="0" smtClean="0"/>
              <a:t>(</a:t>
            </a:r>
            <a:r>
              <a:rPr lang="en-US" sz="2800" dirty="0" err="1" smtClean="0"/>
              <a:t>h</a:t>
            </a:r>
            <a:r>
              <a:rPr lang="en-US" sz="2800" baseline="-25000" dirty="0" err="1" smtClean="0"/>
              <a:t>x</a:t>
            </a:r>
            <a:r>
              <a:rPr lang="en-US" sz="2800" dirty="0" err="1" smtClean="0"/>
              <a:t>,e</a:t>
            </a:r>
            <a:r>
              <a:rPr lang="en-US" sz="2800" baseline="-25000" dirty="0" err="1" smtClean="0"/>
              <a:t>x</a:t>
            </a:r>
            <a:r>
              <a:rPr lang="en-US" sz="2800" dirty="0" smtClean="0"/>
              <a:t>)=2(</a:t>
            </a:r>
            <a:r>
              <a:rPr lang="en-US" sz="2800" dirty="0" err="1" smtClean="0"/>
              <a:t>h</a:t>
            </a:r>
            <a:r>
              <a:rPr lang="en-US" sz="2800" baseline="-25000" dirty="0" err="1" smtClean="0"/>
              <a:t>x</a:t>
            </a:r>
            <a:r>
              <a:rPr lang="en-US" sz="2800" dirty="0" err="1" smtClean="0"/>
              <a:t>+e</a:t>
            </a:r>
            <a:r>
              <a:rPr lang="en-US" sz="2800" baseline="-25000" dirty="0" err="1" smtClean="0"/>
              <a:t>x</a:t>
            </a:r>
            <a:r>
              <a:rPr lang="en-US" sz="2800" dirty="0" smtClean="0"/>
              <a:t>). </a:t>
            </a:r>
          </a:p>
          <a:p>
            <a:pPr algn="just">
              <a:buNone/>
            </a:pPr>
            <a:r>
              <a:rPr lang="en-US" sz="2800" dirty="0" smtClean="0"/>
              <a:t>	The firms also incur tariff costs on exports: if firm x exports e</a:t>
            </a:r>
            <a:r>
              <a:rPr lang="en-US" sz="2800" baseline="-25000" dirty="0" smtClean="0"/>
              <a:t>x</a:t>
            </a:r>
            <a:r>
              <a:rPr lang="en-US" sz="2800" dirty="0" smtClean="0"/>
              <a:t> to country y when government y has set the tariff rate </a:t>
            </a:r>
            <a:r>
              <a:rPr lang="en-US" sz="2800" dirty="0" err="1" smtClean="0"/>
              <a:t>t</a:t>
            </a:r>
            <a:r>
              <a:rPr lang="en-US" sz="2800" baseline="-25000" dirty="0" err="1" smtClean="0"/>
              <a:t>y</a:t>
            </a:r>
            <a:r>
              <a:rPr lang="en-US" sz="2800" dirty="0" smtClean="0"/>
              <a:t>, then firm x must pay </a:t>
            </a:r>
            <a:r>
              <a:rPr lang="en-US" sz="2800" dirty="0" err="1" smtClean="0"/>
              <a:t>t</a:t>
            </a:r>
            <a:r>
              <a:rPr lang="en-US" sz="2800" baseline="-25000" dirty="0" err="1" smtClean="0"/>
              <a:t>y</a:t>
            </a:r>
            <a:r>
              <a:rPr lang="en-US" sz="2800" dirty="0" err="1" smtClean="0"/>
              <a:t>e</a:t>
            </a:r>
            <a:r>
              <a:rPr lang="en-US" sz="2800" baseline="-25000" dirty="0" err="1" smtClean="0"/>
              <a:t>x</a:t>
            </a:r>
            <a:r>
              <a:rPr lang="en-US" sz="2800" dirty="0" smtClean="0"/>
              <a:t> (i.e. </a:t>
            </a:r>
            <a:r>
              <a:rPr lang="en-US" sz="2800" dirty="0" err="1" smtClean="0"/>
              <a:t>t</a:t>
            </a:r>
            <a:r>
              <a:rPr lang="en-US" sz="2800" baseline="-25000" dirty="0" err="1" smtClean="0"/>
              <a:t>y</a:t>
            </a:r>
            <a:r>
              <a:rPr lang="en-US" sz="2800" dirty="0" smtClean="0"/>
              <a:t> = 3 tariff </a:t>
            </a:r>
            <a:r>
              <a:rPr lang="en-US" sz="2800" dirty="0" smtClean="0">
                <a:sym typeface="Wingdings" pitchFamily="2" charset="2"/>
              </a:rPr>
              <a:t> 3e</a:t>
            </a:r>
            <a:r>
              <a:rPr lang="en-US" sz="2800" baseline="-25000" dirty="0" smtClean="0">
                <a:sym typeface="Wingdings" pitchFamily="2" charset="2"/>
              </a:rPr>
              <a:t>x</a:t>
            </a:r>
            <a:r>
              <a:rPr lang="en-US" sz="2800" dirty="0" smtClean="0">
                <a:sym typeface="Wingdings" pitchFamily="2" charset="2"/>
              </a:rPr>
              <a:t> are additional costs for exports).</a:t>
            </a:r>
          </a:p>
          <a:p>
            <a:pPr algn="just">
              <a:buNone/>
            </a:pPr>
            <a:r>
              <a:rPr lang="en-US" sz="2800" dirty="0" smtClean="0">
                <a:sym typeface="Wingdings" pitchFamily="2" charset="2"/>
              </a:rPr>
              <a:t>   The timing is as follows: First, the governments simultaneously choose tariff rates, t</a:t>
            </a:r>
            <a:r>
              <a:rPr lang="en-US" sz="2800" baseline="-25000" dirty="0" smtClean="0">
                <a:sym typeface="Wingdings" pitchFamily="2" charset="2"/>
              </a:rPr>
              <a:t>1</a:t>
            </a:r>
            <a:r>
              <a:rPr lang="en-US" sz="2800" dirty="0" smtClean="0">
                <a:sym typeface="Wingdings" pitchFamily="2" charset="2"/>
              </a:rPr>
              <a:t> and t</a:t>
            </a:r>
            <a:r>
              <a:rPr lang="en-US" sz="2800" baseline="-25000" dirty="0" smtClean="0">
                <a:sym typeface="Wingdings" pitchFamily="2" charset="2"/>
              </a:rPr>
              <a:t>2</a:t>
            </a:r>
            <a:r>
              <a:rPr lang="en-US" sz="2800" dirty="0" smtClean="0">
                <a:sym typeface="Wingdings" pitchFamily="2" charset="2"/>
              </a:rPr>
              <a:t>. Second, the firms observe the tariff rates and simultaneously choose quantities for home consumption and for export: (h</a:t>
            </a:r>
            <a:r>
              <a:rPr lang="en-US" sz="2800" baseline="-25000" dirty="0" smtClean="0">
                <a:sym typeface="Wingdings" pitchFamily="2" charset="2"/>
              </a:rPr>
              <a:t>1</a:t>
            </a:r>
            <a:r>
              <a:rPr lang="en-US" sz="2800" dirty="0" smtClean="0">
                <a:sym typeface="Wingdings" pitchFamily="2" charset="2"/>
              </a:rPr>
              <a:t>,e</a:t>
            </a:r>
            <a:r>
              <a:rPr lang="en-US" sz="2800" baseline="-25000" dirty="0" smtClean="0">
                <a:sym typeface="Wingdings" pitchFamily="2" charset="2"/>
              </a:rPr>
              <a:t>1</a:t>
            </a:r>
            <a:r>
              <a:rPr lang="en-US" sz="2800" dirty="0" smtClean="0">
                <a:sym typeface="Wingdings" pitchFamily="2" charset="2"/>
              </a:rPr>
              <a:t>) and (h</a:t>
            </a:r>
            <a:r>
              <a:rPr lang="en-US" sz="2800" baseline="-25000" dirty="0" smtClean="0">
                <a:sym typeface="Wingdings" pitchFamily="2" charset="2"/>
              </a:rPr>
              <a:t>2</a:t>
            </a:r>
            <a:r>
              <a:rPr lang="en-US" sz="2800" dirty="0" smtClean="0">
                <a:sym typeface="Wingdings" pitchFamily="2" charset="2"/>
              </a:rPr>
              <a:t>,e</a:t>
            </a:r>
            <a:r>
              <a:rPr lang="en-US" sz="2800" baseline="-25000" dirty="0" smtClean="0">
                <a:sym typeface="Wingdings" pitchFamily="2" charset="2"/>
              </a:rPr>
              <a:t>2</a:t>
            </a:r>
            <a:r>
              <a:rPr lang="en-US" sz="2800" dirty="0" smtClean="0">
                <a:sym typeface="Wingdings" pitchFamily="2" charset="2"/>
              </a:rPr>
              <a:t>). </a:t>
            </a:r>
          </a:p>
          <a:p>
            <a:pPr algn="just">
              <a:buNone/>
            </a:pP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Simultaneous and sequential</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dirty="0" smtClean="0"/>
              <a:t>SO FAR we had either:</a:t>
            </a:r>
          </a:p>
          <a:p>
            <a:pPr lvl="1"/>
            <a:r>
              <a:rPr lang="en-US" sz="2400" dirty="0" smtClean="0"/>
              <a:t>STATIC GAMES – simultaneous moves</a:t>
            </a:r>
          </a:p>
          <a:p>
            <a:pPr lvl="1"/>
            <a:r>
              <a:rPr lang="en-US" sz="2400" dirty="0" smtClean="0"/>
              <a:t>DYNAMIC GAMES – sequential moves</a:t>
            </a:r>
          </a:p>
          <a:p>
            <a:pPr lvl="1"/>
            <a:endParaRPr lang="en-US" sz="2400" dirty="0" smtClean="0"/>
          </a:p>
          <a:p>
            <a:r>
              <a:rPr lang="en-US" dirty="0" smtClean="0"/>
              <a:t>NOW we allow for both:</a:t>
            </a:r>
          </a:p>
          <a:p>
            <a:pPr lvl="1"/>
            <a:r>
              <a:rPr lang="en-US" dirty="0" smtClean="0"/>
              <a:t>Combination of simultaneous and sequential moves </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algn="just">
              <a:buNone/>
            </a:pPr>
            <a:r>
              <a:rPr lang="en-US" sz="2800" dirty="0" smtClean="0"/>
              <a:t>	The payoffs are profits for the firms:</a:t>
            </a:r>
          </a:p>
          <a:p>
            <a:pPr algn="just">
              <a:buNone/>
            </a:pPr>
            <a:r>
              <a:rPr lang="en-US" sz="2800" dirty="0" smtClean="0"/>
              <a:t>		</a:t>
            </a:r>
            <a:r>
              <a:rPr lang="el-GR" sz="2800" dirty="0" smtClean="0"/>
              <a:t>π</a:t>
            </a:r>
            <a:r>
              <a:rPr lang="en-US" sz="2800" baseline="-25000" dirty="0" smtClean="0"/>
              <a:t>x</a:t>
            </a:r>
            <a:r>
              <a:rPr lang="en-US" sz="2800" dirty="0" smtClean="0"/>
              <a:t>=[a</a:t>
            </a:r>
            <a:r>
              <a:rPr lang="en-US" sz="2800" baseline="-25000" dirty="0" smtClean="0"/>
              <a:t>x </a:t>
            </a:r>
            <a:r>
              <a:rPr lang="en-US" sz="2800" dirty="0" smtClean="0"/>
              <a:t>- </a:t>
            </a:r>
            <a:r>
              <a:rPr lang="en-US" sz="2800" dirty="0" err="1" smtClean="0"/>
              <a:t>b</a:t>
            </a:r>
            <a:r>
              <a:rPr lang="en-US" sz="2800" baseline="-25000" dirty="0" err="1" smtClean="0"/>
              <a:t>x</a:t>
            </a:r>
            <a:r>
              <a:rPr lang="en-US" sz="2800" baseline="-25000" dirty="0" smtClean="0"/>
              <a:t> </a:t>
            </a:r>
            <a:r>
              <a:rPr lang="en-US" sz="2800" dirty="0" smtClean="0"/>
              <a:t>(</a:t>
            </a:r>
            <a:r>
              <a:rPr lang="en-US" sz="2800" dirty="0" err="1" smtClean="0"/>
              <a:t>h</a:t>
            </a:r>
            <a:r>
              <a:rPr lang="en-US" sz="2800" baseline="-25000" dirty="0" err="1" smtClean="0"/>
              <a:t>x</a:t>
            </a:r>
            <a:r>
              <a:rPr lang="en-US" sz="2800" dirty="0" err="1" smtClean="0"/>
              <a:t>+e</a:t>
            </a:r>
            <a:r>
              <a:rPr lang="en-US" sz="2800" baseline="-25000" dirty="0" err="1" smtClean="0"/>
              <a:t>y</a:t>
            </a:r>
            <a:r>
              <a:rPr lang="en-US" sz="2800" dirty="0" smtClean="0"/>
              <a:t>)]</a:t>
            </a:r>
            <a:r>
              <a:rPr lang="en-US" sz="2800" dirty="0" err="1" smtClean="0"/>
              <a:t>h</a:t>
            </a:r>
            <a:r>
              <a:rPr lang="en-US" sz="2800" baseline="-25000" dirty="0" err="1" smtClean="0"/>
              <a:t>x</a:t>
            </a:r>
            <a:r>
              <a:rPr lang="en-US" sz="2800" baseline="-25000" dirty="0" smtClean="0"/>
              <a:t>       </a:t>
            </a:r>
            <a:r>
              <a:rPr lang="en-US" sz="2800" dirty="0" smtClean="0"/>
              <a:t>+    [a</a:t>
            </a:r>
            <a:r>
              <a:rPr lang="en-US" sz="2800" baseline="-25000" dirty="0" smtClean="0"/>
              <a:t>y </a:t>
            </a:r>
            <a:r>
              <a:rPr lang="en-US" sz="2800" dirty="0" smtClean="0"/>
              <a:t>- b</a:t>
            </a:r>
            <a:r>
              <a:rPr lang="en-US" sz="2800" baseline="-25000" dirty="0" smtClean="0"/>
              <a:t>y </a:t>
            </a:r>
            <a:r>
              <a:rPr lang="en-US" sz="2800" dirty="0" smtClean="0"/>
              <a:t>(</a:t>
            </a:r>
            <a:r>
              <a:rPr lang="en-US" sz="2800" dirty="0" err="1" smtClean="0"/>
              <a:t>e</a:t>
            </a:r>
            <a:r>
              <a:rPr lang="en-US" sz="2800" baseline="-25000" dirty="0" err="1" smtClean="0"/>
              <a:t>x</a:t>
            </a:r>
            <a:r>
              <a:rPr lang="en-US" sz="2800" dirty="0" err="1" smtClean="0"/>
              <a:t>+h</a:t>
            </a:r>
            <a:r>
              <a:rPr lang="en-US" sz="2800" baseline="-25000" dirty="0" err="1" smtClean="0"/>
              <a:t>y</a:t>
            </a:r>
            <a:r>
              <a:rPr lang="en-US" sz="2800" dirty="0" smtClean="0"/>
              <a:t>)]e</a:t>
            </a:r>
            <a:r>
              <a:rPr lang="en-US" sz="2800" baseline="-25000" dirty="0" smtClean="0"/>
              <a:t>x</a:t>
            </a:r>
          </a:p>
          <a:p>
            <a:pPr algn="just">
              <a:buNone/>
            </a:pPr>
            <a:r>
              <a:rPr lang="en-US" sz="2800" baseline="-25000" dirty="0" smtClean="0">
                <a:solidFill>
                  <a:srgbClr val="FFFF00"/>
                </a:solidFill>
              </a:rPr>
              <a:t>		</a:t>
            </a:r>
            <a:r>
              <a:rPr lang="en-US" sz="2800" dirty="0" smtClean="0">
                <a:solidFill>
                  <a:srgbClr val="FFFF00"/>
                </a:solidFill>
              </a:rPr>
              <a:t>   price at home* </a:t>
            </a:r>
            <a:r>
              <a:rPr lang="en-US" sz="2800" dirty="0" err="1" smtClean="0">
                <a:solidFill>
                  <a:srgbClr val="FFFF00"/>
                </a:solidFill>
              </a:rPr>
              <a:t>h</a:t>
            </a:r>
            <a:r>
              <a:rPr lang="en-US" sz="2800" baseline="-25000" dirty="0" err="1" smtClean="0">
                <a:solidFill>
                  <a:srgbClr val="FFFF00"/>
                </a:solidFill>
              </a:rPr>
              <a:t>x</a:t>
            </a:r>
            <a:r>
              <a:rPr lang="en-US" sz="2800" dirty="0" smtClean="0">
                <a:solidFill>
                  <a:srgbClr val="FFFF00"/>
                </a:solidFill>
              </a:rPr>
              <a:t>      + price abroad*e</a:t>
            </a:r>
            <a:r>
              <a:rPr lang="en-US" sz="2800" baseline="-25000" dirty="0" smtClean="0">
                <a:solidFill>
                  <a:srgbClr val="FFFF00"/>
                </a:solidFill>
              </a:rPr>
              <a:t>x</a:t>
            </a:r>
          </a:p>
          <a:p>
            <a:pPr algn="just">
              <a:buNone/>
            </a:pPr>
            <a:r>
              <a:rPr lang="en-US" sz="2800" dirty="0" smtClean="0"/>
              <a:t>			- c(</a:t>
            </a:r>
            <a:r>
              <a:rPr lang="en-US" sz="2800" dirty="0" err="1" smtClean="0"/>
              <a:t>h</a:t>
            </a:r>
            <a:r>
              <a:rPr lang="en-US" sz="2800" baseline="-25000" dirty="0" err="1" smtClean="0"/>
              <a:t>x</a:t>
            </a:r>
            <a:r>
              <a:rPr lang="en-US" sz="2800" dirty="0" err="1" smtClean="0"/>
              <a:t>+e</a:t>
            </a:r>
            <a:r>
              <a:rPr lang="en-US" sz="2800" baseline="-25000" dirty="0" err="1" smtClean="0"/>
              <a:t>x</a:t>
            </a:r>
            <a:r>
              <a:rPr lang="en-US" sz="2800" dirty="0" smtClean="0"/>
              <a:t>)                 -</a:t>
            </a:r>
            <a:r>
              <a:rPr lang="en-US" sz="2800" dirty="0" err="1" smtClean="0"/>
              <a:t>t</a:t>
            </a:r>
            <a:r>
              <a:rPr lang="en-US" sz="2800" baseline="-25000" dirty="0" err="1" smtClean="0"/>
              <a:t>y</a:t>
            </a:r>
            <a:r>
              <a:rPr lang="en-US" sz="2800" dirty="0" err="1" smtClean="0"/>
              <a:t>e</a:t>
            </a:r>
            <a:r>
              <a:rPr lang="en-US" sz="2800" baseline="-25000" dirty="0" err="1" smtClean="0"/>
              <a:t>x</a:t>
            </a:r>
            <a:r>
              <a:rPr lang="en-US" sz="2800" baseline="-25000" dirty="0" smtClean="0"/>
              <a:t> </a:t>
            </a:r>
          </a:p>
          <a:p>
            <a:pPr algn="just">
              <a:buNone/>
            </a:pPr>
            <a:r>
              <a:rPr lang="en-US" sz="2800" dirty="0" smtClean="0">
                <a:solidFill>
                  <a:srgbClr val="FFFF00"/>
                </a:solidFill>
              </a:rPr>
              <a:t>		- costs of production – costs of exports</a:t>
            </a:r>
            <a:endParaRPr lang="en-US" sz="2800" baseline="-25000" dirty="0" smtClean="0"/>
          </a:p>
          <a:p>
            <a:pPr algn="just">
              <a:buNone/>
            </a:pPr>
            <a:r>
              <a:rPr lang="en-US" sz="2800" baseline="-25000" dirty="0" smtClean="0"/>
              <a:t>		</a:t>
            </a:r>
            <a:r>
              <a:rPr lang="el-GR" sz="2800" dirty="0" smtClean="0"/>
              <a:t> π</a:t>
            </a:r>
            <a:r>
              <a:rPr lang="en-US" sz="2800" baseline="-25000" dirty="0" smtClean="0"/>
              <a:t>1</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(h</a:t>
            </a:r>
            <a:r>
              <a:rPr lang="en-US" sz="2800" baseline="-25000" dirty="0" smtClean="0"/>
              <a:t>1</a:t>
            </a:r>
            <a:r>
              <a:rPr lang="en-US" sz="2800" dirty="0" smtClean="0"/>
              <a:t>+e</a:t>
            </a:r>
            <a:r>
              <a:rPr lang="en-US" sz="2800" baseline="-25000" dirty="0" smtClean="0"/>
              <a:t>2</a:t>
            </a:r>
            <a:r>
              <a:rPr lang="en-US" sz="2800" dirty="0" smtClean="0"/>
              <a:t>)]h</a:t>
            </a:r>
            <a:r>
              <a:rPr lang="en-US" sz="2800" baseline="-25000" dirty="0" smtClean="0"/>
              <a:t>1   </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(e</a:t>
            </a:r>
            <a:r>
              <a:rPr lang="en-US" sz="2800" baseline="-25000" dirty="0" smtClean="0"/>
              <a:t>1</a:t>
            </a:r>
            <a:r>
              <a:rPr lang="en-US" sz="2800" dirty="0" smtClean="0"/>
              <a:t>+h</a:t>
            </a:r>
            <a:r>
              <a:rPr lang="en-US" sz="2800" baseline="-25000" dirty="0" smtClean="0"/>
              <a:t>2</a:t>
            </a:r>
            <a:r>
              <a:rPr lang="en-US" sz="2800" dirty="0" smtClean="0"/>
              <a:t>)]e</a:t>
            </a:r>
            <a:r>
              <a:rPr lang="en-US" sz="2800" baseline="-25000" dirty="0" smtClean="0"/>
              <a:t>1</a:t>
            </a:r>
          </a:p>
          <a:p>
            <a:pPr algn="just">
              <a:buNone/>
            </a:pPr>
            <a:r>
              <a:rPr lang="en-US" sz="2800" dirty="0" smtClean="0"/>
              <a:t>			- 2(h</a:t>
            </a:r>
            <a:r>
              <a:rPr lang="en-US" sz="2800" baseline="-25000" dirty="0" smtClean="0"/>
              <a:t>1</a:t>
            </a:r>
            <a:r>
              <a:rPr lang="en-US" sz="2800" dirty="0" smtClean="0"/>
              <a:t>+e</a:t>
            </a:r>
            <a:r>
              <a:rPr lang="en-US" sz="2800" baseline="-25000" dirty="0" smtClean="0"/>
              <a:t>1</a:t>
            </a:r>
            <a:r>
              <a:rPr lang="en-US" sz="2800" dirty="0" smtClean="0"/>
              <a:t>)    -t</a:t>
            </a:r>
            <a:r>
              <a:rPr lang="en-US" sz="2800" baseline="-25000" dirty="0" smtClean="0"/>
              <a:t>2</a:t>
            </a:r>
            <a:r>
              <a:rPr lang="en-US" sz="2800" dirty="0" smtClean="0"/>
              <a:t>e</a:t>
            </a:r>
            <a:r>
              <a:rPr lang="en-US" sz="2800" baseline="-25000" dirty="0" smtClean="0"/>
              <a:t>1</a:t>
            </a:r>
          </a:p>
          <a:p>
            <a:pPr algn="just">
              <a:buNone/>
            </a:pPr>
            <a:endParaRPr lang="en-US" sz="2800" baseline="-25000" dirty="0" smtClean="0"/>
          </a:p>
          <a:p>
            <a:pPr algn="just">
              <a:buNone/>
            </a:pPr>
            <a:r>
              <a:rPr lang="en-US" sz="2800" baseline="-25000" dirty="0" smtClean="0"/>
              <a:t>		</a:t>
            </a:r>
            <a:r>
              <a:rPr lang="el-GR" sz="2800" dirty="0" smtClean="0"/>
              <a:t> π</a:t>
            </a:r>
            <a:r>
              <a:rPr lang="en-US" sz="2800" baseline="-25000" dirty="0" smtClean="0"/>
              <a:t>2</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(h</a:t>
            </a:r>
            <a:r>
              <a:rPr lang="en-US" sz="2800" baseline="-25000" dirty="0" smtClean="0"/>
              <a:t>2</a:t>
            </a:r>
            <a:r>
              <a:rPr lang="en-US" sz="2800" dirty="0" smtClean="0"/>
              <a:t>+e</a:t>
            </a:r>
            <a:r>
              <a:rPr lang="en-US" sz="2800" baseline="-25000" dirty="0" smtClean="0"/>
              <a:t>1</a:t>
            </a:r>
            <a:r>
              <a:rPr lang="en-US" sz="2800" dirty="0" smtClean="0"/>
              <a:t>)]h</a:t>
            </a:r>
            <a:r>
              <a:rPr lang="en-US" sz="2800" baseline="-25000" dirty="0" smtClean="0"/>
              <a:t>2   </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(e</a:t>
            </a:r>
            <a:r>
              <a:rPr lang="en-US" sz="2800" baseline="-25000" dirty="0" smtClean="0"/>
              <a:t>2</a:t>
            </a:r>
            <a:r>
              <a:rPr lang="en-US" sz="2800" dirty="0" smtClean="0"/>
              <a:t>+h</a:t>
            </a:r>
            <a:r>
              <a:rPr lang="en-US" sz="2800" baseline="-25000" dirty="0" smtClean="0"/>
              <a:t>1</a:t>
            </a:r>
            <a:r>
              <a:rPr lang="en-US" sz="2800" dirty="0" smtClean="0"/>
              <a:t>)]e</a:t>
            </a:r>
            <a:r>
              <a:rPr lang="en-US" sz="2800" baseline="-25000" dirty="0" smtClean="0"/>
              <a:t>2</a:t>
            </a:r>
          </a:p>
          <a:p>
            <a:pPr algn="just">
              <a:buNone/>
            </a:pPr>
            <a:r>
              <a:rPr lang="en-US" sz="2800" dirty="0" smtClean="0"/>
              <a:t>			- 2(h</a:t>
            </a:r>
            <a:r>
              <a:rPr lang="en-US" sz="2800" baseline="-25000" dirty="0" smtClean="0"/>
              <a:t>2</a:t>
            </a:r>
            <a:r>
              <a:rPr lang="en-US" sz="2800" dirty="0" smtClean="0"/>
              <a:t>+e</a:t>
            </a:r>
            <a:r>
              <a:rPr lang="en-US" sz="2800" baseline="-25000" dirty="0" smtClean="0"/>
              <a:t>2</a:t>
            </a:r>
            <a:r>
              <a:rPr lang="en-US" sz="2800" dirty="0" smtClean="0"/>
              <a:t>)    -t</a:t>
            </a:r>
            <a:r>
              <a:rPr lang="en-US" sz="2800" baseline="-25000" dirty="0" smtClean="0"/>
              <a:t>1</a:t>
            </a:r>
            <a:r>
              <a:rPr lang="en-US" sz="2800" dirty="0" smtClean="0"/>
              <a:t>e</a:t>
            </a:r>
            <a:r>
              <a:rPr lang="en-US" sz="2800" baseline="-25000" dirty="0" smtClean="0"/>
              <a:t>2</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algn="just">
              <a:buNone/>
            </a:pPr>
            <a:r>
              <a:rPr lang="en-US" sz="2800" dirty="0" smtClean="0"/>
              <a:t>	And payoff for country is total welfare of the country, where total welfare of country x consist of consumers’ surplus enjoyed by consumers in the country, profit of firm x and tariff revenue collected by the government x.</a:t>
            </a:r>
          </a:p>
          <a:p>
            <a:pPr algn="just">
              <a:buNone/>
            </a:pPr>
            <a:r>
              <a:rPr lang="en-US" sz="2800" dirty="0" smtClean="0"/>
              <a:t>		</a:t>
            </a:r>
            <a:r>
              <a:rPr lang="en-US" sz="2800" dirty="0" err="1" smtClean="0"/>
              <a:t>W</a:t>
            </a:r>
            <a:r>
              <a:rPr lang="en-US" sz="2800" baseline="-25000" dirty="0" err="1" smtClean="0"/>
              <a:t>x</a:t>
            </a:r>
            <a:r>
              <a:rPr lang="en-US" sz="2800" dirty="0" smtClean="0"/>
              <a:t>=      ½ b</a:t>
            </a:r>
            <a:r>
              <a:rPr lang="en-US" sz="2800" baseline="-25000" dirty="0" smtClean="0"/>
              <a:t>x</a:t>
            </a:r>
            <a:r>
              <a:rPr lang="en-US" sz="2800" dirty="0" smtClean="0"/>
              <a:t>Q</a:t>
            </a:r>
            <a:r>
              <a:rPr lang="en-US" sz="2800" baseline="-25000" dirty="0" smtClean="0"/>
              <a:t>x</a:t>
            </a:r>
            <a:r>
              <a:rPr lang="en-US" sz="2800" baseline="30000" dirty="0" smtClean="0"/>
              <a:t>2          </a:t>
            </a:r>
            <a:r>
              <a:rPr lang="en-US" sz="2800" dirty="0" smtClean="0"/>
              <a:t>+</a:t>
            </a:r>
            <a:r>
              <a:rPr lang="el-GR" sz="2800" dirty="0" smtClean="0"/>
              <a:t> </a:t>
            </a:r>
            <a:r>
              <a:rPr lang="en-US" sz="2800" dirty="0" smtClean="0"/>
              <a:t>      </a:t>
            </a:r>
            <a:r>
              <a:rPr lang="el-GR" sz="2800" dirty="0" smtClean="0"/>
              <a:t>π</a:t>
            </a:r>
            <a:r>
              <a:rPr lang="en-US" sz="2800" baseline="-25000" dirty="0" smtClean="0"/>
              <a:t>x          </a:t>
            </a:r>
            <a:r>
              <a:rPr lang="en-US" sz="2800" dirty="0" smtClean="0"/>
              <a:t>+       </a:t>
            </a:r>
            <a:r>
              <a:rPr lang="en-US" sz="2800" dirty="0" err="1" smtClean="0"/>
              <a:t>t</a:t>
            </a:r>
            <a:r>
              <a:rPr lang="en-US" sz="2800" baseline="-25000" dirty="0" err="1" smtClean="0"/>
              <a:t>x</a:t>
            </a:r>
            <a:r>
              <a:rPr lang="en-US" sz="2800" dirty="0" err="1" smtClean="0"/>
              <a:t>e</a:t>
            </a:r>
            <a:r>
              <a:rPr lang="en-US" sz="2800" baseline="-25000" dirty="0" err="1" smtClean="0"/>
              <a:t>y</a:t>
            </a:r>
            <a:endParaRPr lang="en-US" sz="2800" baseline="-25000" dirty="0" smtClean="0"/>
          </a:p>
          <a:p>
            <a:pPr algn="just">
              <a:buNone/>
            </a:pPr>
            <a:r>
              <a:rPr lang="en-US" sz="2800" baseline="-25000" dirty="0" smtClean="0">
                <a:solidFill>
                  <a:srgbClr val="FFFF00"/>
                </a:solidFill>
              </a:rPr>
              <a:t>		</a:t>
            </a:r>
            <a:r>
              <a:rPr lang="en-US" sz="2800" dirty="0" smtClean="0">
                <a:solidFill>
                  <a:srgbClr val="FFFF00"/>
                </a:solidFill>
              </a:rPr>
              <a:t>  consumer surplus + profit of firm + revenue of g.</a:t>
            </a:r>
            <a:endParaRPr lang="en-US" sz="2800" baseline="-25000" dirty="0" smtClean="0">
              <a:solidFill>
                <a:srgbClr val="FFFF00"/>
              </a:solidFill>
            </a:endParaRPr>
          </a:p>
          <a:p>
            <a:pPr algn="just">
              <a:buNone/>
            </a:pPr>
            <a:r>
              <a:rPr lang="en-US" sz="2800" baseline="-25000" dirty="0" smtClean="0"/>
              <a:t>			</a:t>
            </a:r>
          </a:p>
          <a:p>
            <a:pPr algn="just">
              <a:buNone/>
            </a:pPr>
            <a:r>
              <a:rPr lang="en-US" sz="2800" baseline="-25000" dirty="0" smtClean="0"/>
              <a:t>	</a:t>
            </a:r>
            <a:r>
              <a:rPr lang="en-US" sz="2800" dirty="0" smtClean="0"/>
              <a:t>	W</a:t>
            </a:r>
            <a:r>
              <a:rPr lang="en-US" sz="2800" baseline="-25000" dirty="0" smtClean="0"/>
              <a:t>1</a:t>
            </a:r>
            <a:r>
              <a:rPr lang="en-US" sz="2800" dirty="0" smtClean="0"/>
              <a:t>= 3/2 Q</a:t>
            </a:r>
            <a:r>
              <a:rPr lang="en-US" sz="2800" baseline="-25000" dirty="0" smtClean="0"/>
              <a:t>1</a:t>
            </a:r>
            <a:r>
              <a:rPr lang="en-US" sz="2800" baseline="30000" dirty="0" smtClean="0"/>
              <a:t>2 </a:t>
            </a:r>
            <a:r>
              <a:rPr lang="en-US" sz="2800" dirty="0" smtClean="0"/>
              <a:t>+</a:t>
            </a:r>
            <a:r>
              <a:rPr lang="el-GR" sz="2800" dirty="0" smtClean="0"/>
              <a:t> π</a:t>
            </a:r>
            <a:r>
              <a:rPr lang="en-US" sz="2800" baseline="-25000" dirty="0" smtClean="0"/>
              <a:t>1 </a:t>
            </a:r>
            <a:r>
              <a:rPr lang="en-US" sz="2800" dirty="0" smtClean="0"/>
              <a:t>+ t</a:t>
            </a:r>
            <a:r>
              <a:rPr lang="en-US" sz="2800" baseline="-25000" dirty="0" smtClean="0"/>
              <a:t>1</a:t>
            </a:r>
            <a:r>
              <a:rPr lang="en-US" sz="2800" dirty="0" smtClean="0"/>
              <a:t>e</a:t>
            </a:r>
            <a:r>
              <a:rPr lang="en-US" sz="2800" baseline="-25000" dirty="0" smtClean="0"/>
              <a:t>2</a:t>
            </a:r>
          </a:p>
          <a:p>
            <a:pPr algn="just">
              <a:buNone/>
            </a:pPr>
            <a:r>
              <a:rPr lang="en-US" sz="2800" dirty="0" smtClean="0"/>
              <a:t>		W</a:t>
            </a:r>
            <a:r>
              <a:rPr lang="en-US" sz="2800" baseline="-25000" dirty="0" smtClean="0"/>
              <a:t>2</a:t>
            </a:r>
            <a:r>
              <a:rPr lang="en-US" sz="2800" dirty="0" smtClean="0"/>
              <a:t>=  Q</a:t>
            </a:r>
            <a:r>
              <a:rPr lang="en-US" sz="2800" baseline="-25000" dirty="0" smtClean="0"/>
              <a:t>2</a:t>
            </a:r>
            <a:r>
              <a:rPr lang="en-US" sz="2800" baseline="30000" dirty="0" smtClean="0"/>
              <a:t>2 </a:t>
            </a:r>
            <a:r>
              <a:rPr lang="en-US" sz="2800" dirty="0" smtClean="0"/>
              <a:t>+</a:t>
            </a:r>
            <a:r>
              <a:rPr lang="el-GR" sz="2800" dirty="0" smtClean="0"/>
              <a:t> π</a:t>
            </a:r>
            <a:r>
              <a:rPr lang="en-US" sz="2800" baseline="-25000" dirty="0" smtClean="0"/>
              <a:t>2 </a:t>
            </a:r>
            <a:r>
              <a:rPr lang="en-US" sz="2800" dirty="0" smtClean="0"/>
              <a:t>+ t</a:t>
            </a:r>
            <a:r>
              <a:rPr lang="en-US" sz="2800" baseline="-25000" dirty="0" smtClean="0"/>
              <a:t>2</a:t>
            </a:r>
            <a:r>
              <a:rPr lang="en-US" sz="2800" dirty="0" smtClean="0"/>
              <a:t>e</a:t>
            </a:r>
            <a:r>
              <a:rPr lang="en-US" sz="2800" baseline="-25000" dirty="0" smtClean="0"/>
              <a:t>1</a:t>
            </a:r>
          </a:p>
          <a:p>
            <a:pPr algn="just">
              <a:buNone/>
            </a:pPr>
            <a:endParaRPr lang="en-US" sz="2800" baseline="-25000" dirty="0" smtClean="0"/>
          </a:p>
          <a:p>
            <a:pPr algn="just">
              <a:buNone/>
            </a:pPr>
            <a:endParaRPr lang="en-US" sz="2800" dirty="0" smtClean="0"/>
          </a:p>
          <a:p>
            <a:pPr algn="just">
              <a:buNone/>
            </a:pPr>
            <a:endParaRPr lang="en-US" sz="28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algn="just">
              <a:buNone/>
            </a:pPr>
            <a:r>
              <a:rPr lang="en-US" sz="2800" dirty="0" smtClean="0"/>
              <a:t>	Period 1: Governments are simultaneously choosing t</a:t>
            </a:r>
            <a:r>
              <a:rPr lang="en-US" sz="2800" baseline="-25000" dirty="0" smtClean="0"/>
              <a:t>1</a:t>
            </a:r>
            <a:r>
              <a:rPr lang="en-US" sz="2800" dirty="0" smtClean="0"/>
              <a:t> 		 and t</a:t>
            </a:r>
            <a:r>
              <a:rPr lang="en-US" sz="2800" baseline="-25000" dirty="0" smtClean="0"/>
              <a:t>2</a:t>
            </a:r>
          </a:p>
          <a:p>
            <a:pPr algn="just">
              <a:buNone/>
            </a:pPr>
            <a:r>
              <a:rPr lang="en-US" sz="2800" baseline="-25000" dirty="0" smtClean="0"/>
              <a:t>	</a:t>
            </a:r>
            <a:r>
              <a:rPr lang="en-US" sz="2800" dirty="0" smtClean="0"/>
              <a:t> Period 2: Firms when observed t</a:t>
            </a:r>
            <a:r>
              <a:rPr lang="en-US" sz="2800" baseline="-25000" dirty="0" smtClean="0"/>
              <a:t>1</a:t>
            </a:r>
            <a:r>
              <a:rPr lang="en-US" sz="2800" dirty="0" smtClean="0"/>
              <a:t> and t</a:t>
            </a:r>
            <a:r>
              <a:rPr lang="en-US" sz="2800" baseline="-25000" dirty="0" smtClean="0"/>
              <a:t>2 </a:t>
            </a:r>
            <a:r>
              <a:rPr lang="en-US" sz="2800" dirty="0" smtClean="0"/>
              <a:t>are 			  simultaneously choosing</a:t>
            </a:r>
            <a:r>
              <a:rPr lang="en-US" sz="2800" dirty="0" smtClean="0">
                <a:sym typeface="Wingdings" pitchFamily="2" charset="2"/>
              </a:rPr>
              <a:t> quantities for 			  home consumption and for export: (h</a:t>
            </a:r>
            <a:r>
              <a:rPr lang="en-US" sz="2800" baseline="-25000" dirty="0" smtClean="0">
                <a:sym typeface="Wingdings" pitchFamily="2" charset="2"/>
              </a:rPr>
              <a:t>1</a:t>
            </a:r>
            <a:r>
              <a:rPr lang="en-US" sz="2800" dirty="0" smtClean="0">
                <a:sym typeface="Wingdings" pitchFamily="2" charset="2"/>
              </a:rPr>
              <a:t>,e</a:t>
            </a:r>
            <a:r>
              <a:rPr lang="en-US" sz="2800" baseline="-25000" dirty="0" smtClean="0">
                <a:sym typeface="Wingdings" pitchFamily="2" charset="2"/>
              </a:rPr>
              <a:t>1</a:t>
            </a:r>
            <a:r>
              <a:rPr lang="en-US" sz="2800" dirty="0" smtClean="0">
                <a:sym typeface="Wingdings" pitchFamily="2" charset="2"/>
              </a:rPr>
              <a:t>) 		  and (h</a:t>
            </a:r>
            <a:r>
              <a:rPr lang="en-US" sz="2800" baseline="-25000" dirty="0" smtClean="0">
                <a:sym typeface="Wingdings" pitchFamily="2" charset="2"/>
              </a:rPr>
              <a:t>2</a:t>
            </a:r>
            <a:r>
              <a:rPr lang="en-US" sz="2800" dirty="0" smtClean="0">
                <a:sym typeface="Wingdings" pitchFamily="2" charset="2"/>
              </a:rPr>
              <a:t>,e</a:t>
            </a:r>
            <a:r>
              <a:rPr lang="en-US" sz="2800" baseline="-25000" dirty="0" smtClean="0">
                <a:sym typeface="Wingdings" pitchFamily="2" charset="2"/>
              </a:rPr>
              <a:t>2</a:t>
            </a:r>
            <a:r>
              <a:rPr lang="en-US" sz="2800" dirty="0" smtClean="0">
                <a:sym typeface="Wingdings" pitchFamily="2" charset="2"/>
              </a:rPr>
              <a:t>)</a:t>
            </a:r>
          </a:p>
          <a:p>
            <a:pPr algn="just">
              <a:buNone/>
            </a:pPr>
            <a:r>
              <a:rPr lang="en-US" sz="2800" dirty="0" smtClean="0"/>
              <a:t>   </a:t>
            </a:r>
            <a:r>
              <a:rPr lang="en-US" sz="2800" dirty="0" smtClean="0">
                <a:solidFill>
                  <a:srgbClr val="FFFF00"/>
                </a:solidFill>
              </a:rPr>
              <a:t>When searching for SPNE we start with </a:t>
            </a:r>
            <a:r>
              <a:rPr lang="en-US" sz="2800" dirty="0" err="1" smtClean="0">
                <a:solidFill>
                  <a:srgbClr val="FFFF00"/>
                </a:solidFill>
              </a:rPr>
              <a:t>subgame</a:t>
            </a:r>
            <a:r>
              <a:rPr lang="en-US" sz="2800" dirty="0" smtClean="0">
                <a:solidFill>
                  <a:srgbClr val="FFFF00"/>
                </a:solidFill>
              </a:rPr>
              <a:t> </a:t>
            </a:r>
          </a:p>
          <a:p>
            <a:pPr algn="just">
              <a:buNone/>
            </a:pPr>
            <a:r>
              <a:rPr lang="en-US" sz="2800" dirty="0" smtClean="0">
                <a:solidFill>
                  <a:srgbClr val="FFFF00"/>
                </a:solidFill>
              </a:rPr>
              <a:t>		– here Period 2 and we have to find all optimal 	     quantities of both firms i.e. </a:t>
            </a:r>
            <a:r>
              <a:rPr lang="en-US" sz="2800" dirty="0" smtClean="0">
                <a:solidFill>
                  <a:srgbClr val="FFFF00"/>
                </a:solidFill>
                <a:sym typeface="Wingdings" pitchFamily="2" charset="2"/>
              </a:rPr>
              <a:t>(h</a:t>
            </a:r>
            <a:r>
              <a:rPr lang="en-US" sz="2800" baseline="-25000" dirty="0" smtClean="0">
                <a:solidFill>
                  <a:srgbClr val="FFFF00"/>
                </a:solidFill>
                <a:sym typeface="Wingdings" pitchFamily="2" charset="2"/>
              </a:rPr>
              <a:t>1</a:t>
            </a:r>
            <a:r>
              <a:rPr lang="en-US" sz="2800" baseline="30000" dirty="0" smtClean="0">
                <a:solidFill>
                  <a:srgbClr val="FFFF00"/>
                </a:solidFill>
                <a:sym typeface="Wingdings" pitchFamily="2" charset="2"/>
              </a:rPr>
              <a:t>*</a:t>
            </a:r>
            <a:r>
              <a:rPr lang="en-US" sz="2800" dirty="0" smtClean="0">
                <a:solidFill>
                  <a:srgbClr val="FFFF00"/>
                </a:solidFill>
                <a:sym typeface="Wingdings" pitchFamily="2" charset="2"/>
              </a:rPr>
              <a:t>,e</a:t>
            </a:r>
            <a:r>
              <a:rPr lang="en-US" sz="2800" baseline="-25000" dirty="0" smtClean="0">
                <a:solidFill>
                  <a:srgbClr val="FFFF00"/>
                </a:solidFill>
                <a:sym typeface="Wingdings" pitchFamily="2" charset="2"/>
              </a:rPr>
              <a:t>1</a:t>
            </a:r>
            <a:r>
              <a:rPr lang="en-US" sz="2800" baseline="30000" dirty="0" smtClean="0">
                <a:solidFill>
                  <a:srgbClr val="FFFF00"/>
                </a:solidFill>
                <a:sym typeface="Wingdings" pitchFamily="2" charset="2"/>
              </a:rPr>
              <a:t>*</a:t>
            </a:r>
            <a:r>
              <a:rPr lang="en-US" sz="2800" dirty="0" smtClean="0">
                <a:solidFill>
                  <a:srgbClr val="FFFF00"/>
                </a:solidFill>
                <a:sym typeface="Wingdings" pitchFamily="2" charset="2"/>
              </a:rPr>
              <a:t>) and (h</a:t>
            </a:r>
            <a:r>
              <a:rPr lang="en-US" sz="2800" baseline="-25000" dirty="0" smtClean="0">
                <a:solidFill>
                  <a:srgbClr val="FFFF00"/>
                </a:solidFill>
                <a:sym typeface="Wingdings" pitchFamily="2" charset="2"/>
              </a:rPr>
              <a:t>2</a:t>
            </a:r>
            <a:r>
              <a:rPr lang="en-US" sz="2800" baseline="30000" dirty="0" smtClean="0">
                <a:solidFill>
                  <a:srgbClr val="FFFF00"/>
                </a:solidFill>
                <a:sym typeface="Wingdings" pitchFamily="2" charset="2"/>
              </a:rPr>
              <a:t>*</a:t>
            </a:r>
            <a:r>
              <a:rPr lang="en-US" sz="2800" dirty="0" smtClean="0">
                <a:solidFill>
                  <a:srgbClr val="FFFF00"/>
                </a:solidFill>
                <a:sym typeface="Wingdings" pitchFamily="2" charset="2"/>
              </a:rPr>
              <a:t>,e</a:t>
            </a:r>
            <a:r>
              <a:rPr lang="en-US" sz="2800" baseline="-25000" dirty="0" smtClean="0">
                <a:solidFill>
                  <a:srgbClr val="FFFF00"/>
                </a:solidFill>
                <a:sym typeface="Wingdings" pitchFamily="2" charset="2"/>
              </a:rPr>
              <a:t>2</a:t>
            </a:r>
            <a:r>
              <a:rPr lang="en-US" sz="2800" baseline="30000" dirty="0" smtClean="0">
                <a:solidFill>
                  <a:srgbClr val="FFFF00"/>
                </a:solidFill>
                <a:sym typeface="Wingdings" pitchFamily="2" charset="2"/>
              </a:rPr>
              <a:t>*</a:t>
            </a:r>
            <a:r>
              <a:rPr lang="en-US" sz="2800" dirty="0" smtClean="0">
                <a:solidFill>
                  <a:srgbClr val="FFFF00"/>
                </a:solidFill>
                <a:sym typeface="Wingdings" pitchFamily="2" charset="2"/>
              </a:rPr>
              <a:t>) 	     when playing simultaneously 					 searching for NE of this </a:t>
            </a:r>
            <a:r>
              <a:rPr lang="en-US" sz="2800" dirty="0" err="1" smtClean="0">
                <a:solidFill>
                  <a:srgbClr val="FFFF00"/>
                </a:solidFill>
                <a:sym typeface="Wingdings" pitchFamily="2" charset="2"/>
              </a:rPr>
              <a:t>subgame</a:t>
            </a:r>
            <a:endParaRPr lang="en-US" sz="28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We will start with best response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 </a:t>
            </a:r>
            <a:r>
              <a:rPr lang="en-US" sz="2800" dirty="0" smtClean="0">
                <a:solidFill>
                  <a:srgbClr val="FFFF00"/>
                </a:solidFill>
              </a:rPr>
              <a:t>to the action of the firm 2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1</a:t>
            </a:r>
            <a:r>
              <a:rPr lang="en-US" sz="2800" dirty="0" smtClean="0">
                <a:solidFill>
                  <a:schemeClr val="tx2"/>
                </a:solidFill>
              </a:rPr>
              <a:t> and e</a:t>
            </a:r>
            <a:r>
              <a:rPr lang="en-US" sz="2800" baseline="-25000" dirty="0" smtClean="0">
                <a:solidFill>
                  <a:schemeClr val="tx2"/>
                </a:solidFill>
              </a:rPr>
              <a:t>1</a:t>
            </a:r>
            <a:r>
              <a:rPr lang="en-US" sz="2800" dirty="0" smtClean="0">
                <a:solidFill>
                  <a:schemeClr val="tx2"/>
                </a:solidFill>
              </a:rPr>
              <a:t> separately:</a:t>
            </a:r>
          </a:p>
          <a:p>
            <a:pPr algn="just">
              <a:buNone/>
            </a:pPr>
            <a:r>
              <a:rPr lang="en-US" sz="2800" dirty="0" smtClean="0"/>
              <a:t>  </a:t>
            </a:r>
            <a:r>
              <a:rPr lang="el-GR" sz="2800" dirty="0" smtClean="0"/>
              <a:t>π</a:t>
            </a:r>
            <a:r>
              <a:rPr lang="en-US" sz="2800" baseline="-25000" dirty="0" smtClean="0"/>
              <a:t>1</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(h</a:t>
            </a:r>
            <a:r>
              <a:rPr lang="en-US" sz="2800" baseline="-25000" dirty="0" smtClean="0"/>
              <a:t>1</a:t>
            </a:r>
            <a:r>
              <a:rPr lang="en-US" sz="2800" dirty="0" smtClean="0"/>
              <a:t>+e</a:t>
            </a:r>
            <a:r>
              <a:rPr lang="en-US" sz="2800" baseline="-25000" dirty="0" smtClean="0"/>
              <a:t>2</a:t>
            </a:r>
            <a:r>
              <a:rPr lang="en-US" sz="2800" dirty="0" smtClean="0"/>
              <a:t>)]h</a:t>
            </a:r>
            <a:r>
              <a:rPr lang="en-US" sz="2800" baseline="-25000" dirty="0" smtClean="0"/>
              <a:t>1</a:t>
            </a:r>
            <a:r>
              <a:rPr lang="en-US" sz="2800" dirty="0" smtClean="0"/>
              <a:t>+[10</a:t>
            </a:r>
            <a:r>
              <a:rPr lang="en-US" sz="2800" baseline="-25000" dirty="0" smtClean="0"/>
              <a:t> </a:t>
            </a:r>
            <a:r>
              <a:rPr lang="en-US" sz="2800" dirty="0" smtClean="0"/>
              <a:t>- 2</a:t>
            </a:r>
            <a:r>
              <a:rPr lang="en-US" sz="2800" baseline="-25000" dirty="0" smtClean="0"/>
              <a:t> </a:t>
            </a:r>
            <a:r>
              <a:rPr lang="en-US" sz="2800" dirty="0" smtClean="0"/>
              <a:t>(e</a:t>
            </a:r>
            <a:r>
              <a:rPr lang="en-US" sz="2800" baseline="-25000" dirty="0" smtClean="0"/>
              <a:t>1</a:t>
            </a:r>
            <a:r>
              <a:rPr lang="en-US" sz="2800" dirty="0" smtClean="0"/>
              <a:t>+h</a:t>
            </a:r>
            <a:r>
              <a:rPr lang="en-US" sz="2800" baseline="-25000" dirty="0" smtClean="0"/>
              <a:t>2</a:t>
            </a:r>
            <a:r>
              <a:rPr lang="en-US" sz="2800" dirty="0" smtClean="0"/>
              <a:t>)]e</a:t>
            </a:r>
            <a:r>
              <a:rPr lang="en-US" sz="2800" baseline="-25000" dirty="0" smtClean="0"/>
              <a:t>1 </a:t>
            </a:r>
            <a:r>
              <a:rPr lang="en-US" sz="2800" dirty="0" smtClean="0"/>
              <a:t>- 2(h</a:t>
            </a:r>
            <a:r>
              <a:rPr lang="en-US" sz="2800" baseline="-25000" dirty="0" smtClean="0"/>
              <a:t>1</a:t>
            </a:r>
            <a:r>
              <a:rPr lang="en-US" sz="2800" dirty="0" smtClean="0"/>
              <a:t>+e</a:t>
            </a:r>
            <a:r>
              <a:rPr lang="en-US" sz="2800" baseline="-25000" dirty="0" smtClean="0"/>
              <a:t>1</a:t>
            </a:r>
            <a:r>
              <a:rPr lang="en-US" sz="2800" dirty="0" smtClean="0"/>
              <a:t>)-t</a:t>
            </a:r>
            <a:r>
              <a:rPr lang="en-US" sz="2800" baseline="-25000" dirty="0" smtClean="0"/>
              <a:t>2</a:t>
            </a:r>
            <a:r>
              <a:rPr lang="en-US" sz="2800" dirty="0" smtClean="0"/>
              <a:t>e</a:t>
            </a:r>
            <a:r>
              <a:rPr lang="en-US" sz="2800" baseline="-25000" dirty="0" smtClean="0"/>
              <a:t>1</a:t>
            </a:r>
          </a:p>
          <a:p>
            <a:pPr algn="just">
              <a:buNone/>
            </a:pPr>
            <a:endParaRPr lang="en-US" sz="2800" baseline="-25000" dirty="0" smtClean="0"/>
          </a:p>
          <a:p>
            <a:pPr marL="91440" algn="just">
              <a:buNone/>
            </a:pPr>
            <a:r>
              <a:rPr lang="en-US" sz="2800" dirty="0" smtClean="0"/>
              <a:t>	 </a:t>
            </a:r>
            <a:r>
              <a:rPr lang="el-GR" sz="2800" dirty="0" smtClean="0"/>
              <a:t>π</a:t>
            </a:r>
            <a:r>
              <a:rPr lang="en-US" sz="2800" baseline="-25000" dirty="0" smtClean="0"/>
              <a:t>1</a:t>
            </a:r>
            <a:r>
              <a:rPr lang="en-US" sz="2800" dirty="0" smtClean="0"/>
              <a:t> =  [20</a:t>
            </a:r>
            <a:r>
              <a:rPr lang="en-US" sz="2800" baseline="-25000" dirty="0" smtClean="0"/>
              <a:t> </a:t>
            </a:r>
            <a:r>
              <a:rPr lang="en-US" sz="2800" dirty="0" smtClean="0"/>
              <a:t>- 3</a:t>
            </a:r>
            <a:r>
              <a:rPr lang="en-US" sz="2800" baseline="-25000" dirty="0" smtClean="0"/>
              <a:t> </a:t>
            </a:r>
            <a:r>
              <a:rPr lang="en-US" sz="2800" dirty="0" smtClean="0"/>
              <a:t>(h</a:t>
            </a:r>
            <a:r>
              <a:rPr lang="en-US" sz="2800" baseline="-25000" dirty="0" smtClean="0"/>
              <a:t>1</a:t>
            </a:r>
            <a:r>
              <a:rPr lang="en-US" sz="2800" dirty="0" smtClean="0"/>
              <a:t>+e</a:t>
            </a:r>
            <a:r>
              <a:rPr lang="en-US" sz="2800" baseline="-25000" dirty="0" smtClean="0"/>
              <a:t>2</a:t>
            </a:r>
            <a:r>
              <a:rPr lang="en-US" sz="2800" dirty="0" smtClean="0"/>
              <a:t>)-2]h</a:t>
            </a:r>
            <a:r>
              <a:rPr lang="en-US" sz="2800" baseline="-25000" dirty="0" smtClean="0"/>
              <a:t>1      </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(e</a:t>
            </a:r>
            <a:r>
              <a:rPr lang="en-US" sz="2800" baseline="-25000" dirty="0" smtClean="0"/>
              <a:t>1</a:t>
            </a:r>
            <a:r>
              <a:rPr lang="en-US" sz="2800" dirty="0" smtClean="0"/>
              <a:t>+h</a:t>
            </a:r>
            <a:r>
              <a:rPr lang="en-US" sz="2800" baseline="-25000" dirty="0" smtClean="0"/>
              <a:t>2</a:t>
            </a:r>
            <a:r>
              <a:rPr lang="en-US" sz="2800" dirty="0" smtClean="0"/>
              <a:t>)-2-t</a:t>
            </a:r>
            <a:r>
              <a:rPr lang="en-US" sz="2800" baseline="-25000" dirty="0" smtClean="0"/>
              <a:t>2</a:t>
            </a:r>
            <a:r>
              <a:rPr lang="en-US" sz="2800" dirty="0" smtClean="0"/>
              <a:t>]e</a:t>
            </a:r>
            <a:r>
              <a:rPr lang="en-US" sz="2800" baseline="-25000" dirty="0" smtClean="0"/>
              <a:t>1</a:t>
            </a:r>
          </a:p>
          <a:p>
            <a:pPr marL="91440" algn="just">
              <a:buNone/>
            </a:pPr>
            <a:endParaRPr lang="en-US" sz="2800" dirty="0" smtClean="0"/>
          </a:p>
          <a:p>
            <a:pPr marL="91440" algn="just">
              <a:buNone/>
            </a:pPr>
            <a:r>
              <a:rPr lang="en-US" sz="2800" dirty="0" smtClean="0"/>
              <a:t>	 max(h</a:t>
            </a:r>
            <a:r>
              <a:rPr lang="en-US" sz="2800" baseline="-25000" dirty="0" smtClean="0"/>
              <a:t>1</a:t>
            </a:r>
            <a:r>
              <a:rPr lang="en-US" sz="2800" dirty="0" smtClean="0"/>
              <a:t>,e</a:t>
            </a:r>
            <a:r>
              <a:rPr lang="en-US" sz="2800" baseline="-25000" dirty="0" smtClean="0"/>
              <a:t>1</a:t>
            </a:r>
            <a:r>
              <a:rPr lang="en-US" sz="2800" dirty="0" smtClean="0"/>
              <a:t>) </a:t>
            </a:r>
            <a:r>
              <a:rPr lang="el-GR" sz="2800" dirty="0" smtClean="0"/>
              <a:t>π</a:t>
            </a:r>
            <a:r>
              <a:rPr lang="en-US" sz="2800" baseline="-25000" dirty="0" smtClean="0"/>
              <a:t>1</a:t>
            </a:r>
            <a:r>
              <a:rPr lang="en-US" sz="2800" dirty="0" smtClean="0"/>
              <a:t> = max (h</a:t>
            </a:r>
            <a:r>
              <a:rPr lang="en-US" sz="2800" baseline="-25000" dirty="0" smtClean="0"/>
              <a:t>1</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(h</a:t>
            </a:r>
            <a:r>
              <a:rPr lang="en-US" sz="2800" baseline="-25000" dirty="0" smtClean="0"/>
              <a:t>1</a:t>
            </a:r>
            <a:r>
              <a:rPr lang="en-US" sz="2800" dirty="0" smtClean="0"/>
              <a:t>+e</a:t>
            </a:r>
            <a:r>
              <a:rPr lang="en-US" sz="2800" baseline="-25000" dirty="0" smtClean="0"/>
              <a:t>2</a:t>
            </a:r>
            <a:r>
              <a:rPr lang="en-US" sz="2800" dirty="0" smtClean="0"/>
              <a:t>)-2]h</a:t>
            </a:r>
            <a:r>
              <a:rPr lang="en-US" sz="2800" baseline="-25000" dirty="0" smtClean="0"/>
              <a:t>1</a:t>
            </a:r>
          </a:p>
          <a:p>
            <a:pPr marL="91440" algn="just">
              <a:buNone/>
            </a:pPr>
            <a:r>
              <a:rPr lang="en-US" sz="2800" baseline="-25000" dirty="0" smtClean="0"/>
              <a:t>				      </a:t>
            </a:r>
            <a:r>
              <a:rPr lang="en-US" sz="2800" dirty="0" smtClean="0"/>
              <a:t>+ max (e</a:t>
            </a:r>
            <a:r>
              <a:rPr lang="en-US" sz="2800" baseline="-25000" dirty="0" smtClean="0"/>
              <a:t>1</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(e</a:t>
            </a:r>
            <a:r>
              <a:rPr lang="en-US" sz="2800" baseline="-25000" dirty="0" smtClean="0"/>
              <a:t>1</a:t>
            </a:r>
            <a:r>
              <a:rPr lang="en-US" sz="2800" dirty="0" smtClean="0"/>
              <a:t>+h</a:t>
            </a:r>
            <a:r>
              <a:rPr lang="en-US" sz="2800" baseline="-25000" dirty="0" smtClean="0"/>
              <a:t>2</a:t>
            </a:r>
            <a:r>
              <a:rPr lang="en-US" sz="2800" dirty="0" smtClean="0"/>
              <a:t>)-2-t</a:t>
            </a:r>
            <a:r>
              <a:rPr lang="en-US" sz="2800" baseline="-25000" dirty="0" smtClean="0"/>
              <a:t>2</a:t>
            </a:r>
            <a:r>
              <a:rPr lang="en-US" sz="2800" dirty="0" smtClean="0"/>
              <a:t>]e</a:t>
            </a:r>
            <a:r>
              <a:rPr lang="en-US" sz="2800" baseline="-25000" dirty="0" smtClean="0"/>
              <a:t>1</a:t>
            </a:r>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We will start with best response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 </a:t>
            </a:r>
            <a:r>
              <a:rPr lang="en-US" sz="2800" dirty="0" smtClean="0">
                <a:solidFill>
                  <a:srgbClr val="FFFF00"/>
                </a:solidFill>
              </a:rPr>
              <a:t>to the action of the firm 2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1</a:t>
            </a:r>
            <a:r>
              <a:rPr lang="en-US" sz="2800" dirty="0" smtClean="0">
                <a:solidFill>
                  <a:schemeClr val="tx2"/>
                </a:solidFill>
              </a:rPr>
              <a:t> and e</a:t>
            </a:r>
            <a:r>
              <a:rPr lang="en-US" sz="2800" baseline="-25000" dirty="0" smtClean="0">
                <a:solidFill>
                  <a:schemeClr val="tx2"/>
                </a:solidFill>
              </a:rPr>
              <a:t>1</a:t>
            </a:r>
            <a:r>
              <a:rPr lang="en-US" sz="2800" dirty="0" smtClean="0">
                <a:solidFill>
                  <a:schemeClr val="tx2"/>
                </a:solidFill>
              </a:rPr>
              <a:t> separately:</a:t>
            </a:r>
          </a:p>
          <a:p>
            <a:pPr algn="just">
              <a:buNone/>
            </a:pPr>
            <a:r>
              <a:rPr lang="en-US" sz="2800" dirty="0" smtClean="0"/>
              <a:t>	max (h</a:t>
            </a:r>
            <a:r>
              <a:rPr lang="en-US" sz="2800" baseline="-25000" dirty="0" smtClean="0"/>
              <a:t>1</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(h</a:t>
            </a:r>
            <a:r>
              <a:rPr lang="en-US" sz="2800" baseline="-25000" dirty="0" smtClean="0"/>
              <a:t>1</a:t>
            </a:r>
            <a:r>
              <a:rPr lang="en-US" sz="2800" dirty="0" smtClean="0"/>
              <a:t>+e</a:t>
            </a:r>
            <a:r>
              <a:rPr lang="en-US" sz="2800" baseline="-25000" dirty="0" smtClean="0"/>
              <a:t>2</a:t>
            </a:r>
            <a:r>
              <a:rPr lang="en-US" sz="2800" dirty="0" smtClean="0"/>
              <a:t>)-2]h</a:t>
            </a:r>
            <a:r>
              <a:rPr lang="en-US" sz="2800" baseline="-25000" dirty="0" smtClean="0"/>
              <a:t>1  </a:t>
            </a:r>
            <a:r>
              <a:rPr lang="en-US" sz="2800" dirty="0" smtClean="0"/>
              <a:t>= [18</a:t>
            </a:r>
            <a:r>
              <a:rPr lang="en-US" sz="2800" baseline="-25000" dirty="0" smtClean="0"/>
              <a:t> </a:t>
            </a:r>
            <a:r>
              <a:rPr lang="en-US" sz="2800" dirty="0" smtClean="0"/>
              <a:t>-3e</a:t>
            </a:r>
            <a:r>
              <a:rPr lang="en-US" sz="2800" baseline="-25000" dirty="0" smtClean="0"/>
              <a:t>2</a:t>
            </a:r>
            <a:r>
              <a:rPr lang="en-US" sz="2800" dirty="0" smtClean="0"/>
              <a:t> - 3</a:t>
            </a:r>
            <a:r>
              <a:rPr lang="en-US" sz="2800" baseline="-25000" dirty="0" smtClean="0"/>
              <a:t> </a:t>
            </a:r>
            <a:r>
              <a:rPr lang="en-US" sz="2800" dirty="0" smtClean="0"/>
              <a:t>h</a:t>
            </a:r>
            <a:r>
              <a:rPr lang="en-US" sz="2800" baseline="-25000" dirty="0" smtClean="0"/>
              <a:t>1</a:t>
            </a:r>
            <a:r>
              <a:rPr lang="en-US" sz="2800" dirty="0" smtClean="0"/>
              <a:t>]h</a:t>
            </a:r>
            <a:r>
              <a:rPr lang="en-US" sz="2800" baseline="-25000" dirty="0" smtClean="0"/>
              <a:t>1 </a:t>
            </a:r>
          </a:p>
          <a:p>
            <a:pPr algn="just">
              <a:buNone/>
            </a:pPr>
            <a:r>
              <a:rPr lang="en-US" sz="2800" baseline="-25000" dirty="0" smtClean="0"/>
              <a:t>		</a:t>
            </a:r>
            <a:r>
              <a:rPr lang="en-US" sz="2800" dirty="0" smtClean="0"/>
              <a:t>         = (18</a:t>
            </a:r>
            <a:r>
              <a:rPr lang="en-US" sz="2800" baseline="-25000" dirty="0" smtClean="0"/>
              <a:t> </a:t>
            </a:r>
            <a:r>
              <a:rPr lang="en-US" sz="2800" dirty="0" smtClean="0"/>
              <a:t>-3e</a:t>
            </a:r>
            <a:r>
              <a:rPr lang="en-US" sz="2800" baseline="-25000" dirty="0" smtClean="0"/>
              <a:t>2</a:t>
            </a:r>
            <a:r>
              <a:rPr lang="en-US" sz="2800" dirty="0" smtClean="0"/>
              <a:t>)h</a:t>
            </a:r>
            <a:r>
              <a:rPr lang="en-US" sz="2800" baseline="-25000" dirty="0" smtClean="0"/>
              <a:t>1</a:t>
            </a:r>
            <a:r>
              <a:rPr lang="en-US" sz="2800" dirty="0" smtClean="0"/>
              <a:t>- 3</a:t>
            </a:r>
            <a:r>
              <a:rPr lang="en-US" sz="2800" baseline="-25000" dirty="0" smtClean="0"/>
              <a:t> </a:t>
            </a:r>
            <a:r>
              <a:rPr lang="en-US" sz="2800" dirty="0" smtClean="0"/>
              <a:t>h</a:t>
            </a:r>
            <a:r>
              <a:rPr lang="en-US" sz="2800" baseline="-25000" dirty="0" smtClean="0"/>
              <a:t>1</a:t>
            </a:r>
            <a:r>
              <a:rPr lang="en-US" sz="2800" baseline="30000" dirty="0" smtClean="0"/>
              <a:t>2</a:t>
            </a:r>
          </a:p>
          <a:p>
            <a:pPr algn="just">
              <a:buNone/>
            </a:pPr>
            <a:r>
              <a:rPr lang="en-US" sz="2800" dirty="0" smtClean="0"/>
              <a:t> taking derivative with respect to h</a:t>
            </a:r>
            <a:r>
              <a:rPr lang="en-US" sz="2800" baseline="-25000" dirty="0" smtClean="0"/>
              <a:t>1 </a:t>
            </a:r>
            <a:r>
              <a:rPr lang="en-US" sz="2800" dirty="0" smtClean="0"/>
              <a:t>  (assuming 18</a:t>
            </a:r>
            <a:r>
              <a:rPr lang="en-US" sz="2800" baseline="-25000" dirty="0" smtClean="0"/>
              <a:t> </a:t>
            </a:r>
            <a:r>
              <a:rPr lang="en-US" sz="2800" dirty="0" smtClean="0"/>
              <a:t>&gt;3e</a:t>
            </a:r>
            <a:r>
              <a:rPr lang="en-US" sz="2800" baseline="-25000" dirty="0" smtClean="0"/>
              <a:t>2</a:t>
            </a:r>
            <a:r>
              <a:rPr lang="en-US" sz="2800" dirty="0" smtClean="0"/>
              <a:t> )</a:t>
            </a:r>
            <a:r>
              <a:rPr lang="en-US" sz="2800" baseline="-25000" dirty="0" smtClean="0"/>
              <a:t> </a:t>
            </a:r>
          </a:p>
          <a:p>
            <a:pPr algn="just">
              <a:buNone/>
            </a:pPr>
            <a:r>
              <a:rPr lang="en-US" sz="2800" baseline="-25000" dirty="0" smtClean="0"/>
              <a:t> 			</a:t>
            </a:r>
            <a:r>
              <a:rPr lang="en-US" sz="2800" dirty="0" smtClean="0"/>
              <a:t>18</a:t>
            </a:r>
            <a:r>
              <a:rPr lang="en-US" sz="2800" baseline="-25000" dirty="0" smtClean="0"/>
              <a:t> </a:t>
            </a:r>
            <a:r>
              <a:rPr lang="en-US" sz="2800" dirty="0" smtClean="0"/>
              <a:t>-3e</a:t>
            </a:r>
            <a:r>
              <a:rPr lang="en-US" sz="2800" baseline="-25000" dirty="0" smtClean="0"/>
              <a:t>2</a:t>
            </a:r>
            <a:r>
              <a:rPr lang="en-US" sz="2800" dirty="0" smtClean="0"/>
              <a:t> - 6</a:t>
            </a:r>
            <a:r>
              <a:rPr lang="en-US" sz="2800" baseline="-25000" dirty="0" smtClean="0"/>
              <a:t> </a:t>
            </a:r>
            <a:r>
              <a:rPr lang="en-US" sz="2800" dirty="0" smtClean="0"/>
              <a:t>h</a:t>
            </a:r>
            <a:r>
              <a:rPr lang="en-US" sz="2800" baseline="-25000" dirty="0" smtClean="0"/>
              <a:t>1</a:t>
            </a:r>
            <a:r>
              <a:rPr lang="en-US" sz="2800" dirty="0" smtClean="0"/>
              <a:t> = 0</a:t>
            </a:r>
          </a:p>
          <a:p>
            <a:pPr algn="just">
              <a:buNone/>
            </a:pPr>
            <a:r>
              <a:rPr lang="en-US" sz="2800" dirty="0" smtClean="0"/>
              <a:t>				 h</a:t>
            </a:r>
            <a:r>
              <a:rPr lang="en-US" sz="2800" baseline="-25000" dirty="0" smtClean="0"/>
              <a:t>1</a:t>
            </a:r>
            <a:r>
              <a:rPr lang="en-US" sz="2800" dirty="0" smtClean="0"/>
              <a:t> = (18</a:t>
            </a:r>
            <a:r>
              <a:rPr lang="en-US" sz="2800" baseline="-25000" dirty="0" smtClean="0"/>
              <a:t> </a:t>
            </a:r>
            <a:r>
              <a:rPr lang="en-US" sz="2800" dirty="0" smtClean="0"/>
              <a:t>-3e</a:t>
            </a:r>
            <a:r>
              <a:rPr lang="en-US" sz="2800" baseline="-25000" dirty="0" smtClean="0"/>
              <a:t>2</a:t>
            </a:r>
            <a:r>
              <a:rPr lang="en-US" sz="2800" dirty="0" smtClean="0"/>
              <a:t>)/6       [(a</a:t>
            </a:r>
            <a:r>
              <a:rPr lang="en-US" sz="2800" baseline="-25000" dirty="0" smtClean="0"/>
              <a:t>x</a:t>
            </a:r>
            <a:r>
              <a:rPr lang="en-US" sz="2800" dirty="0" smtClean="0"/>
              <a:t>-c-</a:t>
            </a:r>
            <a:r>
              <a:rPr lang="en-US" sz="2800" dirty="0" err="1" smtClean="0"/>
              <a:t>b</a:t>
            </a:r>
            <a:r>
              <a:rPr lang="en-US" sz="2800" baseline="-25000" dirty="0" err="1" smtClean="0"/>
              <a:t>x</a:t>
            </a:r>
            <a:r>
              <a:rPr lang="en-US" sz="2800" dirty="0" err="1" smtClean="0"/>
              <a:t>e</a:t>
            </a:r>
            <a:r>
              <a:rPr lang="en-US" sz="2800" baseline="-25000" dirty="0" err="1" smtClean="0"/>
              <a:t>y</a:t>
            </a:r>
            <a:r>
              <a:rPr lang="en-US" sz="2800" dirty="0" smtClean="0"/>
              <a:t>)/2b</a:t>
            </a:r>
            <a:r>
              <a:rPr lang="en-US" sz="2800" baseline="-25000" dirty="0" smtClean="0"/>
              <a:t>x</a:t>
            </a:r>
            <a:r>
              <a:rPr lang="en-US" sz="2800" dirty="0" smtClean="0"/>
              <a:t>]</a:t>
            </a:r>
          </a:p>
          <a:p>
            <a:pPr algn="just">
              <a:buNone/>
            </a:pPr>
            <a:r>
              <a:rPr lang="en-US" sz="2800" baseline="-25000" dirty="0" smtClean="0"/>
              <a:t>								</a:t>
            </a:r>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We will start with best response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 </a:t>
            </a:r>
            <a:r>
              <a:rPr lang="en-US" sz="2800" dirty="0" smtClean="0">
                <a:solidFill>
                  <a:srgbClr val="FFFF00"/>
                </a:solidFill>
              </a:rPr>
              <a:t>to the action of the firm 2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1</a:t>
            </a:r>
            <a:r>
              <a:rPr lang="en-US" sz="2800" dirty="0" smtClean="0">
                <a:solidFill>
                  <a:schemeClr val="tx2"/>
                </a:solidFill>
              </a:rPr>
              <a:t> and e</a:t>
            </a:r>
            <a:r>
              <a:rPr lang="en-US" sz="2800" baseline="-25000" dirty="0" smtClean="0">
                <a:solidFill>
                  <a:schemeClr val="tx2"/>
                </a:solidFill>
              </a:rPr>
              <a:t>1</a:t>
            </a:r>
            <a:r>
              <a:rPr lang="en-US" sz="2800" dirty="0" smtClean="0">
                <a:solidFill>
                  <a:schemeClr val="tx2"/>
                </a:solidFill>
              </a:rPr>
              <a:t> separately:</a:t>
            </a:r>
          </a:p>
          <a:p>
            <a:pPr algn="just">
              <a:buNone/>
            </a:pPr>
            <a:r>
              <a:rPr lang="en-US" sz="2800" dirty="0" smtClean="0"/>
              <a:t>	 max (e</a:t>
            </a:r>
            <a:r>
              <a:rPr lang="en-US" sz="2800" baseline="-25000" dirty="0" smtClean="0"/>
              <a:t>1</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(e</a:t>
            </a:r>
            <a:r>
              <a:rPr lang="en-US" sz="2800" baseline="-25000" dirty="0" smtClean="0"/>
              <a:t>1</a:t>
            </a:r>
            <a:r>
              <a:rPr lang="en-US" sz="2800" dirty="0" smtClean="0"/>
              <a:t>+h</a:t>
            </a:r>
            <a:r>
              <a:rPr lang="en-US" sz="2800" baseline="-25000" dirty="0" smtClean="0"/>
              <a:t>2</a:t>
            </a:r>
            <a:r>
              <a:rPr lang="en-US" sz="2800" dirty="0" smtClean="0"/>
              <a:t>)-2-t</a:t>
            </a:r>
            <a:r>
              <a:rPr lang="en-US" sz="2800" baseline="-25000" dirty="0" smtClean="0"/>
              <a:t>2</a:t>
            </a:r>
            <a:r>
              <a:rPr lang="en-US" sz="2800" dirty="0" smtClean="0"/>
              <a:t>]e</a:t>
            </a:r>
            <a:r>
              <a:rPr lang="en-US" sz="2800" baseline="-25000" dirty="0" smtClean="0"/>
              <a:t>1 </a:t>
            </a:r>
            <a:r>
              <a:rPr lang="en-US" sz="2800" dirty="0" smtClean="0"/>
              <a:t>= [8</a:t>
            </a:r>
            <a:r>
              <a:rPr lang="en-US" sz="2800" baseline="-25000" dirty="0" smtClean="0"/>
              <a:t> </a:t>
            </a:r>
            <a:r>
              <a:rPr lang="en-US" sz="2800" dirty="0" smtClean="0"/>
              <a:t>- 2h</a:t>
            </a:r>
            <a:r>
              <a:rPr lang="en-US" sz="2800" baseline="-25000" dirty="0" smtClean="0"/>
              <a:t>2</a:t>
            </a:r>
            <a:r>
              <a:rPr lang="en-US" sz="2800" dirty="0" smtClean="0"/>
              <a:t> - t</a:t>
            </a:r>
            <a:r>
              <a:rPr lang="en-US" sz="2800" baseline="-25000" dirty="0" smtClean="0"/>
              <a:t>2</a:t>
            </a:r>
            <a:r>
              <a:rPr lang="en-US" sz="2800" dirty="0" smtClean="0"/>
              <a:t>- 2</a:t>
            </a:r>
            <a:r>
              <a:rPr lang="en-US" sz="2800" baseline="-25000" dirty="0" smtClean="0"/>
              <a:t> </a:t>
            </a:r>
            <a:r>
              <a:rPr lang="en-US" sz="2800" dirty="0" smtClean="0"/>
              <a:t>e</a:t>
            </a:r>
            <a:r>
              <a:rPr lang="en-US" sz="2800" baseline="-25000" dirty="0" smtClean="0"/>
              <a:t>1</a:t>
            </a:r>
            <a:r>
              <a:rPr lang="en-US" sz="2800" dirty="0" smtClean="0"/>
              <a:t>]e</a:t>
            </a:r>
            <a:r>
              <a:rPr lang="en-US" sz="2800" baseline="-25000" dirty="0" smtClean="0"/>
              <a:t>1 </a:t>
            </a:r>
          </a:p>
          <a:p>
            <a:pPr algn="just">
              <a:buNone/>
            </a:pPr>
            <a:r>
              <a:rPr lang="en-US" sz="2800" baseline="-25000" dirty="0" smtClean="0"/>
              <a:t>		</a:t>
            </a:r>
            <a:r>
              <a:rPr lang="en-US" sz="2800" dirty="0" smtClean="0"/>
              <a:t>         = (8</a:t>
            </a:r>
            <a:r>
              <a:rPr lang="en-US" sz="2800" baseline="-25000" dirty="0" smtClean="0"/>
              <a:t> </a:t>
            </a:r>
            <a:r>
              <a:rPr lang="en-US" sz="2800" dirty="0" smtClean="0"/>
              <a:t>-2h</a:t>
            </a:r>
            <a:r>
              <a:rPr lang="en-US" sz="2800" baseline="-25000" dirty="0" smtClean="0"/>
              <a:t>2 </a:t>
            </a:r>
            <a:r>
              <a:rPr lang="en-US" sz="2800" dirty="0" smtClean="0"/>
              <a:t>- t</a:t>
            </a:r>
            <a:r>
              <a:rPr lang="en-US" sz="2800" baseline="-25000" dirty="0" smtClean="0"/>
              <a:t>2</a:t>
            </a:r>
            <a:r>
              <a:rPr lang="en-US" sz="2800" dirty="0" smtClean="0"/>
              <a:t>)e</a:t>
            </a:r>
            <a:r>
              <a:rPr lang="en-US" sz="2800" baseline="-25000" dirty="0" smtClean="0"/>
              <a:t>1</a:t>
            </a:r>
            <a:r>
              <a:rPr lang="en-US" sz="2800" dirty="0" smtClean="0"/>
              <a:t>- 2</a:t>
            </a:r>
            <a:r>
              <a:rPr lang="en-US" sz="2800" baseline="-25000" dirty="0" smtClean="0"/>
              <a:t> </a:t>
            </a:r>
            <a:r>
              <a:rPr lang="en-US" sz="2800" dirty="0" smtClean="0"/>
              <a:t>e</a:t>
            </a:r>
            <a:r>
              <a:rPr lang="en-US" sz="2800" baseline="-25000" dirty="0" smtClean="0"/>
              <a:t>1</a:t>
            </a:r>
            <a:r>
              <a:rPr lang="en-US" sz="2800" baseline="30000" dirty="0" smtClean="0"/>
              <a:t>2</a:t>
            </a:r>
          </a:p>
          <a:p>
            <a:pPr algn="just">
              <a:buNone/>
            </a:pPr>
            <a:r>
              <a:rPr lang="en-US" sz="2800" dirty="0" smtClean="0"/>
              <a:t>taking derivative with respect to e</a:t>
            </a:r>
            <a:r>
              <a:rPr lang="en-US" sz="2800" baseline="-25000" dirty="0" smtClean="0"/>
              <a:t>1 </a:t>
            </a:r>
            <a:r>
              <a:rPr lang="en-US" sz="2800" dirty="0" smtClean="0"/>
              <a:t>(assuming 8 -</a:t>
            </a:r>
            <a:r>
              <a:rPr lang="en-US" sz="2800" baseline="-25000" dirty="0" smtClean="0"/>
              <a:t> </a:t>
            </a:r>
            <a:r>
              <a:rPr lang="en-US" sz="2800" dirty="0" smtClean="0"/>
              <a:t>t</a:t>
            </a:r>
            <a:r>
              <a:rPr lang="en-US" sz="2800" baseline="-25000" dirty="0" smtClean="0"/>
              <a:t>2 </a:t>
            </a:r>
            <a:r>
              <a:rPr lang="en-US" sz="2800" dirty="0" smtClean="0"/>
              <a:t>&gt;2h</a:t>
            </a:r>
            <a:r>
              <a:rPr lang="en-US" sz="2800" baseline="-25000" dirty="0" smtClean="0"/>
              <a:t>2</a:t>
            </a:r>
            <a:r>
              <a:rPr lang="en-US" sz="2800" dirty="0" smtClean="0"/>
              <a:t>)</a:t>
            </a:r>
            <a:endParaRPr lang="en-US" sz="2800" baseline="-25000" dirty="0" smtClean="0"/>
          </a:p>
          <a:p>
            <a:pPr algn="just">
              <a:buNone/>
            </a:pPr>
            <a:r>
              <a:rPr lang="en-US" sz="2800" baseline="-25000" dirty="0" smtClean="0"/>
              <a:t> 			</a:t>
            </a:r>
            <a:r>
              <a:rPr lang="en-US" sz="2800" dirty="0" smtClean="0"/>
              <a:t>  8</a:t>
            </a:r>
            <a:r>
              <a:rPr lang="en-US" sz="2800" baseline="-25000" dirty="0" smtClean="0"/>
              <a:t> </a:t>
            </a:r>
            <a:r>
              <a:rPr lang="en-US" sz="2800" dirty="0" smtClean="0"/>
              <a:t>- 2h</a:t>
            </a:r>
            <a:r>
              <a:rPr lang="en-US" sz="2800" baseline="-25000" dirty="0" smtClean="0"/>
              <a:t>2  </a:t>
            </a:r>
            <a:r>
              <a:rPr lang="en-US" sz="2800" dirty="0" smtClean="0"/>
              <a:t>- t</a:t>
            </a:r>
            <a:r>
              <a:rPr lang="en-US" sz="2800" baseline="-25000" dirty="0" smtClean="0"/>
              <a:t>2</a:t>
            </a:r>
            <a:r>
              <a:rPr lang="en-US" sz="2800" dirty="0" smtClean="0"/>
              <a:t> - 4</a:t>
            </a:r>
            <a:r>
              <a:rPr lang="en-US" sz="2800" baseline="-25000" dirty="0" smtClean="0"/>
              <a:t> </a:t>
            </a:r>
            <a:r>
              <a:rPr lang="en-US" sz="2800" dirty="0" smtClean="0"/>
              <a:t>e</a:t>
            </a:r>
            <a:r>
              <a:rPr lang="en-US" sz="2800" baseline="-25000" dirty="0" smtClean="0"/>
              <a:t>1</a:t>
            </a:r>
            <a:r>
              <a:rPr lang="en-US" sz="2800" dirty="0" smtClean="0"/>
              <a:t> = 0</a:t>
            </a:r>
          </a:p>
          <a:p>
            <a:pPr algn="just">
              <a:buNone/>
            </a:pPr>
            <a:r>
              <a:rPr lang="en-US" sz="2800" dirty="0" smtClean="0"/>
              <a:t>				 e</a:t>
            </a:r>
            <a:r>
              <a:rPr lang="en-US" sz="2800" baseline="-25000" dirty="0" smtClean="0"/>
              <a:t>1</a:t>
            </a:r>
            <a:r>
              <a:rPr lang="en-US" sz="2800" dirty="0" smtClean="0"/>
              <a:t> = (8-2h</a:t>
            </a:r>
            <a:r>
              <a:rPr lang="en-US" sz="2800" baseline="-25000" dirty="0" smtClean="0"/>
              <a:t>2</a:t>
            </a:r>
            <a:r>
              <a:rPr lang="en-US" sz="2800" dirty="0" smtClean="0"/>
              <a:t> - t</a:t>
            </a:r>
            <a:r>
              <a:rPr lang="en-US" sz="2800" baseline="-25000" dirty="0" smtClean="0"/>
              <a:t>2</a:t>
            </a:r>
            <a:r>
              <a:rPr lang="en-US" sz="2800" dirty="0" smtClean="0"/>
              <a:t>)/4     [(a</a:t>
            </a:r>
            <a:r>
              <a:rPr lang="en-US" sz="2800" baseline="-25000" dirty="0" smtClean="0"/>
              <a:t>y</a:t>
            </a:r>
            <a:r>
              <a:rPr lang="en-US" sz="2800" dirty="0" smtClean="0"/>
              <a:t>-c-</a:t>
            </a:r>
            <a:r>
              <a:rPr lang="en-US" sz="2800" dirty="0" err="1" smtClean="0"/>
              <a:t>b</a:t>
            </a:r>
            <a:r>
              <a:rPr lang="en-US" sz="2800" baseline="-25000" dirty="0" err="1" smtClean="0"/>
              <a:t>y</a:t>
            </a:r>
            <a:r>
              <a:rPr lang="en-US" sz="2800" dirty="0" err="1" smtClean="0"/>
              <a:t>h</a:t>
            </a:r>
            <a:r>
              <a:rPr lang="en-US" sz="2800" baseline="-25000" dirty="0" err="1" smtClean="0"/>
              <a:t>y</a:t>
            </a:r>
            <a:r>
              <a:rPr lang="en-US" sz="2800" dirty="0" smtClean="0"/>
              <a:t>-</a:t>
            </a:r>
            <a:r>
              <a:rPr lang="en-US" sz="2800" dirty="0" err="1" smtClean="0"/>
              <a:t>t</a:t>
            </a:r>
            <a:r>
              <a:rPr lang="en-US" sz="2800" baseline="-25000" dirty="0" err="1" smtClean="0"/>
              <a:t>y</a:t>
            </a:r>
            <a:r>
              <a:rPr lang="en-US" sz="2800" dirty="0" smtClean="0"/>
              <a:t>)/2b</a:t>
            </a:r>
            <a:r>
              <a:rPr lang="en-US" sz="2800" baseline="-25000" dirty="0" smtClean="0"/>
              <a:t>y</a:t>
            </a:r>
            <a:r>
              <a:rPr lang="en-US" sz="2800" dirty="0" smtClean="0"/>
              <a:t>]</a:t>
            </a:r>
          </a:p>
          <a:p>
            <a:pPr algn="just">
              <a:buNone/>
            </a:pPr>
            <a:r>
              <a:rPr lang="en-US" sz="2800" baseline="-25000" dirty="0" smtClean="0"/>
              <a:t>								</a:t>
            </a:r>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Now continue with best response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 </a:t>
            </a:r>
            <a:r>
              <a:rPr lang="en-US" sz="2800" dirty="0" smtClean="0">
                <a:solidFill>
                  <a:srgbClr val="FFFF00"/>
                </a:solidFill>
              </a:rPr>
              <a:t>to the action of the firm 1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2</a:t>
            </a:r>
            <a:r>
              <a:rPr lang="en-US" sz="2800" dirty="0" smtClean="0">
                <a:solidFill>
                  <a:schemeClr val="tx2"/>
                </a:solidFill>
              </a:rPr>
              <a:t> and e</a:t>
            </a:r>
            <a:r>
              <a:rPr lang="en-US" sz="2800" baseline="-25000" dirty="0" smtClean="0">
                <a:solidFill>
                  <a:schemeClr val="tx2"/>
                </a:solidFill>
              </a:rPr>
              <a:t>2</a:t>
            </a:r>
            <a:r>
              <a:rPr lang="en-US" sz="2800" dirty="0" smtClean="0">
                <a:solidFill>
                  <a:schemeClr val="tx2"/>
                </a:solidFill>
              </a:rPr>
              <a:t> separately:</a:t>
            </a:r>
          </a:p>
          <a:p>
            <a:pPr algn="just">
              <a:buNone/>
            </a:pPr>
            <a:r>
              <a:rPr lang="en-US" sz="2800" dirty="0" smtClean="0"/>
              <a:t>  </a:t>
            </a:r>
            <a:r>
              <a:rPr lang="el-GR" sz="2800" dirty="0" smtClean="0"/>
              <a:t>π</a:t>
            </a:r>
            <a:r>
              <a:rPr lang="en-US" sz="2800" baseline="-25000" dirty="0" smtClean="0"/>
              <a:t>2</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(h</a:t>
            </a:r>
            <a:r>
              <a:rPr lang="en-US" sz="2800" baseline="-25000" dirty="0" smtClean="0"/>
              <a:t>2</a:t>
            </a:r>
            <a:r>
              <a:rPr lang="en-US" sz="2800" dirty="0" smtClean="0"/>
              <a:t>+e</a:t>
            </a:r>
            <a:r>
              <a:rPr lang="en-US" sz="2800" baseline="-25000" dirty="0" smtClean="0"/>
              <a:t>1</a:t>
            </a:r>
            <a:r>
              <a:rPr lang="en-US" sz="2800" dirty="0" smtClean="0"/>
              <a:t>)]h</a:t>
            </a:r>
            <a:r>
              <a:rPr lang="en-US" sz="2800" baseline="-25000" dirty="0" smtClean="0"/>
              <a:t>2</a:t>
            </a:r>
            <a:r>
              <a:rPr lang="en-US" sz="2800" dirty="0" smtClean="0"/>
              <a:t>+[20</a:t>
            </a:r>
            <a:r>
              <a:rPr lang="en-US" sz="2800" baseline="-25000" dirty="0" smtClean="0"/>
              <a:t> </a:t>
            </a:r>
            <a:r>
              <a:rPr lang="en-US" sz="2800" dirty="0" smtClean="0"/>
              <a:t>- 3</a:t>
            </a:r>
            <a:r>
              <a:rPr lang="en-US" sz="2800" baseline="-25000" dirty="0" smtClean="0"/>
              <a:t> </a:t>
            </a:r>
            <a:r>
              <a:rPr lang="en-US" sz="2800" dirty="0" smtClean="0"/>
              <a:t>(e</a:t>
            </a:r>
            <a:r>
              <a:rPr lang="en-US" sz="2800" baseline="-25000" dirty="0" smtClean="0"/>
              <a:t>2</a:t>
            </a:r>
            <a:r>
              <a:rPr lang="en-US" sz="2800" dirty="0" smtClean="0"/>
              <a:t>+h</a:t>
            </a:r>
            <a:r>
              <a:rPr lang="en-US" sz="2800" baseline="-25000" dirty="0" smtClean="0"/>
              <a:t>1</a:t>
            </a:r>
            <a:r>
              <a:rPr lang="en-US" sz="2800" dirty="0" smtClean="0"/>
              <a:t>)]e</a:t>
            </a:r>
            <a:r>
              <a:rPr lang="en-US" sz="2800" baseline="-25000" dirty="0" smtClean="0"/>
              <a:t>2  </a:t>
            </a:r>
            <a:r>
              <a:rPr lang="en-US" sz="2800" dirty="0" smtClean="0"/>
              <a:t>- 2(h</a:t>
            </a:r>
            <a:r>
              <a:rPr lang="en-US" sz="2800" baseline="-25000" dirty="0" smtClean="0"/>
              <a:t>2</a:t>
            </a:r>
            <a:r>
              <a:rPr lang="en-US" sz="2800" dirty="0" smtClean="0"/>
              <a:t>+e</a:t>
            </a:r>
            <a:r>
              <a:rPr lang="en-US" sz="2800" baseline="-25000" dirty="0" smtClean="0"/>
              <a:t>2</a:t>
            </a:r>
            <a:r>
              <a:rPr lang="en-US" sz="2800" dirty="0" smtClean="0"/>
              <a:t>)-t</a:t>
            </a:r>
            <a:r>
              <a:rPr lang="en-US" sz="2800" baseline="-25000" dirty="0" smtClean="0"/>
              <a:t>1</a:t>
            </a:r>
            <a:r>
              <a:rPr lang="en-US" sz="2800" dirty="0" smtClean="0"/>
              <a:t>e</a:t>
            </a:r>
            <a:r>
              <a:rPr lang="en-US" sz="2800" baseline="-25000" dirty="0" smtClean="0"/>
              <a:t>2</a:t>
            </a:r>
          </a:p>
          <a:p>
            <a:pPr algn="just">
              <a:buNone/>
            </a:pPr>
            <a:endParaRPr lang="en-US" sz="2800" baseline="-25000" dirty="0" smtClean="0"/>
          </a:p>
          <a:p>
            <a:pPr marL="91440" algn="just">
              <a:buNone/>
            </a:pPr>
            <a:r>
              <a:rPr lang="en-US" sz="2800" dirty="0" smtClean="0"/>
              <a:t>  </a:t>
            </a:r>
            <a:r>
              <a:rPr lang="el-GR" sz="2800" dirty="0" smtClean="0"/>
              <a:t>π</a:t>
            </a:r>
            <a:r>
              <a:rPr lang="en-US" sz="2800" baseline="-25000" dirty="0" smtClean="0"/>
              <a:t>2</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(h</a:t>
            </a:r>
            <a:r>
              <a:rPr lang="en-US" sz="2800" baseline="-25000" dirty="0" smtClean="0"/>
              <a:t>2</a:t>
            </a:r>
            <a:r>
              <a:rPr lang="en-US" sz="2800" dirty="0" smtClean="0"/>
              <a:t>+e</a:t>
            </a:r>
            <a:r>
              <a:rPr lang="en-US" sz="2800" baseline="-25000" dirty="0" smtClean="0"/>
              <a:t>1</a:t>
            </a:r>
            <a:r>
              <a:rPr lang="en-US" sz="2800" dirty="0" smtClean="0"/>
              <a:t>)-2]h</a:t>
            </a:r>
            <a:r>
              <a:rPr lang="en-US" sz="2800" baseline="-25000" dirty="0" smtClean="0"/>
              <a:t>2	</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(e</a:t>
            </a:r>
            <a:r>
              <a:rPr lang="en-US" sz="2800" baseline="-25000" dirty="0" smtClean="0"/>
              <a:t>2</a:t>
            </a:r>
            <a:r>
              <a:rPr lang="en-US" sz="2800" dirty="0" smtClean="0"/>
              <a:t>+h</a:t>
            </a:r>
            <a:r>
              <a:rPr lang="en-US" sz="2800" baseline="-25000" dirty="0" smtClean="0"/>
              <a:t>1</a:t>
            </a:r>
            <a:r>
              <a:rPr lang="en-US" sz="2800" dirty="0" smtClean="0"/>
              <a:t>)-2-t</a:t>
            </a:r>
            <a:r>
              <a:rPr lang="en-US" sz="2800" baseline="-25000" dirty="0" smtClean="0"/>
              <a:t>1</a:t>
            </a:r>
            <a:r>
              <a:rPr lang="en-US" sz="2800" dirty="0" smtClean="0"/>
              <a:t>]e</a:t>
            </a:r>
            <a:r>
              <a:rPr lang="en-US" sz="2800" baseline="-25000" dirty="0" smtClean="0"/>
              <a:t>2</a:t>
            </a:r>
          </a:p>
          <a:p>
            <a:pPr marL="91440" algn="just">
              <a:buNone/>
            </a:pPr>
            <a:endParaRPr lang="en-US" sz="2800" dirty="0" smtClean="0"/>
          </a:p>
          <a:p>
            <a:pPr marL="91440" algn="just">
              <a:buNone/>
            </a:pPr>
            <a:r>
              <a:rPr lang="en-US" sz="2800" dirty="0" smtClean="0"/>
              <a:t>	max(h</a:t>
            </a:r>
            <a:r>
              <a:rPr lang="en-US" sz="2800" baseline="-25000" dirty="0" smtClean="0"/>
              <a:t>2</a:t>
            </a:r>
            <a:r>
              <a:rPr lang="en-US" sz="2800" dirty="0" smtClean="0"/>
              <a:t>,e</a:t>
            </a:r>
            <a:r>
              <a:rPr lang="en-US" sz="2800" baseline="-25000" dirty="0" smtClean="0"/>
              <a:t>2</a:t>
            </a:r>
            <a:r>
              <a:rPr lang="en-US" sz="2800" dirty="0" smtClean="0"/>
              <a:t>) </a:t>
            </a:r>
            <a:r>
              <a:rPr lang="el-GR" sz="2800" dirty="0" smtClean="0"/>
              <a:t>π</a:t>
            </a:r>
            <a:r>
              <a:rPr lang="en-US" sz="2800" baseline="-25000" dirty="0" smtClean="0"/>
              <a:t>2</a:t>
            </a:r>
            <a:r>
              <a:rPr lang="en-US" sz="2800" dirty="0" smtClean="0"/>
              <a:t> = max (h</a:t>
            </a:r>
            <a:r>
              <a:rPr lang="en-US" sz="2800" baseline="-25000" dirty="0" smtClean="0"/>
              <a:t>2</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(h</a:t>
            </a:r>
            <a:r>
              <a:rPr lang="en-US" sz="2800" baseline="-25000" dirty="0" smtClean="0"/>
              <a:t>2</a:t>
            </a:r>
            <a:r>
              <a:rPr lang="en-US" sz="2800" dirty="0" smtClean="0"/>
              <a:t>+e</a:t>
            </a:r>
            <a:r>
              <a:rPr lang="en-US" sz="2800" baseline="-25000" dirty="0" smtClean="0"/>
              <a:t>1</a:t>
            </a:r>
            <a:r>
              <a:rPr lang="en-US" sz="2800" dirty="0" smtClean="0"/>
              <a:t>)-2]h</a:t>
            </a:r>
            <a:r>
              <a:rPr lang="en-US" sz="2800" baseline="-25000" dirty="0" smtClean="0"/>
              <a:t>2</a:t>
            </a:r>
          </a:p>
          <a:p>
            <a:pPr marL="91440" algn="just">
              <a:buNone/>
            </a:pPr>
            <a:r>
              <a:rPr lang="en-US" sz="2800" baseline="-25000" dirty="0" smtClean="0"/>
              <a:t>				      </a:t>
            </a:r>
            <a:r>
              <a:rPr lang="en-US" sz="2800" dirty="0" smtClean="0"/>
              <a:t>+ max (e</a:t>
            </a:r>
            <a:r>
              <a:rPr lang="en-US" sz="2800" baseline="-25000" dirty="0" smtClean="0"/>
              <a:t>2</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(e</a:t>
            </a:r>
            <a:r>
              <a:rPr lang="en-US" sz="2800" baseline="-25000" dirty="0" smtClean="0"/>
              <a:t>2</a:t>
            </a:r>
            <a:r>
              <a:rPr lang="en-US" sz="2800" dirty="0" smtClean="0"/>
              <a:t>+h</a:t>
            </a:r>
            <a:r>
              <a:rPr lang="en-US" sz="2800" baseline="-25000" dirty="0" smtClean="0"/>
              <a:t>1</a:t>
            </a:r>
            <a:r>
              <a:rPr lang="en-US" sz="2800" dirty="0" smtClean="0"/>
              <a:t>)-2-t</a:t>
            </a:r>
            <a:r>
              <a:rPr lang="en-US" sz="2800" baseline="-25000" dirty="0" smtClean="0"/>
              <a:t>1</a:t>
            </a:r>
            <a:r>
              <a:rPr lang="en-US" sz="2800" dirty="0" smtClean="0"/>
              <a:t>]e</a:t>
            </a:r>
            <a:r>
              <a:rPr lang="en-US" sz="2800" baseline="-25000" dirty="0" smtClean="0"/>
              <a:t>2</a:t>
            </a:r>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Now continue with best response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 </a:t>
            </a:r>
            <a:r>
              <a:rPr lang="en-US" sz="2800" dirty="0" smtClean="0">
                <a:solidFill>
                  <a:srgbClr val="FFFF00"/>
                </a:solidFill>
              </a:rPr>
              <a:t>to the action of the firm 1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2</a:t>
            </a:r>
            <a:r>
              <a:rPr lang="en-US" sz="2800" dirty="0" smtClean="0">
                <a:solidFill>
                  <a:schemeClr val="tx2"/>
                </a:solidFill>
              </a:rPr>
              <a:t> and e</a:t>
            </a:r>
            <a:r>
              <a:rPr lang="en-US" sz="2800" baseline="-25000" dirty="0" smtClean="0">
                <a:solidFill>
                  <a:schemeClr val="tx2"/>
                </a:solidFill>
              </a:rPr>
              <a:t>2</a:t>
            </a:r>
            <a:r>
              <a:rPr lang="en-US" sz="2800" dirty="0" smtClean="0">
                <a:solidFill>
                  <a:schemeClr val="tx2"/>
                </a:solidFill>
              </a:rPr>
              <a:t> separately:</a:t>
            </a:r>
          </a:p>
          <a:p>
            <a:pPr algn="just">
              <a:buNone/>
            </a:pPr>
            <a:r>
              <a:rPr lang="en-US" sz="2800" dirty="0" smtClean="0"/>
              <a:t>	max (h</a:t>
            </a:r>
            <a:r>
              <a:rPr lang="en-US" sz="2800" baseline="-25000" dirty="0" smtClean="0"/>
              <a:t>2</a:t>
            </a:r>
            <a:r>
              <a:rPr lang="en-US" sz="2800" dirty="0" smtClean="0"/>
              <a:t>) [10</a:t>
            </a:r>
            <a:r>
              <a:rPr lang="en-US" sz="2800" baseline="-25000" dirty="0" smtClean="0"/>
              <a:t> </a:t>
            </a:r>
            <a:r>
              <a:rPr lang="en-US" sz="2800" dirty="0" smtClean="0"/>
              <a:t>- 2</a:t>
            </a:r>
            <a:r>
              <a:rPr lang="en-US" sz="2800" baseline="-25000" dirty="0" smtClean="0"/>
              <a:t> </a:t>
            </a:r>
            <a:r>
              <a:rPr lang="en-US" sz="2800" dirty="0" smtClean="0"/>
              <a:t>(h</a:t>
            </a:r>
            <a:r>
              <a:rPr lang="en-US" sz="2800" baseline="-25000" dirty="0" smtClean="0"/>
              <a:t>2</a:t>
            </a:r>
            <a:r>
              <a:rPr lang="en-US" sz="2800" dirty="0" smtClean="0"/>
              <a:t>+e</a:t>
            </a:r>
            <a:r>
              <a:rPr lang="en-US" sz="2800" baseline="-25000" dirty="0" smtClean="0"/>
              <a:t>1</a:t>
            </a:r>
            <a:r>
              <a:rPr lang="en-US" sz="2800" dirty="0" smtClean="0"/>
              <a:t>)-2]h</a:t>
            </a:r>
            <a:r>
              <a:rPr lang="en-US" sz="2800" baseline="-25000" dirty="0" smtClean="0"/>
              <a:t>2</a:t>
            </a:r>
            <a:r>
              <a:rPr lang="en-US" sz="2800" dirty="0" smtClean="0"/>
              <a:t> = [8- 2e</a:t>
            </a:r>
            <a:r>
              <a:rPr lang="en-US" sz="2800" baseline="-25000" dirty="0" smtClean="0"/>
              <a:t>1</a:t>
            </a:r>
            <a:r>
              <a:rPr lang="en-US" sz="2800" dirty="0" smtClean="0"/>
              <a:t>-2h</a:t>
            </a:r>
            <a:r>
              <a:rPr lang="en-US" sz="2800" baseline="-25000" dirty="0" smtClean="0"/>
              <a:t>2</a:t>
            </a:r>
            <a:r>
              <a:rPr lang="en-US" sz="2800" dirty="0" smtClean="0"/>
              <a:t>]h</a:t>
            </a:r>
            <a:r>
              <a:rPr lang="en-US" sz="2800" baseline="-25000" dirty="0" smtClean="0"/>
              <a:t>2</a:t>
            </a:r>
          </a:p>
          <a:p>
            <a:pPr algn="just">
              <a:buNone/>
            </a:pPr>
            <a:r>
              <a:rPr lang="en-US" sz="2800" dirty="0" smtClean="0"/>
              <a:t>			= (8- 2e</a:t>
            </a:r>
            <a:r>
              <a:rPr lang="en-US" sz="2800" baseline="-25000" dirty="0" smtClean="0"/>
              <a:t>1</a:t>
            </a:r>
            <a:r>
              <a:rPr lang="en-US" sz="2800" dirty="0" smtClean="0"/>
              <a:t>) h</a:t>
            </a:r>
            <a:r>
              <a:rPr lang="en-US" sz="2800" baseline="-25000" dirty="0" smtClean="0"/>
              <a:t>2</a:t>
            </a:r>
            <a:r>
              <a:rPr lang="en-US" sz="2800" dirty="0" smtClean="0"/>
              <a:t>-2h</a:t>
            </a:r>
            <a:r>
              <a:rPr lang="en-US" sz="2800" baseline="-25000" dirty="0" smtClean="0"/>
              <a:t>2</a:t>
            </a:r>
            <a:r>
              <a:rPr lang="en-US" sz="2800" baseline="30000" dirty="0" smtClean="0"/>
              <a:t>2</a:t>
            </a:r>
          </a:p>
          <a:p>
            <a:pPr algn="just">
              <a:buNone/>
            </a:pPr>
            <a:r>
              <a:rPr lang="en-US" sz="2800" dirty="0" smtClean="0"/>
              <a:t>taking derivative with respect to h</a:t>
            </a:r>
            <a:r>
              <a:rPr lang="en-US" sz="2800" baseline="-25000" dirty="0" smtClean="0"/>
              <a:t>2   </a:t>
            </a:r>
            <a:r>
              <a:rPr lang="en-US" sz="2800" dirty="0" smtClean="0"/>
              <a:t>(assuming 8</a:t>
            </a:r>
            <a:r>
              <a:rPr lang="en-US" sz="2800" baseline="-25000" dirty="0" smtClean="0"/>
              <a:t> </a:t>
            </a:r>
            <a:r>
              <a:rPr lang="en-US" sz="2800" dirty="0" smtClean="0"/>
              <a:t>&gt;2e</a:t>
            </a:r>
            <a:r>
              <a:rPr lang="en-US" sz="2800" baseline="-25000" dirty="0" smtClean="0"/>
              <a:t>1</a:t>
            </a:r>
            <a:r>
              <a:rPr lang="en-US" sz="2800" dirty="0" smtClean="0"/>
              <a:t> )</a:t>
            </a:r>
            <a:r>
              <a:rPr lang="en-US" sz="2800" baseline="-25000" dirty="0" smtClean="0"/>
              <a:t> </a:t>
            </a:r>
          </a:p>
          <a:p>
            <a:pPr algn="just">
              <a:buNone/>
            </a:pPr>
            <a:r>
              <a:rPr lang="en-US" sz="2800" baseline="-25000" dirty="0" smtClean="0"/>
              <a:t> 			</a:t>
            </a:r>
            <a:r>
              <a:rPr lang="en-US" sz="2800" dirty="0" smtClean="0"/>
              <a:t>  8</a:t>
            </a:r>
            <a:r>
              <a:rPr lang="en-US" sz="2800" baseline="-25000" dirty="0" smtClean="0"/>
              <a:t> </a:t>
            </a:r>
            <a:r>
              <a:rPr lang="en-US" sz="2800" dirty="0" smtClean="0"/>
              <a:t>– 2e</a:t>
            </a:r>
            <a:r>
              <a:rPr lang="en-US" sz="2800" baseline="-25000" dirty="0" smtClean="0"/>
              <a:t>1 </a:t>
            </a:r>
            <a:r>
              <a:rPr lang="en-US" sz="2800" dirty="0" smtClean="0"/>
              <a:t>- 4</a:t>
            </a:r>
            <a:r>
              <a:rPr lang="en-US" sz="2800" baseline="-25000" dirty="0" smtClean="0"/>
              <a:t> </a:t>
            </a:r>
            <a:r>
              <a:rPr lang="en-US" sz="2800" dirty="0" smtClean="0"/>
              <a:t>h</a:t>
            </a:r>
            <a:r>
              <a:rPr lang="en-US" sz="2800" baseline="-25000" dirty="0" smtClean="0"/>
              <a:t>2</a:t>
            </a:r>
            <a:r>
              <a:rPr lang="en-US" sz="2800" dirty="0" smtClean="0"/>
              <a:t> = 0</a:t>
            </a:r>
          </a:p>
          <a:p>
            <a:pPr algn="just">
              <a:buNone/>
            </a:pPr>
            <a:r>
              <a:rPr lang="en-US" sz="2800" dirty="0" smtClean="0"/>
              <a:t>				 h</a:t>
            </a:r>
            <a:r>
              <a:rPr lang="en-US" sz="2800" baseline="-25000" dirty="0" smtClean="0"/>
              <a:t>2</a:t>
            </a:r>
            <a:r>
              <a:rPr lang="en-US" sz="2800" dirty="0" smtClean="0"/>
              <a:t> = (8-2e</a:t>
            </a:r>
            <a:r>
              <a:rPr lang="en-US" sz="2800" baseline="-25000" dirty="0" smtClean="0"/>
              <a:t>1</a:t>
            </a:r>
            <a:r>
              <a:rPr lang="en-US" sz="2800" dirty="0" smtClean="0"/>
              <a:t>)/4        [(a</a:t>
            </a:r>
            <a:r>
              <a:rPr lang="en-US" sz="2800" baseline="-25000" dirty="0" smtClean="0"/>
              <a:t>y</a:t>
            </a:r>
            <a:r>
              <a:rPr lang="en-US" sz="2800" dirty="0" smtClean="0"/>
              <a:t>-c-</a:t>
            </a:r>
            <a:r>
              <a:rPr lang="en-US" sz="2800" dirty="0" err="1" smtClean="0"/>
              <a:t>b</a:t>
            </a:r>
            <a:r>
              <a:rPr lang="en-US" sz="2800" baseline="-25000" dirty="0" err="1" smtClean="0"/>
              <a:t>y</a:t>
            </a:r>
            <a:r>
              <a:rPr lang="en-US" sz="2800" dirty="0" err="1" smtClean="0"/>
              <a:t>e</a:t>
            </a:r>
            <a:r>
              <a:rPr lang="en-US" sz="2800" baseline="-25000" dirty="0" err="1" smtClean="0"/>
              <a:t>x</a:t>
            </a:r>
            <a:r>
              <a:rPr lang="en-US" sz="2800" dirty="0" smtClean="0"/>
              <a:t>)/2b</a:t>
            </a:r>
            <a:r>
              <a:rPr lang="en-US" sz="2800" baseline="-25000" dirty="0" smtClean="0"/>
              <a:t>y</a:t>
            </a:r>
            <a:r>
              <a:rPr lang="en-US" sz="2800" dirty="0" smtClean="0"/>
              <a:t>]</a:t>
            </a:r>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4608512"/>
          </a:xfrm>
        </p:spPr>
        <p:txBody>
          <a:bodyPr/>
          <a:lstStyle/>
          <a:p>
            <a:pPr marL="91440" algn="just">
              <a:buNone/>
            </a:pPr>
            <a:r>
              <a:rPr lang="en-US" sz="2800" dirty="0" smtClean="0">
                <a:solidFill>
                  <a:srgbClr val="FFFF00"/>
                </a:solidFill>
              </a:rPr>
              <a:t>Now continue with best response h</a:t>
            </a:r>
            <a:r>
              <a:rPr lang="en-US" sz="2800" baseline="-25000" dirty="0" smtClean="0">
                <a:solidFill>
                  <a:srgbClr val="FFFF00"/>
                </a:solidFill>
              </a:rPr>
              <a:t>2</a:t>
            </a:r>
            <a:r>
              <a:rPr lang="en-US" sz="2800" dirty="0" smtClean="0">
                <a:solidFill>
                  <a:srgbClr val="FFFF00"/>
                </a:solidFill>
              </a:rPr>
              <a:t> and e</a:t>
            </a:r>
            <a:r>
              <a:rPr lang="en-US" sz="2800" baseline="-25000" dirty="0" smtClean="0">
                <a:solidFill>
                  <a:srgbClr val="FFFF00"/>
                </a:solidFill>
              </a:rPr>
              <a:t>2 </a:t>
            </a:r>
            <a:r>
              <a:rPr lang="en-US" sz="2800" dirty="0" smtClean="0">
                <a:solidFill>
                  <a:srgbClr val="FFFF00"/>
                </a:solidFill>
              </a:rPr>
              <a:t>to the action of the firm 1 (h</a:t>
            </a:r>
            <a:r>
              <a:rPr lang="en-US" sz="2800" baseline="-25000" dirty="0" smtClean="0">
                <a:solidFill>
                  <a:srgbClr val="FFFF00"/>
                </a:solidFill>
              </a:rPr>
              <a:t>1</a:t>
            </a:r>
            <a:r>
              <a:rPr lang="en-US" sz="2800" dirty="0" smtClean="0">
                <a:solidFill>
                  <a:srgbClr val="FFFF00"/>
                </a:solidFill>
              </a:rPr>
              <a:t> and e</a:t>
            </a:r>
            <a:r>
              <a:rPr lang="en-US" sz="2800" baseline="-25000" dirty="0" smtClean="0">
                <a:solidFill>
                  <a:srgbClr val="FFFF00"/>
                </a:solidFill>
              </a:rPr>
              <a:t>1</a:t>
            </a:r>
            <a:r>
              <a:rPr lang="en-US" sz="2800" dirty="0" smtClean="0">
                <a:solidFill>
                  <a:srgbClr val="FFFF00"/>
                </a:solidFill>
              </a:rPr>
              <a:t>) when it observes tariffs t</a:t>
            </a:r>
            <a:r>
              <a:rPr lang="en-US" sz="2800" baseline="-25000" dirty="0" smtClean="0">
                <a:solidFill>
                  <a:srgbClr val="FFFF00"/>
                </a:solidFill>
              </a:rPr>
              <a:t>1</a:t>
            </a:r>
            <a:r>
              <a:rPr lang="en-US" sz="2800" dirty="0" smtClean="0">
                <a:solidFill>
                  <a:srgbClr val="FFFF00"/>
                </a:solidFill>
              </a:rPr>
              <a:t> and t</a:t>
            </a:r>
            <a:r>
              <a:rPr lang="en-US" sz="2800" baseline="-25000" dirty="0" smtClean="0">
                <a:solidFill>
                  <a:srgbClr val="FFFF00"/>
                </a:solidFill>
              </a:rPr>
              <a:t>2</a:t>
            </a:r>
            <a:r>
              <a:rPr lang="en-US" sz="2800" dirty="0" smtClean="0">
                <a:solidFill>
                  <a:srgbClr val="FFFF00"/>
                </a:solidFill>
              </a:rPr>
              <a:t>.</a:t>
            </a:r>
          </a:p>
          <a:p>
            <a:pPr marL="91440" algn="just">
              <a:buNone/>
            </a:pPr>
            <a:r>
              <a:rPr lang="en-US" sz="2800" baseline="-25000" dirty="0" smtClean="0">
                <a:solidFill>
                  <a:srgbClr val="FFFF00"/>
                </a:solidFill>
              </a:rPr>
              <a:t>	 </a:t>
            </a:r>
            <a:r>
              <a:rPr lang="en-US" sz="2800" dirty="0" smtClean="0">
                <a:solidFill>
                  <a:schemeClr val="tx2"/>
                </a:solidFill>
              </a:rPr>
              <a:t>The profit </a:t>
            </a:r>
            <a:r>
              <a:rPr lang="el-GR" sz="2800" dirty="0" smtClean="0">
                <a:solidFill>
                  <a:schemeClr val="tx2"/>
                </a:solidFill>
              </a:rPr>
              <a:t>π</a:t>
            </a:r>
            <a:r>
              <a:rPr lang="en-US" sz="2800" dirty="0" smtClean="0">
                <a:solidFill>
                  <a:schemeClr val="tx2"/>
                </a:solidFill>
              </a:rPr>
              <a:t> has two additive parts so we can find optimal (best response) h</a:t>
            </a:r>
            <a:r>
              <a:rPr lang="en-US" sz="2800" baseline="-25000" dirty="0" smtClean="0">
                <a:solidFill>
                  <a:schemeClr val="tx2"/>
                </a:solidFill>
              </a:rPr>
              <a:t>2</a:t>
            </a:r>
            <a:r>
              <a:rPr lang="en-US" sz="2800" dirty="0" smtClean="0">
                <a:solidFill>
                  <a:schemeClr val="tx2"/>
                </a:solidFill>
              </a:rPr>
              <a:t> and e</a:t>
            </a:r>
            <a:r>
              <a:rPr lang="en-US" sz="2800" baseline="-25000" dirty="0" smtClean="0">
                <a:solidFill>
                  <a:schemeClr val="tx2"/>
                </a:solidFill>
              </a:rPr>
              <a:t>2</a:t>
            </a:r>
            <a:r>
              <a:rPr lang="en-US" sz="2800" dirty="0" smtClean="0">
                <a:solidFill>
                  <a:schemeClr val="tx2"/>
                </a:solidFill>
              </a:rPr>
              <a:t> separately:</a:t>
            </a:r>
          </a:p>
          <a:p>
            <a:pPr algn="just">
              <a:buNone/>
            </a:pPr>
            <a:r>
              <a:rPr lang="en-US" sz="2800" dirty="0" smtClean="0"/>
              <a:t>	 max (e</a:t>
            </a:r>
            <a:r>
              <a:rPr lang="en-US" sz="2800" baseline="-25000" dirty="0" smtClean="0"/>
              <a:t>2</a:t>
            </a:r>
            <a:r>
              <a:rPr lang="en-US" sz="2800" dirty="0" smtClean="0"/>
              <a:t>) [20</a:t>
            </a:r>
            <a:r>
              <a:rPr lang="en-US" sz="2800" baseline="-25000" dirty="0" smtClean="0"/>
              <a:t> </a:t>
            </a:r>
            <a:r>
              <a:rPr lang="en-US" sz="2800" dirty="0" smtClean="0"/>
              <a:t>- 3</a:t>
            </a:r>
            <a:r>
              <a:rPr lang="en-US" sz="2800" baseline="-25000" dirty="0" smtClean="0"/>
              <a:t> </a:t>
            </a:r>
            <a:r>
              <a:rPr lang="en-US" sz="2800" dirty="0" smtClean="0"/>
              <a:t>(e</a:t>
            </a:r>
            <a:r>
              <a:rPr lang="en-US" sz="2800" baseline="-25000" dirty="0" smtClean="0"/>
              <a:t>2</a:t>
            </a:r>
            <a:r>
              <a:rPr lang="en-US" sz="2800" dirty="0" smtClean="0"/>
              <a:t>+h</a:t>
            </a:r>
            <a:r>
              <a:rPr lang="en-US" sz="2800" baseline="-25000" dirty="0" smtClean="0"/>
              <a:t>1</a:t>
            </a:r>
            <a:r>
              <a:rPr lang="en-US" sz="2800" dirty="0" smtClean="0"/>
              <a:t>)-2-t</a:t>
            </a:r>
            <a:r>
              <a:rPr lang="en-US" sz="2800" baseline="-25000" dirty="0" smtClean="0"/>
              <a:t>1</a:t>
            </a:r>
            <a:r>
              <a:rPr lang="en-US" sz="2800" dirty="0" smtClean="0"/>
              <a:t>]e</a:t>
            </a:r>
            <a:r>
              <a:rPr lang="en-US" sz="2800" baseline="-25000" dirty="0" smtClean="0"/>
              <a:t>2 </a:t>
            </a:r>
            <a:r>
              <a:rPr lang="en-US" sz="2800" dirty="0" smtClean="0"/>
              <a:t>= [18- 3h</a:t>
            </a:r>
            <a:r>
              <a:rPr lang="en-US" sz="2800" baseline="-25000" dirty="0" smtClean="0"/>
              <a:t>1</a:t>
            </a:r>
            <a:r>
              <a:rPr lang="en-US" sz="2800" dirty="0" smtClean="0"/>
              <a:t>-t</a:t>
            </a:r>
            <a:r>
              <a:rPr lang="en-US" sz="2800" baseline="-25000" dirty="0" smtClean="0"/>
              <a:t>1</a:t>
            </a:r>
            <a:r>
              <a:rPr lang="en-US" sz="2800" dirty="0" smtClean="0"/>
              <a:t>-3e</a:t>
            </a:r>
            <a:r>
              <a:rPr lang="en-US" sz="2800" baseline="-25000" dirty="0" smtClean="0"/>
              <a:t>2</a:t>
            </a:r>
            <a:r>
              <a:rPr lang="en-US" sz="2800" dirty="0" smtClean="0"/>
              <a:t>]e</a:t>
            </a:r>
            <a:r>
              <a:rPr lang="en-US" sz="2800" baseline="-25000" dirty="0" smtClean="0"/>
              <a:t>2</a:t>
            </a:r>
          </a:p>
          <a:p>
            <a:pPr algn="just">
              <a:buNone/>
            </a:pPr>
            <a:r>
              <a:rPr lang="en-US" sz="2800" dirty="0" smtClean="0"/>
              <a:t>			= (18- 3h</a:t>
            </a:r>
            <a:r>
              <a:rPr lang="en-US" sz="2800" baseline="-25000" dirty="0" smtClean="0"/>
              <a:t>1</a:t>
            </a:r>
            <a:r>
              <a:rPr lang="en-US" sz="2800" dirty="0" smtClean="0"/>
              <a:t>-t</a:t>
            </a:r>
            <a:r>
              <a:rPr lang="en-US" sz="2800" baseline="-25000" dirty="0" smtClean="0"/>
              <a:t>1</a:t>
            </a:r>
            <a:r>
              <a:rPr lang="en-US" sz="2800" dirty="0" smtClean="0"/>
              <a:t>) e</a:t>
            </a:r>
            <a:r>
              <a:rPr lang="en-US" sz="2800" baseline="-25000" dirty="0" smtClean="0"/>
              <a:t>2</a:t>
            </a:r>
            <a:r>
              <a:rPr lang="en-US" sz="2800" dirty="0" smtClean="0"/>
              <a:t>-3e</a:t>
            </a:r>
            <a:r>
              <a:rPr lang="en-US" sz="2800" baseline="-25000" dirty="0" smtClean="0"/>
              <a:t>2</a:t>
            </a:r>
            <a:r>
              <a:rPr lang="en-US" sz="2800" baseline="30000" dirty="0" smtClean="0"/>
              <a:t>2</a:t>
            </a:r>
          </a:p>
          <a:p>
            <a:pPr algn="just">
              <a:buNone/>
            </a:pPr>
            <a:r>
              <a:rPr lang="en-US" sz="2800" dirty="0" smtClean="0"/>
              <a:t>taking derivative with respect to e</a:t>
            </a:r>
            <a:r>
              <a:rPr lang="en-US" sz="2800" baseline="-25000" dirty="0" smtClean="0"/>
              <a:t>2</a:t>
            </a:r>
            <a:r>
              <a:rPr lang="en-US" sz="2800" dirty="0" smtClean="0"/>
              <a:t> (assuming 18-t</a:t>
            </a:r>
            <a:r>
              <a:rPr lang="en-US" sz="2800" baseline="-25000" dirty="0" smtClean="0"/>
              <a:t>1 </a:t>
            </a:r>
            <a:r>
              <a:rPr lang="en-US" sz="2800" dirty="0" smtClean="0"/>
              <a:t>&gt;3h</a:t>
            </a:r>
            <a:r>
              <a:rPr lang="en-US" sz="2800" baseline="-25000" dirty="0" smtClean="0"/>
              <a:t>1</a:t>
            </a:r>
            <a:r>
              <a:rPr lang="en-US" sz="2800" dirty="0" smtClean="0"/>
              <a:t>)</a:t>
            </a:r>
            <a:endParaRPr lang="en-US" sz="2800" baseline="-25000" dirty="0" smtClean="0"/>
          </a:p>
          <a:p>
            <a:pPr algn="just">
              <a:buNone/>
            </a:pPr>
            <a:r>
              <a:rPr lang="en-US" sz="2800" baseline="-25000" dirty="0" smtClean="0"/>
              <a:t> 			</a:t>
            </a:r>
            <a:r>
              <a:rPr lang="en-US" sz="2800" dirty="0" smtClean="0"/>
              <a:t>  18</a:t>
            </a:r>
            <a:r>
              <a:rPr lang="en-US" sz="2800" baseline="-25000" dirty="0" smtClean="0"/>
              <a:t> </a:t>
            </a:r>
            <a:r>
              <a:rPr lang="en-US" sz="2800" dirty="0" smtClean="0"/>
              <a:t>– 3h</a:t>
            </a:r>
            <a:r>
              <a:rPr lang="en-US" sz="2800" baseline="-25000" dirty="0" smtClean="0"/>
              <a:t>1 </a:t>
            </a:r>
            <a:r>
              <a:rPr lang="en-US" sz="2800" dirty="0" smtClean="0"/>
              <a:t>- t</a:t>
            </a:r>
            <a:r>
              <a:rPr lang="en-US" sz="2800" baseline="-25000" dirty="0" smtClean="0"/>
              <a:t>1 </a:t>
            </a:r>
            <a:r>
              <a:rPr lang="en-US" sz="2800" dirty="0" smtClean="0"/>
              <a:t>- 6</a:t>
            </a:r>
            <a:r>
              <a:rPr lang="en-US" sz="2800" baseline="-25000" dirty="0" smtClean="0"/>
              <a:t> </a:t>
            </a:r>
            <a:r>
              <a:rPr lang="en-US" sz="2800" dirty="0" smtClean="0"/>
              <a:t>e</a:t>
            </a:r>
            <a:r>
              <a:rPr lang="en-US" sz="2800" baseline="-25000" dirty="0" smtClean="0"/>
              <a:t>2</a:t>
            </a:r>
            <a:r>
              <a:rPr lang="en-US" sz="2800" dirty="0" smtClean="0"/>
              <a:t> = 0</a:t>
            </a:r>
          </a:p>
          <a:p>
            <a:pPr algn="just">
              <a:buNone/>
            </a:pPr>
            <a:r>
              <a:rPr lang="en-US" sz="2800" dirty="0" smtClean="0"/>
              <a:t>				 e</a:t>
            </a:r>
            <a:r>
              <a:rPr lang="en-US" sz="2800" baseline="-25000" dirty="0" smtClean="0"/>
              <a:t>2</a:t>
            </a:r>
            <a:r>
              <a:rPr lang="en-US" sz="2800" dirty="0" smtClean="0"/>
              <a:t> = (18-3h</a:t>
            </a:r>
            <a:r>
              <a:rPr lang="en-US" sz="2800" baseline="-25000" dirty="0" smtClean="0"/>
              <a:t>1</a:t>
            </a:r>
            <a:r>
              <a:rPr lang="en-US" sz="2800" dirty="0" smtClean="0"/>
              <a:t>-t</a:t>
            </a:r>
            <a:r>
              <a:rPr lang="en-US" sz="2800" baseline="-25000" dirty="0" smtClean="0"/>
              <a:t>1</a:t>
            </a:r>
            <a:r>
              <a:rPr lang="en-US" sz="2800" dirty="0" smtClean="0"/>
              <a:t>)/6    [(a</a:t>
            </a:r>
            <a:r>
              <a:rPr lang="en-US" sz="2800" baseline="-25000" dirty="0" smtClean="0"/>
              <a:t>x</a:t>
            </a:r>
            <a:r>
              <a:rPr lang="en-US" sz="2800" dirty="0" smtClean="0"/>
              <a:t>-c-</a:t>
            </a:r>
            <a:r>
              <a:rPr lang="en-US" sz="2800" dirty="0" err="1" smtClean="0"/>
              <a:t>b</a:t>
            </a:r>
            <a:r>
              <a:rPr lang="en-US" sz="2800" baseline="-25000" dirty="0" err="1" smtClean="0"/>
              <a:t>x</a:t>
            </a:r>
            <a:r>
              <a:rPr lang="en-US" sz="2800" dirty="0" err="1" smtClean="0"/>
              <a:t>h</a:t>
            </a:r>
            <a:r>
              <a:rPr lang="en-US" sz="2800" baseline="-25000" dirty="0" err="1" smtClean="0"/>
              <a:t>x</a:t>
            </a:r>
            <a:r>
              <a:rPr lang="en-US" sz="2800" dirty="0" smtClean="0"/>
              <a:t>-</a:t>
            </a:r>
            <a:r>
              <a:rPr lang="en-US" sz="2800" dirty="0" err="1" smtClean="0"/>
              <a:t>t</a:t>
            </a:r>
            <a:r>
              <a:rPr lang="en-US" sz="2800" baseline="-25000" dirty="0" err="1" smtClean="0"/>
              <a:t>x</a:t>
            </a:r>
            <a:r>
              <a:rPr lang="en-US" sz="2800" dirty="0" smtClean="0"/>
              <a:t>)/2b</a:t>
            </a:r>
            <a:r>
              <a:rPr lang="en-US" sz="2800" baseline="-25000" dirty="0" smtClean="0"/>
              <a:t>x</a:t>
            </a:r>
            <a:r>
              <a:rPr lang="en-US" sz="2800" dirty="0" smtClean="0"/>
              <a:t>]</a:t>
            </a:r>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We have best responses of both players. To find NE of this </a:t>
            </a:r>
            <a:r>
              <a:rPr lang="en-US" sz="2800" dirty="0" err="1" smtClean="0">
                <a:solidFill>
                  <a:srgbClr val="FFFF00"/>
                </a:solidFill>
              </a:rPr>
              <a:t>subgame</a:t>
            </a:r>
            <a:r>
              <a:rPr lang="en-US" sz="2800" dirty="0" smtClean="0">
                <a:solidFill>
                  <a:srgbClr val="FFFF00"/>
                </a:solidFill>
              </a:rPr>
              <a:t>: chosen actions of player 2 have to be best response to player 1 and vice versa.</a:t>
            </a:r>
          </a:p>
          <a:p>
            <a:pPr marL="91440" algn="just">
              <a:buNone/>
            </a:pPr>
            <a:r>
              <a:rPr lang="en-US" sz="2800" dirty="0" smtClean="0"/>
              <a:t>	Firm 1: 	h</a:t>
            </a:r>
            <a:r>
              <a:rPr lang="en-US" sz="2800" baseline="-25000" dirty="0" smtClean="0"/>
              <a:t>1</a:t>
            </a:r>
            <a:r>
              <a:rPr lang="en-US" sz="2800" dirty="0" smtClean="0"/>
              <a:t> = (18</a:t>
            </a:r>
            <a:r>
              <a:rPr lang="en-US" sz="2800" baseline="-25000" dirty="0" smtClean="0"/>
              <a:t> </a:t>
            </a:r>
            <a:r>
              <a:rPr lang="en-US" sz="2800" dirty="0" smtClean="0"/>
              <a:t>-3e</a:t>
            </a:r>
            <a:r>
              <a:rPr lang="en-US" sz="2800" baseline="-25000" dirty="0" smtClean="0"/>
              <a:t>2</a:t>
            </a:r>
            <a:r>
              <a:rPr lang="en-US" sz="2800" dirty="0" smtClean="0"/>
              <a:t>)/6  	 e</a:t>
            </a:r>
            <a:r>
              <a:rPr lang="en-US" sz="2800" baseline="-25000" dirty="0" smtClean="0"/>
              <a:t>1</a:t>
            </a:r>
            <a:r>
              <a:rPr lang="en-US" sz="2800" dirty="0" smtClean="0"/>
              <a:t> = (8-2h</a:t>
            </a:r>
            <a:r>
              <a:rPr lang="en-US" sz="2800" baseline="-25000" dirty="0" smtClean="0"/>
              <a:t>2</a:t>
            </a:r>
            <a:r>
              <a:rPr lang="en-US" sz="2800" dirty="0" smtClean="0"/>
              <a:t> - t</a:t>
            </a:r>
            <a:r>
              <a:rPr lang="en-US" sz="2800" baseline="-25000" dirty="0" smtClean="0"/>
              <a:t>2</a:t>
            </a:r>
            <a:r>
              <a:rPr lang="en-US" sz="2800" dirty="0" smtClean="0"/>
              <a:t>)/4</a:t>
            </a:r>
            <a:endParaRPr lang="en-US" sz="2800" dirty="0" smtClean="0">
              <a:solidFill>
                <a:srgbClr val="FFFF00"/>
              </a:solidFill>
            </a:endParaRPr>
          </a:p>
          <a:p>
            <a:pPr algn="just">
              <a:buNone/>
            </a:pPr>
            <a:r>
              <a:rPr lang="en-US" sz="2800" dirty="0" smtClean="0"/>
              <a:t> Firm 2:	h</a:t>
            </a:r>
            <a:r>
              <a:rPr lang="en-US" sz="2800" baseline="-25000" dirty="0" smtClean="0"/>
              <a:t>2</a:t>
            </a:r>
            <a:r>
              <a:rPr lang="en-US" sz="2800" dirty="0" smtClean="0"/>
              <a:t> = (8-2e</a:t>
            </a:r>
            <a:r>
              <a:rPr lang="en-US" sz="2800" baseline="-25000" dirty="0" smtClean="0"/>
              <a:t>1</a:t>
            </a:r>
            <a:r>
              <a:rPr lang="en-US" sz="2800" dirty="0" smtClean="0"/>
              <a:t>)/4 	 e</a:t>
            </a:r>
            <a:r>
              <a:rPr lang="en-US" sz="2800" baseline="-25000" dirty="0" smtClean="0"/>
              <a:t>2</a:t>
            </a:r>
            <a:r>
              <a:rPr lang="en-US" sz="2800" dirty="0" smtClean="0"/>
              <a:t> = (18-3h</a:t>
            </a:r>
            <a:r>
              <a:rPr lang="en-US" sz="2800" baseline="-25000" dirty="0" smtClean="0"/>
              <a:t>1</a:t>
            </a:r>
            <a:r>
              <a:rPr lang="en-US" sz="2800" dirty="0" smtClean="0"/>
              <a:t>-t</a:t>
            </a:r>
            <a:r>
              <a:rPr lang="en-US" sz="2800" baseline="-25000" dirty="0" smtClean="0"/>
              <a:t>1</a:t>
            </a:r>
            <a:r>
              <a:rPr lang="en-US" sz="2800" dirty="0" smtClean="0"/>
              <a:t>)/6</a:t>
            </a:r>
          </a:p>
          <a:p>
            <a:pPr algn="just">
              <a:buNone/>
            </a:pPr>
            <a:r>
              <a:rPr lang="en-US" sz="2800" dirty="0" smtClean="0">
                <a:solidFill>
                  <a:srgbClr val="FFFF00"/>
                </a:solidFill>
              </a:rPr>
              <a:t>By plugging e</a:t>
            </a:r>
            <a:r>
              <a:rPr lang="en-US" sz="2800" baseline="-25000" dirty="0" smtClean="0">
                <a:solidFill>
                  <a:srgbClr val="FFFF00"/>
                </a:solidFill>
              </a:rPr>
              <a:t>2</a:t>
            </a:r>
            <a:r>
              <a:rPr lang="en-US" sz="2800" dirty="0" smtClean="0">
                <a:solidFill>
                  <a:srgbClr val="FFFF00"/>
                </a:solidFill>
              </a:rPr>
              <a:t> to first equation we get:</a:t>
            </a:r>
          </a:p>
          <a:p>
            <a:pPr algn="just">
              <a:buNone/>
            </a:pPr>
            <a:r>
              <a:rPr lang="en-US" sz="2800" dirty="0" smtClean="0"/>
              <a:t>h</a:t>
            </a:r>
            <a:r>
              <a:rPr lang="en-US" sz="2800" baseline="-25000" dirty="0" smtClean="0"/>
              <a:t>1</a:t>
            </a:r>
            <a:r>
              <a:rPr lang="en-US" sz="2800" dirty="0" smtClean="0"/>
              <a:t> = (18</a:t>
            </a:r>
            <a:r>
              <a:rPr lang="en-US" sz="2800" baseline="-25000" dirty="0" smtClean="0"/>
              <a:t> </a:t>
            </a:r>
            <a:r>
              <a:rPr lang="en-US" sz="2800" dirty="0" smtClean="0"/>
              <a:t>-3e</a:t>
            </a:r>
            <a:r>
              <a:rPr lang="en-US" sz="2800" baseline="-25000" dirty="0" smtClean="0"/>
              <a:t>2</a:t>
            </a:r>
            <a:r>
              <a:rPr lang="en-US" sz="2800" dirty="0" smtClean="0"/>
              <a:t>)/6 </a:t>
            </a:r>
            <a:r>
              <a:rPr lang="en-US" sz="2800" dirty="0" smtClean="0">
                <a:sym typeface="Wingdings" pitchFamily="2" charset="2"/>
              </a:rPr>
              <a:t> (18-6</a:t>
            </a:r>
            <a:r>
              <a:rPr lang="en-US" sz="2800" dirty="0" smtClean="0"/>
              <a:t>h</a:t>
            </a:r>
            <a:r>
              <a:rPr lang="en-US" sz="2800" baseline="-25000" dirty="0" smtClean="0"/>
              <a:t>1</a:t>
            </a:r>
            <a:r>
              <a:rPr lang="en-US" sz="2800" dirty="0" smtClean="0"/>
              <a:t>)/3=  e</a:t>
            </a:r>
            <a:r>
              <a:rPr lang="en-US" sz="2800" baseline="-25000" dirty="0" smtClean="0"/>
              <a:t>2</a:t>
            </a:r>
            <a:r>
              <a:rPr lang="en-US" sz="2800" dirty="0" smtClean="0"/>
              <a:t> = (18-3h</a:t>
            </a:r>
            <a:r>
              <a:rPr lang="en-US" sz="2800" baseline="-25000" dirty="0" smtClean="0"/>
              <a:t>1</a:t>
            </a:r>
            <a:r>
              <a:rPr lang="en-US" sz="2800" dirty="0" smtClean="0"/>
              <a:t>-t</a:t>
            </a:r>
            <a:r>
              <a:rPr lang="en-US" sz="2800" baseline="-25000" dirty="0" smtClean="0"/>
              <a:t>1</a:t>
            </a:r>
            <a:r>
              <a:rPr lang="en-US" sz="2800" dirty="0" smtClean="0"/>
              <a:t>)/6      /.6</a:t>
            </a:r>
          </a:p>
          <a:p>
            <a:pPr algn="just">
              <a:buNone/>
            </a:pPr>
            <a:r>
              <a:rPr lang="en-US" sz="2800" baseline="30000" dirty="0" smtClean="0"/>
              <a:t>				       </a:t>
            </a:r>
            <a:r>
              <a:rPr lang="en-US" sz="2800" dirty="0" smtClean="0">
                <a:sym typeface="Wingdings" pitchFamily="2" charset="2"/>
              </a:rPr>
              <a:t>36-12</a:t>
            </a:r>
            <a:r>
              <a:rPr lang="en-US" sz="2800" dirty="0" smtClean="0"/>
              <a:t>h</a:t>
            </a:r>
            <a:r>
              <a:rPr lang="en-US" sz="2800" baseline="-25000" dirty="0" smtClean="0"/>
              <a:t>1</a:t>
            </a:r>
            <a:r>
              <a:rPr lang="en-US" sz="2800" dirty="0" smtClean="0"/>
              <a:t> = 18-3h</a:t>
            </a:r>
            <a:r>
              <a:rPr lang="en-US" sz="2800" baseline="-25000" dirty="0" smtClean="0"/>
              <a:t>1</a:t>
            </a:r>
            <a:r>
              <a:rPr lang="en-US" sz="2800" dirty="0" smtClean="0"/>
              <a:t>-t</a:t>
            </a:r>
            <a:r>
              <a:rPr lang="en-US" sz="2800" baseline="-25000" dirty="0" smtClean="0"/>
              <a:t>1</a:t>
            </a:r>
            <a:endParaRPr lang="en-US" sz="2800" dirty="0" smtClean="0"/>
          </a:p>
          <a:p>
            <a:pPr algn="just">
              <a:buNone/>
            </a:pPr>
            <a:r>
              <a:rPr lang="en-US" sz="2800" baseline="30000" dirty="0" smtClean="0"/>
              <a:t>				             </a:t>
            </a:r>
            <a:r>
              <a:rPr lang="en-US" sz="2800" dirty="0" smtClean="0">
                <a:sym typeface="Wingdings" pitchFamily="2" charset="2"/>
              </a:rPr>
              <a:t>18</a:t>
            </a:r>
            <a:r>
              <a:rPr lang="en-US" sz="2800" dirty="0" smtClean="0"/>
              <a:t>+t</a:t>
            </a:r>
            <a:r>
              <a:rPr lang="en-US" sz="2800" baseline="-25000" dirty="0" smtClean="0"/>
              <a:t>1</a:t>
            </a:r>
            <a:r>
              <a:rPr lang="en-US" sz="2800" dirty="0" smtClean="0"/>
              <a:t> = 9h</a:t>
            </a:r>
            <a:r>
              <a:rPr lang="en-US" sz="2800" baseline="-25000" dirty="0" smtClean="0"/>
              <a:t>1  </a:t>
            </a:r>
            <a:r>
              <a:rPr lang="en-US" sz="2800" dirty="0" smtClean="0">
                <a:solidFill>
                  <a:srgbClr val="C00000"/>
                </a:solidFill>
                <a:sym typeface="Wingdings" pitchFamily="2" charset="2"/>
              </a:rPr>
              <a:t></a:t>
            </a:r>
            <a:r>
              <a:rPr lang="en-US" sz="2800" baseline="-25000" dirty="0" smtClean="0">
                <a:solidFill>
                  <a:srgbClr val="C00000"/>
                </a:solidFill>
                <a:sym typeface="Wingdings" pitchFamily="2" charset="2"/>
              </a:rPr>
              <a:t> </a:t>
            </a:r>
            <a:r>
              <a:rPr lang="en-US" sz="2800" dirty="0" smtClean="0">
                <a:solidFill>
                  <a:srgbClr val="C00000"/>
                </a:solidFill>
              </a:rPr>
              <a:t>h</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+t</a:t>
            </a:r>
            <a:r>
              <a:rPr lang="en-US" sz="2800" baseline="-25000" dirty="0" smtClean="0">
                <a:solidFill>
                  <a:srgbClr val="C00000"/>
                </a:solidFill>
              </a:rPr>
              <a:t>1</a:t>
            </a:r>
            <a:r>
              <a:rPr lang="en-US" sz="2800" dirty="0" smtClean="0">
                <a:solidFill>
                  <a:srgbClr val="C00000"/>
                </a:solidFill>
              </a:rPr>
              <a:t>)/9</a:t>
            </a:r>
            <a:endParaRPr lang="en-US" sz="2800" baseline="-25000" dirty="0" smtClean="0">
              <a:solidFill>
                <a:srgbClr val="C00000"/>
              </a:solidFill>
            </a:endParaRPr>
          </a:p>
          <a:p>
            <a:pPr algn="just">
              <a:spcBef>
                <a:spcPts val="0"/>
              </a:spcBef>
              <a:buNone/>
            </a:pPr>
            <a:r>
              <a:rPr lang="en-US" sz="2800" baseline="30000" dirty="0" smtClean="0">
                <a:sym typeface="Wingdings" pitchFamily="2" charset="2"/>
              </a:rPr>
              <a:t> </a:t>
            </a:r>
            <a:r>
              <a:rPr lang="en-US" sz="2800" dirty="0" smtClean="0">
                <a:sym typeface="Wingdings" pitchFamily="2" charset="2"/>
              </a:rPr>
              <a:t> 3</a:t>
            </a:r>
            <a:r>
              <a:rPr lang="en-US" sz="2800" dirty="0" smtClean="0"/>
              <a:t>e</a:t>
            </a:r>
            <a:r>
              <a:rPr lang="en-US" sz="2800" baseline="-25000" dirty="0" smtClean="0"/>
              <a:t>2</a:t>
            </a:r>
            <a:r>
              <a:rPr lang="en-US" sz="2800" dirty="0" smtClean="0"/>
              <a:t> = </a:t>
            </a:r>
            <a:r>
              <a:rPr lang="en-US" sz="2800" dirty="0" smtClean="0">
                <a:sym typeface="Wingdings" pitchFamily="2" charset="2"/>
              </a:rPr>
              <a:t>18-6</a:t>
            </a:r>
            <a:r>
              <a:rPr lang="en-US" sz="2800" dirty="0" smtClean="0"/>
              <a:t>h</a:t>
            </a:r>
            <a:r>
              <a:rPr lang="en-US" sz="2800" baseline="-25000" dirty="0" smtClean="0"/>
              <a:t>1</a:t>
            </a:r>
            <a:r>
              <a:rPr lang="en-US" sz="2800" dirty="0" smtClean="0"/>
              <a:t> =</a:t>
            </a:r>
            <a:r>
              <a:rPr lang="en-US" sz="2800" dirty="0" smtClean="0">
                <a:sym typeface="Wingdings" pitchFamily="2" charset="2"/>
              </a:rPr>
              <a:t>18 – 6(18</a:t>
            </a:r>
            <a:r>
              <a:rPr lang="en-US" sz="2800" dirty="0" smtClean="0"/>
              <a:t>+t</a:t>
            </a:r>
            <a:r>
              <a:rPr lang="en-US" sz="2800" baseline="-25000" dirty="0" smtClean="0"/>
              <a:t>1</a:t>
            </a:r>
            <a:r>
              <a:rPr lang="en-US" sz="2800" dirty="0" smtClean="0"/>
              <a:t>)/9 = (3*18- 2*18-2t</a:t>
            </a:r>
            <a:r>
              <a:rPr lang="en-US" sz="2800" baseline="-25000" dirty="0" smtClean="0"/>
              <a:t>1</a:t>
            </a:r>
            <a:r>
              <a:rPr lang="en-US" sz="2800" dirty="0" smtClean="0"/>
              <a:t>)/3     /:3</a:t>
            </a:r>
          </a:p>
          <a:p>
            <a:pPr algn="just">
              <a:spcBef>
                <a:spcPts val="0"/>
              </a:spcBef>
              <a:buNone/>
            </a:pPr>
            <a:r>
              <a:rPr lang="en-US" sz="2800" dirty="0" smtClean="0">
                <a:sym typeface="Wingdings" pitchFamily="2" charset="2"/>
              </a:rPr>
              <a:t>	</a:t>
            </a:r>
            <a:r>
              <a:rPr lang="en-US" sz="2800" dirty="0" smtClean="0"/>
              <a:t>e</a:t>
            </a:r>
            <a:r>
              <a:rPr lang="en-US" sz="2800" baseline="-25000" dirty="0" smtClean="0"/>
              <a:t>2</a:t>
            </a:r>
            <a:r>
              <a:rPr lang="en-US" sz="2800" dirty="0" smtClean="0"/>
              <a:t> = (3*18- 2*18-2t</a:t>
            </a:r>
            <a:r>
              <a:rPr lang="en-US" sz="2800" baseline="-25000" dirty="0" smtClean="0"/>
              <a:t>1</a:t>
            </a:r>
            <a:r>
              <a:rPr lang="en-US" sz="2800" dirty="0" smtClean="0"/>
              <a:t>)/9 </a:t>
            </a:r>
            <a:r>
              <a:rPr lang="en-US" sz="2800" dirty="0" smtClean="0">
                <a:solidFill>
                  <a:srgbClr val="C00000"/>
                </a:solidFill>
                <a:sym typeface="Wingdings" pitchFamily="2" charset="2"/>
              </a:rPr>
              <a:t></a:t>
            </a:r>
            <a:r>
              <a:rPr lang="en-US" sz="2800" baseline="-25000" dirty="0" smtClean="0">
                <a:solidFill>
                  <a:srgbClr val="C00000"/>
                </a:solidFill>
                <a:sym typeface="Wingdings" pitchFamily="2" charset="2"/>
              </a:rPr>
              <a:t> </a:t>
            </a:r>
            <a:r>
              <a:rPr lang="en-US" sz="2800" dirty="0" smtClean="0">
                <a:solidFill>
                  <a:srgbClr val="C00000"/>
                </a:solidFill>
              </a:rPr>
              <a:t>e</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-2t</a:t>
            </a:r>
            <a:r>
              <a:rPr lang="en-US" sz="2800" baseline="-25000" dirty="0" smtClean="0">
                <a:solidFill>
                  <a:srgbClr val="C00000"/>
                </a:solidFill>
              </a:rPr>
              <a:t>1</a:t>
            </a:r>
            <a:r>
              <a:rPr lang="en-US" sz="2800" dirty="0" smtClean="0">
                <a:solidFill>
                  <a:srgbClr val="C00000"/>
                </a:solidFill>
              </a:rPr>
              <a:t>)/9</a:t>
            </a:r>
          </a:p>
          <a:p>
            <a:pPr algn="just">
              <a:spcBef>
                <a:spcPts val="0"/>
              </a:spcBef>
              <a:buNone/>
            </a:pP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4024305"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We have best responses of both players. To find NE of this </a:t>
            </a:r>
            <a:r>
              <a:rPr lang="en-US" sz="2800" dirty="0" err="1" smtClean="0">
                <a:solidFill>
                  <a:srgbClr val="FFFF00"/>
                </a:solidFill>
              </a:rPr>
              <a:t>subgame</a:t>
            </a:r>
            <a:r>
              <a:rPr lang="en-US" sz="2800" dirty="0" smtClean="0">
                <a:solidFill>
                  <a:srgbClr val="FFFF00"/>
                </a:solidFill>
              </a:rPr>
              <a:t>: chosen actions of player 2 have to be best response to player 1 and vice versa.</a:t>
            </a:r>
          </a:p>
          <a:p>
            <a:pPr marL="91440" algn="just">
              <a:buNone/>
            </a:pPr>
            <a:r>
              <a:rPr lang="en-US" sz="2800" dirty="0" smtClean="0"/>
              <a:t>	Firm 1: 	h</a:t>
            </a:r>
            <a:r>
              <a:rPr lang="en-US" sz="2800" baseline="-25000" dirty="0" smtClean="0"/>
              <a:t>1</a:t>
            </a:r>
            <a:r>
              <a:rPr lang="en-US" sz="2800" dirty="0" smtClean="0"/>
              <a:t> = (18</a:t>
            </a:r>
            <a:r>
              <a:rPr lang="en-US" sz="2800" baseline="-25000" dirty="0" smtClean="0"/>
              <a:t> </a:t>
            </a:r>
            <a:r>
              <a:rPr lang="en-US" sz="2800" dirty="0" smtClean="0"/>
              <a:t>-3e</a:t>
            </a:r>
            <a:r>
              <a:rPr lang="en-US" sz="2800" baseline="-25000" dirty="0" smtClean="0"/>
              <a:t>2</a:t>
            </a:r>
            <a:r>
              <a:rPr lang="en-US" sz="2800" dirty="0" smtClean="0"/>
              <a:t>)/6  	 e</a:t>
            </a:r>
            <a:r>
              <a:rPr lang="en-US" sz="2800" baseline="-25000" dirty="0" smtClean="0"/>
              <a:t>1</a:t>
            </a:r>
            <a:r>
              <a:rPr lang="en-US" sz="2800" dirty="0" smtClean="0"/>
              <a:t> = (8-2h</a:t>
            </a:r>
            <a:r>
              <a:rPr lang="en-US" sz="2800" baseline="-25000" dirty="0" smtClean="0"/>
              <a:t>2</a:t>
            </a:r>
            <a:r>
              <a:rPr lang="en-US" sz="2800" dirty="0" smtClean="0"/>
              <a:t> - t</a:t>
            </a:r>
            <a:r>
              <a:rPr lang="en-US" sz="2800" baseline="-25000" dirty="0" smtClean="0"/>
              <a:t>2</a:t>
            </a:r>
            <a:r>
              <a:rPr lang="en-US" sz="2800" dirty="0" smtClean="0"/>
              <a:t>)/4</a:t>
            </a:r>
            <a:endParaRPr lang="en-US" sz="2800" dirty="0" smtClean="0">
              <a:solidFill>
                <a:srgbClr val="FFFF00"/>
              </a:solidFill>
            </a:endParaRPr>
          </a:p>
          <a:p>
            <a:pPr algn="just">
              <a:buNone/>
            </a:pPr>
            <a:r>
              <a:rPr lang="en-US" sz="2800" dirty="0" smtClean="0"/>
              <a:t> Firm 2:	h</a:t>
            </a:r>
            <a:r>
              <a:rPr lang="en-US" sz="2800" baseline="-25000" dirty="0" smtClean="0"/>
              <a:t>2</a:t>
            </a:r>
            <a:r>
              <a:rPr lang="en-US" sz="2800" dirty="0" smtClean="0"/>
              <a:t> = (8-2e</a:t>
            </a:r>
            <a:r>
              <a:rPr lang="en-US" sz="2800" baseline="-25000" dirty="0" smtClean="0"/>
              <a:t>1</a:t>
            </a:r>
            <a:r>
              <a:rPr lang="en-US" sz="2800" dirty="0" smtClean="0"/>
              <a:t>)/4 	 e</a:t>
            </a:r>
            <a:r>
              <a:rPr lang="en-US" sz="2800" baseline="-25000" dirty="0" smtClean="0"/>
              <a:t>2</a:t>
            </a:r>
            <a:r>
              <a:rPr lang="en-US" sz="2800" dirty="0" smtClean="0"/>
              <a:t> = (18-3h</a:t>
            </a:r>
            <a:r>
              <a:rPr lang="en-US" sz="2800" baseline="-25000" dirty="0" smtClean="0"/>
              <a:t>1</a:t>
            </a:r>
            <a:r>
              <a:rPr lang="en-US" sz="2800" dirty="0" smtClean="0"/>
              <a:t>-t</a:t>
            </a:r>
            <a:r>
              <a:rPr lang="en-US" sz="2800" baseline="-25000" dirty="0" smtClean="0"/>
              <a:t>1</a:t>
            </a:r>
            <a:r>
              <a:rPr lang="en-US" sz="2800" dirty="0" smtClean="0"/>
              <a:t>)/6</a:t>
            </a:r>
          </a:p>
          <a:p>
            <a:pPr algn="just">
              <a:buNone/>
            </a:pPr>
            <a:r>
              <a:rPr lang="en-US" sz="2800" dirty="0" smtClean="0">
                <a:solidFill>
                  <a:srgbClr val="FFFF00"/>
                </a:solidFill>
              </a:rPr>
              <a:t>By plugging e</a:t>
            </a:r>
            <a:r>
              <a:rPr lang="en-US" sz="2800" baseline="-25000" dirty="0" smtClean="0">
                <a:solidFill>
                  <a:srgbClr val="FFFF00"/>
                </a:solidFill>
              </a:rPr>
              <a:t>1</a:t>
            </a:r>
            <a:r>
              <a:rPr lang="en-US" sz="2800" dirty="0" smtClean="0">
                <a:solidFill>
                  <a:srgbClr val="FFFF00"/>
                </a:solidFill>
              </a:rPr>
              <a:t> to h</a:t>
            </a:r>
            <a:r>
              <a:rPr lang="en-US" sz="2800" baseline="-25000" dirty="0" smtClean="0">
                <a:solidFill>
                  <a:srgbClr val="FFFF00"/>
                </a:solidFill>
              </a:rPr>
              <a:t>2</a:t>
            </a:r>
            <a:r>
              <a:rPr lang="en-US" sz="2800" dirty="0" smtClean="0">
                <a:solidFill>
                  <a:srgbClr val="FFFF00"/>
                </a:solidFill>
              </a:rPr>
              <a:t> equation we get:</a:t>
            </a:r>
          </a:p>
          <a:p>
            <a:pPr algn="just">
              <a:buNone/>
            </a:pPr>
            <a:r>
              <a:rPr lang="en-US" sz="2800" dirty="0" smtClean="0"/>
              <a:t>h</a:t>
            </a:r>
            <a:r>
              <a:rPr lang="en-US" sz="2800" baseline="-25000" dirty="0" smtClean="0"/>
              <a:t>2</a:t>
            </a:r>
            <a:r>
              <a:rPr lang="en-US" sz="2800" dirty="0" smtClean="0"/>
              <a:t> = (8</a:t>
            </a:r>
            <a:r>
              <a:rPr lang="en-US" sz="2800" baseline="-25000" dirty="0" smtClean="0"/>
              <a:t> </a:t>
            </a:r>
            <a:r>
              <a:rPr lang="en-US" sz="2800" dirty="0" smtClean="0"/>
              <a:t>-2e</a:t>
            </a:r>
            <a:r>
              <a:rPr lang="en-US" sz="2800" baseline="-25000" dirty="0" smtClean="0"/>
              <a:t>1</a:t>
            </a:r>
            <a:r>
              <a:rPr lang="en-US" sz="2800" dirty="0" smtClean="0"/>
              <a:t>)/4 </a:t>
            </a:r>
            <a:r>
              <a:rPr lang="en-US" sz="2800" dirty="0" smtClean="0">
                <a:sym typeface="Wingdings" pitchFamily="2" charset="2"/>
              </a:rPr>
              <a:t> (8-4</a:t>
            </a:r>
            <a:r>
              <a:rPr lang="en-US" sz="2800" dirty="0" smtClean="0"/>
              <a:t>h</a:t>
            </a:r>
            <a:r>
              <a:rPr lang="en-US" sz="2800" baseline="-25000" dirty="0" smtClean="0"/>
              <a:t>2</a:t>
            </a:r>
            <a:r>
              <a:rPr lang="en-US" sz="2800" dirty="0" smtClean="0"/>
              <a:t>)/2=  e</a:t>
            </a:r>
            <a:r>
              <a:rPr lang="en-US" sz="2800" baseline="-25000" dirty="0" smtClean="0"/>
              <a:t>1</a:t>
            </a:r>
            <a:r>
              <a:rPr lang="en-US" sz="2800" dirty="0" smtClean="0"/>
              <a:t> = (8-2h</a:t>
            </a:r>
            <a:r>
              <a:rPr lang="en-US" sz="2800" baseline="-25000" dirty="0" smtClean="0"/>
              <a:t>2</a:t>
            </a:r>
            <a:r>
              <a:rPr lang="en-US" sz="2800" dirty="0" smtClean="0"/>
              <a:t>-t</a:t>
            </a:r>
            <a:r>
              <a:rPr lang="en-US" sz="2800" baseline="-25000" dirty="0" smtClean="0"/>
              <a:t>2</a:t>
            </a:r>
            <a:r>
              <a:rPr lang="en-US" sz="2800" dirty="0" smtClean="0"/>
              <a:t>)/4      /.4</a:t>
            </a:r>
          </a:p>
          <a:p>
            <a:pPr algn="just">
              <a:buNone/>
            </a:pPr>
            <a:r>
              <a:rPr lang="en-US" sz="2800" baseline="30000" dirty="0" smtClean="0"/>
              <a:t>				    </a:t>
            </a:r>
            <a:r>
              <a:rPr lang="en-US" sz="2800" dirty="0" smtClean="0">
                <a:sym typeface="Wingdings" pitchFamily="2" charset="2"/>
              </a:rPr>
              <a:t>16-8</a:t>
            </a:r>
            <a:r>
              <a:rPr lang="en-US" sz="2800" dirty="0" smtClean="0"/>
              <a:t>h</a:t>
            </a:r>
            <a:r>
              <a:rPr lang="en-US" sz="2800" baseline="-25000" dirty="0" smtClean="0"/>
              <a:t>2</a:t>
            </a:r>
            <a:r>
              <a:rPr lang="en-US" sz="2800" dirty="0" smtClean="0"/>
              <a:t> = 8-2h</a:t>
            </a:r>
            <a:r>
              <a:rPr lang="en-US" sz="2800" baseline="-25000" dirty="0" smtClean="0"/>
              <a:t>2</a:t>
            </a:r>
            <a:r>
              <a:rPr lang="en-US" sz="2800" dirty="0" smtClean="0"/>
              <a:t>-t</a:t>
            </a:r>
            <a:r>
              <a:rPr lang="en-US" sz="2800" baseline="-25000" dirty="0" smtClean="0"/>
              <a:t>2</a:t>
            </a:r>
            <a:endParaRPr lang="en-US" sz="2800" dirty="0" smtClean="0"/>
          </a:p>
          <a:p>
            <a:pPr algn="just">
              <a:buNone/>
            </a:pPr>
            <a:r>
              <a:rPr lang="en-US" sz="2800" baseline="30000" dirty="0" smtClean="0"/>
              <a:t>				       </a:t>
            </a:r>
            <a:r>
              <a:rPr lang="en-US" sz="2800" dirty="0" smtClean="0">
                <a:sym typeface="Wingdings" pitchFamily="2" charset="2"/>
              </a:rPr>
              <a:t>  8</a:t>
            </a:r>
            <a:r>
              <a:rPr lang="en-US" sz="2800" dirty="0" smtClean="0"/>
              <a:t>+t</a:t>
            </a:r>
            <a:r>
              <a:rPr lang="en-US" sz="2800" baseline="-25000" dirty="0" smtClean="0"/>
              <a:t>2</a:t>
            </a:r>
            <a:r>
              <a:rPr lang="en-US" sz="2800" dirty="0" smtClean="0"/>
              <a:t> = 6h</a:t>
            </a:r>
            <a:r>
              <a:rPr lang="en-US" sz="2800" baseline="-25000" dirty="0" smtClean="0"/>
              <a:t>2  </a:t>
            </a:r>
            <a:r>
              <a:rPr lang="en-US" sz="2800" dirty="0" smtClean="0">
                <a:solidFill>
                  <a:srgbClr val="C00000"/>
                </a:solidFill>
                <a:sym typeface="Wingdings" pitchFamily="2" charset="2"/>
              </a:rPr>
              <a:t></a:t>
            </a:r>
            <a:r>
              <a:rPr lang="en-US" sz="2800" baseline="-25000" dirty="0" smtClean="0">
                <a:solidFill>
                  <a:srgbClr val="C00000"/>
                </a:solidFill>
                <a:sym typeface="Wingdings" pitchFamily="2" charset="2"/>
              </a:rPr>
              <a:t> </a:t>
            </a:r>
            <a:r>
              <a:rPr lang="en-US" sz="2800" dirty="0" smtClean="0">
                <a:solidFill>
                  <a:srgbClr val="C00000"/>
                </a:solidFill>
              </a:rPr>
              <a:t>h</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+t</a:t>
            </a:r>
            <a:r>
              <a:rPr lang="en-US" sz="2800" baseline="-25000" dirty="0" smtClean="0">
                <a:solidFill>
                  <a:srgbClr val="C00000"/>
                </a:solidFill>
              </a:rPr>
              <a:t>2</a:t>
            </a:r>
            <a:r>
              <a:rPr lang="en-US" sz="2800" dirty="0" smtClean="0">
                <a:solidFill>
                  <a:srgbClr val="C00000"/>
                </a:solidFill>
              </a:rPr>
              <a:t>)/6</a:t>
            </a:r>
            <a:endParaRPr lang="en-US" sz="2800" baseline="-25000" dirty="0" smtClean="0">
              <a:solidFill>
                <a:srgbClr val="C00000"/>
              </a:solidFill>
            </a:endParaRPr>
          </a:p>
          <a:p>
            <a:pPr algn="just">
              <a:spcBef>
                <a:spcPts val="0"/>
              </a:spcBef>
              <a:buNone/>
            </a:pPr>
            <a:r>
              <a:rPr lang="en-US" sz="2800" baseline="30000" dirty="0" smtClean="0">
                <a:sym typeface="Wingdings" pitchFamily="2" charset="2"/>
              </a:rPr>
              <a:t> </a:t>
            </a:r>
            <a:r>
              <a:rPr lang="en-US" sz="2800" dirty="0" smtClean="0">
                <a:sym typeface="Wingdings" pitchFamily="2" charset="2"/>
              </a:rPr>
              <a:t> 2</a:t>
            </a:r>
            <a:r>
              <a:rPr lang="en-US" sz="2800" dirty="0" smtClean="0"/>
              <a:t>e</a:t>
            </a:r>
            <a:r>
              <a:rPr lang="en-US" sz="2800" baseline="-25000" dirty="0" smtClean="0"/>
              <a:t>1</a:t>
            </a:r>
            <a:r>
              <a:rPr lang="en-US" sz="2800" dirty="0" smtClean="0"/>
              <a:t> = </a:t>
            </a:r>
            <a:r>
              <a:rPr lang="en-US" sz="2800" dirty="0" smtClean="0">
                <a:sym typeface="Wingdings" pitchFamily="2" charset="2"/>
              </a:rPr>
              <a:t>8-4</a:t>
            </a:r>
            <a:r>
              <a:rPr lang="en-US" sz="2800" dirty="0" smtClean="0"/>
              <a:t>h</a:t>
            </a:r>
            <a:r>
              <a:rPr lang="en-US" sz="2800" baseline="-25000" dirty="0" smtClean="0"/>
              <a:t>2</a:t>
            </a:r>
            <a:r>
              <a:rPr lang="en-US" sz="2800" dirty="0" smtClean="0"/>
              <a:t> =</a:t>
            </a:r>
            <a:r>
              <a:rPr lang="en-US" sz="2800" dirty="0" smtClean="0">
                <a:sym typeface="Wingdings" pitchFamily="2" charset="2"/>
              </a:rPr>
              <a:t>8 – 4(8</a:t>
            </a:r>
            <a:r>
              <a:rPr lang="en-US" sz="2800" dirty="0" smtClean="0"/>
              <a:t>+t</a:t>
            </a:r>
            <a:r>
              <a:rPr lang="en-US" sz="2800" baseline="-25000" dirty="0" smtClean="0"/>
              <a:t>2</a:t>
            </a:r>
            <a:r>
              <a:rPr lang="en-US" sz="2800" dirty="0" smtClean="0"/>
              <a:t>)/6 = (3*8- 2*8-2t</a:t>
            </a:r>
            <a:r>
              <a:rPr lang="en-US" sz="2800" baseline="-25000" dirty="0" smtClean="0"/>
              <a:t>2</a:t>
            </a:r>
            <a:r>
              <a:rPr lang="en-US" sz="2800" dirty="0" smtClean="0"/>
              <a:t>)/3     /:2</a:t>
            </a:r>
          </a:p>
          <a:p>
            <a:pPr algn="just">
              <a:spcBef>
                <a:spcPts val="0"/>
              </a:spcBef>
              <a:buNone/>
            </a:pPr>
            <a:r>
              <a:rPr lang="en-US" sz="2800" dirty="0" smtClean="0">
                <a:sym typeface="Wingdings" pitchFamily="2" charset="2"/>
              </a:rPr>
              <a:t>	</a:t>
            </a:r>
            <a:r>
              <a:rPr lang="en-US" sz="2800" dirty="0" smtClean="0"/>
              <a:t>e</a:t>
            </a:r>
            <a:r>
              <a:rPr lang="en-US" sz="2800" baseline="-25000" dirty="0" smtClean="0"/>
              <a:t>1</a:t>
            </a:r>
            <a:r>
              <a:rPr lang="en-US" sz="2800" dirty="0" smtClean="0"/>
              <a:t> = (3*8- 2*8-2t</a:t>
            </a:r>
            <a:r>
              <a:rPr lang="en-US" sz="2800" baseline="-25000" dirty="0" smtClean="0"/>
              <a:t>2</a:t>
            </a:r>
            <a:r>
              <a:rPr lang="en-US" sz="2800" dirty="0" smtClean="0"/>
              <a:t>)/6 </a:t>
            </a:r>
            <a:r>
              <a:rPr lang="en-US" sz="2800" dirty="0" smtClean="0">
                <a:solidFill>
                  <a:srgbClr val="C00000"/>
                </a:solidFill>
                <a:sym typeface="Wingdings" pitchFamily="2" charset="2"/>
              </a:rPr>
              <a:t></a:t>
            </a:r>
            <a:r>
              <a:rPr lang="en-US" sz="2800" baseline="-25000" dirty="0" smtClean="0">
                <a:solidFill>
                  <a:srgbClr val="C00000"/>
                </a:solidFill>
                <a:sym typeface="Wingdings" pitchFamily="2" charset="2"/>
              </a:rPr>
              <a:t> </a:t>
            </a:r>
            <a:r>
              <a:rPr lang="en-US" sz="2800" dirty="0" smtClean="0">
                <a:solidFill>
                  <a:srgbClr val="C00000"/>
                </a:solidFill>
              </a:rPr>
              <a:t>e</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-2t</a:t>
            </a:r>
            <a:r>
              <a:rPr lang="en-US" sz="2800" baseline="-25000" dirty="0" smtClean="0">
                <a:solidFill>
                  <a:srgbClr val="C00000"/>
                </a:solidFill>
              </a:rPr>
              <a:t>2</a:t>
            </a:r>
            <a:r>
              <a:rPr lang="en-US" sz="2800" dirty="0" smtClean="0">
                <a:solidFill>
                  <a:srgbClr val="C00000"/>
                </a:solidFill>
              </a:rPr>
              <a:t>)/6</a:t>
            </a:r>
          </a:p>
          <a:p>
            <a:pPr algn="just">
              <a:spcBef>
                <a:spcPts val="0"/>
              </a:spcBef>
              <a:buNone/>
            </a:pP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We have best responses of both players. To find NE of this </a:t>
            </a:r>
            <a:r>
              <a:rPr lang="en-US" sz="2800" dirty="0" err="1" smtClean="0">
                <a:solidFill>
                  <a:srgbClr val="FFFF00"/>
                </a:solidFill>
              </a:rPr>
              <a:t>subgame</a:t>
            </a:r>
            <a:r>
              <a:rPr lang="en-US" sz="2800" dirty="0" smtClean="0">
                <a:solidFill>
                  <a:srgbClr val="FFFF00"/>
                </a:solidFill>
              </a:rPr>
              <a:t>: chosen actions of player 2 have to be best response to player 1 and vice versa.</a:t>
            </a:r>
          </a:p>
          <a:p>
            <a:pPr marL="91440" algn="just">
              <a:buNone/>
            </a:pPr>
            <a:r>
              <a:rPr lang="en-US" sz="2800" dirty="0" smtClean="0"/>
              <a:t>	Firm1: 	</a:t>
            </a:r>
            <a:r>
              <a:rPr lang="en-US" sz="2800" dirty="0" smtClean="0">
                <a:solidFill>
                  <a:srgbClr val="C00000"/>
                </a:solidFill>
              </a:rPr>
              <a:t> h</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+t</a:t>
            </a:r>
            <a:r>
              <a:rPr lang="en-US" sz="2800" baseline="-25000" dirty="0" smtClean="0">
                <a:solidFill>
                  <a:srgbClr val="C00000"/>
                </a:solidFill>
              </a:rPr>
              <a:t>1</a:t>
            </a:r>
            <a:r>
              <a:rPr lang="en-US" sz="2800" dirty="0" smtClean="0">
                <a:solidFill>
                  <a:srgbClr val="C00000"/>
                </a:solidFill>
              </a:rPr>
              <a:t>)/9 </a:t>
            </a:r>
            <a:r>
              <a:rPr lang="en-US" sz="2800" dirty="0" smtClean="0"/>
              <a:t>	 </a:t>
            </a:r>
            <a:r>
              <a:rPr lang="en-US" sz="2800" dirty="0" smtClean="0">
                <a:solidFill>
                  <a:srgbClr val="C00000"/>
                </a:solidFill>
              </a:rPr>
              <a:t>e</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-2t</a:t>
            </a:r>
            <a:r>
              <a:rPr lang="en-US" sz="2800" baseline="-25000" dirty="0" smtClean="0">
                <a:solidFill>
                  <a:srgbClr val="C00000"/>
                </a:solidFill>
              </a:rPr>
              <a:t>2</a:t>
            </a:r>
            <a:r>
              <a:rPr lang="en-US" sz="2800" dirty="0" smtClean="0">
                <a:solidFill>
                  <a:srgbClr val="C00000"/>
                </a:solidFill>
              </a:rPr>
              <a:t>)/6</a:t>
            </a:r>
          </a:p>
          <a:p>
            <a:pPr marL="91440" algn="just">
              <a:buNone/>
            </a:pPr>
            <a:r>
              <a:rPr lang="en-US" sz="2800" dirty="0" smtClean="0">
                <a:solidFill>
                  <a:srgbClr val="FFFF00"/>
                </a:solidFill>
              </a:rPr>
              <a:t>		          </a:t>
            </a:r>
            <a:r>
              <a:rPr lang="en-US" sz="2800" dirty="0" smtClean="0"/>
              <a:t>[=(a</a:t>
            </a:r>
            <a:r>
              <a:rPr lang="en-US" sz="2800" baseline="-25000" dirty="0" smtClean="0"/>
              <a:t>x</a:t>
            </a:r>
            <a:r>
              <a:rPr lang="en-US" sz="2800" dirty="0" smtClean="0"/>
              <a:t>-</a:t>
            </a:r>
            <a:r>
              <a:rPr lang="en-US" sz="2800" dirty="0" err="1" smtClean="0"/>
              <a:t>c+t</a:t>
            </a:r>
            <a:r>
              <a:rPr lang="en-US" sz="2800" baseline="-25000" dirty="0" err="1" smtClean="0"/>
              <a:t>x</a:t>
            </a:r>
            <a:r>
              <a:rPr lang="en-US" sz="2800" dirty="0" smtClean="0"/>
              <a:t>)/3b</a:t>
            </a:r>
            <a:r>
              <a:rPr lang="en-US" sz="2800" baseline="-25000" dirty="0" smtClean="0"/>
              <a:t>x</a:t>
            </a:r>
            <a:r>
              <a:rPr lang="en-US" sz="2800" dirty="0" smtClean="0"/>
              <a:t>] 	   [=(a</a:t>
            </a:r>
            <a:r>
              <a:rPr lang="en-US" sz="2800" baseline="-25000" dirty="0" smtClean="0"/>
              <a:t>y</a:t>
            </a:r>
            <a:r>
              <a:rPr lang="en-US" sz="2800" dirty="0" smtClean="0"/>
              <a:t>-c-2t</a:t>
            </a:r>
            <a:r>
              <a:rPr lang="en-US" sz="2800" baseline="-25000" dirty="0" smtClean="0"/>
              <a:t>y</a:t>
            </a:r>
            <a:r>
              <a:rPr lang="en-US" sz="2800" dirty="0" smtClean="0"/>
              <a:t>)/3b</a:t>
            </a:r>
            <a:r>
              <a:rPr lang="en-US" sz="2800" baseline="-25000" dirty="0" smtClean="0"/>
              <a:t>y</a:t>
            </a:r>
            <a:r>
              <a:rPr lang="en-US" sz="2800" dirty="0" smtClean="0"/>
              <a:t>]</a:t>
            </a:r>
          </a:p>
          <a:p>
            <a:pPr algn="just">
              <a:buNone/>
            </a:pPr>
            <a:r>
              <a:rPr lang="en-US" sz="2800" dirty="0" smtClean="0"/>
              <a:t> Firm 2:	 </a:t>
            </a:r>
            <a:r>
              <a:rPr lang="en-US" sz="2800" dirty="0" smtClean="0">
                <a:solidFill>
                  <a:srgbClr val="C00000"/>
                </a:solidFill>
              </a:rPr>
              <a:t>h</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+t</a:t>
            </a:r>
            <a:r>
              <a:rPr lang="en-US" sz="2800" baseline="-25000" dirty="0" smtClean="0">
                <a:solidFill>
                  <a:srgbClr val="C00000"/>
                </a:solidFill>
              </a:rPr>
              <a:t>2</a:t>
            </a:r>
            <a:r>
              <a:rPr lang="en-US" sz="2800" dirty="0" smtClean="0">
                <a:solidFill>
                  <a:srgbClr val="C00000"/>
                </a:solidFill>
              </a:rPr>
              <a:t>)/6 </a:t>
            </a:r>
            <a:r>
              <a:rPr lang="en-US" sz="2800" dirty="0" smtClean="0"/>
              <a:t>	 </a:t>
            </a:r>
            <a:r>
              <a:rPr lang="en-US" sz="2800" dirty="0" smtClean="0">
                <a:solidFill>
                  <a:srgbClr val="C00000"/>
                </a:solidFill>
              </a:rPr>
              <a:t>e</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-2t</a:t>
            </a:r>
            <a:r>
              <a:rPr lang="en-US" sz="2800" baseline="-25000" dirty="0" smtClean="0">
                <a:solidFill>
                  <a:srgbClr val="C00000"/>
                </a:solidFill>
              </a:rPr>
              <a:t>1</a:t>
            </a:r>
            <a:r>
              <a:rPr lang="en-US" sz="2800" dirty="0" smtClean="0">
                <a:solidFill>
                  <a:srgbClr val="C00000"/>
                </a:solidFill>
              </a:rPr>
              <a:t>)/9</a:t>
            </a:r>
            <a:endParaRPr lang="en-US" sz="2800" dirty="0" smtClean="0"/>
          </a:p>
          <a:p>
            <a:pPr algn="just">
              <a:spcBef>
                <a:spcPts val="0"/>
              </a:spcBef>
              <a:buNone/>
            </a:pPr>
            <a:r>
              <a:rPr lang="en-US" sz="2800" dirty="0" smtClean="0"/>
              <a:t>			 [=(a</a:t>
            </a:r>
            <a:r>
              <a:rPr lang="en-US" sz="2800" baseline="-25000" dirty="0" smtClean="0"/>
              <a:t>y</a:t>
            </a:r>
            <a:r>
              <a:rPr lang="en-US" sz="2800" dirty="0" smtClean="0"/>
              <a:t>-</a:t>
            </a:r>
            <a:r>
              <a:rPr lang="en-US" sz="2800" dirty="0" err="1" smtClean="0"/>
              <a:t>c+t</a:t>
            </a:r>
            <a:r>
              <a:rPr lang="en-US" sz="2800" baseline="-25000" dirty="0" err="1" smtClean="0"/>
              <a:t>y</a:t>
            </a:r>
            <a:r>
              <a:rPr lang="en-US" sz="2800" dirty="0" smtClean="0"/>
              <a:t>)/3b</a:t>
            </a:r>
            <a:r>
              <a:rPr lang="en-US" sz="2800" baseline="-25000" dirty="0" smtClean="0"/>
              <a:t>y</a:t>
            </a:r>
            <a:r>
              <a:rPr lang="en-US" sz="2800" dirty="0" smtClean="0"/>
              <a:t>] 	   [=(a</a:t>
            </a:r>
            <a:r>
              <a:rPr lang="en-US" sz="2800" baseline="-25000" dirty="0" smtClean="0"/>
              <a:t>x</a:t>
            </a:r>
            <a:r>
              <a:rPr lang="en-US" sz="2800" dirty="0" smtClean="0"/>
              <a:t>-c-2t</a:t>
            </a:r>
            <a:r>
              <a:rPr lang="en-US" sz="2800" baseline="-25000" dirty="0" smtClean="0"/>
              <a:t>x</a:t>
            </a:r>
            <a:r>
              <a:rPr lang="en-US" sz="2800" dirty="0" smtClean="0"/>
              <a:t>)/3b</a:t>
            </a:r>
            <a:r>
              <a:rPr lang="en-US" sz="2800" baseline="-25000" dirty="0" smtClean="0"/>
              <a:t>x</a:t>
            </a:r>
            <a:r>
              <a:rPr lang="en-US" sz="2800" dirty="0" smtClean="0"/>
              <a:t>]</a:t>
            </a:r>
          </a:p>
          <a:p>
            <a:pPr algn="just">
              <a:spcBef>
                <a:spcPts val="0"/>
              </a:spcBef>
              <a:buNone/>
            </a:pPr>
            <a:endParaRPr lang="en-US" sz="2800" dirty="0" smtClean="0"/>
          </a:p>
          <a:p>
            <a:pPr algn="just">
              <a:spcBef>
                <a:spcPts val="0"/>
              </a:spcBef>
              <a:buNone/>
            </a:pPr>
            <a:r>
              <a:rPr lang="en-US" sz="2800" dirty="0" smtClean="0"/>
              <a:t>As we can see in equilibrium with increasing t (tariff) the home production increases, however, the exports decreases  at a faster rate.</a:t>
            </a:r>
          </a:p>
          <a:p>
            <a:pPr algn="just">
              <a:spcBef>
                <a:spcPts val="0"/>
              </a:spcBef>
              <a:buNone/>
            </a:pP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Having solved the </a:t>
            </a:r>
            <a:r>
              <a:rPr lang="en-US" sz="2800" dirty="0" err="1" smtClean="0">
                <a:solidFill>
                  <a:srgbClr val="FFFF00"/>
                </a:solidFill>
              </a:rPr>
              <a:t>subgame</a:t>
            </a:r>
            <a:r>
              <a:rPr lang="en-US" sz="2800" dirty="0" smtClean="0">
                <a:solidFill>
                  <a:srgbClr val="FFFF00"/>
                </a:solidFill>
              </a:rPr>
              <a:t> in Period 2 we can now turn to the Period 1 and the simultaneous choice of tariffs of both governments. They are maximizing the total welfare – sum of consumer surplus, profit of home firm and government revenue. </a:t>
            </a:r>
            <a:endParaRPr lang="en-US" sz="2800" dirty="0" smtClean="0">
              <a:solidFill>
                <a:srgbClr val="C00000"/>
              </a:solidFill>
            </a:endParaRPr>
          </a:p>
          <a:p>
            <a:pPr algn="just">
              <a:buNone/>
            </a:pPr>
            <a:r>
              <a:rPr lang="en-US" sz="2800" dirty="0" smtClean="0"/>
              <a:t>W</a:t>
            </a:r>
            <a:r>
              <a:rPr lang="en-US" sz="2800" baseline="-25000" dirty="0" smtClean="0"/>
              <a:t>1</a:t>
            </a:r>
            <a:r>
              <a:rPr lang="en-US" sz="2800" dirty="0" smtClean="0"/>
              <a:t>= 3/2 Q</a:t>
            </a:r>
            <a:r>
              <a:rPr lang="en-US" sz="2800" baseline="-25000" dirty="0" smtClean="0"/>
              <a:t>1</a:t>
            </a:r>
            <a:r>
              <a:rPr lang="en-US" sz="2800" baseline="30000" dirty="0" smtClean="0"/>
              <a:t>2 </a:t>
            </a:r>
            <a:r>
              <a:rPr lang="en-US" sz="2800" dirty="0" smtClean="0"/>
              <a:t>+</a:t>
            </a:r>
            <a:r>
              <a:rPr lang="el-GR" sz="2800" dirty="0" smtClean="0"/>
              <a:t> π</a:t>
            </a:r>
            <a:r>
              <a:rPr lang="en-US" sz="2800" baseline="-25000" dirty="0" smtClean="0"/>
              <a:t>1 </a:t>
            </a:r>
            <a:r>
              <a:rPr lang="en-US" sz="2800" dirty="0" smtClean="0"/>
              <a:t>+ t</a:t>
            </a:r>
            <a:r>
              <a:rPr lang="en-US" sz="2800" baseline="-25000" dirty="0" smtClean="0"/>
              <a:t>1</a:t>
            </a:r>
            <a:r>
              <a:rPr lang="en-US" sz="2800" dirty="0" smtClean="0"/>
              <a:t>e</a:t>
            </a:r>
            <a:r>
              <a:rPr lang="en-US" sz="2800" baseline="-25000" dirty="0" smtClean="0"/>
              <a:t>2 	</a:t>
            </a:r>
            <a:r>
              <a:rPr lang="en-US" sz="2800" dirty="0" smtClean="0"/>
              <a:t>      </a:t>
            </a:r>
            <a:r>
              <a:rPr lang="en-US" sz="2800" dirty="0" smtClean="0">
                <a:solidFill>
                  <a:srgbClr val="C00000"/>
                </a:solidFill>
              </a:rPr>
              <a:t>h</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+t</a:t>
            </a:r>
            <a:r>
              <a:rPr lang="en-US" sz="2800" baseline="-25000" dirty="0" smtClean="0">
                <a:solidFill>
                  <a:srgbClr val="C00000"/>
                </a:solidFill>
              </a:rPr>
              <a:t>1</a:t>
            </a:r>
            <a:r>
              <a:rPr lang="en-US" sz="2800" dirty="0" smtClean="0">
                <a:solidFill>
                  <a:srgbClr val="C00000"/>
                </a:solidFill>
              </a:rPr>
              <a:t>)/9; e</a:t>
            </a:r>
            <a:r>
              <a:rPr lang="en-US" sz="2800" baseline="-25000" dirty="0" smtClean="0">
                <a:solidFill>
                  <a:srgbClr val="C00000"/>
                </a:solidFill>
              </a:rPr>
              <a:t>1</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-2t</a:t>
            </a:r>
            <a:r>
              <a:rPr lang="en-US" sz="2800" baseline="-25000" dirty="0" smtClean="0">
                <a:solidFill>
                  <a:srgbClr val="C00000"/>
                </a:solidFill>
              </a:rPr>
              <a:t>2</a:t>
            </a:r>
            <a:r>
              <a:rPr lang="en-US" sz="2800" dirty="0" smtClean="0">
                <a:solidFill>
                  <a:srgbClr val="C00000"/>
                </a:solidFill>
              </a:rPr>
              <a:t>)/6</a:t>
            </a:r>
            <a:endParaRPr lang="en-US" sz="2800" baseline="-25000" dirty="0" smtClean="0"/>
          </a:p>
          <a:p>
            <a:pPr algn="just">
              <a:buNone/>
            </a:pPr>
            <a:r>
              <a:rPr lang="en-US" sz="2800" dirty="0" smtClean="0"/>
              <a:t>W</a:t>
            </a:r>
            <a:r>
              <a:rPr lang="en-US" sz="2800" baseline="-25000" dirty="0" smtClean="0"/>
              <a:t>2</a:t>
            </a:r>
            <a:r>
              <a:rPr lang="en-US" sz="2800" dirty="0" smtClean="0"/>
              <a:t>=  Q</a:t>
            </a:r>
            <a:r>
              <a:rPr lang="en-US" sz="2800" baseline="-25000" dirty="0" smtClean="0"/>
              <a:t>2</a:t>
            </a:r>
            <a:r>
              <a:rPr lang="en-US" sz="2800" baseline="30000" dirty="0" smtClean="0"/>
              <a:t>2 </a:t>
            </a:r>
            <a:r>
              <a:rPr lang="en-US" sz="2800" dirty="0" smtClean="0"/>
              <a:t>+</a:t>
            </a:r>
            <a:r>
              <a:rPr lang="el-GR" sz="2800" dirty="0" smtClean="0"/>
              <a:t> π</a:t>
            </a:r>
            <a:r>
              <a:rPr lang="en-US" sz="2800" baseline="-25000" dirty="0" smtClean="0"/>
              <a:t>2 </a:t>
            </a:r>
            <a:r>
              <a:rPr lang="en-US" sz="2800" dirty="0" smtClean="0"/>
              <a:t>+ t</a:t>
            </a:r>
            <a:r>
              <a:rPr lang="en-US" sz="2800" baseline="-25000" dirty="0" smtClean="0"/>
              <a:t>2</a:t>
            </a:r>
            <a:r>
              <a:rPr lang="en-US" sz="2800" dirty="0" smtClean="0"/>
              <a:t>e</a:t>
            </a:r>
            <a:r>
              <a:rPr lang="en-US" sz="2800" baseline="-25000" dirty="0" smtClean="0"/>
              <a:t>1 </a:t>
            </a:r>
            <a:r>
              <a:rPr lang="en-US" sz="2800" dirty="0" smtClean="0">
                <a:solidFill>
                  <a:srgbClr val="C00000"/>
                </a:solidFill>
              </a:rPr>
              <a:t>  	      h</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8</a:t>
            </a:r>
            <a:r>
              <a:rPr lang="en-US" sz="2800" dirty="0" smtClean="0">
                <a:solidFill>
                  <a:srgbClr val="C00000"/>
                </a:solidFill>
              </a:rPr>
              <a:t>+t</a:t>
            </a:r>
            <a:r>
              <a:rPr lang="en-US" sz="2800" baseline="-25000" dirty="0" smtClean="0">
                <a:solidFill>
                  <a:srgbClr val="C00000"/>
                </a:solidFill>
              </a:rPr>
              <a:t>2</a:t>
            </a:r>
            <a:r>
              <a:rPr lang="en-US" sz="2800" dirty="0" smtClean="0">
                <a:solidFill>
                  <a:srgbClr val="C00000"/>
                </a:solidFill>
              </a:rPr>
              <a:t>)/6 ;</a:t>
            </a:r>
            <a:r>
              <a:rPr lang="en-US" sz="2800" dirty="0" smtClean="0"/>
              <a:t> </a:t>
            </a:r>
            <a:r>
              <a:rPr lang="en-US" sz="2800" dirty="0" smtClean="0">
                <a:solidFill>
                  <a:srgbClr val="C00000"/>
                </a:solidFill>
              </a:rPr>
              <a:t>e</a:t>
            </a:r>
            <a:r>
              <a:rPr lang="en-US" sz="2800" baseline="-25000" dirty="0" smtClean="0">
                <a:solidFill>
                  <a:srgbClr val="C00000"/>
                </a:solidFill>
              </a:rPr>
              <a:t>2</a:t>
            </a:r>
            <a:r>
              <a:rPr lang="en-US" sz="2800" dirty="0" smtClean="0">
                <a:solidFill>
                  <a:srgbClr val="C00000"/>
                </a:solidFill>
              </a:rPr>
              <a:t>* = (</a:t>
            </a:r>
            <a:r>
              <a:rPr lang="en-US" sz="2800" dirty="0" smtClean="0">
                <a:solidFill>
                  <a:srgbClr val="C00000"/>
                </a:solidFill>
                <a:sym typeface="Wingdings" pitchFamily="2" charset="2"/>
              </a:rPr>
              <a:t>18</a:t>
            </a:r>
            <a:r>
              <a:rPr lang="en-US" sz="2800" dirty="0" smtClean="0">
                <a:solidFill>
                  <a:srgbClr val="C00000"/>
                </a:solidFill>
              </a:rPr>
              <a:t>-2t</a:t>
            </a:r>
            <a:r>
              <a:rPr lang="en-US" sz="2800" baseline="-25000" dirty="0" smtClean="0">
                <a:solidFill>
                  <a:srgbClr val="C00000"/>
                </a:solidFill>
              </a:rPr>
              <a:t>1</a:t>
            </a:r>
            <a:r>
              <a:rPr lang="en-US" sz="2800" dirty="0" smtClean="0">
                <a:solidFill>
                  <a:srgbClr val="C00000"/>
                </a:solidFill>
              </a:rPr>
              <a:t>)/9</a:t>
            </a:r>
          </a:p>
          <a:p>
            <a:pPr marL="91440" algn="just">
              <a:buNone/>
            </a:pPr>
            <a:r>
              <a:rPr lang="en-US" sz="2800" dirty="0" smtClean="0">
                <a:solidFill>
                  <a:srgbClr val="C00000"/>
                </a:solidFill>
              </a:rPr>
              <a:t>Q</a:t>
            </a:r>
            <a:r>
              <a:rPr lang="en-US" sz="2800" baseline="-25000" dirty="0" smtClean="0">
                <a:solidFill>
                  <a:srgbClr val="C00000"/>
                </a:solidFill>
              </a:rPr>
              <a:t>1</a:t>
            </a:r>
            <a:r>
              <a:rPr lang="en-US" sz="2800" baseline="30000" dirty="0" smtClean="0">
                <a:solidFill>
                  <a:srgbClr val="C00000"/>
                </a:solidFill>
              </a:rPr>
              <a:t>*</a:t>
            </a:r>
            <a:r>
              <a:rPr lang="en-US" sz="2800" dirty="0" smtClean="0">
                <a:solidFill>
                  <a:srgbClr val="C00000"/>
                </a:solidFill>
              </a:rPr>
              <a:t> = h</a:t>
            </a:r>
            <a:r>
              <a:rPr lang="en-US" sz="2800" baseline="-25000" dirty="0" smtClean="0">
                <a:solidFill>
                  <a:srgbClr val="C00000"/>
                </a:solidFill>
              </a:rPr>
              <a:t>1</a:t>
            </a:r>
            <a:r>
              <a:rPr lang="en-US" sz="2800" dirty="0" smtClean="0">
                <a:solidFill>
                  <a:srgbClr val="C00000"/>
                </a:solidFill>
              </a:rPr>
              <a:t>*+ e</a:t>
            </a:r>
            <a:r>
              <a:rPr lang="en-US" sz="2800" baseline="-25000" dirty="0" smtClean="0">
                <a:solidFill>
                  <a:srgbClr val="C00000"/>
                </a:solidFill>
              </a:rPr>
              <a:t>2</a:t>
            </a:r>
            <a:r>
              <a:rPr lang="en-US" sz="2800" dirty="0" smtClean="0">
                <a:solidFill>
                  <a:srgbClr val="C00000"/>
                </a:solidFill>
              </a:rPr>
              <a:t>*=(</a:t>
            </a:r>
            <a:r>
              <a:rPr lang="en-US" sz="2800" dirty="0" smtClean="0">
                <a:solidFill>
                  <a:srgbClr val="C00000"/>
                </a:solidFill>
                <a:sym typeface="Wingdings" pitchFamily="2" charset="2"/>
              </a:rPr>
              <a:t>18</a:t>
            </a:r>
            <a:r>
              <a:rPr lang="en-US" sz="2800" dirty="0" smtClean="0">
                <a:solidFill>
                  <a:srgbClr val="C00000"/>
                </a:solidFill>
              </a:rPr>
              <a:t>+t</a:t>
            </a:r>
            <a:r>
              <a:rPr lang="en-US" sz="2800" baseline="-25000" dirty="0" smtClean="0">
                <a:solidFill>
                  <a:srgbClr val="C00000"/>
                </a:solidFill>
              </a:rPr>
              <a:t>1</a:t>
            </a:r>
            <a:r>
              <a:rPr lang="en-US" sz="2800" dirty="0" smtClean="0">
                <a:solidFill>
                  <a:srgbClr val="C00000"/>
                </a:solidFill>
              </a:rPr>
              <a:t>)/9+ (</a:t>
            </a:r>
            <a:r>
              <a:rPr lang="en-US" sz="2800" dirty="0" smtClean="0">
                <a:solidFill>
                  <a:srgbClr val="C00000"/>
                </a:solidFill>
                <a:sym typeface="Wingdings" pitchFamily="2" charset="2"/>
              </a:rPr>
              <a:t>18</a:t>
            </a:r>
            <a:r>
              <a:rPr lang="en-US" sz="2800" dirty="0" smtClean="0">
                <a:solidFill>
                  <a:srgbClr val="C00000"/>
                </a:solidFill>
              </a:rPr>
              <a:t>-2t</a:t>
            </a:r>
            <a:r>
              <a:rPr lang="en-US" sz="2800" baseline="-25000" dirty="0" smtClean="0">
                <a:solidFill>
                  <a:srgbClr val="C00000"/>
                </a:solidFill>
              </a:rPr>
              <a:t>1</a:t>
            </a:r>
            <a:r>
              <a:rPr lang="en-US" sz="2800" dirty="0" smtClean="0">
                <a:solidFill>
                  <a:srgbClr val="C00000"/>
                </a:solidFill>
              </a:rPr>
              <a:t>)/9=(36-t</a:t>
            </a:r>
            <a:r>
              <a:rPr lang="en-US" sz="2800" baseline="-25000" dirty="0" smtClean="0">
                <a:solidFill>
                  <a:srgbClr val="C00000"/>
                </a:solidFill>
              </a:rPr>
              <a:t>1</a:t>
            </a:r>
            <a:r>
              <a:rPr lang="en-US" sz="2800" dirty="0" smtClean="0">
                <a:solidFill>
                  <a:srgbClr val="C00000"/>
                </a:solidFill>
              </a:rPr>
              <a:t>)/9</a:t>
            </a:r>
          </a:p>
          <a:p>
            <a:pPr marL="91440" algn="just">
              <a:buNone/>
            </a:pPr>
            <a:r>
              <a:rPr lang="en-US" sz="2800" dirty="0" smtClean="0">
                <a:solidFill>
                  <a:srgbClr val="C00000"/>
                </a:solidFill>
              </a:rPr>
              <a:t>Q</a:t>
            </a:r>
            <a:r>
              <a:rPr lang="en-US" sz="2800" baseline="-25000" dirty="0" smtClean="0">
                <a:solidFill>
                  <a:srgbClr val="C00000"/>
                </a:solidFill>
              </a:rPr>
              <a:t>2</a:t>
            </a:r>
            <a:r>
              <a:rPr lang="en-US" sz="2800" baseline="30000" dirty="0" smtClean="0">
                <a:solidFill>
                  <a:srgbClr val="C00000"/>
                </a:solidFill>
              </a:rPr>
              <a:t>* </a:t>
            </a:r>
            <a:r>
              <a:rPr lang="en-US" sz="2800" dirty="0" smtClean="0">
                <a:solidFill>
                  <a:srgbClr val="C00000"/>
                </a:solidFill>
              </a:rPr>
              <a:t>= h</a:t>
            </a:r>
            <a:r>
              <a:rPr lang="en-US" sz="2800" baseline="-25000" dirty="0" smtClean="0">
                <a:solidFill>
                  <a:srgbClr val="C00000"/>
                </a:solidFill>
              </a:rPr>
              <a:t>2</a:t>
            </a:r>
            <a:r>
              <a:rPr lang="en-US" sz="2800" dirty="0" smtClean="0">
                <a:solidFill>
                  <a:srgbClr val="C00000"/>
                </a:solidFill>
              </a:rPr>
              <a:t>*+ e</a:t>
            </a:r>
            <a:r>
              <a:rPr lang="en-US" sz="2800" baseline="-25000" dirty="0" smtClean="0">
                <a:solidFill>
                  <a:srgbClr val="C00000"/>
                </a:solidFill>
              </a:rPr>
              <a:t>1</a:t>
            </a:r>
            <a:r>
              <a:rPr lang="en-US" sz="2800" dirty="0" smtClean="0">
                <a:solidFill>
                  <a:srgbClr val="C00000"/>
                </a:solidFill>
              </a:rPr>
              <a:t>*=(</a:t>
            </a:r>
            <a:r>
              <a:rPr lang="en-US" sz="2800" dirty="0" smtClean="0">
                <a:solidFill>
                  <a:srgbClr val="C00000"/>
                </a:solidFill>
                <a:sym typeface="Wingdings" pitchFamily="2" charset="2"/>
              </a:rPr>
              <a:t>8</a:t>
            </a:r>
            <a:r>
              <a:rPr lang="en-US" sz="2800" dirty="0" smtClean="0">
                <a:solidFill>
                  <a:srgbClr val="C00000"/>
                </a:solidFill>
              </a:rPr>
              <a:t>+t</a:t>
            </a:r>
            <a:r>
              <a:rPr lang="en-US" sz="2800" baseline="-25000" dirty="0" smtClean="0">
                <a:solidFill>
                  <a:srgbClr val="C00000"/>
                </a:solidFill>
              </a:rPr>
              <a:t>2</a:t>
            </a:r>
            <a:r>
              <a:rPr lang="en-US" sz="2800" dirty="0" smtClean="0">
                <a:solidFill>
                  <a:srgbClr val="C00000"/>
                </a:solidFill>
              </a:rPr>
              <a:t>)/6+ (</a:t>
            </a:r>
            <a:r>
              <a:rPr lang="en-US" sz="2800" dirty="0" smtClean="0">
                <a:solidFill>
                  <a:srgbClr val="C00000"/>
                </a:solidFill>
                <a:sym typeface="Wingdings" pitchFamily="2" charset="2"/>
              </a:rPr>
              <a:t>8</a:t>
            </a:r>
            <a:r>
              <a:rPr lang="en-US" sz="2800" dirty="0" smtClean="0">
                <a:solidFill>
                  <a:srgbClr val="C00000"/>
                </a:solidFill>
              </a:rPr>
              <a:t>-2t</a:t>
            </a:r>
            <a:r>
              <a:rPr lang="en-US" sz="2800" baseline="-25000" dirty="0" smtClean="0">
                <a:solidFill>
                  <a:srgbClr val="C00000"/>
                </a:solidFill>
              </a:rPr>
              <a:t>2</a:t>
            </a:r>
            <a:r>
              <a:rPr lang="en-US" sz="2800" dirty="0" smtClean="0">
                <a:solidFill>
                  <a:srgbClr val="C00000"/>
                </a:solidFill>
              </a:rPr>
              <a:t>)/6=(16-t</a:t>
            </a:r>
            <a:r>
              <a:rPr lang="en-US" sz="2800" baseline="-25000" dirty="0" smtClean="0">
                <a:solidFill>
                  <a:srgbClr val="C00000"/>
                </a:solidFill>
              </a:rPr>
              <a:t>2</a:t>
            </a:r>
            <a:r>
              <a:rPr lang="en-US" sz="2800" dirty="0" smtClean="0">
                <a:solidFill>
                  <a:srgbClr val="C00000"/>
                </a:solidFill>
              </a:rPr>
              <a:t>)/6</a:t>
            </a:r>
          </a:p>
          <a:p>
            <a:pPr algn="just">
              <a:buNone/>
            </a:pPr>
            <a:r>
              <a:rPr lang="el-GR" sz="2400" dirty="0" smtClean="0"/>
              <a:t>π</a:t>
            </a:r>
            <a:r>
              <a:rPr lang="en-US" sz="2400" baseline="-25000" dirty="0" smtClean="0"/>
              <a:t>1</a:t>
            </a:r>
            <a:r>
              <a:rPr lang="en-US" sz="2400" baseline="30000" dirty="0" smtClean="0">
                <a:solidFill>
                  <a:srgbClr val="C00000"/>
                </a:solidFill>
              </a:rPr>
              <a:t> </a:t>
            </a:r>
            <a:r>
              <a:rPr lang="en-US" sz="2400" baseline="30000" dirty="0" smtClean="0"/>
              <a:t>*</a:t>
            </a:r>
            <a:r>
              <a:rPr lang="en-US" sz="2400" dirty="0" smtClean="0"/>
              <a:t>=</a:t>
            </a:r>
            <a:r>
              <a:rPr lang="en-US" sz="2400" dirty="0" smtClean="0">
                <a:solidFill>
                  <a:schemeClr val="bg2">
                    <a:lumMod val="10000"/>
                  </a:schemeClr>
                </a:solidFill>
              </a:rPr>
              <a:t>([18-3(h</a:t>
            </a:r>
            <a:r>
              <a:rPr lang="en-US" sz="2400" baseline="-25000" dirty="0" smtClean="0">
                <a:solidFill>
                  <a:schemeClr val="bg2">
                    <a:lumMod val="10000"/>
                  </a:schemeClr>
                </a:solidFill>
              </a:rPr>
              <a:t>1</a:t>
            </a:r>
            <a:r>
              <a:rPr lang="en-US" sz="2400" dirty="0" smtClean="0">
                <a:solidFill>
                  <a:schemeClr val="bg2">
                    <a:lumMod val="10000"/>
                  </a:schemeClr>
                </a:solidFill>
              </a:rPr>
              <a:t>+e</a:t>
            </a:r>
            <a:r>
              <a:rPr lang="en-US" sz="2400" baseline="-25000" dirty="0" smtClean="0">
                <a:solidFill>
                  <a:schemeClr val="bg2">
                    <a:lumMod val="10000"/>
                  </a:schemeClr>
                </a:solidFill>
              </a:rPr>
              <a:t>2</a:t>
            </a:r>
            <a:r>
              <a:rPr lang="en-US" sz="2400" dirty="0" smtClean="0">
                <a:solidFill>
                  <a:schemeClr val="bg2">
                    <a:lumMod val="10000"/>
                  </a:schemeClr>
                </a:solidFill>
              </a:rPr>
              <a:t>)]h</a:t>
            </a:r>
            <a:r>
              <a:rPr lang="en-US" sz="2400" baseline="-25000" dirty="0" smtClean="0">
                <a:solidFill>
                  <a:schemeClr val="bg2">
                    <a:lumMod val="10000"/>
                  </a:schemeClr>
                </a:solidFill>
              </a:rPr>
              <a:t>1</a:t>
            </a:r>
            <a:r>
              <a:rPr lang="en-US" sz="2400" dirty="0" smtClean="0">
                <a:solidFill>
                  <a:schemeClr val="bg2">
                    <a:lumMod val="10000"/>
                  </a:schemeClr>
                </a:solidFill>
              </a:rPr>
              <a:t>=)</a:t>
            </a:r>
            <a:r>
              <a:rPr lang="en-US" sz="2400" dirty="0" smtClean="0"/>
              <a:t>(</a:t>
            </a:r>
            <a:r>
              <a:rPr lang="en-US" sz="2400" dirty="0" smtClean="0">
                <a:sym typeface="Wingdings" pitchFamily="2" charset="2"/>
              </a:rPr>
              <a:t>18</a:t>
            </a:r>
            <a:r>
              <a:rPr lang="en-US" sz="2400" dirty="0" smtClean="0"/>
              <a:t>+t</a:t>
            </a:r>
            <a:r>
              <a:rPr lang="en-US" sz="2400" baseline="-25000" dirty="0" smtClean="0"/>
              <a:t>1</a:t>
            </a:r>
            <a:r>
              <a:rPr lang="en-US" sz="2400" dirty="0" smtClean="0"/>
              <a:t>)</a:t>
            </a:r>
            <a:r>
              <a:rPr lang="en-US" sz="2400" baseline="30000" dirty="0" smtClean="0"/>
              <a:t>2</a:t>
            </a:r>
            <a:r>
              <a:rPr lang="en-US" sz="2400" dirty="0" smtClean="0"/>
              <a:t>/27+</a:t>
            </a:r>
            <a:r>
              <a:rPr lang="en-US" sz="2400" dirty="0" smtClean="0">
                <a:solidFill>
                  <a:schemeClr val="bg2">
                    <a:lumMod val="10000"/>
                  </a:schemeClr>
                </a:solidFill>
              </a:rPr>
              <a:t>([8-2(e</a:t>
            </a:r>
            <a:r>
              <a:rPr lang="en-US" sz="2400" baseline="-25000" dirty="0" smtClean="0">
                <a:solidFill>
                  <a:schemeClr val="bg2">
                    <a:lumMod val="10000"/>
                  </a:schemeClr>
                </a:solidFill>
              </a:rPr>
              <a:t>1</a:t>
            </a:r>
            <a:r>
              <a:rPr lang="en-US" sz="2400" dirty="0" smtClean="0">
                <a:solidFill>
                  <a:schemeClr val="bg2">
                    <a:lumMod val="10000"/>
                  </a:schemeClr>
                </a:solidFill>
              </a:rPr>
              <a:t>+h</a:t>
            </a:r>
            <a:r>
              <a:rPr lang="en-US" sz="2400" baseline="-25000" dirty="0" smtClean="0">
                <a:solidFill>
                  <a:schemeClr val="bg2">
                    <a:lumMod val="10000"/>
                  </a:schemeClr>
                </a:solidFill>
              </a:rPr>
              <a:t>2</a:t>
            </a:r>
            <a:r>
              <a:rPr lang="en-US" sz="2400" dirty="0" smtClean="0">
                <a:solidFill>
                  <a:schemeClr val="bg2">
                    <a:lumMod val="10000"/>
                  </a:schemeClr>
                </a:solidFill>
              </a:rPr>
              <a:t>)-t</a:t>
            </a:r>
            <a:r>
              <a:rPr lang="en-US" sz="2400" baseline="-25000" dirty="0" smtClean="0">
                <a:solidFill>
                  <a:schemeClr val="bg2">
                    <a:lumMod val="10000"/>
                  </a:schemeClr>
                </a:solidFill>
              </a:rPr>
              <a:t>2</a:t>
            </a:r>
            <a:r>
              <a:rPr lang="en-US" sz="2400" dirty="0" smtClean="0">
                <a:solidFill>
                  <a:schemeClr val="bg2">
                    <a:lumMod val="10000"/>
                  </a:schemeClr>
                </a:solidFill>
              </a:rPr>
              <a:t>]e</a:t>
            </a:r>
            <a:r>
              <a:rPr lang="en-US" sz="2400" baseline="-25000" dirty="0" smtClean="0">
                <a:solidFill>
                  <a:schemeClr val="bg2">
                    <a:lumMod val="10000"/>
                  </a:schemeClr>
                </a:solidFill>
              </a:rPr>
              <a:t>1</a:t>
            </a:r>
            <a:r>
              <a:rPr lang="en-US" sz="2400" dirty="0" smtClean="0">
                <a:solidFill>
                  <a:schemeClr val="bg2">
                    <a:lumMod val="10000"/>
                  </a:schemeClr>
                </a:solidFill>
              </a:rPr>
              <a:t>=)</a:t>
            </a:r>
            <a:r>
              <a:rPr lang="en-US" sz="2400" dirty="0" smtClean="0"/>
              <a:t>(</a:t>
            </a:r>
            <a:r>
              <a:rPr lang="en-US" sz="2400" dirty="0" smtClean="0">
                <a:sym typeface="Wingdings" pitchFamily="2" charset="2"/>
              </a:rPr>
              <a:t>8</a:t>
            </a:r>
            <a:r>
              <a:rPr lang="en-US" sz="2400" dirty="0" smtClean="0"/>
              <a:t>-2t</a:t>
            </a:r>
            <a:r>
              <a:rPr lang="en-US" sz="2400" baseline="-25000" dirty="0" smtClean="0"/>
              <a:t>2</a:t>
            </a:r>
            <a:r>
              <a:rPr lang="en-US" sz="2400" dirty="0" smtClean="0"/>
              <a:t>)</a:t>
            </a:r>
            <a:r>
              <a:rPr lang="en-US" sz="2400" baseline="30000" dirty="0" smtClean="0"/>
              <a:t>2</a:t>
            </a:r>
            <a:r>
              <a:rPr lang="en-US" sz="2400" dirty="0" smtClean="0"/>
              <a:t>/18</a:t>
            </a:r>
            <a:endParaRPr lang="en-US" sz="2400" baseline="-25000" dirty="0" smtClean="0"/>
          </a:p>
          <a:p>
            <a:pPr algn="just">
              <a:buNone/>
            </a:pPr>
            <a:r>
              <a:rPr lang="el-GR" sz="2400" dirty="0" smtClean="0"/>
              <a:t>π</a:t>
            </a:r>
            <a:r>
              <a:rPr lang="en-US" sz="2400" baseline="-25000" dirty="0" smtClean="0"/>
              <a:t>2</a:t>
            </a:r>
            <a:r>
              <a:rPr lang="en-US" sz="2400" dirty="0" smtClean="0"/>
              <a:t> </a:t>
            </a:r>
            <a:r>
              <a:rPr lang="en-US" sz="2400" baseline="30000" dirty="0" smtClean="0"/>
              <a:t>* </a:t>
            </a:r>
            <a:r>
              <a:rPr lang="en-US" sz="2400" dirty="0" smtClean="0"/>
              <a:t>=</a:t>
            </a:r>
            <a:r>
              <a:rPr lang="en-US" sz="2400" dirty="0" smtClean="0">
                <a:solidFill>
                  <a:schemeClr val="bg2">
                    <a:lumMod val="10000"/>
                  </a:schemeClr>
                </a:solidFill>
              </a:rPr>
              <a:t>([8-2(h</a:t>
            </a:r>
            <a:r>
              <a:rPr lang="en-US" sz="2400" baseline="-25000" dirty="0" smtClean="0">
                <a:solidFill>
                  <a:schemeClr val="bg2">
                    <a:lumMod val="10000"/>
                  </a:schemeClr>
                </a:solidFill>
              </a:rPr>
              <a:t>2</a:t>
            </a:r>
            <a:r>
              <a:rPr lang="en-US" sz="2400" dirty="0" smtClean="0">
                <a:solidFill>
                  <a:schemeClr val="bg2">
                    <a:lumMod val="10000"/>
                  </a:schemeClr>
                </a:solidFill>
              </a:rPr>
              <a:t>+e</a:t>
            </a:r>
            <a:r>
              <a:rPr lang="en-US" sz="2400" baseline="-25000" dirty="0" smtClean="0">
                <a:solidFill>
                  <a:schemeClr val="bg2">
                    <a:lumMod val="10000"/>
                  </a:schemeClr>
                </a:solidFill>
              </a:rPr>
              <a:t>1</a:t>
            </a:r>
            <a:r>
              <a:rPr lang="en-US" sz="2400" dirty="0" smtClean="0">
                <a:solidFill>
                  <a:schemeClr val="bg2">
                    <a:lumMod val="10000"/>
                  </a:schemeClr>
                </a:solidFill>
              </a:rPr>
              <a:t>)]h</a:t>
            </a:r>
            <a:r>
              <a:rPr lang="en-US" sz="2400" baseline="-25000" dirty="0" smtClean="0">
                <a:solidFill>
                  <a:schemeClr val="bg2">
                    <a:lumMod val="10000"/>
                  </a:schemeClr>
                </a:solidFill>
              </a:rPr>
              <a:t>2</a:t>
            </a:r>
            <a:r>
              <a:rPr lang="en-US" sz="2400" dirty="0" smtClean="0">
                <a:solidFill>
                  <a:schemeClr val="bg2">
                    <a:lumMod val="10000"/>
                  </a:schemeClr>
                </a:solidFill>
              </a:rPr>
              <a:t>=)</a:t>
            </a:r>
            <a:r>
              <a:rPr lang="en-US" sz="2400" dirty="0" smtClean="0"/>
              <a:t>(</a:t>
            </a:r>
            <a:r>
              <a:rPr lang="en-US" sz="2400" dirty="0" smtClean="0">
                <a:sym typeface="Wingdings" pitchFamily="2" charset="2"/>
              </a:rPr>
              <a:t>8</a:t>
            </a:r>
            <a:r>
              <a:rPr lang="en-US" sz="2400" dirty="0" smtClean="0"/>
              <a:t>+t</a:t>
            </a:r>
            <a:r>
              <a:rPr lang="en-US" sz="2400" baseline="-25000" dirty="0" smtClean="0"/>
              <a:t>2</a:t>
            </a:r>
            <a:r>
              <a:rPr lang="en-US" sz="2400" dirty="0" smtClean="0"/>
              <a:t>)</a:t>
            </a:r>
            <a:r>
              <a:rPr lang="en-US" sz="2400" baseline="30000" dirty="0" smtClean="0"/>
              <a:t>2</a:t>
            </a:r>
            <a:r>
              <a:rPr lang="en-US" sz="2400" dirty="0" smtClean="0"/>
              <a:t>/18+</a:t>
            </a:r>
            <a:r>
              <a:rPr lang="en-US" sz="2400" dirty="0" smtClean="0">
                <a:solidFill>
                  <a:schemeClr val="bg2">
                    <a:lumMod val="10000"/>
                  </a:schemeClr>
                </a:solidFill>
              </a:rPr>
              <a:t>([18-3(e</a:t>
            </a:r>
            <a:r>
              <a:rPr lang="en-US" sz="2400" baseline="-25000" dirty="0" smtClean="0">
                <a:solidFill>
                  <a:schemeClr val="bg2">
                    <a:lumMod val="10000"/>
                  </a:schemeClr>
                </a:solidFill>
              </a:rPr>
              <a:t>2</a:t>
            </a:r>
            <a:r>
              <a:rPr lang="en-US" sz="2400" dirty="0" smtClean="0">
                <a:solidFill>
                  <a:schemeClr val="bg2">
                    <a:lumMod val="10000"/>
                  </a:schemeClr>
                </a:solidFill>
              </a:rPr>
              <a:t>+h</a:t>
            </a:r>
            <a:r>
              <a:rPr lang="en-US" sz="2400" baseline="-25000" dirty="0" smtClean="0">
                <a:solidFill>
                  <a:schemeClr val="bg2">
                    <a:lumMod val="10000"/>
                  </a:schemeClr>
                </a:solidFill>
              </a:rPr>
              <a:t>1</a:t>
            </a:r>
            <a:r>
              <a:rPr lang="en-US" sz="2400" dirty="0" smtClean="0">
                <a:solidFill>
                  <a:schemeClr val="bg2">
                    <a:lumMod val="10000"/>
                  </a:schemeClr>
                </a:solidFill>
              </a:rPr>
              <a:t>)-t</a:t>
            </a:r>
            <a:r>
              <a:rPr lang="en-US" sz="2400" baseline="-25000" dirty="0" smtClean="0">
                <a:solidFill>
                  <a:schemeClr val="bg2">
                    <a:lumMod val="10000"/>
                  </a:schemeClr>
                </a:solidFill>
              </a:rPr>
              <a:t>1</a:t>
            </a:r>
            <a:r>
              <a:rPr lang="en-US" sz="2400" dirty="0" smtClean="0">
                <a:solidFill>
                  <a:schemeClr val="bg2">
                    <a:lumMod val="10000"/>
                  </a:schemeClr>
                </a:solidFill>
              </a:rPr>
              <a:t>]e</a:t>
            </a:r>
            <a:r>
              <a:rPr lang="en-US" sz="2400" baseline="-25000" dirty="0" smtClean="0">
                <a:solidFill>
                  <a:schemeClr val="bg2">
                    <a:lumMod val="10000"/>
                  </a:schemeClr>
                </a:solidFill>
              </a:rPr>
              <a:t>2</a:t>
            </a:r>
            <a:r>
              <a:rPr lang="en-US" sz="2400" dirty="0" smtClean="0">
                <a:solidFill>
                  <a:schemeClr val="bg2">
                    <a:lumMod val="10000"/>
                  </a:schemeClr>
                </a:solidFill>
              </a:rPr>
              <a:t>=)</a:t>
            </a:r>
            <a:r>
              <a:rPr lang="en-US" sz="2400" dirty="0" smtClean="0"/>
              <a:t>(</a:t>
            </a:r>
            <a:r>
              <a:rPr lang="en-US" sz="2400" dirty="0" smtClean="0">
                <a:sym typeface="Wingdings" pitchFamily="2" charset="2"/>
              </a:rPr>
              <a:t>18</a:t>
            </a:r>
            <a:r>
              <a:rPr lang="en-US" sz="2400" dirty="0" smtClean="0"/>
              <a:t>-2t</a:t>
            </a:r>
            <a:r>
              <a:rPr lang="en-US" sz="2400" baseline="-25000" dirty="0" smtClean="0"/>
              <a:t>1</a:t>
            </a:r>
            <a:r>
              <a:rPr lang="en-US" sz="2400" dirty="0" smtClean="0"/>
              <a:t>)</a:t>
            </a:r>
            <a:r>
              <a:rPr lang="en-US" sz="2400" baseline="30000" dirty="0" smtClean="0"/>
              <a:t>2</a:t>
            </a:r>
            <a:r>
              <a:rPr lang="en-US" sz="2400" dirty="0" smtClean="0"/>
              <a:t>/27 </a:t>
            </a:r>
          </a:p>
          <a:p>
            <a:pPr marL="91440" algn="just">
              <a:buNone/>
            </a:pPr>
            <a:endParaRPr lang="en-US" sz="2800" dirty="0" smtClean="0"/>
          </a:p>
          <a:p>
            <a:pPr algn="just">
              <a:buNone/>
            </a:pPr>
            <a:endParaRPr lang="en-US" sz="2800" baseline="-25000" dirty="0" smtClean="0"/>
          </a:p>
          <a:p>
            <a:pPr marL="91440" algn="just">
              <a:buNone/>
            </a:pPr>
            <a:endParaRPr lang="en-US" sz="2800" dirty="0" smtClean="0">
              <a:solidFill>
                <a:srgbClr val="FFFF00"/>
              </a:solidFill>
            </a:endParaRPr>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Lets find best response of country 1 to action of                         country 2 – tariff t</a:t>
            </a:r>
            <a:r>
              <a:rPr lang="en-US" sz="2800" baseline="-25000" dirty="0" smtClean="0">
                <a:solidFill>
                  <a:srgbClr val="FFFF00"/>
                </a:solidFill>
              </a:rPr>
              <a:t>2</a:t>
            </a:r>
          </a:p>
          <a:p>
            <a:pPr algn="just">
              <a:buNone/>
            </a:pPr>
            <a:r>
              <a:rPr lang="en-US" sz="2800" dirty="0" smtClean="0"/>
              <a:t>W</a:t>
            </a:r>
            <a:r>
              <a:rPr lang="en-US" sz="2800" baseline="-25000" dirty="0" smtClean="0"/>
              <a:t>1</a:t>
            </a:r>
            <a:r>
              <a:rPr lang="en-US" sz="2800" dirty="0" smtClean="0"/>
              <a:t>= 3/2 (36-t</a:t>
            </a:r>
            <a:r>
              <a:rPr lang="en-US" sz="2800" baseline="-25000" dirty="0" smtClean="0"/>
              <a:t>1</a:t>
            </a:r>
            <a:r>
              <a:rPr lang="en-US" sz="2800" dirty="0" smtClean="0"/>
              <a:t>)</a:t>
            </a:r>
            <a:r>
              <a:rPr lang="en-US" sz="2800" baseline="30000" dirty="0" smtClean="0"/>
              <a:t> 2</a:t>
            </a:r>
            <a:r>
              <a:rPr lang="en-US" sz="2800" dirty="0" smtClean="0"/>
              <a:t>/81+(</a:t>
            </a:r>
            <a:r>
              <a:rPr lang="en-US" sz="2800" dirty="0" smtClean="0">
                <a:sym typeface="Wingdings" pitchFamily="2" charset="2"/>
              </a:rPr>
              <a:t>18</a:t>
            </a:r>
            <a:r>
              <a:rPr lang="en-US" sz="2800" dirty="0" smtClean="0"/>
              <a:t>+t</a:t>
            </a:r>
            <a:r>
              <a:rPr lang="en-US" sz="2800" baseline="-25000" dirty="0" smtClean="0"/>
              <a:t>1</a:t>
            </a:r>
            <a:r>
              <a:rPr lang="en-US" sz="2800" dirty="0" smtClean="0"/>
              <a:t>)</a:t>
            </a:r>
            <a:r>
              <a:rPr lang="en-US" sz="2800" baseline="30000" dirty="0" smtClean="0"/>
              <a:t>2</a:t>
            </a:r>
            <a:r>
              <a:rPr lang="en-US" sz="2800" dirty="0" smtClean="0"/>
              <a:t>/27+(</a:t>
            </a:r>
            <a:r>
              <a:rPr lang="en-US" sz="2800" dirty="0" smtClean="0">
                <a:sym typeface="Wingdings" pitchFamily="2" charset="2"/>
              </a:rPr>
              <a:t>8</a:t>
            </a:r>
            <a:r>
              <a:rPr lang="en-US" sz="2800" dirty="0" smtClean="0"/>
              <a:t>-2t</a:t>
            </a:r>
            <a:r>
              <a:rPr lang="en-US" sz="2800" baseline="-25000" dirty="0" smtClean="0"/>
              <a:t>2</a:t>
            </a:r>
            <a:r>
              <a:rPr lang="en-US" sz="2800" dirty="0" smtClean="0"/>
              <a:t>)</a:t>
            </a:r>
            <a:r>
              <a:rPr lang="en-US" sz="2800" baseline="30000" dirty="0" smtClean="0"/>
              <a:t>2</a:t>
            </a:r>
            <a:r>
              <a:rPr lang="en-US" sz="2800" dirty="0" smtClean="0"/>
              <a:t>/18</a:t>
            </a:r>
            <a:r>
              <a:rPr lang="en-US" sz="2800" baseline="-25000" dirty="0" smtClean="0"/>
              <a:t> </a:t>
            </a:r>
            <a:r>
              <a:rPr lang="en-US" sz="2800" dirty="0" smtClean="0"/>
              <a:t>+ t</a:t>
            </a:r>
            <a:r>
              <a:rPr lang="en-US" sz="2800" baseline="-25000" dirty="0" smtClean="0"/>
              <a:t>1</a:t>
            </a:r>
            <a:r>
              <a:rPr lang="en-US" sz="2800" dirty="0" smtClean="0"/>
              <a:t>(</a:t>
            </a:r>
            <a:r>
              <a:rPr lang="en-US" sz="2800" dirty="0" smtClean="0">
                <a:sym typeface="Wingdings" pitchFamily="2" charset="2"/>
              </a:rPr>
              <a:t>18</a:t>
            </a:r>
            <a:r>
              <a:rPr lang="en-US" sz="2800" dirty="0" smtClean="0"/>
              <a:t>-2t</a:t>
            </a:r>
            <a:r>
              <a:rPr lang="en-US" sz="2800" baseline="-25000" dirty="0" smtClean="0"/>
              <a:t>1</a:t>
            </a:r>
            <a:r>
              <a:rPr lang="en-US" sz="2800" dirty="0" smtClean="0"/>
              <a:t>)/9</a:t>
            </a:r>
          </a:p>
          <a:p>
            <a:pPr algn="just">
              <a:buNone/>
            </a:pPr>
            <a:r>
              <a:rPr lang="en-US" sz="2800" dirty="0" smtClean="0">
                <a:solidFill>
                  <a:srgbClr val="FFFF00"/>
                </a:solidFill>
              </a:rPr>
              <a:t>Taking derivative with respect to t</a:t>
            </a:r>
            <a:r>
              <a:rPr lang="en-US" sz="2800" baseline="-25000" dirty="0" smtClean="0">
                <a:solidFill>
                  <a:srgbClr val="FFFF00"/>
                </a:solidFill>
              </a:rPr>
              <a:t>1</a:t>
            </a:r>
          </a:p>
          <a:p>
            <a:pPr algn="just">
              <a:buNone/>
            </a:pPr>
            <a:r>
              <a:rPr lang="en-US" sz="2800" dirty="0" smtClean="0"/>
              <a:t>-3(36-t</a:t>
            </a:r>
            <a:r>
              <a:rPr lang="en-US" sz="2800" baseline="-25000" dirty="0" smtClean="0"/>
              <a:t>1</a:t>
            </a:r>
            <a:r>
              <a:rPr lang="en-US" sz="2800" dirty="0" smtClean="0"/>
              <a:t>)</a:t>
            </a:r>
            <a:r>
              <a:rPr lang="en-US" sz="2800" baseline="30000" dirty="0" smtClean="0"/>
              <a:t> </a:t>
            </a:r>
            <a:r>
              <a:rPr lang="en-US" sz="2800" dirty="0" smtClean="0"/>
              <a:t>/81+2(</a:t>
            </a:r>
            <a:r>
              <a:rPr lang="en-US" sz="2800" dirty="0" smtClean="0">
                <a:sym typeface="Wingdings" pitchFamily="2" charset="2"/>
              </a:rPr>
              <a:t>18</a:t>
            </a:r>
            <a:r>
              <a:rPr lang="en-US" sz="2800" dirty="0" smtClean="0"/>
              <a:t>+t</a:t>
            </a:r>
            <a:r>
              <a:rPr lang="en-US" sz="2800" baseline="-25000" dirty="0" smtClean="0"/>
              <a:t>1</a:t>
            </a:r>
            <a:r>
              <a:rPr lang="en-US" sz="2800" dirty="0" smtClean="0"/>
              <a:t>)/27+ 0</a:t>
            </a:r>
            <a:r>
              <a:rPr lang="en-US" sz="2800" baseline="-25000" dirty="0" smtClean="0"/>
              <a:t> </a:t>
            </a:r>
            <a:r>
              <a:rPr lang="en-US" sz="2800" dirty="0" smtClean="0"/>
              <a:t>+(</a:t>
            </a:r>
            <a:r>
              <a:rPr lang="en-US" sz="2800" dirty="0" smtClean="0">
                <a:sym typeface="Wingdings" pitchFamily="2" charset="2"/>
              </a:rPr>
              <a:t>18</a:t>
            </a:r>
            <a:r>
              <a:rPr lang="en-US" sz="2800" dirty="0" smtClean="0"/>
              <a:t>-4t</a:t>
            </a:r>
            <a:r>
              <a:rPr lang="en-US" sz="2800" baseline="-25000" dirty="0" smtClean="0"/>
              <a:t>1</a:t>
            </a:r>
            <a:r>
              <a:rPr lang="en-US" sz="2800" dirty="0" smtClean="0"/>
              <a:t>)/9=0</a:t>
            </a:r>
          </a:p>
          <a:p>
            <a:pPr algn="just">
              <a:buNone/>
            </a:pPr>
            <a:r>
              <a:rPr lang="en-US" sz="2800" dirty="0" smtClean="0"/>
              <a:t>-12/9+t</a:t>
            </a:r>
            <a:r>
              <a:rPr lang="en-US" sz="2800" baseline="-25000" dirty="0" smtClean="0"/>
              <a:t>1</a:t>
            </a:r>
            <a:r>
              <a:rPr lang="en-US" sz="2800" dirty="0" smtClean="0"/>
              <a:t>/27+12/9+ 2t</a:t>
            </a:r>
            <a:r>
              <a:rPr lang="en-US" sz="2800" baseline="-25000" dirty="0" smtClean="0"/>
              <a:t>1</a:t>
            </a:r>
            <a:r>
              <a:rPr lang="en-US" sz="2800" dirty="0" smtClean="0"/>
              <a:t>/27+ 0 +</a:t>
            </a:r>
            <a:r>
              <a:rPr lang="en-US" sz="2800" dirty="0" smtClean="0">
                <a:sym typeface="Wingdings" pitchFamily="2" charset="2"/>
              </a:rPr>
              <a:t>18/9-4</a:t>
            </a:r>
            <a:r>
              <a:rPr lang="en-US" sz="2800" dirty="0" smtClean="0"/>
              <a:t>t</a:t>
            </a:r>
            <a:r>
              <a:rPr lang="en-US" sz="2800" baseline="-25000" dirty="0" smtClean="0"/>
              <a:t>1</a:t>
            </a:r>
            <a:r>
              <a:rPr lang="en-US" sz="2800" dirty="0" smtClean="0"/>
              <a:t>/9=0</a:t>
            </a:r>
          </a:p>
          <a:p>
            <a:pPr algn="just">
              <a:buNone/>
            </a:pPr>
            <a:r>
              <a:rPr lang="en-US" sz="2800" dirty="0" smtClean="0"/>
              <a:t>  18/9</a:t>
            </a:r>
            <a:r>
              <a:rPr lang="en-US" sz="2800" dirty="0" smtClean="0">
                <a:sym typeface="Wingdings" pitchFamily="2" charset="2"/>
              </a:rPr>
              <a:t>-9</a:t>
            </a:r>
            <a:r>
              <a:rPr lang="en-US" sz="2800" dirty="0" smtClean="0"/>
              <a:t>t</a:t>
            </a:r>
            <a:r>
              <a:rPr lang="en-US" sz="2800" baseline="-25000" dirty="0" smtClean="0"/>
              <a:t>1</a:t>
            </a:r>
            <a:r>
              <a:rPr lang="en-US" sz="2800" dirty="0" smtClean="0"/>
              <a:t>/27=0</a:t>
            </a:r>
          </a:p>
          <a:p>
            <a:pPr algn="just">
              <a:buNone/>
            </a:pPr>
            <a:r>
              <a:rPr lang="en-US" sz="2800" dirty="0" smtClean="0"/>
              <a:t>    2=t</a:t>
            </a:r>
            <a:r>
              <a:rPr lang="en-US" sz="2800" baseline="-25000" dirty="0" smtClean="0"/>
              <a:t>1</a:t>
            </a:r>
            <a:r>
              <a:rPr lang="en-US" sz="2800" dirty="0" smtClean="0"/>
              <a:t>/3</a:t>
            </a:r>
          </a:p>
          <a:p>
            <a:pPr algn="just">
              <a:buNone/>
            </a:pPr>
            <a:r>
              <a:rPr lang="en-US" sz="2800" dirty="0" smtClean="0"/>
              <a:t>    t</a:t>
            </a:r>
            <a:r>
              <a:rPr lang="en-US" sz="2800" baseline="-25000" dirty="0" smtClean="0"/>
              <a:t>1</a:t>
            </a:r>
            <a:r>
              <a:rPr lang="en-US" sz="2800" dirty="0" smtClean="0"/>
              <a:t>=6 		[=(a</a:t>
            </a:r>
            <a:r>
              <a:rPr lang="en-US" sz="2800" baseline="-25000" dirty="0" smtClean="0"/>
              <a:t>x</a:t>
            </a:r>
            <a:r>
              <a:rPr lang="en-US" sz="2800" dirty="0" smtClean="0"/>
              <a:t>-c)/3] </a:t>
            </a:r>
          </a:p>
          <a:p>
            <a:pPr algn="just">
              <a:buNone/>
            </a:pPr>
            <a:endParaRPr lang="en-US" sz="2800" dirty="0" smtClean="0"/>
          </a:p>
          <a:p>
            <a:pPr algn="just">
              <a:buNone/>
            </a:pPr>
            <a:endParaRPr lang="en-US" sz="2800" baseline="-25000" dirty="0" smtClean="0">
              <a:solidFill>
                <a:srgbClr val="FFFF00"/>
              </a:solidFill>
            </a:endParaRPr>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Lets find best response of country 2 to action of                         country 1 – tariff t</a:t>
            </a:r>
            <a:r>
              <a:rPr lang="en-US" sz="2800" baseline="-25000" dirty="0" smtClean="0">
                <a:solidFill>
                  <a:srgbClr val="FFFF00"/>
                </a:solidFill>
              </a:rPr>
              <a:t>1</a:t>
            </a:r>
          </a:p>
          <a:p>
            <a:pPr algn="just">
              <a:buNone/>
            </a:pPr>
            <a:r>
              <a:rPr lang="en-US" sz="2800" dirty="0" smtClean="0"/>
              <a:t>W</a:t>
            </a:r>
            <a:r>
              <a:rPr lang="en-US" sz="2800" baseline="-25000" dirty="0" smtClean="0"/>
              <a:t>2</a:t>
            </a:r>
            <a:r>
              <a:rPr lang="en-US" sz="2800" dirty="0" smtClean="0"/>
              <a:t>= (16-t</a:t>
            </a:r>
            <a:r>
              <a:rPr lang="en-US" sz="2800" baseline="-25000" dirty="0" smtClean="0"/>
              <a:t>2</a:t>
            </a:r>
            <a:r>
              <a:rPr lang="en-US" sz="2800" dirty="0" smtClean="0"/>
              <a:t>)</a:t>
            </a:r>
            <a:r>
              <a:rPr lang="en-US" sz="2800" baseline="30000" dirty="0" smtClean="0"/>
              <a:t> 2</a:t>
            </a:r>
            <a:r>
              <a:rPr lang="en-US" sz="2800" dirty="0" smtClean="0"/>
              <a:t>/36+(</a:t>
            </a:r>
            <a:r>
              <a:rPr lang="en-US" sz="2800" dirty="0" smtClean="0">
                <a:sym typeface="Wingdings" pitchFamily="2" charset="2"/>
              </a:rPr>
              <a:t>8</a:t>
            </a:r>
            <a:r>
              <a:rPr lang="en-US" sz="2800" dirty="0" smtClean="0"/>
              <a:t>+t</a:t>
            </a:r>
            <a:r>
              <a:rPr lang="en-US" sz="2800" baseline="-25000" dirty="0" smtClean="0"/>
              <a:t>2</a:t>
            </a:r>
            <a:r>
              <a:rPr lang="en-US" sz="2800" dirty="0" smtClean="0"/>
              <a:t>)</a:t>
            </a:r>
            <a:r>
              <a:rPr lang="en-US" sz="2800" baseline="30000" dirty="0" smtClean="0"/>
              <a:t>2</a:t>
            </a:r>
            <a:r>
              <a:rPr lang="en-US" sz="2800" dirty="0" smtClean="0"/>
              <a:t>/18+(1</a:t>
            </a:r>
            <a:r>
              <a:rPr lang="en-US" sz="2800" dirty="0" smtClean="0">
                <a:sym typeface="Wingdings" pitchFamily="2" charset="2"/>
              </a:rPr>
              <a:t>8</a:t>
            </a:r>
            <a:r>
              <a:rPr lang="en-US" sz="2800" dirty="0" smtClean="0"/>
              <a:t>-2t</a:t>
            </a:r>
            <a:r>
              <a:rPr lang="en-US" sz="2800" baseline="-25000" dirty="0" smtClean="0"/>
              <a:t>1</a:t>
            </a:r>
            <a:r>
              <a:rPr lang="en-US" sz="2800" dirty="0" smtClean="0"/>
              <a:t>)</a:t>
            </a:r>
            <a:r>
              <a:rPr lang="en-US" sz="2800" baseline="30000" dirty="0" smtClean="0"/>
              <a:t>2</a:t>
            </a:r>
            <a:r>
              <a:rPr lang="en-US" sz="2800" dirty="0" smtClean="0"/>
              <a:t>/27</a:t>
            </a:r>
            <a:r>
              <a:rPr lang="en-US" sz="2800" baseline="-25000" dirty="0" smtClean="0"/>
              <a:t> </a:t>
            </a:r>
            <a:r>
              <a:rPr lang="en-US" sz="2800" dirty="0" smtClean="0"/>
              <a:t>+ t</a:t>
            </a:r>
            <a:r>
              <a:rPr lang="en-US" sz="2800" baseline="-25000" dirty="0" smtClean="0"/>
              <a:t>2</a:t>
            </a:r>
            <a:r>
              <a:rPr lang="en-US" sz="2800" dirty="0" smtClean="0"/>
              <a:t>(</a:t>
            </a:r>
            <a:r>
              <a:rPr lang="en-US" sz="2800" dirty="0" smtClean="0">
                <a:sym typeface="Wingdings" pitchFamily="2" charset="2"/>
              </a:rPr>
              <a:t>8</a:t>
            </a:r>
            <a:r>
              <a:rPr lang="en-US" sz="2800" dirty="0" smtClean="0"/>
              <a:t>-2t</a:t>
            </a:r>
            <a:r>
              <a:rPr lang="en-US" sz="2800" baseline="-25000" dirty="0" smtClean="0"/>
              <a:t>2</a:t>
            </a:r>
            <a:r>
              <a:rPr lang="en-US" sz="2800" dirty="0" smtClean="0"/>
              <a:t>)/6</a:t>
            </a:r>
          </a:p>
          <a:p>
            <a:pPr algn="just">
              <a:buNone/>
            </a:pPr>
            <a:r>
              <a:rPr lang="en-US" sz="2800" dirty="0" smtClean="0">
                <a:solidFill>
                  <a:srgbClr val="FFFF00"/>
                </a:solidFill>
              </a:rPr>
              <a:t>Taking derivative with respect to t</a:t>
            </a:r>
            <a:r>
              <a:rPr lang="en-US" sz="2800" baseline="-25000" dirty="0" smtClean="0">
                <a:solidFill>
                  <a:srgbClr val="FFFF00"/>
                </a:solidFill>
              </a:rPr>
              <a:t>1</a:t>
            </a:r>
          </a:p>
          <a:p>
            <a:pPr algn="just">
              <a:buNone/>
            </a:pPr>
            <a:r>
              <a:rPr lang="en-US" sz="2800" dirty="0" smtClean="0"/>
              <a:t>-2(16-t</a:t>
            </a:r>
            <a:r>
              <a:rPr lang="en-US" sz="2800" baseline="-25000" dirty="0" smtClean="0"/>
              <a:t>2</a:t>
            </a:r>
            <a:r>
              <a:rPr lang="en-US" sz="2800" dirty="0" smtClean="0"/>
              <a:t>)</a:t>
            </a:r>
            <a:r>
              <a:rPr lang="en-US" sz="2800" baseline="30000" dirty="0" smtClean="0"/>
              <a:t> </a:t>
            </a:r>
            <a:r>
              <a:rPr lang="en-US" sz="2800" dirty="0" smtClean="0"/>
              <a:t>/36+2(</a:t>
            </a:r>
            <a:r>
              <a:rPr lang="en-US" sz="2800" dirty="0" smtClean="0">
                <a:sym typeface="Wingdings" pitchFamily="2" charset="2"/>
              </a:rPr>
              <a:t>8</a:t>
            </a:r>
            <a:r>
              <a:rPr lang="en-US" sz="2800" dirty="0" smtClean="0"/>
              <a:t>+t</a:t>
            </a:r>
            <a:r>
              <a:rPr lang="en-US" sz="2800" baseline="-25000" dirty="0" smtClean="0"/>
              <a:t>2</a:t>
            </a:r>
            <a:r>
              <a:rPr lang="en-US" sz="2800" dirty="0" smtClean="0"/>
              <a:t>)/18</a:t>
            </a:r>
            <a:r>
              <a:rPr lang="en-US" sz="2800" baseline="-25000" dirty="0" smtClean="0"/>
              <a:t> </a:t>
            </a:r>
            <a:r>
              <a:rPr lang="en-US" sz="2800" dirty="0" smtClean="0"/>
              <a:t>+ 0 + (</a:t>
            </a:r>
            <a:r>
              <a:rPr lang="en-US" sz="2800" dirty="0" smtClean="0">
                <a:sym typeface="Wingdings" pitchFamily="2" charset="2"/>
              </a:rPr>
              <a:t>8</a:t>
            </a:r>
            <a:r>
              <a:rPr lang="en-US" sz="2800" dirty="0" smtClean="0"/>
              <a:t>-4t</a:t>
            </a:r>
            <a:r>
              <a:rPr lang="en-US" sz="2800" baseline="-25000" dirty="0" smtClean="0"/>
              <a:t>2</a:t>
            </a:r>
            <a:r>
              <a:rPr lang="en-US" sz="2800" dirty="0" smtClean="0"/>
              <a:t>)/6=0</a:t>
            </a:r>
          </a:p>
          <a:p>
            <a:pPr algn="just">
              <a:buNone/>
            </a:pPr>
            <a:r>
              <a:rPr lang="en-US" sz="2800" dirty="0" smtClean="0"/>
              <a:t>-16/18+t</a:t>
            </a:r>
            <a:r>
              <a:rPr lang="en-US" sz="2800" baseline="-25000" dirty="0" smtClean="0"/>
              <a:t>2</a:t>
            </a:r>
            <a:r>
              <a:rPr lang="en-US" sz="2800" dirty="0" smtClean="0"/>
              <a:t>/18+16/18+ 2t</a:t>
            </a:r>
            <a:r>
              <a:rPr lang="en-US" sz="2800" baseline="-25000" dirty="0" smtClean="0"/>
              <a:t>2</a:t>
            </a:r>
            <a:r>
              <a:rPr lang="en-US" sz="2800" dirty="0" smtClean="0"/>
              <a:t>/18+0+</a:t>
            </a:r>
            <a:r>
              <a:rPr lang="en-US" sz="2800" dirty="0" smtClean="0">
                <a:sym typeface="Wingdings" pitchFamily="2" charset="2"/>
              </a:rPr>
              <a:t>8/6-4</a:t>
            </a:r>
            <a:r>
              <a:rPr lang="en-US" sz="2800" dirty="0" smtClean="0"/>
              <a:t>t</a:t>
            </a:r>
            <a:r>
              <a:rPr lang="en-US" sz="2800" baseline="-25000" dirty="0" smtClean="0"/>
              <a:t>2</a:t>
            </a:r>
            <a:r>
              <a:rPr lang="en-US" sz="2800" dirty="0" smtClean="0"/>
              <a:t>/6=0</a:t>
            </a:r>
          </a:p>
          <a:p>
            <a:pPr algn="just">
              <a:buNone/>
            </a:pPr>
            <a:r>
              <a:rPr lang="en-US" sz="2800" dirty="0" smtClean="0"/>
              <a:t>  8/6</a:t>
            </a:r>
            <a:r>
              <a:rPr lang="en-US" sz="2800" dirty="0" smtClean="0">
                <a:sym typeface="Wingdings" pitchFamily="2" charset="2"/>
              </a:rPr>
              <a:t>-9</a:t>
            </a:r>
            <a:r>
              <a:rPr lang="en-US" sz="2800" dirty="0" smtClean="0"/>
              <a:t>t</a:t>
            </a:r>
            <a:r>
              <a:rPr lang="en-US" sz="2800" baseline="-25000" dirty="0" smtClean="0"/>
              <a:t>2</a:t>
            </a:r>
            <a:r>
              <a:rPr lang="en-US" sz="2800" dirty="0" smtClean="0"/>
              <a:t>/18=0</a:t>
            </a:r>
          </a:p>
          <a:p>
            <a:pPr algn="just">
              <a:buNone/>
            </a:pPr>
            <a:r>
              <a:rPr lang="en-US" sz="2800" dirty="0" smtClean="0"/>
              <a:t>    4/3=t</a:t>
            </a:r>
            <a:r>
              <a:rPr lang="en-US" sz="2800" baseline="-25000" dirty="0" smtClean="0"/>
              <a:t>2</a:t>
            </a:r>
            <a:r>
              <a:rPr lang="en-US" sz="2800" dirty="0" smtClean="0"/>
              <a:t>/2</a:t>
            </a:r>
          </a:p>
          <a:p>
            <a:pPr algn="just">
              <a:buNone/>
            </a:pPr>
            <a:r>
              <a:rPr lang="en-US" sz="2800" dirty="0" smtClean="0"/>
              <a:t>    t</a:t>
            </a:r>
            <a:r>
              <a:rPr lang="en-US" sz="2800" baseline="-25000" dirty="0" smtClean="0"/>
              <a:t>2</a:t>
            </a:r>
            <a:r>
              <a:rPr lang="en-US" sz="2800" dirty="0" smtClean="0"/>
              <a:t>=8/3 		[=(a</a:t>
            </a:r>
            <a:r>
              <a:rPr lang="en-US" sz="2800" baseline="-25000" dirty="0" smtClean="0"/>
              <a:t>y</a:t>
            </a:r>
            <a:r>
              <a:rPr lang="en-US" sz="2800" dirty="0" smtClean="0"/>
              <a:t>-c)/3] </a:t>
            </a:r>
          </a:p>
          <a:p>
            <a:pPr algn="just">
              <a:buNone/>
            </a:pPr>
            <a:endParaRPr lang="en-US" sz="2800" dirty="0" smtClean="0"/>
          </a:p>
          <a:p>
            <a:pPr algn="just">
              <a:buNone/>
            </a:pPr>
            <a:endParaRPr lang="en-US" sz="2800" baseline="-25000" dirty="0" smtClean="0">
              <a:solidFill>
                <a:srgbClr val="FFFF00"/>
              </a:solidFill>
            </a:endParaRPr>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marL="91440" algn="just">
              <a:buNone/>
            </a:pPr>
            <a:r>
              <a:rPr lang="en-US" sz="2800" dirty="0" smtClean="0">
                <a:solidFill>
                  <a:srgbClr val="FFFF00"/>
                </a:solidFill>
              </a:rPr>
              <a:t>Best responses of country 1 and country 2 are:</a:t>
            </a:r>
            <a:endParaRPr lang="en-US" sz="2800" baseline="-25000" dirty="0" smtClean="0">
              <a:solidFill>
                <a:srgbClr val="FFFF00"/>
              </a:solidFill>
            </a:endParaRPr>
          </a:p>
          <a:p>
            <a:pPr algn="just">
              <a:buNone/>
            </a:pPr>
            <a:r>
              <a:rPr lang="en-US" sz="2800" dirty="0" smtClean="0"/>
              <a:t>			t</a:t>
            </a:r>
            <a:r>
              <a:rPr lang="en-US" sz="2800" baseline="-25000" dirty="0" smtClean="0"/>
              <a:t>1</a:t>
            </a:r>
            <a:r>
              <a:rPr lang="en-US" sz="2800" dirty="0" smtClean="0"/>
              <a:t>=6 		[=(a</a:t>
            </a:r>
            <a:r>
              <a:rPr lang="en-US" sz="2800" baseline="-25000" dirty="0" smtClean="0"/>
              <a:t>x</a:t>
            </a:r>
            <a:r>
              <a:rPr lang="en-US" sz="2800" dirty="0" smtClean="0"/>
              <a:t>-c)/3] </a:t>
            </a:r>
          </a:p>
          <a:p>
            <a:pPr algn="just">
              <a:buNone/>
            </a:pPr>
            <a:r>
              <a:rPr lang="en-US" sz="2800" dirty="0" smtClean="0"/>
              <a:t>			t</a:t>
            </a:r>
            <a:r>
              <a:rPr lang="en-US" sz="2800" baseline="-25000" dirty="0" smtClean="0"/>
              <a:t>2</a:t>
            </a:r>
            <a:r>
              <a:rPr lang="en-US" sz="2800" dirty="0" smtClean="0"/>
              <a:t>=8/3 	[=(a</a:t>
            </a:r>
            <a:r>
              <a:rPr lang="en-US" sz="2800" baseline="-25000" dirty="0" smtClean="0"/>
              <a:t>y</a:t>
            </a:r>
            <a:r>
              <a:rPr lang="en-US" sz="2800" dirty="0" smtClean="0"/>
              <a:t>-c)/3] </a:t>
            </a:r>
          </a:p>
          <a:p>
            <a:pPr algn="just">
              <a:buNone/>
            </a:pPr>
            <a:r>
              <a:rPr lang="en-US" sz="2800" dirty="0" smtClean="0">
                <a:solidFill>
                  <a:srgbClr val="FFFF00"/>
                </a:solidFill>
              </a:rPr>
              <a:t>Best responses are not dependent on the other country’s choice. In other words both countries have dominant strategies </a:t>
            </a:r>
            <a:r>
              <a:rPr lang="en-US" sz="2800" dirty="0" smtClean="0"/>
              <a:t>(t</a:t>
            </a:r>
            <a:r>
              <a:rPr lang="en-US" sz="2800" baseline="-25000" dirty="0" smtClean="0"/>
              <a:t>1</a:t>
            </a:r>
            <a:r>
              <a:rPr lang="en-US" sz="2800" dirty="0" smtClean="0"/>
              <a:t>=6, t</a:t>
            </a:r>
            <a:r>
              <a:rPr lang="en-US" sz="2800" baseline="-25000" dirty="0" smtClean="0"/>
              <a:t>2</a:t>
            </a:r>
            <a:r>
              <a:rPr lang="en-US" sz="2800" dirty="0" smtClean="0"/>
              <a:t>=8/3)</a:t>
            </a:r>
          </a:p>
          <a:p>
            <a:pPr algn="just">
              <a:buNone/>
            </a:pPr>
            <a:r>
              <a:rPr lang="en-US" sz="2800" dirty="0" smtClean="0"/>
              <a:t>If we plug these values to optimal choices of the firms we get</a:t>
            </a:r>
            <a:r>
              <a:rPr lang="en-US" sz="2800" dirty="0" smtClean="0">
                <a:solidFill>
                  <a:schemeClr val="bg2">
                    <a:lumMod val="10000"/>
                  </a:schemeClr>
                </a:solidFill>
              </a:rPr>
              <a:t>:   h</a:t>
            </a:r>
            <a:r>
              <a:rPr lang="en-US" sz="2800" baseline="-25000" dirty="0" smtClean="0">
                <a:solidFill>
                  <a:schemeClr val="bg2">
                    <a:lumMod val="10000"/>
                  </a:schemeClr>
                </a:solidFill>
              </a:rPr>
              <a:t>1</a:t>
            </a:r>
            <a:r>
              <a:rPr lang="en-US" sz="2800" dirty="0" smtClean="0">
                <a:solidFill>
                  <a:schemeClr val="bg2">
                    <a:lumMod val="10000"/>
                  </a:schemeClr>
                </a:solidFill>
              </a:rPr>
              <a:t>* = (</a:t>
            </a:r>
            <a:r>
              <a:rPr lang="en-US" sz="2800" dirty="0" smtClean="0">
                <a:solidFill>
                  <a:schemeClr val="bg2">
                    <a:lumMod val="10000"/>
                  </a:schemeClr>
                </a:solidFill>
                <a:sym typeface="Wingdings" pitchFamily="2" charset="2"/>
              </a:rPr>
              <a:t>18</a:t>
            </a:r>
            <a:r>
              <a:rPr lang="en-US" sz="2800" dirty="0" smtClean="0">
                <a:solidFill>
                  <a:schemeClr val="bg2">
                    <a:lumMod val="10000"/>
                  </a:schemeClr>
                </a:solidFill>
              </a:rPr>
              <a:t>+t</a:t>
            </a:r>
            <a:r>
              <a:rPr lang="en-US" sz="2800" baseline="-25000" dirty="0" smtClean="0">
                <a:solidFill>
                  <a:schemeClr val="bg2">
                    <a:lumMod val="10000"/>
                  </a:schemeClr>
                </a:solidFill>
              </a:rPr>
              <a:t>1</a:t>
            </a:r>
            <a:r>
              <a:rPr lang="en-US" sz="2800" dirty="0" smtClean="0">
                <a:solidFill>
                  <a:schemeClr val="bg2">
                    <a:lumMod val="10000"/>
                  </a:schemeClr>
                </a:solidFill>
              </a:rPr>
              <a:t>)/9 = 24/9; e</a:t>
            </a:r>
            <a:r>
              <a:rPr lang="en-US" sz="2800" baseline="-25000" dirty="0" smtClean="0">
                <a:solidFill>
                  <a:schemeClr val="bg2">
                    <a:lumMod val="10000"/>
                  </a:schemeClr>
                </a:solidFill>
              </a:rPr>
              <a:t>1</a:t>
            </a:r>
            <a:r>
              <a:rPr lang="en-US" sz="2800" dirty="0" smtClean="0">
                <a:solidFill>
                  <a:schemeClr val="bg2">
                    <a:lumMod val="10000"/>
                  </a:schemeClr>
                </a:solidFill>
              </a:rPr>
              <a:t>* = (</a:t>
            </a:r>
            <a:r>
              <a:rPr lang="en-US" sz="2800" dirty="0" smtClean="0">
                <a:solidFill>
                  <a:schemeClr val="bg2">
                    <a:lumMod val="10000"/>
                  </a:schemeClr>
                </a:solidFill>
                <a:sym typeface="Wingdings" pitchFamily="2" charset="2"/>
              </a:rPr>
              <a:t>8</a:t>
            </a:r>
            <a:r>
              <a:rPr lang="en-US" sz="2800" dirty="0" smtClean="0">
                <a:solidFill>
                  <a:schemeClr val="bg2">
                    <a:lumMod val="10000"/>
                  </a:schemeClr>
                </a:solidFill>
              </a:rPr>
              <a:t>-2t</a:t>
            </a:r>
            <a:r>
              <a:rPr lang="en-US" sz="2800" baseline="-25000" dirty="0" smtClean="0">
                <a:solidFill>
                  <a:schemeClr val="bg2">
                    <a:lumMod val="10000"/>
                  </a:schemeClr>
                </a:solidFill>
              </a:rPr>
              <a:t>2</a:t>
            </a:r>
            <a:r>
              <a:rPr lang="en-US" sz="2800" dirty="0" smtClean="0">
                <a:solidFill>
                  <a:schemeClr val="bg2">
                    <a:lumMod val="10000"/>
                  </a:schemeClr>
                </a:solidFill>
              </a:rPr>
              <a:t>)/6 = 4/9</a:t>
            </a:r>
            <a:endParaRPr lang="en-US" sz="2800" baseline="-25000" dirty="0" smtClean="0">
              <a:solidFill>
                <a:schemeClr val="bg2">
                  <a:lumMod val="10000"/>
                </a:schemeClr>
              </a:solidFill>
            </a:endParaRPr>
          </a:p>
          <a:p>
            <a:pPr algn="just">
              <a:buNone/>
            </a:pPr>
            <a:r>
              <a:rPr lang="en-US" sz="2800" dirty="0" smtClean="0">
                <a:solidFill>
                  <a:schemeClr val="bg2">
                    <a:lumMod val="10000"/>
                  </a:schemeClr>
                </a:solidFill>
              </a:rPr>
              <a:t>			h</a:t>
            </a:r>
            <a:r>
              <a:rPr lang="en-US" sz="2800" baseline="-25000" dirty="0" smtClean="0">
                <a:solidFill>
                  <a:schemeClr val="bg2">
                    <a:lumMod val="10000"/>
                  </a:schemeClr>
                </a:solidFill>
              </a:rPr>
              <a:t>2</a:t>
            </a:r>
            <a:r>
              <a:rPr lang="en-US" sz="2800" dirty="0" smtClean="0">
                <a:solidFill>
                  <a:schemeClr val="bg2">
                    <a:lumMod val="10000"/>
                  </a:schemeClr>
                </a:solidFill>
              </a:rPr>
              <a:t>* = (</a:t>
            </a:r>
            <a:r>
              <a:rPr lang="en-US" sz="2800" dirty="0" smtClean="0">
                <a:solidFill>
                  <a:schemeClr val="bg2">
                    <a:lumMod val="10000"/>
                  </a:schemeClr>
                </a:solidFill>
                <a:sym typeface="Wingdings" pitchFamily="2" charset="2"/>
              </a:rPr>
              <a:t>8</a:t>
            </a:r>
            <a:r>
              <a:rPr lang="en-US" sz="2800" dirty="0" smtClean="0">
                <a:solidFill>
                  <a:schemeClr val="bg2">
                    <a:lumMod val="10000"/>
                  </a:schemeClr>
                </a:solidFill>
              </a:rPr>
              <a:t>+t</a:t>
            </a:r>
            <a:r>
              <a:rPr lang="en-US" sz="2800" baseline="-25000" dirty="0" smtClean="0">
                <a:solidFill>
                  <a:schemeClr val="bg2">
                    <a:lumMod val="10000"/>
                  </a:schemeClr>
                </a:solidFill>
              </a:rPr>
              <a:t>2</a:t>
            </a:r>
            <a:r>
              <a:rPr lang="en-US" sz="2800" dirty="0" smtClean="0">
                <a:solidFill>
                  <a:schemeClr val="bg2">
                    <a:lumMod val="10000"/>
                  </a:schemeClr>
                </a:solidFill>
              </a:rPr>
              <a:t>)/6 = 16/9; e</a:t>
            </a:r>
            <a:r>
              <a:rPr lang="en-US" sz="2800" baseline="-25000" dirty="0" smtClean="0">
                <a:solidFill>
                  <a:schemeClr val="bg2">
                    <a:lumMod val="10000"/>
                  </a:schemeClr>
                </a:solidFill>
              </a:rPr>
              <a:t>2</a:t>
            </a:r>
            <a:r>
              <a:rPr lang="en-US" sz="2800" dirty="0" smtClean="0">
                <a:solidFill>
                  <a:schemeClr val="bg2">
                    <a:lumMod val="10000"/>
                  </a:schemeClr>
                </a:solidFill>
              </a:rPr>
              <a:t>* = (</a:t>
            </a:r>
            <a:r>
              <a:rPr lang="en-US" sz="2800" dirty="0" smtClean="0">
                <a:solidFill>
                  <a:schemeClr val="bg2">
                    <a:lumMod val="10000"/>
                  </a:schemeClr>
                </a:solidFill>
                <a:sym typeface="Wingdings" pitchFamily="2" charset="2"/>
              </a:rPr>
              <a:t>18</a:t>
            </a:r>
            <a:r>
              <a:rPr lang="en-US" sz="2800" dirty="0" smtClean="0">
                <a:solidFill>
                  <a:schemeClr val="bg2">
                    <a:lumMod val="10000"/>
                  </a:schemeClr>
                </a:solidFill>
              </a:rPr>
              <a:t>-2t</a:t>
            </a:r>
            <a:r>
              <a:rPr lang="en-US" sz="2800" baseline="-25000" dirty="0" smtClean="0">
                <a:solidFill>
                  <a:schemeClr val="bg2">
                    <a:lumMod val="10000"/>
                  </a:schemeClr>
                </a:solidFill>
              </a:rPr>
              <a:t>1</a:t>
            </a:r>
            <a:r>
              <a:rPr lang="en-US" sz="2800" dirty="0" smtClean="0">
                <a:solidFill>
                  <a:schemeClr val="bg2">
                    <a:lumMod val="10000"/>
                  </a:schemeClr>
                </a:solidFill>
              </a:rPr>
              <a:t>)/9 = 6/9</a:t>
            </a:r>
          </a:p>
          <a:p>
            <a:pPr algn="just">
              <a:buNone/>
            </a:pPr>
            <a:endParaRPr lang="en-US" sz="2800" dirty="0" smtClean="0">
              <a:solidFill>
                <a:srgbClr val="C00000"/>
              </a:solidFill>
            </a:endParaRPr>
          </a:p>
          <a:p>
            <a:pPr algn="just">
              <a:buNone/>
            </a:pPr>
            <a:r>
              <a:rPr lang="en-US" sz="2800" dirty="0" smtClean="0">
                <a:solidFill>
                  <a:srgbClr val="C00000"/>
                </a:solidFill>
              </a:rPr>
              <a:t>			</a:t>
            </a:r>
            <a:endParaRPr lang="en-US" sz="2800" baseline="-25000" dirty="0" smtClean="0">
              <a:solidFill>
                <a:srgbClr val="FFFF00"/>
              </a:solidFill>
            </a:endParaRPr>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algn="just">
              <a:buNone/>
            </a:pPr>
            <a:r>
              <a:rPr lang="en-US" sz="2800" dirty="0" smtClean="0"/>
              <a:t>With tariffs we have:</a:t>
            </a:r>
          </a:p>
          <a:p>
            <a:pPr algn="just">
              <a:buNone/>
            </a:pPr>
            <a:r>
              <a:rPr lang="en-US" sz="2800" dirty="0" smtClean="0">
                <a:solidFill>
                  <a:srgbClr val="C00000"/>
                </a:solidFill>
              </a:rPr>
              <a:t>	</a:t>
            </a:r>
            <a:r>
              <a:rPr lang="en-US" sz="2800" dirty="0" smtClean="0">
                <a:solidFill>
                  <a:schemeClr val="bg2">
                    <a:lumMod val="10000"/>
                  </a:schemeClr>
                </a:solidFill>
              </a:rPr>
              <a:t>	        h</a:t>
            </a:r>
            <a:r>
              <a:rPr lang="en-US" sz="2800" baseline="-25000" dirty="0" smtClean="0">
                <a:solidFill>
                  <a:schemeClr val="bg2">
                    <a:lumMod val="10000"/>
                  </a:schemeClr>
                </a:solidFill>
              </a:rPr>
              <a:t>1</a:t>
            </a:r>
            <a:r>
              <a:rPr lang="en-US" sz="2800" dirty="0" smtClean="0">
                <a:solidFill>
                  <a:schemeClr val="bg2">
                    <a:lumMod val="10000"/>
                  </a:schemeClr>
                </a:solidFill>
              </a:rPr>
              <a:t>* = 24/9; e</a:t>
            </a:r>
            <a:r>
              <a:rPr lang="en-US" sz="2800" baseline="-25000" dirty="0" smtClean="0">
                <a:solidFill>
                  <a:schemeClr val="bg2">
                    <a:lumMod val="10000"/>
                  </a:schemeClr>
                </a:solidFill>
              </a:rPr>
              <a:t>1</a:t>
            </a:r>
            <a:r>
              <a:rPr lang="en-US" sz="2800" dirty="0" smtClean="0">
                <a:solidFill>
                  <a:schemeClr val="bg2">
                    <a:lumMod val="10000"/>
                  </a:schemeClr>
                </a:solidFill>
              </a:rPr>
              <a:t>* = 4/9; h</a:t>
            </a:r>
            <a:r>
              <a:rPr lang="en-US" sz="2800" baseline="-25000" dirty="0" smtClean="0">
                <a:solidFill>
                  <a:schemeClr val="bg2">
                    <a:lumMod val="10000"/>
                  </a:schemeClr>
                </a:solidFill>
              </a:rPr>
              <a:t>2</a:t>
            </a:r>
            <a:r>
              <a:rPr lang="en-US" sz="2800" dirty="0" smtClean="0">
                <a:solidFill>
                  <a:schemeClr val="bg2">
                    <a:lumMod val="10000"/>
                  </a:schemeClr>
                </a:solidFill>
              </a:rPr>
              <a:t>* = 16/9; e</a:t>
            </a:r>
            <a:r>
              <a:rPr lang="en-US" sz="2800" baseline="-25000" dirty="0" smtClean="0">
                <a:solidFill>
                  <a:schemeClr val="bg2">
                    <a:lumMod val="10000"/>
                  </a:schemeClr>
                </a:solidFill>
              </a:rPr>
              <a:t>2</a:t>
            </a:r>
            <a:r>
              <a:rPr lang="en-US" sz="2800" dirty="0" smtClean="0">
                <a:solidFill>
                  <a:schemeClr val="bg2">
                    <a:lumMod val="10000"/>
                  </a:schemeClr>
                </a:solidFill>
              </a:rPr>
              <a:t>* = 6/9</a:t>
            </a:r>
          </a:p>
          <a:p>
            <a:pPr marL="91440" algn="just">
              <a:buNone/>
            </a:pPr>
            <a:r>
              <a:rPr lang="en-US" sz="2800" dirty="0" smtClean="0">
                <a:solidFill>
                  <a:schemeClr val="bg2">
                    <a:lumMod val="10000"/>
                  </a:schemeClr>
                </a:solidFill>
              </a:rPr>
              <a:t>		        Q</a:t>
            </a:r>
            <a:r>
              <a:rPr lang="en-US" sz="2800" baseline="-25000" dirty="0" smtClean="0">
                <a:solidFill>
                  <a:schemeClr val="bg2">
                    <a:lumMod val="10000"/>
                  </a:schemeClr>
                </a:solidFill>
              </a:rPr>
              <a:t>1</a:t>
            </a:r>
            <a:r>
              <a:rPr lang="en-US" sz="2800" baseline="30000" dirty="0" smtClean="0">
                <a:solidFill>
                  <a:schemeClr val="bg2">
                    <a:lumMod val="10000"/>
                  </a:schemeClr>
                </a:solidFill>
              </a:rPr>
              <a:t>*</a:t>
            </a:r>
            <a:r>
              <a:rPr lang="en-US" sz="2800" dirty="0" smtClean="0">
                <a:solidFill>
                  <a:schemeClr val="bg2">
                    <a:lumMod val="10000"/>
                  </a:schemeClr>
                </a:solidFill>
              </a:rPr>
              <a:t> = h</a:t>
            </a:r>
            <a:r>
              <a:rPr lang="en-US" sz="2800" baseline="-25000" dirty="0" smtClean="0">
                <a:solidFill>
                  <a:schemeClr val="bg2">
                    <a:lumMod val="10000"/>
                  </a:schemeClr>
                </a:solidFill>
              </a:rPr>
              <a:t>1</a:t>
            </a:r>
            <a:r>
              <a:rPr lang="en-US" sz="2800" dirty="0" smtClean="0">
                <a:solidFill>
                  <a:schemeClr val="bg2">
                    <a:lumMod val="10000"/>
                  </a:schemeClr>
                </a:solidFill>
              </a:rPr>
              <a:t>*+ e</a:t>
            </a:r>
            <a:r>
              <a:rPr lang="en-US" sz="2800" baseline="-25000" dirty="0" smtClean="0">
                <a:solidFill>
                  <a:schemeClr val="bg2">
                    <a:lumMod val="10000"/>
                  </a:schemeClr>
                </a:solidFill>
              </a:rPr>
              <a:t>2</a:t>
            </a:r>
            <a:r>
              <a:rPr lang="en-US" sz="2800" dirty="0" smtClean="0">
                <a:solidFill>
                  <a:schemeClr val="bg2">
                    <a:lumMod val="10000"/>
                  </a:schemeClr>
                </a:solidFill>
              </a:rPr>
              <a:t>*=30/9    Q</a:t>
            </a:r>
            <a:r>
              <a:rPr lang="en-US" sz="2800" baseline="-25000" dirty="0" smtClean="0">
                <a:solidFill>
                  <a:schemeClr val="bg2">
                    <a:lumMod val="10000"/>
                  </a:schemeClr>
                </a:solidFill>
              </a:rPr>
              <a:t>2</a:t>
            </a:r>
            <a:r>
              <a:rPr lang="en-US" sz="2800" baseline="30000" dirty="0" smtClean="0">
                <a:solidFill>
                  <a:schemeClr val="bg2">
                    <a:lumMod val="10000"/>
                  </a:schemeClr>
                </a:solidFill>
              </a:rPr>
              <a:t>* </a:t>
            </a:r>
            <a:r>
              <a:rPr lang="en-US" sz="2800" dirty="0" smtClean="0">
                <a:solidFill>
                  <a:schemeClr val="bg2">
                    <a:lumMod val="10000"/>
                  </a:schemeClr>
                </a:solidFill>
              </a:rPr>
              <a:t>= h</a:t>
            </a:r>
            <a:r>
              <a:rPr lang="en-US" sz="2800" baseline="-25000" dirty="0" smtClean="0">
                <a:solidFill>
                  <a:schemeClr val="bg2">
                    <a:lumMod val="10000"/>
                  </a:schemeClr>
                </a:solidFill>
              </a:rPr>
              <a:t>2</a:t>
            </a:r>
            <a:r>
              <a:rPr lang="en-US" sz="2800" dirty="0" smtClean="0">
                <a:solidFill>
                  <a:schemeClr val="bg2">
                    <a:lumMod val="10000"/>
                  </a:schemeClr>
                </a:solidFill>
              </a:rPr>
              <a:t>* + e</a:t>
            </a:r>
            <a:r>
              <a:rPr lang="en-US" sz="2800" baseline="-25000" dirty="0" smtClean="0">
                <a:solidFill>
                  <a:schemeClr val="bg2">
                    <a:lumMod val="10000"/>
                  </a:schemeClr>
                </a:solidFill>
              </a:rPr>
              <a:t>1</a:t>
            </a:r>
            <a:r>
              <a:rPr lang="en-US" sz="2800" dirty="0" smtClean="0">
                <a:solidFill>
                  <a:schemeClr val="bg2">
                    <a:lumMod val="10000"/>
                  </a:schemeClr>
                </a:solidFill>
              </a:rPr>
              <a:t>* = 20/9</a:t>
            </a:r>
          </a:p>
          <a:p>
            <a:pPr marL="91440" algn="just">
              <a:buNone/>
            </a:pPr>
            <a:r>
              <a:rPr lang="en-US" sz="2800" dirty="0" smtClean="0">
                <a:solidFill>
                  <a:schemeClr val="bg2">
                    <a:lumMod val="10000"/>
                  </a:schemeClr>
                </a:solidFill>
              </a:rPr>
              <a:t>		        P</a:t>
            </a:r>
            <a:r>
              <a:rPr lang="en-US" sz="2800" baseline="-25000" dirty="0" smtClean="0">
                <a:solidFill>
                  <a:schemeClr val="bg2">
                    <a:lumMod val="10000"/>
                  </a:schemeClr>
                </a:solidFill>
              </a:rPr>
              <a:t>1</a:t>
            </a:r>
            <a:r>
              <a:rPr lang="en-US" sz="2800" baseline="30000" dirty="0" smtClean="0">
                <a:solidFill>
                  <a:schemeClr val="bg2">
                    <a:lumMod val="10000"/>
                  </a:schemeClr>
                </a:solidFill>
              </a:rPr>
              <a:t>* </a:t>
            </a:r>
            <a:r>
              <a:rPr lang="en-US" sz="2800" dirty="0" smtClean="0">
                <a:solidFill>
                  <a:schemeClr val="bg2">
                    <a:lumMod val="10000"/>
                  </a:schemeClr>
                </a:solidFill>
              </a:rPr>
              <a:t>= 20-3 Q</a:t>
            </a:r>
            <a:r>
              <a:rPr lang="en-US" sz="2800" baseline="-25000" dirty="0" smtClean="0">
                <a:solidFill>
                  <a:schemeClr val="bg2">
                    <a:lumMod val="10000"/>
                  </a:schemeClr>
                </a:solidFill>
              </a:rPr>
              <a:t>1</a:t>
            </a:r>
            <a:r>
              <a:rPr lang="en-US" sz="2800" baseline="30000" dirty="0" smtClean="0">
                <a:solidFill>
                  <a:schemeClr val="bg2">
                    <a:lumMod val="10000"/>
                  </a:schemeClr>
                </a:solidFill>
              </a:rPr>
              <a:t>* </a:t>
            </a:r>
            <a:r>
              <a:rPr lang="en-US" sz="2800" dirty="0" smtClean="0">
                <a:solidFill>
                  <a:schemeClr val="bg2">
                    <a:lumMod val="10000"/>
                  </a:schemeClr>
                </a:solidFill>
              </a:rPr>
              <a:t>=10       P</a:t>
            </a:r>
            <a:r>
              <a:rPr lang="en-US" sz="2800" baseline="-25000" dirty="0" smtClean="0">
                <a:solidFill>
                  <a:schemeClr val="bg2">
                    <a:lumMod val="10000"/>
                  </a:schemeClr>
                </a:solidFill>
              </a:rPr>
              <a:t>2</a:t>
            </a:r>
            <a:r>
              <a:rPr lang="en-US" sz="2800" baseline="30000" dirty="0" smtClean="0">
                <a:solidFill>
                  <a:schemeClr val="bg2">
                    <a:lumMod val="10000"/>
                  </a:schemeClr>
                </a:solidFill>
              </a:rPr>
              <a:t>* </a:t>
            </a:r>
            <a:r>
              <a:rPr lang="en-US" sz="2800" dirty="0" smtClean="0">
                <a:solidFill>
                  <a:schemeClr val="bg2">
                    <a:lumMod val="10000"/>
                  </a:schemeClr>
                </a:solidFill>
              </a:rPr>
              <a:t>= 10-2Q</a:t>
            </a:r>
            <a:r>
              <a:rPr lang="en-US" sz="2800" baseline="-25000" dirty="0" smtClean="0">
                <a:solidFill>
                  <a:schemeClr val="bg2">
                    <a:lumMod val="10000"/>
                  </a:schemeClr>
                </a:solidFill>
              </a:rPr>
              <a:t>2</a:t>
            </a:r>
            <a:r>
              <a:rPr lang="en-US" sz="2800" baseline="30000" dirty="0" smtClean="0">
                <a:solidFill>
                  <a:schemeClr val="bg2">
                    <a:lumMod val="10000"/>
                  </a:schemeClr>
                </a:solidFill>
              </a:rPr>
              <a:t>* </a:t>
            </a:r>
            <a:r>
              <a:rPr lang="en-US" sz="2800" dirty="0" smtClean="0">
                <a:solidFill>
                  <a:schemeClr val="bg2">
                    <a:lumMod val="10000"/>
                  </a:schemeClr>
                </a:solidFill>
              </a:rPr>
              <a:t>=50/9</a:t>
            </a:r>
          </a:p>
          <a:p>
            <a:pPr algn="just">
              <a:buNone/>
            </a:pPr>
            <a:r>
              <a:rPr lang="en-US" sz="2400" dirty="0" smtClean="0">
                <a:solidFill>
                  <a:schemeClr val="bg2">
                    <a:lumMod val="10000"/>
                  </a:schemeClr>
                </a:solidFill>
              </a:rPr>
              <a:t> </a:t>
            </a:r>
          </a:p>
          <a:p>
            <a:pPr algn="just">
              <a:buNone/>
            </a:pPr>
            <a:r>
              <a:rPr lang="en-US" sz="2400" dirty="0" smtClean="0">
                <a:solidFill>
                  <a:schemeClr val="bg2">
                    <a:lumMod val="10000"/>
                  </a:schemeClr>
                </a:solidFill>
              </a:rPr>
              <a:t>  </a:t>
            </a:r>
            <a:r>
              <a:rPr lang="el-GR" sz="2400" dirty="0" smtClean="0">
                <a:solidFill>
                  <a:schemeClr val="bg2">
                    <a:lumMod val="10000"/>
                  </a:schemeClr>
                </a:solidFill>
              </a:rPr>
              <a:t>π</a:t>
            </a:r>
            <a:r>
              <a:rPr lang="en-US" sz="2400" baseline="-25000" dirty="0" smtClean="0">
                <a:solidFill>
                  <a:schemeClr val="bg2">
                    <a:lumMod val="10000"/>
                  </a:schemeClr>
                </a:solidFill>
              </a:rPr>
              <a:t>1</a:t>
            </a:r>
            <a:r>
              <a:rPr lang="en-US" sz="2400" baseline="30000" dirty="0" smtClean="0">
                <a:solidFill>
                  <a:schemeClr val="bg2">
                    <a:lumMod val="10000"/>
                  </a:schemeClr>
                </a:solidFill>
              </a:rPr>
              <a:t> *</a:t>
            </a:r>
            <a:r>
              <a:rPr lang="en-US" sz="2400" dirty="0" smtClean="0">
                <a:solidFill>
                  <a:schemeClr val="bg2">
                    <a:lumMod val="10000"/>
                  </a:schemeClr>
                </a:solidFill>
              </a:rPr>
              <a:t>= (</a:t>
            </a:r>
            <a:r>
              <a:rPr lang="en-US" sz="2400" dirty="0" smtClean="0">
                <a:solidFill>
                  <a:schemeClr val="bg2">
                    <a:lumMod val="10000"/>
                  </a:schemeClr>
                </a:solidFill>
                <a:sym typeface="Wingdings" pitchFamily="2" charset="2"/>
              </a:rPr>
              <a:t>18</a:t>
            </a:r>
            <a:r>
              <a:rPr lang="en-US" sz="2400" dirty="0" smtClean="0">
                <a:solidFill>
                  <a:schemeClr val="bg2">
                    <a:lumMod val="10000"/>
                  </a:schemeClr>
                </a:solidFill>
              </a:rPr>
              <a:t>+t</a:t>
            </a:r>
            <a:r>
              <a:rPr lang="en-US" sz="2400" baseline="-25000" dirty="0" smtClean="0">
                <a:solidFill>
                  <a:schemeClr val="bg2">
                    <a:lumMod val="10000"/>
                  </a:schemeClr>
                </a:solidFill>
              </a:rPr>
              <a:t>1</a:t>
            </a:r>
            <a:r>
              <a:rPr lang="en-US" sz="2400" dirty="0" smtClean="0">
                <a:solidFill>
                  <a:schemeClr val="bg2">
                    <a:lumMod val="10000"/>
                  </a:schemeClr>
                </a:solidFill>
              </a:rPr>
              <a:t>)</a:t>
            </a:r>
            <a:r>
              <a:rPr lang="en-US" sz="2400" baseline="30000" dirty="0" smtClean="0">
                <a:solidFill>
                  <a:schemeClr val="bg2">
                    <a:lumMod val="10000"/>
                  </a:schemeClr>
                </a:solidFill>
              </a:rPr>
              <a:t>2</a:t>
            </a:r>
            <a:r>
              <a:rPr lang="en-US" sz="2400" dirty="0" smtClean="0">
                <a:solidFill>
                  <a:schemeClr val="bg2">
                    <a:lumMod val="10000"/>
                  </a:schemeClr>
                </a:solidFill>
              </a:rPr>
              <a:t>/27+(</a:t>
            </a:r>
            <a:r>
              <a:rPr lang="en-US" sz="2400" dirty="0" smtClean="0">
                <a:solidFill>
                  <a:schemeClr val="bg2">
                    <a:lumMod val="10000"/>
                  </a:schemeClr>
                </a:solidFill>
                <a:sym typeface="Wingdings" pitchFamily="2" charset="2"/>
              </a:rPr>
              <a:t>8</a:t>
            </a:r>
            <a:r>
              <a:rPr lang="en-US" sz="2400" dirty="0" smtClean="0">
                <a:solidFill>
                  <a:schemeClr val="bg2">
                    <a:lumMod val="10000"/>
                  </a:schemeClr>
                </a:solidFill>
              </a:rPr>
              <a:t>-2t</a:t>
            </a:r>
            <a:r>
              <a:rPr lang="en-US" sz="2400" baseline="-25000" dirty="0" smtClean="0">
                <a:solidFill>
                  <a:schemeClr val="bg2">
                    <a:lumMod val="10000"/>
                  </a:schemeClr>
                </a:solidFill>
              </a:rPr>
              <a:t>2</a:t>
            </a:r>
            <a:r>
              <a:rPr lang="en-US" sz="2400" dirty="0" smtClean="0">
                <a:solidFill>
                  <a:schemeClr val="bg2">
                    <a:lumMod val="10000"/>
                  </a:schemeClr>
                </a:solidFill>
              </a:rPr>
              <a:t>)</a:t>
            </a:r>
            <a:r>
              <a:rPr lang="en-US" sz="2400" baseline="30000" dirty="0" smtClean="0">
                <a:solidFill>
                  <a:schemeClr val="bg2">
                    <a:lumMod val="10000"/>
                  </a:schemeClr>
                </a:solidFill>
              </a:rPr>
              <a:t>2</a:t>
            </a:r>
            <a:r>
              <a:rPr lang="en-US" sz="2400" dirty="0" smtClean="0">
                <a:solidFill>
                  <a:schemeClr val="bg2">
                    <a:lumMod val="10000"/>
                  </a:schemeClr>
                </a:solidFill>
              </a:rPr>
              <a:t>/18 = 24*24/27 + 8/3*8/3 /18 = 21.7 </a:t>
            </a:r>
            <a:endParaRPr lang="en-US" sz="2400" baseline="-25000" dirty="0" smtClean="0">
              <a:solidFill>
                <a:schemeClr val="bg2">
                  <a:lumMod val="10000"/>
                </a:schemeClr>
              </a:solidFill>
            </a:endParaRPr>
          </a:p>
          <a:p>
            <a:pPr algn="just">
              <a:buNone/>
            </a:pPr>
            <a:r>
              <a:rPr lang="en-US" sz="2400" dirty="0" smtClean="0">
                <a:solidFill>
                  <a:schemeClr val="bg2">
                    <a:lumMod val="10000"/>
                  </a:schemeClr>
                </a:solidFill>
              </a:rPr>
              <a:t>  </a:t>
            </a:r>
            <a:r>
              <a:rPr lang="el-GR" sz="2400" dirty="0" smtClean="0">
                <a:solidFill>
                  <a:schemeClr val="bg2">
                    <a:lumMod val="10000"/>
                  </a:schemeClr>
                </a:solidFill>
              </a:rPr>
              <a:t>π</a:t>
            </a:r>
            <a:r>
              <a:rPr lang="en-US" sz="2400" baseline="-25000" dirty="0" smtClean="0">
                <a:solidFill>
                  <a:schemeClr val="bg2">
                    <a:lumMod val="10000"/>
                  </a:schemeClr>
                </a:solidFill>
              </a:rPr>
              <a:t>2</a:t>
            </a:r>
            <a:r>
              <a:rPr lang="en-US" sz="2400" dirty="0" smtClean="0">
                <a:solidFill>
                  <a:schemeClr val="bg2">
                    <a:lumMod val="10000"/>
                  </a:schemeClr>
                </a:solidFill>
              </a:rPr>
              <a:t> </a:t>
            </a:r>
            <a:r>
              <a:rPr lang="en-US" sz="2400" baseline="30000" dirty="0" smtClean="0">
                <a:solidFill>
                  <a:schemeClr val="bg2">
                    <a:lumMod val="10000"/>
                  </a:schemeClr>
                </a:solidFill>
              </a:rPr>
              <a:t>* </a:t>
            </a:r>
            <a:r>
              <a:rPr lang="en-US" sz="2400" dirty="0" smtClean="0">
                <a:solidFill>
                  <a:schemeClr val="bg2">
                    <a:lumMod val="10000"/>
                  </a:schemeClr>
                </a:solidFill>
              </a:rPr>
              <a:t>=(</a:t>
            </a:r>
            <a:r>
              <a:rPr lang="en-US" sz="2400" dirty="0" smtClean="0">
                <a:solidFill>
                  <a:schemeClr val="bg2">
                    <a:lumMod val="10000"/>
                  </a:schemeClr>
                </a:solidFill>
                <a:sym typeface="Wingdings" pitchFamily="2" charset="2"/>
              </a:rPr>
              <a:t>8</a:t>
            </a:r>
            <a:r>
              <a:rPr lang="en-US" sz="2400" dirty="0" smtClean="0">
                <a:solidFill>
                  <a:schemeClr val="bg2">
                    <a:lumMod val="10000"/>
                  </a:schemeClr>
                </a:solidFill>
              </a:rPr>
              <a:t>+t</a:t>
            </a:r>
            <a:r>
              <a:rPr lang="en-US" sz="2400" baseline="-25000" dirty="0" smtClean="0">
                <a:solidFill>
                  <a:schemeClr val="bg2">
                    <a:lumMod val="10000"/>
                  </a:schemeClr>
                </a:solidFill>
              </a:rPr>
              <a:t>2</a:t>
            </a:r>
            <a:r>
              <a:rPr lang="en-US" sz="2400" dirty="0" smtClean="0">
                <a:solidFill>
                  <a:schemeClr val="bg2">
                    <a:lumMod val="10000"/>
                  </a:schemeClr>
                </a:solidFill>
              </a:rPr>
              <a:t>)</a:t>
            </a:r>
            <a:r>
              <a:rPr lang="en-US" sz="2400" baseline="30000" dirty="0" smtClean="0">
                <a:solidFill>
                  <a:schemeClr val="bg2">
                    <a:lumMod val="10000"/>
                  </a:schemeClr>
                </a:solidFill>
              </a:rPr>
              <a:t>2</a:t>
            </a:r>
            <a:r>
              <a:rPr lang="en-US" sz="2400" dirty="0" smtClean="0">
                <a:solidFill>
                  <a:schemeClr val="bg2">
                    <a:lumMod val="10000"/>
                  </a:schemeClr>
                </a:solidFill>
              </a:rPr>
              <a:t>/18+(</a:t>
            </a:r>
            <a:r>
              <a:rPr lang="en-US" sz="2400" dirty="0" smtClean="0">
                <a:solidFill>
                  <a:schemeClr val="bg2">
                    <a:lumMod val="10000"/>
                  </a:schemeClr>
                </a:solidFill>
                <a:sym typeface="Wingdings" pitchFamily="2" charset="2"/>
              </a:rPr>
              <a:t>18</a:t>
            </a:r>
            <a:r>
              <a:rPr lang="en-US" sz="2400" dirty="0" smtClean="0">
                <a:solidFill>
                  <a:schemeClr val="bg2">
                    <a:lumMod val="10000"/>
                  </a:schemeClr>
                </a:solidFill>
              </a:rPr>
              <a:t>-2t</a:t>
            </a:r>
            <a:r>
              <a:rPr lang="en-US" sz="2400" baseline="-25000" dirty="0" smtClean="0">
                <a:solidFill>
                  <a:schemeClr val="bg2">
                    <a:lumMod val="10000"/>
                  </a:schemeClr>
                </a:solidFill>
              </a:rPr>
              <a:t>1</a:t>
            </a:r>
            <a:r>
              <a:rPr lang="en-US" sz="2400" dirty="0" smtClean="0">
                <a:solidFill>
                  <a:schemeClr val="bg2">
                    <a:lumMod val="10000"/>
                  </a:schemeClr>
                </a:solidFill>
              </a:rPr>
              <a:t>)</a:t>
            </a:r>
            <a:r>
              <a:rPr lang="en-US" sz="2400" baseline="30000" dirty="0" smtClean="0">
                <a:solidFill>
                  <a:schemeClr val="bg2">
                    <a:lumMod val="10000"/>
                  </a:schemeClr>
                </a:solidFill>
              </a:rPr>
              <a:t>2</a:t>
            </a:r>
            <a:r>
              <a:rPr lang="en-US" sz="2400" dirty="0" smtClean="0">
                <a:solidFill>
                  <a:schemeClr val="bg2">
                    <a:lumMod val="10000"/>
                  </a:schemeClr>
                </a:solidFill>
              </a:rPr>
              <a:t>/27 = 32/3 * 32/3 /18 + 6*6/27= 7.7</a:t>
            </a:r>
          </a:p>
          <a:p>
            <a:pPr algn="just">
              <a:buNone/>
            </a:pPr>
            <a:endParaRPr lang="en-US" sz="2400" dirty="0" smtClean="0">
              <a:solidFill>
                <a:schemeClr val="bg2">
                  <a:lumMod val="10000"/>
                </a:schemeClr>
              </a:solidFill>
            </a:endParaRPr>
          </a:p>
          <a:p>
            <a:pPr algn="just">
              <a:buNone/>
            </a:pPr>
            <a:r>
              <a:rPr lang="en-US" sz="2400" dirty="0" smtClean="0">
                <a:solidFill>
                  <a:schemeClr val="bg2">
                    <a:lumMod val="10000"/>
                  </a:schemeClr>
                </a:solidFill>
              </a:rPr>
              <a:t>    	W</a:t>
            </a:r>
            <a:r>
              <a:rPr lang="en-US" sz="2400" baseline="-25000" dirty="0" smtClean="0">
                <a:solidFill>
                  <a:schemeClr val="bg2">
                    <a:lumMod val="10000"/>
                  </a:schemeClr>
                </a:solidFill>
              </a:rPr>
              <a:t>1</a:t>
            </a:r>
            <a:r>
              <a:rPr lang="en-US" sz="2400" dirty="0" smtClean="0">
                <a:solidFill>
                  <a:schemeClr val="bg2">
                    <a:lumMod val="10000"/>
                  </a:schemeClr>
                </a:solidFill>
              </a:rPr>
              <a:t>= 3/2 Q</a:t>
            </a:r>
            <a:r>
              <a:rPr lang="en-US" sz="2400" baseline="-25000" dirty="0" smtClean="0">
                <a:solidFill>
                  <a:schemeClr val="bg2">
                    <a:lumMod val="10000"/>
                  </a:schemeClr>
                </a:solidFill>
              </a:rPr>
              <a:t>1</a:t>
            </a:r>
            <a:r>
              <a:rPr lang="en-US" sz="2400" baseline="30000" dirty="0" smtClean="0">
                <a:solidFill>
                  <a:schemeClr val="bg2">
                    <a:lumMod val="10000"/>
                  </a:schemeClr>
                </a:solidFill>
              </a:rPr>
              <a:t>2 </a:t>
            </a:r>
            <a:r>
              <a:rPr lang="en-US" sz="2400" dirty="0" smtClean="0">
                <a:solidFill>
                  <a:schemeClr val="bg2">
                    <a:lumMod val="10000"/>
                  </a:schemeClr>
                </a:solidFill>
              </a:rPr>
              <a:t>+</a:t>
            </a:r>
            <a:r>
              <a:rPr lang="el-GR" sz="2400" dirty="0" smtClean="0">
                <a:solidFill>
                  <a:schemeClr val="bg2">
                    <a:lumMod val="10000"/>
                  </a:schemeClr>
                </a:solidFill>
              </a:rPr>
              <a:t> π</a:t>
            </a:r>
            <a:r>
              <a:rPr lang="en-US" sz="2400" baseline="-25000" dirty="0" smtClean="0">
                <a:solidFill>
                  <a:schemeClr val="bg2">
                    <a:lumMod val="10000"/>
                  </a:schemeClr>
                </a:solidFill>
              </a:rPr>
              <a:t>1 </a:t>
            </a:r>
            <a:r>
              <a:rPr lang="en-US" sz="2400" dirty="0" smtClean="0">
                <a:solidFill>
                  <a:schemeClr val="bg2">
                    <a:lumMod val="10000"/>
                  </a:schemeClr>
                </a:solidFill>
              </a:rPr>
              <a:t>+ t</a:t>
            </a:r>
            <a:r>
              <a:rPr lang="en-US" sz="2400" baseline="-25000" dirty="0" smtClean="0">
                <a:solidFill>
                  <a:schemeClr val="bg2">
                    <a:lumMod val="10000"/>
                  </a:schemeClr>
                </a:solidFill>
              </a:rPr>
              <a:t>1</a:t>
            </a:r>
            <a:r>
              <a:rPr lang="en-US" sz="2400" dirty="0" smtClean="0">
                <a:solidFill>
                  <a:schemeClr val="bg2">
                    <a:lumMod val="10000"/>
                  </a:schemeClr>
                </a:solidFill>
              </a:rPr>
              <a:t>e</a:t>
            </a:r>
            <a:r>
              <a:rPr lang="en-US" sz="2400" baseline="-25000" dirty="0" smtClean="0">
                <a:solidFill>
                  <a:schemeClr val="bg2">
                    <a:lumMod val="10000"/>
                  </a:schemeClr>
                </a:solidFill>
              </a:rPr>
              <a:t>2</a:t>
            </a:r>
            <a:r>
              <a:rPr lang="en-US" sz="2400" dirty="0" smtClean="0">
                <a:solidFill>
                  <a:schemeClr val="bg2">
                    <a:lumMod val="10000"/>
                  </a:schemeClr>
                </a:solidFill>
              </a:rPr>
              <a:t> = 3/2 (30/9)</a:t>
            </a:r>
            <a:r>
              <a:rPr lang="en-US" sz="2400" baseline="30000" dirty="0" smtClean="0">
                <a:solidFill>
                  <a:schemeClr val="bg2">
                    <a:lumMod val="10000"/>
                  </a:schemeClr>
                </a:solidFill>
              </a:rPr>
              <a:t>2 </a:t>
            </a:r>
            <a:r>
              <a:rPr lang="en-US" sz="2400" dirty="0" smtClean="0">
                <a:solidFill>
                  <a:schemeClr val="bg2">
                    <a:lumMod val="10000"/>
                  </a:schemeClr>
                </a:solidFill>
              </a:rPr>
              <a:t>+</a:t>
            </a:r>
            <a:r>
              <a:rPr lang="el-GR" sz="2400" dirty="0" smtClean="0">
                <a:solidFill>
                  <a:schemeClr val="bg2">
                    <a:lumMod val="10000"/>
                  </a:schemeClr>
                </a:solidFill>
              </a:rPr>
              <a:t> </a:t>
            </a:r>
            <a:r>
              <a:rPr lang="en-US" sz="2400" dirty="0" smtClean="0">
                <a:solidFill>
                  <a:schemeClr val="bg2">
                    <a:lumMod val="10000"/>
                  </a:schemeClr>
                </a:solidFill>
              </a:rPr>
              <a:t>21.7</a:t>
            </a:r>
            <a:r>
              <a:rPr lang="en-US" sz="2400" baseline="-25000" dirty="0" smtClean="0">
                <a:solidFill>
                  <a:schemeClr val="bg2">
                    <a:lumMod val="10000"/>
                  </a:schemeClr>
                </a:solidFill>
              </a:rPr>
              <a:t> </a:t>
            </a:r>
            <a:r>
              <a:rPr lang="en-US" sz="2400" dirty="0" smtClean="0">
                <a:solidFill>
                  <a:schemeClr val="bg2">
                    <a:lumMod val="10000"/>
                  </a:schemeClr>
                </a:solidFill>
              </a:rPr>
              <a:t>+ 6*6/9=42.4</a:t>
            </a:r>
            <a:r>
              <a:rPr lang="en-US" sz="2400" baseline="-25000" dirty="0" smtClean="0">
                <a:solidFill>
                  <a:schemeClr val="bg2">
                    <a:lumMod val="10000"/>
                  </a:schemeClr>
                </a:solidFill>
              </a:rPr>
              <a:t> </a:t>
            </a:r>
          </a:p>
          <a:p>
            <a:pPr algn="just">
              <a:buNone/>
            </a:pPr>
            <a:r>
              <a:rPr lang="en-US" sz="2400" dirty="0" smtClean="0">
                <a:solidFill>
                  <a:schemeClr val="bg2">
                    <a:lumMod val="10000"/>
                  </a:schemeClr>
                </a:solidFill>
              </a:rPr>
              <a:t>	W</a:t>
            </a:r>
            <a:r>
              <a:rPr lang="en-US" sz="2400" baseline="-25000" dirty="0" smtClean="0">
                <a:solidFill>
                  <a:schemeClr val="bg2">
                    <a:lumMod val="10000"/>
                  </a:schemeClr>
                </a:solidFill>
              </a:rPr>
              <a:t>2</a:t>
            </a:r>
            <a:r>
              <a:rPr lang="en-US" sz="2400" dirty="0" smtClean="0">
                <a:solidFill>
                  <a:schemeClr val="bg2">
                    <a:lumMod val="10000"/>
                  </a:schemeClr>
                </a:solidFill>
              </a:rPr>
              <a:t>= Q</a:t>
            </a:r>
            <a:r>
              <a:rPr lang="en-US" sz="2400" baseline="-25000" dirty="0" smtClean="0">
                <a:solidFill>
                  <a:schemeClr val="bg2">
                    <a:lumMod val="10000"/>
                  </a:schemeClr>
                </a:solidFill>
              </a:rPr>
              <a:t>2</a:t>
            </a:r>
            <a:r>
              <a:rPr lang="en-US" sz="2400" baseline="30000" dirty="0" smtClean="0">
                <a:solidFill>
                  <a:schemeClr val="bg2">
                    <a:lumMod val="10000"/>
                  </a:schemeClr>
                </a:solidFill>
              </a:rPr>
              <a:t>2 </a:t>
            </a:r>
            <a:r>
              <a:rPr lang="en-US" sz="2400" dirty="0" smtClean="0">
                <a:solidFill>
                  <a:schemeClr val="bg2">
                    <a:lumMod val="10000"/>
                  </a:schemeClr>
                </a:solidFill>
              </a:rPr>
              <a:t>+</a:t>
            </a:r>
            <a:r>
              <a:rPr lang="el-GR" sz="2400" dirty="0" smtClean="0">
                <a:solidFill>
                  <a:schemeClr val="bg2">
                    <a:lumMod val="10000"/>
                  </a:schemeClr>
                </a:solidFill>
              </a:rPr>
              <a:t> π</a:t>
            </a:r>
            <a:r>
              <a:rPr lang="en-US" sz="2400" baseline="-25000" dirty="0" smtClean="0">
                <a:solidFill>
                  <a:schemeClr val="bg2">
                    <a:lumMod val="10000"/>
                  </a:schemeClr>
                </a:solidFill>
              </a:rPr>
              <a:t>2 </a:t>
            </a:r>
            <a:r>
              <a:rPr lang="en-US" sz="2400" dirty="0" smtClean="0">
                <a:solidFill>
                  <a:schemeClr val="bg2">
                    <a:lumMod val="10000"/>
                  </a:schemeClr>
                </a:solidFill>
              </a:rPr>
              <a:t>+ t</a:t>
            </a:r>
            <a:r>
              <a:rPr lang="en-US" sz="2400" baseline="-25000" dirty="0" smtClean="0">
                <a:solidFill>
                  <a:schemeClr val="bg2">
                    <a:lumMod val="10000"/>
                  </a:schemeClr>
                </a:solidFill>
              </a:rPr>
              <a:t>2</a:t>
            </a:r>
            <a:r>
              <a:rPr lang="en-US" sz="2400" dirty="0" smtClean="0">
                <a:solidFill>
                  <a:schemeClr val="bg2">
                    <a:lumMod val="10000"/>
                  </a:schemeClr>
                </a:solidFill>
              </a:rPr>
              <a:t>e</a:t>
            </a:r>
            <a:r>
              <a:rPr lang="en-US" sz="2400" baseline="-25000" dirty="0" smtClean="0">
                <a:solidFill>
                  <a:schemeClr val="bg2">
                    <a:lumMod val="10000"/>
                  </a:schemeClr>
                </a:solidFill>
              </a:rPr>
              <a:t>1</a:t>
            </a:r>
            <a:r>
              <a:rPr lang="en-US" sz="2400" dirty="0" smtClean="0">
                <a:solidFill>
                  <a:schemeClr val="bg2">
                    <a:lumMod val="10000"/>
                  </a:schemeClr>
                </a:solidFill>
              </a:rPr>
              <a:t> = (20/9)</a:t>
            </a:r>
            <a:r>
              <a:rPr lang="en-US" sz="2400" baseline="30000" dirty="0" smtClean="0">
                <a:solidFill>
                  <a:schemeClr val="bg2">
                    <a:lumMod val="10000"/>
                  </a:schemeClr>
                </a:solidFill>
              </a:rPr>
              <a:t>2 </a:t>
            </a:r>
            <a:r>
              <a:rPr lang="en-US" sz="2400" dirty="0" smtClean="0">
                <a:solidFill>
                  <a:schemeClr val="bg2">
                    <a:lumMod val="10000"/>
                  </a:schemeClr>
                </a:solidFill>
              </a:rPr>
              <a:t>+</a:t>
            </a:r>
            <a:r>
              <a:rPr lang="el-GR" sz="2400" dirty="0" smtClean="0">
                <a:solidFill>
                  <a:schemeClr val="bg2">
                    <a:lumMod val="10000"/>
                  </a:schemeClr>
                </a:solidFill>
              </a:rPr>
              <a:t> </a:t>
            </a:r>
            <a:r>
              <a:rPr lang="en-US" sz="2400" dirty="0" smtClean="0">
                <a:solidFill>
                  <a:schemeClr val="bg2">
                    <a:lumMod val="10000"/>
                  </a:schemeClr>
                </a:solidFill>
              </a:rPr>
              <a:t>7.7</a:t>
            </a:r>
            <a:r>
              <a:rPr lang="en-US" sz="2400" baseline="-25000" dirty="0" smtClean="0">
                <a:solidFill>
                  <a:schemeClr val="bg2">
                    <a:lumMod val="10000"/>
                  </a:schemeClr>
                </a:solidFill>
              </a:rPr>
              <a:t> </a:t>
            </a:r>
            <a:r>
              <a:rPr lang="en-US" sz="2400" dirty="0" smtClean="0">
                <a:solidFill>
                  <a:schemeClr val="bg2">
                    <a:lumMod val="10000"/>
                  </a:schemeClr>
                </a:solidFill>
              </a:rPr>
              <a:t>+ 8/3*4/9= 13.8</a:t>
            </a:r>
          </a:p>
          <a:p>
            <a:pPr marL="91440" algn="just">
              <a:buNone/>
            </a:pPr>
            <a:endParaRPr lang="en-US" sz="2800" baseline="-25000" dirty="0" smtClean="0">
              <a:solidFill>
                <a:srgbClr val="C00000"/>
              </a:solidFill>
            </a:endParaRPr>
          </a:p>
          <a:p>
            <a:pPr algn="just">
              <a:buNone/>
            </a:pPr>
            <a:r>
              <a:rPr lang="en-US" sz="2800" baseline="-25000" dirty="0" smtClean="0"/>
              <a:t>   </a:t>
            </a:r>
            <a:endParaRPr lang="en-US" sz="2800" dirty="0" smtClean="0"/>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algn="just">
              <a:buNone/>
            </a:pPr>
            <a:r>
              <a:rPr lang="en-US" sz="2800" dirty="0" smtClean="0"/>
              <a:t>Without any tariffs we would get</a:t>
            </a:r>
          </a:p>
          <a:p>
            <a:pPr algn="just">
              <a:buNone/>
            </a:pPr>
            <a:r>
              <a:rPr lang="en-US" sz="2800" dirty="0" smtClean="0">
                <a:solidFill>
                  <a:srgbClr val="C00000"/>
                </a:solidFill>
              </a:rPr>
              <a:t>		        </a:t>
            </a:r>
            <a:r>
              <a:rPr lang="en-US" sz="2800" dirty="0" smtClean="0"/>
              <a:t>h</a:t>
            </a:r>
            <a:r>
              <a:rPr lang="en-US" sz="2800" baseline="-25000" dirty="0" smtClean="0"/>
              <a:t>1</a:t>
            </a:r>
            <a:r>
              <a:rPr lang="en-US" sz="2800" dirty="0" smtClean="0"/>
              <a:t>* = 18/9; e</a:t>
            </a:r>
            <a:r>
              <a:rPr lang="en-US" sz="2800" baseline="-25000" dirty="0" smtClean="0"/>
              <a:t>1</a:t>
            </a:r>
            <a:r>
              <a:rPr lang="en-US" sz="2800" dirty="0" smtClean="0"/>
              <a:t>* = 12/9; h</a:t>
            </a:r>
            <a:r>
              <a:rPr lang="en-US" sz="2800" baseline="-25000" dirty="0" smtClean="0"/>
              <a:t>2</a:t>
            </a:r>
            <a:r>
              <a:rPr lang="en-US" sz="2800" dirty="0" smtClean="0"/>
              <a:t>* = 12/9; e</a:t>
            </a:r>
            <a:r>
              <a:rPr lang="en-US" sz="2800" baseline="-25000" dirty="0" smtClean="0"/>
              <a:t>2</a:t>
            </a:r>
            <a:r>
              <a:rPr lang="en-US" sz="2800" dirty="0" smtClean="0"/>
              <a:t>* = 18/9</a:t>
            </a:r>
          </a:p>
          <a:p>
            <a:pPr marL="91440" algn="just">
              <a:buNone/>
            </a:pPr>
            <a:r>
              <a:rPr lang="en-US" sz="2800" dirty="0" smtClean="0"/>
              <a:t>		        Q</a:t>
            </a:r>
            <a:r>
              <a:rPr lang="en-US" sz="2800" baseline="-25000" dirty="0" smtClean="0"/>
              <a:t>1</a:t>
            </a:r>
            <a:r>
              <a:rPr lang="en-US" sz="2800" baseline="30000" dirty="0" smtClean="0"/>
              <a:t>*</a:t>
            </a:r>
            <a:r>
              <a:rPr lang="en-US" sz="2800" dirty="0" smtClean="0"/>
              <a:t> = h</a:t>
            </a:r>
            <a:r>
              <a:rPr lang="en-US" sz="2800" baseline="-25000" dirty="0" smtClean="0"/>
              <a:t>1</a:t>
            </a:r>
            <a:r>
              <a:rPr lang="en-US" sz="2800" dirty="0" smtClean="0"/>
              <a:t>*+ e</a:t>
            </a:r>
            <a:r>
              <a:rPr lang="en-US" sz="2800" baseline="-25000" dirty="0" smtClean="0"/>
              <a:t>2</a:t>
            </a:r>
            <a:r>
              <a:rPr lang="en-US" sz="2800" dirty="0" smtClean="0"/>
              <a:t>*=36/9    Q</a:t>
            </a:r>
            <a:r>
              <a:rPr lang="en-US" sz="2800" baseline="-25000" dirty="0" smtClean="0"/>
              <a:t>2</a:t>
            </a:r>
            <a:r>
              <a:rPr lang="en-US" sz="2800" baseline="30000" dirty="0" smtClean="0"/>
              <a:t>* </a:t>
            </a:r>
            <a:r>
              <a:rPr lang="en-US" sz="2800" dirty="0" smtClean="0"/>
              <a:t>= h</a:t>
            </a:r>
            <a:r>
              <a:rPr lang="en-US" sz="2800" baseline="-25000" dirty="0" smtClean="0"/>
              <a:t>2</a:t>
            </a:r>
            <a:r>
              <a:rPr lang="en-US" sz="2800" dirty="0" smtClean="0"/>
              <a:t>* + e</a:t>
            </a:r>
            <a:r>
              <a:rPr lang="en-US" sz="2800" baseline="-25000" dirty="0" smtClean="0"/>
              <a:t>1</a:t>
            </a:r>
            <a:r>
              <a:rPr lang="en-US" sz="2800" dirty="0" smtClean="0"/>
              <a:t>* = 24/9</a:t>
            </a:r>
          </a:p>
          <a:p>
            <a:pPr marL="91440" algn="just">
              <a:buNone/>
            </a:pPr>
            <a:r>
              <a:rPr lang="en-US" sz="2800" dirty="0" smtClean="0"/>
              <a:t>		        P</a:t>
            </a:r>
            <a:r>
              <a:rPr lang="en-US" sz="2800" baseline="-25000" dirty="0" smtClean="0"/>
              <a:t>1</a:t>
            </a:r>
            <a:r>
              <a:rPr lang="en-US" sz="2800" baseline="30000" dirty="0" smtClean="0"/>
              <a:t>* </a:t>
            </a:r>
            <a:r>
              <a:rPr lang="en-US" sz="2800" dirty="0" smtClean="0"/>
              <a:t>= 20-3 Q</a:t>
            </a:r>
            <a:r>
              <a:rPr lang="en-US" sz="2800" baseline="-25000" dirty="0" smtClean="0"/>
              <a:t>1</a:t>
            </a:r>
            <a:r>
              <a:rPr lang="en-US" sz="2800" baseline="30000" dirty="0" smtClean="0"/>
              <a:t>* </a:t>
            </a:r>
            <a:r>
              <a:rPr lang="en-US" sz="2800" dirty="0" smtClean="0"/>
              <a:t>=8         P</a:t>
            </a:r>
            <a:r>
              <a:rPr lang="en-US" sz="2800" baseline="-25000" dirty="0" smtClean="0"/>
              <a:t>2</a:t>
            </a:r>
            <a:r>
              <a:rPr lang="en-US" sz="2800" baseline="30000" dirty="0" smtClean="0"/>
              <a:t>* </a:t>
            </a:r>
            <a:r>
              <a:rPr lang="en-US" sz="2800" dirty="0" smtClean="0"/>
              <a:t>= 10-2Q</a:t>
            </a:r>
            <a:r>
              <a:rPr lang="en-US" sz="2800" baseline="-25000" dirty="0" smtClean="0"/>
              <a:t>2</a:t>
            </a:r>
            <a:r>
              <a:rPr lang="en-US" sz="2800" baseline="30000" dirty="0" smtClean="0"/>
              <a:t>* </a:t>
            </a:r>
            <a:r>
              <a:rPr lang="en-US" sz="2800" dirty="0" smtClean="0"/>
              <a:t>= 42/9</a:t>
            </a:r>
          </a:p>
          <a:p>
            <a:pPr marL="91440" algn="just">
              <a:buNone/>
            </a:pPr>
            <a:endParaRPr lang="en-US" sz="2400" dirty="0" smtClean="0"/>
          </a:p>
          <a:p>
            <a:pPr algn="just">
              <a:buNone/>
            </a:pPr>
            <a:r>
              <a:rPr lang="en-US" sz="2400" dirty="0" smtClean="0">
                <a:solidFill>
                  <a:srgbClr val="C00000"/>
                </a:solidFill>
              </a:rPr>
              <a:t>  </a:t>
            </a:r>
            <a:r>
              <a:rPr lang="el-GR" sz="2400" dirty="0" smtClean="0"/>
              <a:t>π</a:t>
            </a:r>
            <a:r>
              <a:rPr lang="en-US" sz="2400" baseline="-25000" dirty="0" smtClean="0"/>
              <a:t>1</a:t>
            </a:r>
            <a:r>
              <a:rPr lang="en-US" sz="2400" baseline="30000" dirty="0" smtClean="0"/>
              <a:t> *</a:t>
            </a:r>
            <a:r>
              <a:rPr lang="en-US" sz="2400" dirty="0" smtClean="0"/>
              <a:t>= (</a:t>
            </a:r>
            <a:r>
              <a:rPr lang="en-US" sz="2400" dirty="0" smtClean="0">
                <a:sym typeface="Wingdings" pitchFamily="2" charset="2"/>
              </a:rPr>
              <a:t>18</a:t>
            </a:r>
            <a:r>
              <a:rPr lang="en-US" sz="2400" dirty="0" smtClean="0"/>
              <a:t>+t</a:t>
            </a:r>
            <a:r>
              <a:rPr lang="en-US" sz="2400" baseline="-25000" dirty="0" smtClean="0"/>
              <a:t>1</a:t>
            </a:r>
            <a:r>
              <a:rPr lang="en-US" sz="2400" dirty="0" smtClean="0"/>
              <a:t>)</a:t>
            </a:r>
            <a:r>
              <a:rPr lang="en-US" sz="2400" baseline="30000" dirty="0" smtClean="0"/>
              <a:t>2</a:t>
            </a:r>
            <a:r>
              <a:rPr lang="en-US" sz="2400" dirty="0" smtClean="0"/>
              <a:t>/27+(</a:t>
            </a:r>
            <a:r>
              <a:rPr lang="en-US" sz="2400" dirty="0" smtClean="0">
                <a:sym typeface="Wingdings" pitchFamily="2" charset="2"/>
              </a:rPr>
              <a:t>8</a:t>
            </a:r>
            <a:r>
              <a:rPr lang="en-US" sz="2400" dirty="0" smtClean="0"/>
              <a:t>-2t</a:t>
            </a:r>
            <a:r>
              <a:rPr lang="en-US" sz="2400" baseline="-25000" dirty="0" smtClean="0"/>
              <a:t>2</a:t>
            </a:r>
            <a:r>
              <a:rPr lang="en-US" sz="2400" dirty="0" smtClean="0"/>
              <a:t>)</a:t>
            </a:r>
            <a:r>
              <a:rPr lang="en-US" sz="2400" baseline="30000" dirty="0" smtClean="0"/>
              <a:t>2</a:t>
            </a:r>
            <a:r>
              <a:rPr lang="en-US" sz="2400" dirty="0" smtClean="0"/>
              <a:t>/18 = 18*18/27 + 8*8/18 = 15.6</a:t>
            </a:r>
            <a:endParaRPr lang="en-US" sz="2400" baseline="-25000" dirty="0" smtClean="0"/>
          </a:p>
          <a:p>
            <a:pPr algn="just">
              <a:buNone/>
            </a:pPr>
            <a:r>
              <a:rPr lang="en-US" sz="2400" dirty="0" smtClean="0"/>
              <a:t>  </a:t>
            </a:r>
            <a:r>
              <a:rPr lang="el-GR" sz="2400" dirty="0" smtClean="0"/>
              <a:t>π</a:t>
            </a:r>
            <a:r>
              <a:rPr lang="en-US" sz="2400" baseline="-25000" dirty="0" smtClean="0"/>
              <a:t>2</a:t>
            </a:r>
            <a:r>
              <a:rPr lang="en-US" sz="2400" dirty="0" smtClean="0"/>
              <a:t> </a:t>
            </a:r>
            <a:r>
              <a:rPr lang="en-US" sz="2400" baseline="30000" dirty="0" smtClean="0"/>
              <a:t>* </a:t>
            </a:r>
            <a:r>
              <a:rPr lang="en-US" sz="2400" dirty="0" smtClean="0"/>
              <a:t>=(</a:t>
            </a:r>
            <a:r>
              <a:rPr lang="en-US" sz="2400" dirty="0" smtClean="0">
                <a:sym typeface="Wingdings" pitchFamily="2" charset="2"/>
              </a:rPr>
              <a:t>8</a:t>
            </a:r>
            <a:r>
              <a:rPr lang="en-US" sz="2400" dirty="0" smtClean="0"/>
              <a:t>+t</a:t>
            </a:r>
            <a:r>
              <a:rPr lang="en-US" sz="2400" baseline="-25000" dirty="0" smtClean="0"/>
              <a:t>2</a:t>
            </a:r>
            <a:r>
              <a:rPr lang="en-US" sz="2400" dirty="0" smtClean="0"/>
              <a:t>)</a:t>
            </a:r>
            <a:r>
              <a:rPr lang="en-US" sz="2400" baseline="30000" dirty="0" smtClean="0"/>
              <a:t>2</a:t>
            </a:r>
            <a:r>
              <a:rPr lang="en-US" sz="2400" dirty="0" smtClean="0"/>
              <a:t>/18+(</a:t>
            </a:r>
            <a:r>
              <a:rPr lang="en-US" sz="2400" dirty="0" smtClean="0">
                <a:sym typeface="Wingdings" pitchFamily="2" charset="2"/>
              </a:rPr>
              <a:t>18</a:t>
            </a:r>
            <a:r>
              <a:rPr lang="en-US" sz="2400" dirty="0" smtClean="0"/>
              <a:t>-2t</a:t>
            </a:r>
            <a:r>
              <a:rPr lang="en-US" sz="2400" baseline="-25000" dirty="0" smtClean="0"/>
              <a:t>1</a:t>
            </a:r>
            <a:r>
              <a:rPr lang="en-US" sz="2400" dirty="0" smtClean="0"/>
              <a:t>)</a:t>
            </a:r>
            <a:r>
              <a:rPr lang="en-US" sz="2400" baseline="30000" dirty="0" smtClean="0"/>
              <a:t>2</a:t>
            </a:r>
            <a:r>
              <a:rPr lang="en-US" sz="2400" dirty="0" smtClean="0"/>
              <a:t>/27 = 8*8/18 + 18*18/27= 15.6</a:t>
            </a:r>
          </a:p>
          <a:p>
            <a:pPr algn="just">
              <a:buNone/>
            </a:pPr>
            <a:endParaRPr lang="en-US" sz="2400" dirty="0" smtClean="0"/>
          </a:p>
          <a:p>
            <a:pPr algn="just">
              <a:buNone/>
            </a:pPr>
            <a:r>
              <a:rPr lang="en-US" sz="2400" dirty="0" smtClean="0"/>
              <a:t>    	W</a:t>
            </a:r>
            <a:r>
              <a:rPr lang="en-US" sz="2400" baseline="-25000" dirty="0" smtClean="0"/>
              <a:t>1</a:t>
            </a:r>
            <a:r>
              <a:rPr lang="en-US" sz="2400" dirty="0" smtClean="0"/>
              <a:t>= 3/2 Q</a:t>
            </a:r>
            <a:r>
              <a:rPr lang="en-US" sz="2400" baseline="-25000" dirty="0" smtClean="0"/>
              <a:t>1</a:t>
            </a:r>
            <a:r>
              <a:rPr lang="en-US" sz="2400" baseline="30000" dirty="0" smtClean="0"/>
              <a:t>2 </a:t>
            </a:r>
            <a:r>
              <a:rPr lang="en-US" sz="2400" dirty="0" smtClean="0"/>
              <a:t>+</a:t>
            </a:r>
            <a:r>
              <a:rPr lang="el-GR" sz="2400" dirty="0" smtClean="0"/>
              <a:t> π</a:t>
            </a:r>
            <a:r>
              <a:rPr lang="en-US" sz="2400" baseline="-25000" dirty="0" smtClean="0"/>
              <a:t>1 </a:t>
            </a:r>
            <a:r>
              <a:rPr lang="en-US" sz="2400" dirty="0" smtClean="0"/>
              <a:t>+ t</a:t>
            </a:r>
            <a:r>
              <a:rPr lang="en-US" sz="2400" baseline="-25000" dirty="0" smtClean="0"/>
              <a:t>1</a:t>
            </a:r>
            <a:r>
              <a:rPr lang="en-US" sz="2400" dirty="0" smtClean="0"/>
              <a:t>e</a:t>
            </a:r>
            <a:r>
              <a:rPr lang="en-US" sz="2400" baseline="-25000" dirty="0" smtClean="0"/>
              <a:t>2</a:t>
            </a:r>
            <a:r>
              <a:rPr lang="en-US" sz="2400" dirty="0" smtClean="0"/>
              <a:t> = 3/2 (36/9)</a:t>
            </a:r>
            <a:r>
              <a:rPr lang="en-US" sz="2400" baseline="30000" dirty="0" smtClean="0"/>
              <a:t>2 </a:t>
            </a:r>
            <a:r>
              <a:rPr lang="en-US" sz="2400" dirty="0" smtClean="0"/>
              <a:t>+</a:t>
            </a:r>
            <a:r>
              <a:rPr lang="el-GR" sz="2400" dirty="0" smtClean="0"/>
              <a:t> </a:t>
            </a:r>
            <a:r>
              <a:rPr lang="en-US" sz="2400" dirty="0" smtClean="0"/>
              <a:t>15.6</a:t>
            </a:r>
            <a:r>
              <a:rPr lang="en-US" sz="2400" baseline="-25000" dirty="0" smtClean="0"/>
              <a:t> </a:t>
            </a:r>
            <a:r>
              <a:rPr lang="en-US" sz="2400" dirty="0" smtClean="0"/>
              <a:t>+ 0=39.6</a:t>
            </a:r>
            <a:r>
              <a:rPr lang="en-US" sz="2400" baseline="-25000" dirty="0" smtClean="0"/>
              <a:t> </a:t>
            </a:r>
          </a:p>
          <a:p>
            <a:pPr algn="just">
              <a:buNone/>
            </a:pPr>
            <a:r>
              <a:rPr lang="en-US" sz="2400" dirty="0" smtClean="0"/>
              <a:t>	W</a:t>
            </a:r>
            <a:r>
              <a:rPr lang="en-US" sz="2400" baseline="-25000" dirty="0" smtClean="0"/>
              <a:t>2</a:t>
            </a:r>
            <a:r>
              <a:rPr lang="en-US" sz="2400" dirty="0" smtClean="0"/>
              <a:t>= Q</a:t>
            </a:r>
            <a:r>
              <a:rPr lang="en-US" sz="2400" baseline="-25000" dirty="0" smtClean="0"/>
              <a:t>2</a:t>
            </a:r>
            <a:r>
              <a:rPr lang="en-US" sz="2400" baseline="30000" dirty="0" smtClean="0"/>
              <a:t>2 </a:t>
            </a:r>
            <a:r>
              <a:rPr lang="en-US" sz="2400" dirty="0" smtClean="0"/>
              <a:t>+</a:t>
            </a:r>
            <a:r>
              <a:rPr lang="el-GR" sz="2400" dirty="0" smtClean="0"/>
              <a:t> π</a:t>
            </a:r>
            <a:r>
              <a:rPr lang="en-US" sz="2400" baseline="-25000" dirty="0" smtClean="0"/>
              <a:t>2 </a:t>
            </a:r>
            <a:r>
              <a:rPr lang="en-US" sz="2400" dirty="0" smtClean="0"/>
              <a:t>+ t</a:t>
            </a:r>
            <a:r>
              <a:rPr lang="en-US" sz="2400" baseline="-25000" dirty="0" smtClean="0"/>
              <a:t>2</a:t>
            </a:r>
            <a:r>
              <a:rPr lang="en-US" sz="2400" dirty="0" smtClean="0"/>
              <a:t>e</a:t>
            </a:r>
            <a:r>
              <a:rPr lang="en-US" sz="2400" baseline="-25000" dirty="0" smtClean="0"/>
              <a:t>1</a:t>
            </a:r>
            <a:r>
              <a:rPr lang="en-US" sz="2400" dirty="0" smtClean="0"/>
              <a:t> = (24/9)</a:t>
            </a:r>
            <a:r>
              <a:rPr lang="en-US" sz="2400" baseline="30000" dirty="0" smtClean="0"/>
              <a:t>2 </a:t>
            </a:r>
            <a:r>
              <a:rPr lang="en-US" sz="2400" dirty="0" smtClean="0"/>
              <a:t>+</a:t>
            </a:r>
            <a:r>
              <a:rPr lang="el-GR" sz="2400" dirty="0" smtClean="0"/>
              <a:t> </a:t>
            </a:r>
            <a:r>
              <a:rPr lang="en-US" sz="2400" dirty="0" smtClean="0"/>
              <a:t>15.6</a:t>
            </a:r>
            <a:r>
              <a:rPr lang="en-US" sz="2400" baseline="-25000" dirty="0" smtClean="0"/>
              <a:t> </a:t>
            </a:r>
            <a:r>
              <a:rPr lang="en-US" sz="2400" dirty="0" smtClean="0"/>
              <a:t>+ 0 = 22.7</a:t>
            </a:r>
          </a:p>
          <a:p>
            <a:pPr algn="just">
              <a:buNone/>
            </a:pPr>
            <a:r>
              <a:rPr lang="en-US" sz="2800" dirty="0" smtClean="0"/>
              <a:t>        Q</a:t>
            </a:r>
            <a:r>
              <a:rPr lang="en-US" sz="2800" baseline="-25000" dirty="0" smtClean="0"/>
              <a:t>1</a:t>
            </a:r>
            <a:r>
              <a:rPr lang="en-US" sz="2800" baseline="30000" dirty="0" smtClean="0"/>
              <a:t>* </a:t>
            </a:r>
            <a:r>
              <a:rPr lang="en-US" sz="2800" dirty="0" smtClean="0"/>
              <a:t>= 36/9 &gt;</a:t>
            </a:r>
            <a:r>
              <a:rPr lang="en-US" sz="2800" dirty="0" smtClean="0">
                <a:solidFill>
                  <a:srgbClr val="C00000"/>
                </a:solidFill>
              </a:rPr>
              <a:t> </a:t>
            </a:r>
            <a:r>
              <a:rPr lang="en-US" sz="2800" dirty="0" smtClean="0">
                <a:solidFill>
                  <a:schemeClr val="bg2">
                    <a:lumMod val="10000"/>
                  </a:schemeClr>
                </a:solidFill>
              </a:rPr>
              <a:t>30/9 = Q</a:t>
            </a:r>
            <a:r>
              <a:rPr lang="en-US" sz="2800" baseline="-25000" dirty="0" smtClean="0">
                <a:solidFill>
                  <a:schemeClr val="bg2">
                    <a:lumMod val="10000"/>
                  </a:schemeClr>
                </a:solidFill>
              </a:rPr>
              <a:t>1</a:t>
            </a:r>
            <a:r>
              <a:rPr lang="en-US" sz="2800" baseline="30000" dirty="0" smtClean="0">
                <a:solidFill>
                  <a:schemeClr val="bg2">
                    <a:lumMod val="10000"/>
                  </a:schemeClr>
                </a:solidFill>
              </a:rPr>
              <a:t>*</a:t>
            </a:r>
            <a:r>
              <a:rPr lang="en-US" sz="2800" dirty="0" smtClean="0">
                <a:solidFill>
                  <a:schemeClr val="bg2">
                    <a:lumMod val="10000"/>
                  </a:schemeClr>
                </a:solidFill>
              </a:rPr>
              <a:t>     </a:t>
            </a:r>
            <a:r>
              <a:rPr lang="en-US" sz="2800" dirty="0" smtClean="0"/>
              <a:t>Q</a:t>
            </a:r>
            <a:r>
              <a:rPr lang="en-US" sz="2800" baseline="-25000" dirty="0" smtClean="0"/>
              <a:t>2</a:t>
            </a:r>
            <a:r>
              <a:rPr lang="en-US" sz="2800" baseline="30000" dirty="0" smtClean="0"/>
              <a:t>* </a:t>
            </a:r>
            <a:r>
              <a:rPr lang="en-US" sz="2800" dirty="0" smtClean="0"/>
              <a:t>= 24/9 &gt;</a:t>
            </a:r>
            <a:r>
              <a:rPr lang="en-US" sz="2800" dirty="0" smtClean="0">
                <a:solidFill>
                  <a:srgbClr val="C00000"/>
                </a:solidFill>
              </a:rPr>
              <a:t> </a:t>
            </a:r>
            <a:r>
              <a:rPr lang="en-US" sz="2800" dirty="0" smtClean="0">
                <a:solidFill>
                  <a:schemeClr val="bg2">
                    <a:lumMod val="10000"/>
                  </a:schemeClr>
                </a:solidFill>
              </a:rPr>
              <a:t>20/9 = Q</a:t>
            </a:r>
            <a:r>
              <a:rPr lang="en-US" sz="2800" baseline="-25000" dirty="0" smtClean="0">
                <a:solidFill>
                  <a:schemeClr val="bg2">
                    <a:lumMod val="10000"/>
                  </a:schemeClr>
                </a:solidFill>
              </a:rPr>
              <a:t>2</a:t>
            </a:r>
            <a:r>
              <a:rPr lang="en-US" sz="2800" baseline="30000" dirty="0" smtClean="0">
                <a:solidFill>
                  <a:schemeClr val="bg2">
                    <a:lumMod val="10000"/>
                  </a:schemeClr>
                </a:solidFill>
              </a:rPr>
              <a:t>*</a:t>
            </a:r>
            <a:endParaRPr lang="en-US" sz="2800" dirty="0" smtClean="0">
              <a:solidFill>
                <a:schemeClr val="bg2">
                  <a:lumMod val="10000"/>
                </a:schemeClr>
              </a:solidFill>
            </a:endParaRPr>
          </a:p>
          <a:p>
            <a:pPr algn="just">
              <a:buNone/>
            </a:pPr>
            <a:endParaRPr lang="en-US" sz="2800" dirty="0" smtClean="0"/>
          </a:p>
          <a:p>
            <a:pPr algn="just">
              <a:buNone/>
            </a:pPr>
            <a:endParaRPr lang="en-US" sz="2800" baseline="-25000" dirty="0" smtClean="0">
              <a:solidFill>
                <a:srgbClr val="FFFF00"/>
              </a:solidFill>
            </a:endParaRPr>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International tariffs</a:t>
            </a:r>
            <a:endParaRPr lang="en-US" dirty="0"/>
          </a:p>
        </p:txBody>
      </p:sp>
      <p:sp>
        <p:nvSpPr>
          <p:cNvPr id="3" name="Content Placeholder 2"/>
          <p:cNvSpPr>
            <a:spLocks noGrp="1"/>
          </p:cNvSpPr>
          <p:nvPr>
            <p:ph idx="1"/>
          </p:nvPr>
        </p:nvSpPr>
        <p:spPr>
          <a:xfrm>
            <a:off x="0" y="1238220"/>
            <a:ext cx="9144000" cy="5330898"/>
          </a:xfrm>
        </p:spPr>
        <p:txBody>
          <a:bodyPr/>
          <a:lstStyle/>
          <a:p>
            <a:pPr algn="just">
              <a:spcBef>
                <a:spcPts val="0"/>
              </a:spcBef>
              <a:buNone/>
            </a:pPr>
            <a:r>
              <a:rPr lang="en-US" sz="2400" dirty="0" smtClean="0">
                <a:solidFill>
                  <a:srgbClr val="FFFF00"/>
                </a:solidFill>
              </a:rPr>
              <a:t>Without any tariffs, prices will be lower and consumer surpluses will be higher. Also the sum of welfare of both countries would be higher.</a:t>
            </a:r>
          </a:p>
          <a:p>
            <a:pPr algn="just">
              <a:spcBef>
                <a:spcPts val="0"/>
              </a:spcBef>
              <a:buNone/>
            </a:pPr>
            <a:r>
              <a:rPr lang="en-US" sz="2400" dirty="0" smtClean="0">
                <a:solidFill>
                  <a:srgbClr val="C00000"/>
                </a:solidFill>
              </a:rPr>
              <a:t>	      </a:t>
            </a:r>
            <a:r>
              <a:rPr lang="en-US" sz="2400" dirty="0" smtClean="0"/>
              <a:t>Q</a:t>
            </a:r>
            <a:r>
              <a:rPr lang="en-US" sz="2400" baseline="-25000" dirty="0" smtClean="0"/>
              <a:t>1</a:t>
            </a:r>
            <a:r>
              <a:rPr lang="en-US" sz="2400" baseline="30000" dirty="0" smtClean="0"/>
              <a:t>* </a:t>
            </a:r>
            <a:r>
              <a:rPr lang="en-US" sz="2400" dirty="0" smtClean="0"/>
              <a:t>= 36/9 &gt;</a:t>
            </a:r>
            <a:r>
              <a:rPr lang="en-US" sz="2400" dirty="0" smtClean="0">
                <a:solidFill>
                  <a:srgbClr val="C00000"/>
                </a:solidFill>
              </a:rPr>
              <a:t> </a:t>
            </a:r>
            <a:r>
              <a:rPr lang="en-US" sz="2400" dirty="0" smtClean="0">
                <a:solidFill>
                  <a:schemeClr val="bg2">
                    <a:lumMod val="10000"/>
                  </a:schemeClr>
                </a:solidFill>
              </a:rPr>
              <a:t>30/9 = Q</a:t>
            </a:r>
            <a:r>
              <a:rPr lang="en-US" sz="2400" baseline="-25000" dirty="0" smtClean="0">
                <a:solidFill>
                  <a:schemeClr val="bg2">
                    <a:lumMod val="10000"/>
                  </a:schemeClr>
                </a:solidFill>
              </a:rPr>
              <a:t>1</a:t>
            </a:r>
            <a:r>
              <a:rPr lang="en-US" sz="2400" baseline="30000" dirty="0" smtClean="0">
                <a:solidFill>
                  <a:schemeClr val="bg2">
                    <a:lumMod val="10000"/>
                  </a:schemeClr>
                </a:solidFill>
              </a:rPr>
              <a:t>*</a:t>
            </a:r>
            <a:r>
              <a:rPr lang="en-US" sz="2400" dirty="0" smtClean="0">
                <a:solidFill>
                  <a:schemeClr val="bg2">
                    <a:lumMod val="10000"/>
                  </a:schemeClr>
                </a:solidFill>
              </a:rPr>
              <a:t>        </a:t>
            </a:r>
            <a:r>
              <a:rPr lang="en-US" sz="2400" dirty="0" smtClean="0"/>
              <a:t>Q</a:t>
            </a:r>
            <a:r>
              <a:rPr lang="en-US" sz="2400" baseline="-25000" dirty="0" smtClean="0"/>
              <a:t>2</a:t>
            </a:r>
            <a:r>
              <a:rPr lang="en-US" sz="2400" baseline="30000" dirty="0" smtClean="0"/>
              <a:t>* </a:t>
            </a:r>
            <a:r>
              <a:rPr lang="en-US" sz="2400" dirty="0" smtClean="0"/>
              <a:t>= 24/9 &gt;</a:t>
            </a:r>
            <a:r>
              <a:rPr lang="en-US" sz="2400" dirty="0" smtClean="0">
                <a:solidFill>
                  <a:srgbClr val="C00000"/>
                </a:solidFill>
              </a:rPr>
              <a:t> </a:t>
            </a:r>
            <a:r>
              <a:rPr lang="en-US" sz="2400" dirty="0" smtClean="0">
                <a:solidFill>
                  <a:schemeClr val="bg2">
                    <a:lumMod val="10000"/>
                  </a:schemeClr>
                </a:solidFill>
              </a:rPr>
              <a:t>20/9 = Q</a:t>
            </a:r>
            <a:r>
              <a:rPr lang="en-US" sz="2400" baseline="-25000" dirty="0" smtClean="0">
                <a:solidFill>
                  <a:schemeClr val="bg2">
                    <a:lumMod val="10000"/>
                  </a:schemeClr>
                </a:solidFill>
              </a:rPr>
              <a:t>2</a:t>
            </a:r>
            <a:r>
              <a:rPr lang="en-US" sz="2400" baseline="30000" dirty="0" smtClean="0">
                <a:solidFill>
                  <a:schemeClr val="bg2">
                    <a:lumMod val="10000"/>
                  </a:schemeClr>
                </a:solidFill>
              </a:rPr>
              <a:t>*</a:t>
            </a:r>
            <a:r>
              <a:rPr lang="en-US" sz="2400" dirty="0" smtClean="0"/>
              <a:t>	     	     P</a:t>
            </a:r>
            <a:r>
              <a:rPr lang="en-US" sz="2400" baseline="-25000" dirty="0" smtClean="0"/>
              <a:t>1</a:t>
            </a:r>
            <a:r>
              <a:rPr lang="en-US" sz="2400" baseline="30000" dirty="0" smtClean="0"/>
              <a:t>* </a:t>
            </a:r>
            <a:r>
              <a:rPr lang="en-US" sz="2400" dirty="0" smtClean="0"/>
              <a:t>= 8 &lt; </a:t>
            </a:r>
            <a:r>
              <a:rPr lang="en-US" sz="2400" dirty="0" smtClean="0">
                <a:solidFill>
                  <a:schemeClr val="bg2">
                    <a:lumMod val="10000"/>
                  </a:schemeClr>
                </a:solidFill>
              </a:rPr>
              <a:t>10 = P</a:t>
            </a:r>
            <a:r>
              <a:rPr lang="en-US" sz="2400" baseline="-25000" dirty="0" smtClean="0">
                <a:solidFill>
                  <a:schemeClr val="bg2">
                    <a:lumMod val="10000"/>
                  </a:schemeClr>
                </a:solidFill>
              </a:rPr>
              <a:t>1</a:t>
            </a:r>
            <a:r>
              <a:rPr lang="en-US" sz="2400" baseline="30000" dirty="0" smtClean="0">
                <a:solidFill>
                  <a:schemeClr val="bg2">
                    <a:lumMod val="10000"/>
                  </a:schemeClr>
                </a:solidFill>
              </a:rPr>
              <a:t>*</a:t>
            </a:r>
            <a:r>
              <a:rPr lang="en-US" sz="2400" dirty="0" smtClean="0">
                <a:solidFill>
                  <a:schemeClr val="bg2">
                    <a:lumMod val="10000"/>
                  </a:schemeClr>
                </a:solidFill>
              </a:rPr>
              <a:t>           </a:t>
            </a:r>
            <a:r>
              <a:rPr lang="en-US" sz="2400" dirty="0" smtClean="0"/>
              <a:t>P</a:t>
            </a:r>
            <a:r>
              <a:rPr lang="en-US" sz="2400" baseline="-25000" dirty="0" smtClean="0"/>
              <a:t>2</a:t>
            </a:r>
            <a:r>
              <a:rPr lang="en-US" sz="2400" baseline="30000" dirty="0" smtClean="0"/>
              <a:t>* </a:t>
            </a:r>
            <a:r>
              <a:rPr lang="en-US" sz="2400" dirty="0" smtClean="0"/>
              <a:t>= 42/9 &lt; </a:t>
            </a:r>
            <a:r>
              <a:rPr lang="en-US" sz="2400" dirty="0" smtClean="0">
                <a:solidFill>
                  <a:schemeClr val="bg2">
                    <a:lumMod val="10000"/>
                  </a:schemeClr>
                </a:solidFill>
              </a:rPr>
              <a:t>50/9 = P</a:t>
            </a:r>
            <a:r>
              <a:rPr lang="en-US" sz="2400" baseline="-25000" dirty="0" smtClean="0">
                <a:solidFill>
                  <a:schemeClr val="bg2">
                    <a:lumMod val="10000"/>
                  </a:schemeClr>
                </a:solidFill>
              </a:rPr>
              <a:t>2</a:t>
            </a:r>
            <a:r>
              <a:rPr lang="en-US" sz="2400" baseline="30000" dirty="0" smtClean="0">
                <a:solidFill>
                  <a:schemeClr val="bg2">
                    <a:lumMod val="10000"/>
                  </a:schemeClr>
                </a:solidFill>
              </a:rPr>
              <a:t>*</a:t>
            </a:r>
            <a:endParaRPr lang="en-US" sz="2400" dirty="0" smtClean="0">
              <a:solidFill>
                <a:schemeClr val="bg2">
                  <a:lumMod val="10000"/>
                </a:schemeClr>
              </a:solidFill>
            </a:endParaRPr>
          </a:p>
          <a:p>
            <a:pPr marL="91440" algn="just">
              <a:buNone/>
            </a:pPr>
            <a:r>
              <a:rPr lang="en-US" sz="2400" dirty="0" smtClean="0"/>
              <a:t>  	</a:t>
            </a:r>
            <a:r>
              <a:rPr lang="el-GR" sz="2400" dirty="0" smtClean="0"/>
              <a:t>π</a:t>
            </a:r>
            <a:r>
              <a:rPr lang="en-US" sz="2400" baseline="-25000" dirty="0" smtClean="0"/>
              <a:t>1</a:t>
            </a:r>
            <a:r>
              <a:rPr lang="en-US" sz="2400" baseline="30000" dirty="0" smtClean="0"/>
              <a:t> *</a:t>
            </a:r>
            <a:r>
              <a:rPr lang="en-US" sz="2400" dirty="0" smtClean="0"/>
              <a:t>= 15.6 &lt; </a:t>
            </a:r>
            <a:r>
              <a:rPr lang="en-US" sz="2400" dirty="0" smtClean="0">
                <a:solidFill>
                  <a:schemeClr val="bg2">
                    <a:lumMod val="10000"/>
                  </a:schemeClr>
                </a:solidFill>
              </a:rPr>
              <a:t>21.7 = </a:t>
            </a:r>
            <a:r>
              <a:rPr lang="el-GR" sz="2400" dirty="0" smtClean="0">
                <a:solidFill>
                  <a:schemeClr val="bg2">
                    <a:lumMod val="10000"/>
                  </a:schemeClr>
                </a:solidFill>
              </a:rPr>
              <a:t>π</a:t>
            </a:r>
            <a:r>
              <a:rPr lang="en-US" sz="2400" baseline="-25000" dirty="0" smtClean="0">
                <a:solidFill>
                  <a:schemeClr val="bg2">
                    <a:lumMod val="10000"/>
                  </a:schemeClr>
                </a:solidFill>
              </a:rPr>
              <a:t>1</a:t>
            </a:r>
            <a:r>
              <a:rPr lang="en-US" sz="2400" baseline="30000" dirty="0" smtClean="0">
                <a:solidFill>
                  <a:schemeClr val="bg2">
                    <a:lumMod val="10000"/>
                  </a:schemeClr>
                </a:solidFill>
              </a:rPr>
              <a:t> *</a:t>
            </a:r>
            <a:r>
              <a:rPr lang="en-US" sz="2400" dirty="0" smtClean="0">
                <a:solidFill>
                  <a:schemeClr val="bg2">
                    <a:lumMod val="10000"/>
                  </a:schemeClr>
                </a:solidFill>
              </a:rPr>
              <a:t> </a:t>
            </a:r>
            <a:r>
              <a:rPr lang="en-US" sz="2400" dirty="0" smtClean="0"/>
              <a:t>      </a:t>
            </a:r>
            <a:r>
              <a:rPr lang="el-GR" sz="2400" dirty="0" smtClean="0"/>
              <a:t>π</a:t>
            </a:r>
            <a:r>
              <a:rPr lang="en-US" sz="2400" baseline="-25000" dirty="0" smtClean="0"/>
              <a:t>2</a:t>
            </a:r>
            <a:r>
              <a:rPr lang="en-US" sz="2400" dirty="0" smtClean="0"/>
              <a:t> </a:t>
            </a:r>
            <a:r>
              <a:rPr lang="en-US" sz="2400" baseline="30000" dirty="0" smtClean="0"/>
              <a:t>* </a:t>
            </a:r>
            <a:r>
              <a:rPr lang="en-US" sz="2400" dirty="0" smtClean="0"/>
              <a:t>= 15.6 &gt; </a:t>
            </a:r>
            <a:r>
              <a:rPr lang="en-US" sz="2400" dirty="0" smtClean="0">
                <a:solidFill>
                  <a:schemeClr val="bg2">
                    <a:lumMod val="10000"/>
                  </a:schemeClr>
                </a:solidFill>
              </a:rPr>
              <a:t>7.7 = </a:t>
            </a:r>
            <a:r>
              <a:rPr lang="el-GR" sz="2400" dirty="0" smtClean="0">
                <a:solidFill>
                  <a:schemeClr val="bg2">
                    <a:lumMod val="10000"/>
                  </a:schemeClr>
                </a:solidFill>
              </a:rPr>
              <a:t>π</a:t>
            </a:r>
            <a:r>
              <a:rPr lang="en-US" sz="2400" baseline="-25000" dirty="0" smtClean="0">
                <a:solidFill>
                  <a:schemeClr val="bg2">
                    <a:lumMod val="10000"/>
                  </a:schemeClr>
                </a:solidFill>
              </a:rPr>
              <a:t>2</a:t>
            </a:r>
            <a:r>
              <a:rPr lang="en-US" sz="2400" baseline="30000" dirty="0" smtClean="0">
                <a:solidFill>
                  <a:schemeClr val="bg2">
                    <a:lumMod val="10000"/>
                  </a:schemeClr>
                </a:solidFill>
              </a:rPr>
              <a:t>*</a:t>
            </a:r>
            <a:endParaRPr lang="en-US" sz="2400" dirty="0" smtClean="0">
              <a:solidFill>
                <a:schemeClr val="bg2">
                  <a:lumMod val="10000"/>
                </a:schemeClr>
              </a:solidFill>
            </a:endParaRPr>
          </a:p>
          <a:p>
            <a:pPr algn="just">
              <a:buNone/>
            </a:pPr>
            <a:r>
              <a:rPr lang="en-US" sz="2400" dirty="0" smtClean="0"/>
              <a:t>      	W</a:t>
            </a:r>
            <a:r>
              <a:rPr lang="en-US" sz="2400" baseline="-25000" dirty="0" smtClean="0"/>
              <a:t>1</a:t>
            </a:r>
            <a:r>
              <a:rPr lang="en-US" sz="2400" dirty="0" smtClean="0"/>
              <a:t>= 39.6  &lt;  </a:t>
            </a:r>
            <a:r>
              <a:rPr lang="en-US" sz="2400" dirty="0" smtClean="0">
                <a:solidFill>
                  <a:schemeClr val="bg2">
                    <a:lumMod val="10000"/>
                  </a:schemeClr>
                </a:solidFill>
              </a:rPr>
              <a:t>42.4 = W</a:t>
            </a:r>
            <a:r>
              <a:rPr lang="en-US" sz="2400" baseline="-25000" dirty="0" smtClean="0">
                <a:solidFill>
                  <a:schemeClr val="bg2">
                    <a:lumMod val="10000"/>
                  </a:schemeClr>
                </a:solidFill>
              </a:rPr>
              <a:t>1   </a:t>
            </a:r>
            <a:r>
              <a:rPr lang="en-US" sz="2400" dirty="0" smtClean="0">
                <a:solidFill>
                  <a:schemeClr val="bg2">
                    <a:lumMod val="10000"/>
                  </a:schemeClr>
                </a:solidFill>
              </a:rPr>
              <a:t>      </a:t>
            </a:r>
            <a:r>
              <a:rPr lang="en-US" sz="2400" dirty="0" smtClean="0"/>
              <a:t>W</a:t>
            </a:r>
            <a:r>
              <a:rPr lang="en-US" sz="2400" baseline="-25000" dirty="0" smtClean="0"/>
              <a:t>2</a:t>
            </a:r>
            <a:r>
              <a:rPr lang="en-US" sz="2400" dirty="0" smtClean="0"/>
              <a:t>= 22.7 &gt; </a:t>
            </a:r>
            <a:r>
              <a:rPr lang="en-US" sz="2400" dirty="0" smtClean="0">
                <a:solidFill>
                  <a:schemeClr val="bg2">
                    <a:lumMod val="10000"/>
                  </a:schemeClr>
                </a:solidFill>
              </a:rPr>
              <a:t>13.8=W</a:t>
            </a:r>
            <a:r>
              <a:rPr lang="en-US" sz="2400" baseline="-25000" dirty="0" smtClean="0">
                <a:solidFill>
                  <a:schemeClr val="bg2">
                    <a:lumMod val="10000"/>
                  </a:schemeClr>
                </a:solidFill>
              </a:rPr>
              <a:t>2</a:t>
            </a:r>
          </a:p>
          <a:p>
            <a:pPr algn="just">
              <a:buNone/>
            </a:pPr>
            <a:r>
              <a:rPr lang="en-US" sz="2400" dirty="0" smtClean="0"/>
              <a:t> 				    W</a:t>
            </a:r>
            <a:r>
              <a:rPr lang="en-US" sz="2400" baseline="-25000" dirty="0" smtClean="0"/>
              <a:t>1 </a:t>
            </a:r>
            <a:r>
              <a:rPr lang="en-US" sz="2400" dirty="0" smtClean="0"/>
              <a:t>+ W</a:t>
            </a:r>
            <a:r>
              <a:rPr lang="en-US" sz="2400" baseline="-25000" dirty="0" smtClean="0"/>
              <a:t>2</a:t>
            </a:r>
            <a:r>
              <a:rPr lang="en-US" sz="2400" dirty="0" smtClean="0"/>
              <a:t> &gt; </a:t>
            </a:r>
            <a:r>
              <a:rPr lang="en-US" sz="2400" dirty="0" smtClean="0">
                <a:solidFill>
                  <a:schemeClr val="bg2">
                    <a:lumMod val="10000"/>
                  </a:schemeClr>
                </a:solidFill>
              </a:rPr>
              <a:t>W</a:t>
            </a:r>
            <a:r>
              <a:rPr lang="en-US" sz="2400" baseline="-25000" dirty="0" smtClean="0">
                <a:solidFill>
                  <a:schemeClr val="bg2">
                    <a:lumMod val="10000"/>
                  </a:schemeClr>
                </a:solidFill>
              </a:rPr>
              <a:t>1 </a:t>
            </a:r>
            <a:r>
              <a:rPr lang="en-US" sz="2400" dirty="0" smtClean="0">
                <a:solidFill>
                  <a:schemeClr val="bg2">
                    <a:lumMod val="10000"/>
                  </a:schemeClr>
                </a:solidFill>
              </a:rPr>
              <a:t>+ W</a:t>
            </a:r>
            <a:r>
              <a:rPr lang="en-US" sz="2400" baseline="-25000" dirty="0" smtClean="0">
                <a:solidFill>
                  <a:schemeClr val="bg2">
                    <a:lumMod val="10000"/>
                  </a:schemeClr>
                </a:solidFill>
              </a:rPr>
              <a:t>2</a:t>
            </a:r>
          </a:p>
          <a:p>
            <a:pPr marL="0">
              <a:spcBef>
                <a:spcPts val="0"/>
              </a:spcBef>
              <a:buNone/>
            </a:pPr>
            <a:r>
              <a:rPr lang="en-US" sz="2400" kern="1200" dirty="0" smtClean="0">
                <a:solidFill>
                  <a:srgbClr val="FFFF00"/>
                </a:solidFill>
                <a:latin typeface="Arial" charset="0"/>
                <a:cs typeface="Arial" charset="0"/>
              </a:rPr>
              <a:t>If the countries were identical, zero tariffs would be better for both of them, so there would an incentive for the governments to sign a treaty in which they commit to zero tariffs. In this example, the country with more attractive consumer market is better off when protecting the home producers with some tariff incurred on exports.</a:t>
            </a:r>
            <a:endParaRPr lang="en-US" sz="2400" dirty="0" smtClean="0">
              <a:solidFill>
                <a:srgbClr val="FFFF00"/>
              </a:solidFill>
            </a:endParaRPr>
          </a:p>
          <a:p>
            <a:pPr algn="just">
              <a:buNone/>
            </a:pPr>
            <a:endParaRPr lang="en-US" sz="2400" dirty="0" smtClean="0">
              <a:solidFill>
                <a:srgbClr val="C00000"/>
              </a:solidFill>
            </a:endParaRPr>
          </a:p>
          <a:p>
            <a:pPr algn="just">
              <a:buNone/>
            </a:pPr>
            <a:r>
              <a:rPr lang="en-US" sz="2800" dirty="0" smtClean="0"/>
              <a:t>    </a:t>
            </a:r>
          </a:p>
          <a:p>
            <a:pPr algn="just">
              <a:buNone/>
            </a:pPr>
            <a:endParaRPr lang="en-US" sz="2800" baseline="-25000" dirty="0" smtClean="0">
              <a:solidFill>
                <a:srgbClr val="FFFF00"/>
              </a:solidFill>
            </a:endParaRPr>
          </a:p>
          <a:p>
            <a:pPr algn="just">
              <a:buNone/>
            </a:pPr>
            <a:endParaRPr lang="en-US" sz="2800" baseline="-25000" dirty="0" smtClean="0"/>
          </a:p>
          <a:p>
            <a:pPr marL="91440" algn="just">
              <a:buNone/>
            </a:pPr>
            <a:endParaRPr lang="en-US" sz="2800" dirty="0" smtClean="0"/>
          </a:p>
          <a:p>
            <a:pPr marL="91440" algn="just">
              <a:buNone/>
            </a:pPr>
            <a:r>
              <a:rPr lang="en-US" sz="2800" dirty="0" smtClean="0"/>
              <a:t>	</a:t>
            </a:r>
            <a:endParaRPr lang="en-US" sz="2800" baseline="30000" dirty="0" smtClean="0"/>
          </a:p>
          <a:p>
            <a:pPr algn="just">
              <a:buNone/>
            </a:pPr>
            <a:endParaRPr lang="en-US" sz="2800" baseline="30000" dirty="0" smtClean="0"/>
          </a:p>
          <a:p>
            <a:pPr marL="91440" algn="just">
              <a:buNone/>
            </a:pPr>
            <a:endParaRPr lang="en-US" sz="2800" baseline="-25000" dirty="0" smtClean="0"/>
          </a:p>
          <a:p>
            <a:pPr marL="91440" algn="just">
              <a:buNone/>
            </a:pPr>
            <a:endParaRPr lang="en-US" sz="2800" baseline="-250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kern="1200" dirty="0" smtClean="0">
                <a:latin typeface="Arial" charset="0"/>
                <a:cs typeface="Arial" charset="0"/>
              </a:rPr>
              <a:t>Dynamic games with simultaneous moves</a:t>
            </a:r>
          </a:p>
          <a:p>
            <a:r>
              <a:rPr lang="en-US" kern="1200" dirty="0" smtClean="0">
                <a:latin typeface="Arial" charset="0"/>
                <a:cs typeface="Arial" charset="0"/>
              </a:rPr>
              <a:t>Examples</a:t>
            </a:r>
          </a:p>
          <a:p>
            <a:r>
              <a:rPr lang="en-US" kern="1200" dirty="0" smtClean="0">
                <a:latin typeface="Arial" charset="0"/>
                <a:cs typeface="Arial" charset="0"/>
              </a:rPr>
              <a:t>Gibbons 2.2; Osborne 7</a:t>
            </a:r>
          </a:p>
          <a:p>
            <a:endParaRPr lang="en-US" kern="1200" dirty="0" smtClean="0">
              <a:latin typeface="Arial" charset="0"/>
              <a:cs typeface="Arial" charset="0"/>
            </a:endParaRPr>
          </a:p>
          <a:p>
            <a:endParaRPr lang="en-US" kern="1200" dirty="0" smtClean="0">
              <a:latin typeface="Arial" charset="0"/>
              <a:cs typeface="Arial" charset="0"/>
            </a:endParaRPr>
          </a:p>
          <a:p>
            <a:pPr>
              <a:buNone/>
            </a:pPr>
            <a:r>
              <a:rPr lang="en-US" kern="1200" dirty="0" smtClean="0">
                <a:latin typeface="Arial" charset="0"/>
                <a:cs typeface="Arial" charset="0"/>
              </a:rPr>
              <a:t>NEXT WEEK no lecture, NEXT LECTURE:</a:t>
            </a:r>
          </a:p>
          <a:p>
            <a:pPr>
              <a:buNone/>
            </a:pPr>
            <a:r>
              <a:rPr lang="en-US" kern="1200" dirty="0" smtClean="0">
                <a:latin typeface="Arial" charset="0"/>
                <a:cs typeface="Arial" charset="0"/>
              </a:rPr>
              <a:t> 	Static games with incomplete information</a:t>
            </a:r>
          </a:p>
          <a:p>
            <a:pPr>
              <a:buNone/>
            </a:pP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3" name="Content Placeholder 2"/>
          <p:cNvSpPr>
            <a:spLocks noGrp="1"/>
          </p:cNvSpPr>
          <p:nvPr>
            <p:ph idx="1"/>
          </p:nvPr>
        </p:nvSpPr>
        <p:spPr>
          <a:xfrm>
            <a:off x="0" y="1347759"/>
            <a:ext cx="9144000" cy="4608512"/>
          </a:xfrm>
        </p:spPr>
        <p:txBody>
          <a:bodyPr/>
          <a:lstStyle/>
          <a:p>
            <a:pPr algn="just">
              <a:buNone/>
            </a:pPr>
            <a:r>
              <a:rPr lang="en-US" sz="2800" dirty="0" smtClean="0"/>
              <a:t>	</a:t>
            </a:r>
            <a:r>
              <a:rPr lang="en-US" sz="2600" kern="1200" dirty="0" smtClean="0">
                <a:latin typeface="Arial" charset="0"/>
                <a:cs typeface="Arial" charset="0"/>
              </a:rPr>
              <a:t>First, person 1 decides whether to stay home and read a book or to attend a concert. If she reads a book, the game ends. </a:t>
            </a:r>
          </a:p>
          <a:p>
            <a:pPr algn="just">
              <a:buNone/>
            </a:pPr>
            <a:r>
              <a:rPr lang="en-US" sz="2600" kern="1200" dirty="0" smtClean="0">
                <a:latin typeface="Arial" charset="0"/>
                <a:cs typeface="Arial" charset="0"/>
              </a:rPr>
              <a:t>	If she decides to attend a concert then, as in </a:t>
            </a:r>
            <a:r>
              <a:rPr lang="en-US" sz="2600" kern="1200" dirty="0" err="1" smtClean="0">
                <a:latin typeface="Arial" charset="0"/>
                <a:cs typeface="Arial" charset="0"/>
              </a:rPr>
              <a:t>BoS</a:t>
            </a:r>
            <a:r>
              <a:rPr lang="en-US" sz="2600" kern="1200" dirty="0" smtClean="0">
                <a:latin typeface="Arial" charset="0"/>
                <a:cs typeface="Arial" charset="0"/>
              </a:rPr>
              <a:t>, she and person 2 independently choose Bach or Stravinsky, not knowing the other person’s choice. Both people prefer to attend the concert of their favorite composer in the company of the other person to the outcome in which person 1 stays home and reads a book, and prefer this outcome to attending the concert of their less preferred composer in the company of the other person; the worst outcome for both people is that they attend different concerts.</a:t>
            </a:r>
            <a:endParaRPr lang="en-US" sz="26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12"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4024305"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350"/>
            <a:ext cx="9144000" cy="720725"/>
          </a:xfrm>
        </p:spPr>
        <p:txBody>
          <a:bodyPr/>
          <a:lstStyle/>
          <a:p>
            <a:r>
              <a:rPr lang="en-US" sz="3600" dirty="0" smtClean="0"/>
              <a:t>Dynamic games with simultaneous moves</a:t>
            </a:r>
            <a:endParaRPr lang="en-US" sz="3600" dirty="0"/>
          </a:p>
        </p:txBody>
      </p:sp>
      <p:sp>
        <p:nvSpPr>
          <p:cNvPr id="3" name="Content Placeholder 2"/>
          <p:cNvSpPr>
            <a:spLocks noGrp="1"/>
          </p:cNvSpPr>
          <p:nvPr>
            <p:ph idx="1"/>
          </p:nvPr>
        </p:nvSpPr>
        <p:spPr>
          <a:xfrm>
            <a:off x="-7875" y="1484313"/>
            <a:ext cx="9144000" cy="4608512"/>
          </a:xfrm>
        </p:spPr>
        <p:txBody>
          <a:bodyPr/>
          <a:lstStyle/>
          <a:p>
            <a:r>
              <a:rPr lang="en-US" sz="2800" kern="1200" dirty="0" smtClean="0">
                <a:solidFill>
                  <a:srgbClr val="FFFF00"/>
                </a:solidFill>
                <a:latin typeface="Arial" charset="0"/>
                <a:cs typeface="Arial" charset="0"/>
              </a:rPr>
              <a:t>Set of players:</a:t>
            </a:r>
          </a:p>
          <a:p>
            <a:pPr lvl="1"/>
            <a:r>
              <a:rPr lang="en-US" sz="2400" kern="1200" dirty="0" smtClean="0">
                <a:latin typeface="Arial" charset="0"/>
                <a:cs typeface="Arial" charset="0"/>
              </a:rPr>
              <a:t>Two persons</a:t>
            </a:r>
          </a:p>
          <a:p>
            <a:r>
              <a:rPr lang="en-US" sz="2800" kern="1200" dirty="0" smtClean="0">
                <a:solidFill>
                  <a:srgbClr val="FFFF00"/>
                </a:solidFill>
                <a:latin typeface="Arial" charset="0"/>
                <a:cs typeface="Arial" charset="0"/>
              </a:rPr>
              <a:t>Terminal histories:</a:t>
            </a:r>
          </a:p>
          <a:p>
            <a:pPr lvl="1"/>
            <a:r>
              <a:rPr lang="en-US" sz="2400" kern="1200" dirty="0" smtClean="0">
                <a:latin typeface="Arial" charset="0"/>
                <a:cs typeface="Arial" charset="0"/>
              </a:rPr>
              <a:t>All possible sequences of actions in the game</a:t>
            </a:r>
          </a:p>
          <a:p>
            <a:pPr lvl="1"/>
            <a:r>
              <a:rPr lang="en-US" sz="2400" i="1" dirty="0" smtClean="0"/>
              <a:t>Book,</a:t>
            </a:r>
            <a:r>
              <a:rPr lang="en-US" sz="2400" dirty="0" smtClean="0"/>
              <a:t>(</a:t>
            </a:r>
            <a:r>
              <a:rPr lang="en-US" sz="2400" i="1" dirty="0" smtClean="0"/>
              <a:t>Concert, (B, B)), (Concert, (B, S)), (Concert, (S, B)), (Concert, (S, S))</a:t>
            </a:r>
            <a:endParaRPr lang="en-US" sz="2400" kern="1200" dirty="0" smtClean="0">
              <a:latin typeface="Arial" charset="0"/>
              <a:cs typeface="Arial" charset="0"/>
            </a:endParaRPr>
          </a:p>
          <a:p>
            <a:r>
              <a:rPr lang="en-US" sz="2800" kern="1200" dirty="0" smtClean="0">
                <a:latin typeface="Arial" charset="0"/>
                <a:cs typeface="Arial" charset="0"/>
              </a:rPr>
              <a:t>Player function</a:t>
            </a:r>
          </a:p>
          <a:p>
            <a:r>
              <a:rPr lang="en-US" sz="2800" kern="1200" dirty="0" smtClean="0">
                <a:latin typeface="Arial" charset="0"/>
                <a:cs typeface="Arial" charset="0"/>
              </a:rPr>
              <a:t>Set of actions for each players’ turn</a:t>
            </a:r>
          </a:p>
          <a:p>
            <a:r>
              <a:rPr lang="en-US" sz="2800" kern="1200" dirty="0" smtClean="0">
                <a:latin typeface="Arial" charset="0"/>
                <a:cs typeface="Arial" charset="0"/>
              </a:rPr>
              <a:t>Preferences for the players</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Variant of </a:t>
            </a:r>
            <a:r>
              <a:rPr lang="en-US" dirty="0" err="1" smtClean="0"/>
              <a:t>BoS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3" name="Content Placeholder 6"/>
          <p:cNvGraphicFramePr>
            <a:graphicFrameLocks/>
          </p:cNvGraphicFramePr>
          <p:nvPr/>
        </p:nvGraphicFramePr>
        <p:xfrm>
          <a:off x="4754565" y="4159260"/>
          <a:ext cx="4133844" cy="2117754"/>
        </p:xfrm>
        <a:graphic>
          <a:graphicData uri="http://schemas.openxmlformats.org/drawingml/2006/table">
            <a:tbl>
              <a:tblPr firstRow="1" bandRow="1">
                <a:tableStyleId>{5C22544A-7EE6-4342-B048-85BDC9FD1C3A}</a:tableStyleId>
              </a:tblPr>
              <a:tblGrid>
                <a:gridCol w="1497033"/>
                <a:gridCol w="1460520"/>
                <a:gridCol w="1176291"/>
              </a:tblGrid>
              <a:tr h="745182">
                <a:tc>
                  <a:txBody>
                    <a:bodyPr/>
                    <a:lstStyle/>
                    <a:p>
                      <a:pPr algn="ctr"/>
                      <a:r>
                        <a:rPr lang="en-US" sz="2400" b="1" dirty="0" smtClean="0">
                          <a:solidFill>
                            <a:schemeClr val="accent3">
                              <a:lumMod val="10000"/>
                            </a:schemeClr>
                          </a:solidFill>
                        </a:rPr>
                        <a:t>Period</a:t>
                      </a:r>
                      <a:r>
                        <a:rPr lang="en-US" sz="2400" b="1" baseline="0" dirty="0" smtClean="0">
                          <a:solidFill>
                            <a:schemeClr val="accent3">
                              <a:lumMod val="10000"/>
                            </a:schemeClr>
                          </a:solidFill>
                        </a:rPr>
                        <a:t> 2</a:t>
                      </a:r>
                      <a:endParaRPr lang="en-US" sz="2400" b="0" dirty="0"/>
                    </a:p>
                  </a:txBody>
                  <a:tcPr anchor="ctr">
                    <a:solidFill>
                      <a:schemeClr val="bg1"/>
                    </a:solidFill>
                  </a:tcPr>
                </a:tc>
                <a:tc>
                  <a:txBody>
                    <a:bodyPr/>
                    <a:lstStyle/>
                    <a:p>
                      <a:pPr algn="ctr"/>
                      <a:r>
                        <a:rPr lang="en-US" sz="2400" b="0" dirty="0" smtClean="0"/>
                        <a:t>Bach</a:t>
                      </a:r>
                      <a:endParaRPr lang="en-US" sz="2400" b="0" dirty="0"/>
                    </a:p>
                  </a:txBody>
                  <a:tcPr anchor="ctr"/>
                </a:tc>
                <a:tc>
                  <a:txBody>
                    <a:bodyPr/>
                    <a:lstStyle/>
                    <a:p>
                      <a:pPr algn="ctr"/>
                      <a:r>
                        <a:rPr lang="en-US" sz="2400" b="0" dirty="0" err="1" smtClean="0"/>
                        <a:t>Strav</a:t>
                      </a:r>
                      <a:r>
                        <a:rPr lang="en-US" sz="2400" b="0" dirty="0" smtClean="0"/>
                        <a:t>.</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Bach</a:t>
                      </a:r>
                    </a:p>
                  </a:txBody>
                  <a:tcPr anchor="ctr">
                    <a:solidFill>
                      <a:schemeClr val="bg2">
                        <a:lumMod val="50000"/>
                      </a:schemeClr>
                    </a:solidFill>
                  </a:tcPr>
                </a:tc>
                <a:tc>
                  <a:txBody>
                    <a:bodyPr/>
                    <a:lstStyle/>
                    <a:p>
                      <a:pPr algn="ctr"/>
                      <a:r>
                        <a:rPr lang="en-US" sz="2400" b="1" dirty="0" smtClean="0">
                          <a:solidFill>
                            <a:srgbClr val="C00000"/>
                          </a:solidFill>
                        </a:rPr>
                        <a:t>3</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err="1" smtClean="0">
                          <a:solidFill>
                            <a:schemeClr val="tx1"/>
                          </a:solidFill>
                        </a:rPr>
                        <a:t>Strav</a:t>
                      </a:r>
                      <a:r>
                        <a:rPr lang="en-US" sz="2400" b="0" dirty="0" smtClean="0">
                          <a:solidFill>
                            <a:schemeClr val="tx1"/>
                          </a:solidFill>
                        </a:rPr>
                        <a:t>.</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bg2">
                              <a:lumMod val="10000"/>
                            </a:schemeClr>
                          </a:solidFill>
                        </a:rPr>
                        <a:t>3</a:t>
                      </a:r>
                      <a:endParaRPr lang="en-US" sz="2400" b="1" dirty="0"/>
                    </a:p>
                  </a:txBody>
                  <a:tcPr anchor="ctr">
                    <a:solidFill>
                      <a:schemeClr val="accent5">
                        <a:lumMod val="20000"/>
                        <a:lumOff val="80000"/>
                      </a:schemeClr>
                    </a:solidFill>
                  </a:tcPr>
                </a:tc>
              </a:tr>
            </a:tbl>
          </a:graphicData>
        </a:graphic>
      </p:graphicFrame>
      <p:sp>
        <p:nvSpPr>
          <p:cNvPr id="27" name="TextBox 26"/>
          <p:cNvSpPr txBox="1"/>
          <p:nvPr/>
        </p:nvSpPr>
        <p:spPr>
          <a:xfrm>
            <a:off x="7127910" y="3648078"/>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30" name="TextBox 29"/>
          <p:cNvSpPr txBox="1"/>
          <p:nvPr/>
        </p:nvSpPr>
        <p:spPr>
          <a:xfrm>
            <a:off x="4279896" y="1493811"/>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pSp>
        <p:nvGrpSpPr>
          <p:cNvPr id="3" name="Group 17"/>
          <p:cNvGrpSpPr/>
          <p:nvPr/>
        </p:nvGrpSpPr>
        <p:grpSpPr>
          <a:xfrm>
            <a:off x="2454246" y="2041506"/>
            <a:ext cx="4381560" cy="2117753"/>
            <a:chOff x="2892402" y="2333610"/>
            <a:chExt cx="2263807" cy="1497032"/>
          </a:xfrm>
        </p:grpSpPr>
        <p:cxnSp>
          <p:nvCxnSpPr>
            <p:cNvPr id="14" name="Straight Connector 1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162142" y="4232286"/>
            <a:ext cx="803286" cy="1323439"/>
          </a:xfrm>
          <a:prstGeom prst="rect">
            <a:avLst/>
          </a:prstGeom>
          <a:noFill/>
        </p:spPr>
        <p:txBody>
          <a:bodyPr wrap="square" rtlCol="0">
            <a:spAutoFit/>
          </a:bodyPr>
          <a:lstStyle/>
          <a:p>
            <a:r>
              <a:rPr lang="en-US" sz="2800" b="1" dirty="0" smtClean="0">
                <a:solidFill>
                  <a:srgbClr val="C00000"/>
                </a:solidFill>
              </a:rPr>
              <a:t>2,</a:t>
            </a:r>
          </a:p>
          <a:p>
            <a:r>
              <a:rPr lang="en-US" sz="2800" b="1" dirty="0" smtClean="0">
                <a:solidFill>
                  <a:schemeClr val="bg2">
                    <a:lumMod val="25000"/>
                  </a:schemeClr>
                </a:solidFill>
              </a:rPr>
              <a:t>2</a:t>
            </a:r>
          </a:p>
          <a:p>
            <a:endParaRPr lang="en-US" sz="2400" b="1" dirty="0">
              <a:solidFill>
                <a:schemeClr val="bg2">
                  <a:lumMod val="25000"/>
                </a:schemeClr>
              </a:solidFill>
            </a:endParaRPr>
          </a:p>
        </p:txBody>
      </p:sp>
      <p:sp>
        <p:nvSpPr>
          <p:cNvPr id="17" name="TextBox 16"/>
          <p:cNvSpPr txBox="1"/>
          <p:nvPr/>
        </p:nvSpPr>
        <p:spPr>
          <a:xfrm>
            <a:off x="2709837" y="2516175"/>
            <a:ext cx="954107" cy="461665"/>
          </a:xfrm>
          <a:prstGeom prst="rect">
            <a:avLst/>
          </a:prstGeom>
          <a:noFill/>
        </p:spPr>
        <p:txBody>
          <a:bodyPr wrap="none" rtlCol="0">
            <a:spAutoFit/>
          </a:bodyPr>
          <a:lstStyle/>
          <a:p>
            <a:r>
              <a:rPr lang="en-US" sz="2400" b="1" dirty="0" smtClean="0">
                <a:solidFill>
                  <a:schemeClr val="bg2">
                    <a:lumMod val="25000"/>
                  </a:schemeClr>
                </a:solidFill>
              </a:rPr>
              <a:t>Book</a:t>
            </a:r>
            <a:endParaRPr lang="en-US" b="1" dirty="0">
              <a:solidFill>
                <a:schemeClr val="bg2">
                  <a:lumMod val="25000"/>
                </a:schemeClr>
              </a:solidFill>
            </a:endParaRPr>
          </a:p>
        </p:txBody>
      </p:sp>
      <p:sp>
        <p:nvSpPr>
          <p:cNvPr id="18" name="TextBox 17"/>
          <p:cNvSpPr txBox="1"/>
          <p:nvPr/>
        </p:nvSpPr>
        <p:spPr>
          <a:xfrm>
            <a:off x="5703903" y="2516175"/>
            <a:ext cx="1348446" cy="461665"/>
          </a:xfrm>
          <a:prstGeom prst="rect">
            <a:avLst/>
          </a:prstGeom>
          <a:noFill/>
        </p:spPr>
        <p:txBody>
          <a:bodyPr wrap="none" rtlCol="0">
            <a:spAutoFit/>
          </a:bodyPr>
          <a:lstStyle/>
          <a:p>
            <a:r>
              <a:rPr lang="en-US" sz="2400" b="1" dirty="0" smtClean="0">
                <a:solidFill>
                  <a:schemeClr val="bg2">
                    <a:lumMod val="25000"/>
                  </a:schemeClr>
                </a:solidFill>
              </a:rPr>
              <a:t>Concert</a:t>
            </a:r>
            <a:endParaRPr lang="en-US" b="1" dirty="0">
              <a:solidFill>
                <a:schemeClr val="bg2">
                  <a:lumMod val="25000"/>
                </a:schemeClr>
              </a:solidFill>
            </a:endParaRPr>
          </a:p>
        </p:txBody>
      </p:sp>
      <p:sp>
        <p:nvSpPr>
          <p:cNvPr id="19" name="TextBox 18"/>
          <p:cNvSpPr txBox="1"/>
          <p:nvPr/>
        </p:nvSpPr>
        <p:spPr>
          <a:xfrm>
            <a:off x="3987792" y="5327676"/>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350"/>
            <a:ext cx="9144000" cy="720725"/>
          </a:xfrm>
        </p:spPr>
        <p:txBody>
          <a:bodyPr/>
          <a:lstStyle/>
          <a:p>
            <a:r>
              <a:rPr lang="en-US" sz="3600" dirty="0" smtClean="0"/>
              <a:t>Dynamic games with simultaneous moves</a:t>
            </a:r>
            <a:endParaRPr lang="en-US" sz="3600" dirty="0"/>
          </a:p>
        </p:txBody>
      </p:sp>
      <p:sp>
        <p:nvSpPr>
          <p:cNvPr id="3" name="Content Placeholder 2"/>
          <p:cNvSpPr>
            <a:spLocks noGrp="1"/>
          </p:cNvSpPr>
          <p:nvPr>
            <p:ph idx="1"/>
          </p:nvPr>
        </p:nvSpPr>
        <p:spPr>
          <a:xfrm>
            <a:off x="-7875" y="1484313"/>
            <a:ext cx="9144000" cy="4608512"/>
          </a:xfrm>
        </p:spPr>
        <p:txBody>
          <a:bodyPr/>
          <a:lstStyle/>
          <a:p>
            <a:r>
              <a:rPr lang="en-US" sz="2400" kern="1200" dirty="0" smtClean="0">
                <a:latin typeface="Arial" charset="0"/>
                <a:cs typeface="Arial" charset="0"/>
              </a:rPr>
              <a:t>Set of players:</a:t>
            </a:r>
          </a:p>
          <a:p>
            <a:r>
              <a:rPr lang="en-US" sz="2400" kern="1200" dirty="0" smtClean="0">
                <a:latin typeface="Arial" charset="0"/>
                <a:cs typeface="Arial" charset="0"/>
              </a:rPr>
              <a:t>Terminal histories:</a:t>
            </a:r>
          </a:p>
          <a:p>
            <a:r>
              <a:rPr lang="en-US" sz="2800" kern="1200" dirty="0" smtClean="0">
                <a:solidFill>
                  <a:srgbClr val="FFFF00"/>
                </a:solidFill>
                <a:latin typeface="Arial" charset="0"/>
                <a:cs typeface="Arial" charset="0"/>
              </a:rPr>
              <a:t>Player function:</a:t>
            </a:r>
          </a:p>
          <a:p>
            <a:pPr lvl="1"/>
            <a:r>
              <a:rPr lang="en-US" sz="2400" dirty="0" smtClean="0">
                <a:solidFill>
                  <a:srgbClr val="FFFF00"/>
                </a:solidFill>
              </a:rPr>
              <a:t>set of players who take an action after history h</a:t>
            </a:r>
            <a:endParaRPr lang="en-US" sz="6600" kern="1200" dirty="0" smtClean="0">
              <a:solidFill>
                <a:srgbClr val="FFFF00"/>
              </a:solidFill>
              <a:latin typeface="Arial" charset="0"/>
              <a:cs typeface="Arial" charset="0"/>
            </a:endParaRPr>
          </a:p>
          <a:p>
            <a:pPr lvl="1"/>
            <a:r>
              <a:rPr lang="cs-CZ" sz="2400" kern="1200" dirty="0" smtClean="0">
                <a:solidFill>
                  <a:srgbClr val="FFFF00"/>
                </a:solidFill>
                <a:latin typeface="Arial" charset="0"/>
                <a:cs typeface="Arial" charset="0"/>
              </a:rPr>
              <a:t>P</a:t>
            </a:r>
            <a:r>
              <a:rPr lang="en-US" sz="2400" kern="1200" dirty="0" smtClean="0">
                <a:solidFill>
                  <a:srgbClr val="FFFF00"/>
                </a:solidFill>
                <a:latin typeface="Arial" charset="0"/>
                <a:cs typeface="Arial" charset="0"/>
              </a:rPr>
              <a:t>(Ø) = Person 1 ; P(Concert) = {Person 1, Person 2}</a:t>
            </a:r>
          </a:p>
          <a:p>
            <a:r>
              <a:rPr lang="en-US" sz="2400" kern="1200" dirty="0" smtClean="0">
                <a:solidFill>
                  <a:srgbClr val="FFFF00"/>
                </a:solidFill>
                <a:latin typeface="Arial" charset="0"/>
                <a:cs typeface="Arial" charset="0"/>
              </a:rPr>
              <a:t>Set of actions for each players’ turn:</a:t>
            </a:r>
          </a:p>
          <a:p>
            <a:pPr lvl="1"/>
            <a:r>
              <a:rPr lang="en-US" sz="2400" dirty="0" smtClean="0">
                <a:solidFill>
                  <a:srgbClr val="FFFF00"/>
                </a:solidFill>
              </a:rPr>
              <a:t>the set of actions available to player </a:t>
            </a:r>
            <a:r>
              <a:rPr lang="en-US" sz="2400" dirty="0" err="1" smtClean="0">
                <a:solidFill>
                  <a:srgbClr val="FFFF00"/>
                </a:solidFill>
              </a:rPr>
              <a:t>i</a:t>
            </a:r>
            <a:r>
              <a:rPr lang="en-US" sz="2400" dirty="0" smtClean="0">
                <a:solidFill>
                  <a:srgbClr val="FFFF00"/>
                </a:solidFill>
              </a:rPr>
              <a:t> after the history h</a:t>
            </a:r>
          </a:p>
          <a:p>
            <a:pPr lvl="1"/>
            <a:r>
              <a:rPr lang="en-US" sz="2400" kern="1200" dirty="0" smtClean="0">
                <a:solidFill>
                  <a:srgbClr val="FFFF00"/>
                </a:solidFill>
                <a:latin typeface="Arial" charset="0"/>
                <a:cs typeface="Arial" charset="0"/>
              </a:rPr>
              <a:t>The set of player 1’s actions at the initial history ∅ is </a:t>
            </a:r>
            <a:r>
              <a:rPr lang="en-US" sz="2400" i="1" kern="1200" dirty="0" smtClean="0">
                <a:solidFill>
                  <a:srgbClr val="FFFF00"/>
                </a:solidFill>
                <a:latin typeface="Arial" charset="0"/>
                <a:cs typeface="Arial" charset="0"/>
              </a:rPr>
              <a:t>A</a:t>
            </a:r>
            <a:r>
              <a:rPr lang="en-US" sz="2400" i="1" kern="1200" baseline="-25000" dirty="0" smtClean="0">
                <a:solidFill>
                  <a:srgbClr val="FFFF00"/>
                </a:solidFill>
                <a:latin typeface="Arial" charset="0"/>
                <a:cs typeface="Arial" charset="0"/>
              </a:rPr>
              <a:t>1</a:t>
            </a:r>
            <a:r>
              <a:rPr lang="en-US" sz="2400" i="1" kern="1200" dirty="0" smtClean="0">
                <a:solidFill>
                  <a:srgbClr val="FFFF00"/>
                </a:solidFill>
                <a:latin typeface="Arial" charset="0"/>
                <a:cs typeface="Arial" charset="0"/>
              </a:rPr>
              <a:t>(∅) = {</a:t>
            </a:r>
            <a:r>
              <a:rPr lang="en-US" sz="2400" i="1" kern="1200" dirty="0" err="1" smtClean="0">
                <a:solidFill>
                  <a:srgbClr val="FFFF00"/>
                </a:solidFill>
                <a:latin typeface="Arial" charset="0"/>
                <a:cs typeface="Arial" charset="0"/>
              </a:rPr>
              <a:t>Concert,Book</a:t>
            </a:r>
            <a:r>
              <a:rPr lang="en-US" sz="2400" i="1" kern="1200" dirty="0" smtClean="0">
                <a:solidFill>
                  <a:srgbClr val="FFFF00"/>
                </a:solidFill>
                <a:latin typeface="Arial" charset="0"/>
                <a:cs typeface="Arial" charset="0"/>
              </a:rPr>
              <a:t>} , after the history Concert is A</a:t>
            </a:r>
            <a:r>
              <a:rPr lang="en-US" sz="2400" i="1" kern="1200" baseline="-25000" dirty="0" smtClean="0">
                <a:solidFill>
                  <a:srgbClr val="FFFF00"/>
                </a:solidFill>
                <a:latin typeface="Arial" charset="0"/>
                <a:cs typeface="Arial" charset="0"/>
              </a:rPr>
              <a:t>1</a:t>
            </a:r>
            <a:r>
              <a:rPr lang="en-US" sz="2400" i="1" kern="1200" dirty="0" smtClean="0">
                <a:solidFill>
                  <a:srgbClr val="FFFF00"/>
                </a:solidFill>
                <a:latin typeface="Arial" charset="0"/>
                <a:cs typeface="Arial" charset="0"/>
              </a:rPr>
              <a:t>(Concert) ={B, S}; the set of player 2’s actions after the history Concert is A</a:t>
            </a:r>
            <a:r>
              <a:rPr lang="en-US" sz="2400" i="1" kern="1200" baseline="-25000" dirty="0" smtClean="0">
                <a:solidFill>
                  <a:srgbClr val="FFFF00"/>
                </a:solidFill>
                <a:latin typeface="Arial" charset="0"/>
                <a:cs typeface="Arial" charset="0"/>
              </a:rPr>
              <a:t>2</a:t>
            </a:r>
            <a:r>
              <a:rPr lang="en-US" sz="2400" i="1" kern="1200" dirty="0" smtClean="0">
                <a:solidFill>
                  <a:srgbClr val="FFFF00"/>
                </a:solidFill>
                <a:latin typeface="Arial" charset="0"/>
                <a:cs typeface="Arial" charset="0"/>
              </a:rPr>
              <a:t>(Concert) = {Bach, Stravinsky}.</a:t>
            </a:r>
            <a:endParaRPr lang="en-US" sz="2400" dirty="0" smtClean="0">
              <a:solidFill>
                <a:srgbClr val="FFFF00"/>
              </a:solidFill>
            </a:endParaRPr>
          </a:p>
          <a:p>
            <a:r>
              <a:rPr lang="en-US" sz="2800" kern="1200" dirty="0" smtClean="0">
                <a:latin typeface="Arial" charset="0"/>
                <a:cs typeface="Arial" charset="0"/>
              </a:rPr>
              <a:t>Preferences for the players</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11100</TotalTime>
  <Words>2304</Words>
  <Application>Microsoft Office PowerPoint</Application>
  <PresentationFormat>On-screen Show (4:3)</PresentationFormat>
  <Paragraphs>774</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Default Design</vt:lpstr>
      <vt:lpstr>DYNAMIC GAMES with simultaneous moves</vt:lpstr>
      <vt:lpstr>Midterm</vt:lpstr>
      <vt:lpstr>Simultaneous and sequential</vt:lpstr>
      <vt:lpstr>Example 1: Variant of BoS</vt:lpstr>
      <vt:lpstr>Example 1: Variant of BoS</vt:lpstr>
      <vt:lpstr>Example 1: Variant of BoS</vt:lpstr>
      <vt:lpstr>Dynamic games with simultaneous moves</vt:lpstr>
      <vt:lpstr>Example 1: Variant of BoS</vt:lpstr>
      <vt:lpstr>Dynamic games with simultaneous moves</vt:lpstr>
      <vt:lpstr>Example 1: Variant of BoS</vt:lpstr>
      <vt:lpstr>Dynamic games with simultaneous moves</vt:lpstr>
      <vt:lpstr>Example 1: Variant of BoS</vt:lpstr>
      <vt:lpstr>Strategies</vt:lpstr>
      <vt:lpstr>Example 1: Variant of BoS</vt:lpstr>
      <vt:lpstr>Example 1: Variant of BoS</vt:lpstr>
      <vt:lpstr>Example 1: Variant of BoS</vt:lpstr>
      <vt:lpstr>SPNE</vt:lpstr>
      <vt:lpstr>Example 1: Variant of BoS</vt:lpstr>
      <vt:lpstr>Example 1: Variant of BoS</vt:lpstr>
      <vt:lpstr>Example 1: Variant of BoS</vt:lpstr>
      <vt:lpstr>Example 1: Variant of BoS</vt:lpstr>
      <vt:lpstr>Example 2: Bank runs</vt:lpstr>
      <vt:lpstr>Example 2: Bank runs</vt:lpstr>
      <vt:lpstr>Example 2: Bank runs</vt:lpstr>
      <vt:lpstr>Example 2: Bank runs</vt:lpstr>
      <vt:lpstr>Example 2: Bank runs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Example 3: International tariffs</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854</cp:revision>
  <dcterms:created xsi:type="dcterms:W3CDTF">2005-03-15T10:04:38Z</dcterms:created>
  <dcterms:modified xsi:type="dcterms:W3CDTF">2009-11-10T13:06:40Z</dcterms:modified>
</cp:coreProperties>
</file>