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handoutMasterIdLst>
    <p:handoutMasterId r:id="rId42"/>
  </p:handoutMasterIdLst>
  <p:sldIdLst>
    <p:sldId id="331" r:id="rId2"/>
    <p:sldId id="454" r:id="rId3"/>
    <p:sldId id="461" r:id="rId4"/>
    <p:sldId id="473" r:id="rId5"/>
    <p:sldId id="477" r:id="rId6"/>
    <p:sldId id="474" r:id="rId7"/>
    <p:sldId id="475" r:id="rId8"/>
    <p:sldId id="476" r:id="rId9"/>
    <p:sldId id="462" r:id="rId10"/>
    <p:sldId id="463" r:id="rId11"/>
    <p:sldId id="464" r:id="rId12"/>
    <p:sldId id="465" r:id="rId13"/>
    <p:sldId id="470" r:id="rId14"/>
    <p:sldId id="472" r:id="rId15"/>
    <p:sldId id="478" r:id="rId16"/>
    <p:sldId id="479" r:id="rId17"/>
    <p:sldId id="481" r:id="rId18"/>
    <p:sldId id="494" r:id="rId19"/>
    <p:sldId id="480" r:id="rId20"/>
    <p:sldId id="484" r:id="rId21"/>
    <p:sldId id="485" r:id="rId22"/>
    <p:sldId id="482" r:id="rId23"/>
    <p:sldId id="483" r:id="rId24"/>
    <p:sldId id="486" r:id="rId25"/>
    <p:sldId id="487" r:id="rId26"/>
    <p:sldId id="488" r:id="rId27"/>
    <p:sldId id="489" r:id="rId28"/>
    <p:sldId id="491" r:id="rId29"/>
    <p:sldId id="492" r:id="rId30"/>
    <p:sldId id="493" r:id="rId31"/>
    <p:sldId id="495" r:id="rId32"/>
    <p:sldId id="496" r:id="rId33"/>
    <p:sldId id="498" r:id="rId34"/>
    <p:sldId id="499" r:id="rId35"/>
    <p:sldId id="497" r:id="rId36"/>
    <p:sldId id="500" r:id="rId37"/>
    <p:sldId id="501" r:id="rId38"/>
    <p:sldId id="469" r:id="rId39"/>
    <p:sldId id="435"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318" autoAdjust="0"/>
    <p:restoredTop sz="70852" autoAdjust="0"/>
  </p:normalViewPr>
  <p:slideViewPr>
    <p:cSldViewPr>
      <p:cViewPr>
        <p:scale>
          <a:sx n="60" d="100"/>
          <a:sy n="60" d="100"/>
        </p:scale>
        <p:origin x="-164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1141413" y="685800"/>
            <a:ext cx="4575175" cy="3430588"/>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i="1" dirty="0" smtClean="0"/>
              <a:t>Because player </a:t>
            </a:r>
            <a:r>
              <a:rPr lang="en-US" sz="1200" i="1" dirty="0" err="1" smtClean="0"/>
              <a:t>i</a:t>
            </a:r>
            <a:r>
              <a:rPr lang="en-US" sz="1200" i="1" dirty="0" smtClean="0"/>
              <a:t> </a:t>
            </a:r>
            <a:r>
              <a:rPr lang="en-US" sz="1200" dirty="0" smtClean="0"/>
              <a:t>values the object at </a:t>
            </a:r>
            <a:r>
              <a:rPr lang="en-US" sz="1200" i="1" dirty="0" smtClean="0"/>
              <a:t>vi, the length of time it is worth her waiting is vi.</a:t>
            </a:r>
            <a:r>
              <a:rPr lang="en-US" sz="1200" dirty="0" smtClean="0"/>
              <a:t>  </a:t>
            </a: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smtClean="0"/>
              <a:t>One player might be the current owner of the object and the other a challenger, for example. In this case the </a:t>
            </a:r>
            <a:r>
              <a:rPr lang="en-US" sz="1200" dirty="0" err="1" smtClean="0"/>
              <a:t>equilibria</a:t>
            </a:r>
            <a:r>
              <a:rPr lang="en-US" sz="1200" dirty="0" smtClean="0"/>
              <a:t> correspond to the two conventions that a challenger always gives up immediately, and that an owner always does so.</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19</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other words Mixed</a:t>
            </a:r>
            <a:r>
              <a:rPr lang="en-US" baseline="0" dirty="0" smtClean="0"/>
              <a:t> strategy </a:t>
            </a:r>
            <a:r>
              <a:rPr lang="en-US" dirty="0" smtClean="0"/>
              <a:t>Nash equilibrium is strategy</a:t>
            </a:r>
            <a:r>
              <a:rPr lang="en-US" baseline="0" dirty="0" smtClean="0"/>
              <a:t> profile in which no player has any incentive to deviate ( or change his action ) when assuming that the other players will choose the same mixed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a:t>
            </a:fld>
            <a:endParaRPr lang="cs-C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latin typeface="Arial" charset="0"/>
                <a:cs typeface="Arial" charset="0"/>
              </a:rPr>
              <a:t>Each voter’s distaste for any position is given by the distance between that</a:t>
            </a:r>
          </a:p>
          <a:p>
            <a:r>
              <a:rPr lang="en-US" sz="1200" kern="1200" dirty="0" smtClean="0">
                <a:latin typeface="Arial" charset="0"/>
                <a:cs typeface="Arial" charset="0"/>
              </a:rPr>
              <a:t>position and her favorite position. In particular, for any value of </a:t>
            </a:r>
            <a:r>
              <a:rPr lang="en-US" sz="1200" i="1" kern="1200" dirty="0" smtClean="0">
                <a:latin typeface="Arial" charset="0"/>
                <a:cs typeface="Arial" charset="0"/>
              </a:rPr>
              <a:t>k, a voter whose</a:t>
            </a:r>
          </a:p>
          <a:p>
            <a:r>
              <a:rPr lang="en-US" sz="1200" kern="1200" dirty="0" smtClean="0">
                <a:latin typeface="Arial" charset="0"/>
                <a:cs typeface="Arial" charset="0"/>
              </a:rPr>
              <a:t>favorite position is </a:t>
            </a:r>
            <a:r>
              <a:rPr lang="en-US" sz="1200" i="1" kern="1200" dirty="0" smtClean="0">
                <a:latin typeface="Arial" charset="0"/>
                <a:cs typeface="Arial" charset="0"/>
              </a:rPr>
              <a:t>x∗ is indifferent between the positions x∗ − k and x∗ + k.</a:t>
            </a: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Illustrations of NE and MSNE</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4</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competition</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kern="1200" dirty="0" smtClean="0">
                <a:latin typeface="Arial" charset="0"/>
                <a:cs typeface="Arial" charset="0"/>
              </a:rPr>
              <a:t>	There is a continuum of voters, each with a favorite position. The distribution of these favorite positions over the set of all possible positions is arbitrary. In particular, this distribution may not be uniform: a large fraction of the voters may have favorite positions close to one point, while few voters have favorite positions close to some other point. A position that turns out to have special significance is the </a:t>
            </a:r>
            <a:r>
              <a:rPr lang="en-US" sz="2400" i="1" kern="1200" dirty="0" smtClean="0">
                <a:latin typeface="Arial" charset="0"/>
                <a:cs typeface="Arial" charset="0"/>
              </a:rPr>
              <a:t>median favorite position: the position m with the property that exactly half of </a:t>
            </a:r>
            <a:r>
              <a:rPr lang="en-US" sz="2400" kern="1200" dirty="0" smtClean="0">
                <a:latin typeface="Arial" charset="0"/>
                <a:cs typeface="Arial" charset="0"/>
              </a:rPr>
              <a:t>the voters’ favorite positions are at most </a:t>
            </a:r>
            <a:r>
              <a:rPr lang="en-US" sz="2400" i="1" kern="1200" dirty="0" smtClean="0">
                <a:latin typeface="Arial" charset="0"/>
                <a:cs typeface="Arial" charset="0"/>
              </a:rPr>
              <a:t>m, and half of the voters’ favorite positions </a:t>
            </a:r>
            <a:r>
              <a:rPr lang="en-US" sz="2400" kern="1200" dirty="0" smtClean="0">
                <a:latin typeface="Arial" charset="0"/>
                <a:cs typeface="Arial" charset="0"/>
              </a:rPr>
              <a:t>are at least </a:t>
            </a:r>
            <a:r>
              <a:rPr lang="en-US" sz="2400" i="1" kern="1200" dirty="0" smtClean="0">
                <a:latin typeface="Arial" charset="0"/>
                <a:cs typeface="Arial" charset="0"/>
              </a:rPr>
              <a:t>m.</a:t>
            </a: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competition</a:t>
            </a:r>
            <a:endParaRPr lang="en-US" dirty="0"/>
          </a:p>
        </p:txBody>
      </p:sp>
      <p:sp>
        <p:nvSpPr>
          <p:cNvPr id="3" name="Content Placeholder 2"/>
          <p:cNvSpPr>
            <a:spLocks noGrp="1"/>
          </p:cNvSpPr>
          <p:nvPr>
            <p:ph idx="1"/>
          </p:nvPr>
        </p:nvSpPr>
        <p:spPr>
          <a:xfrm>
            <a:off x="0" y="1484312"/>
            <a:ext cx="9144000" cy="5011779"/>
          </a:xfrm>
        </p:spPr>
        <p:txBody>
          <a:bodyPr/>
          <a:lstStyle/>
          <a:p>
            <a:pPr>
              <a:buNone/>
            </a:pPr>
            <a:r>
              <a:rPr lang="en-US" sz="2400" kern="1200" dirty="0" smtClean="0">
                <a:latin typeface="Arial" charset="0"/>
                <a:cs typeface="Arial" charset="0"/>
              </a:rPr>
              <a:t>	Each voter’s distaste for any position is given by the distance between that position and her favorite position. In particular, for any value of </a:t>
            </a:r>
            <a:r>
              <a:rPr lang="en-US" sz="2400" i="1" kern="1200" dirty="0" smtClean="0">
                <a:latin typeface="Arial" charset="0"/>
                <a:cs typeface="Arial" charset="0"/>
              </a:rPr>
              <a:t>k, a voter whose </a:t>
            </a:r>
            <a:r>
              <a:rPr lang="en-US" sz="2400" kern="1200" dirty="0" smtClean="0">
                <a:latin typeface="Arial" charset="0"/>
                <a:cs typeface="Arial" charset="0"/>
              </a:rPr>
              <a:t>favorite position is </a:t>
            </a:r>
            <a:r>
              <a:rPr lang="en-US" sz="2400" i="1" kern="1200" dirty="0" smtClean="0">
                <a:latin typeface="Arial" charset="0"/>
                <a:cs typeface="Arial" charset="0"/>
              </a:rPr>
              <a:t>x</a:t>
            </a:r>
            <a:r>
              <a:rPr lang="en-US" sz="2400" i="1" kern="1200" baseline="30000" dirty="0" smtClean="0">
                <a:latin typeface="Arial" charset="0"/>
                <a:cs typeface="Arial" charset="0"/>
              </a:rPr>
              <a:t>∗</a:t>
            </a:r>
            <a:r>
              <a:rPr lang="en-US" sz="2400" i="1" kern="1200" dirty="0" smtClean="0">
                <a:latin typeface="Arial" charset="0"/>
                <a:cs typeface="Arial" charset="0"/>
              </a:rPr>
              <a:t> is indifferent between the positions x</a:t>
            </a:r>
            <a:r>
              <a:rPr lang="en-US" sz="2400" i="1" kern="1200" baseline="30000" dirty="0" smtClean="0">
                <a:latin typeface="Arial" charset="0"/>
                <a:cs typeface="Arial" charset="0"/>
              </a:rPr>
              <a:t>∗</a:t>
            </a:r>
            <a:r>
              <a:rPr lang="en-US" sz="2400" i="1" kern="1200" dirty="0" smtClean="0">
                <a:latin typeface="Arial" charset="0"/>
                <a:cs typeface="Arial" charset="0"/>
              </a:rPr>
              <a:t> − k and x</a:t>
            </a:r>
            <a:r>
              <a:rPr lang="en-US" sz="2400" i="1" kern="1200" baseline="30000" dirty="0" smtClean="0">
                <a:latin typeface="Arial" charset="0"/>
                <a:cs typeface="Arial" charset="0"/>
              </a:rPr>
              <a:t>∗</a:t>
            </a:r>
            <a:r>
              <a:rPr lang="en-US" sz="2400" i="1" kern="1200" dirty="0" smtClean="0">
                <a:latin typeface="Arial" charset="0"/>
                <a:cs typeface="Arial" charset="0"/>
              </a:rPr>
              <a:t> + k. </a:t>
            </a:r>
            <a:r>
              <a:rPr lang="en-US" sz="2400" dirty="0" smtClean="0"/>
              <a:t>Under this assumption, each candidate attracts the votes of all citizens whose favorite positions are closer to her position than to the position of any other candidate. An example is shown in Figure</a:t>
            </a:r>
          </a:p>
          <a:p>
            <a:pPr>
              <a:buNone/>
            </a:pPr>
            <a:endParaRPr lang="en-US" sz="2400" dirty="0" smtClean="0"/>
          </a:p>
          <a:p>
            <a:pPr>
              <a:buNone/>
            </a:pPr>
            <a:endParaRPr lang="en-US" sz="2400" dirty="0" smtClean="0"/>
          </a:p>
          <a:p>
            <a:pPr>
              <a:buNone/>
            </a:pPr>
            <a:endParaRPr lang="en-US" sz="2400" dirty="0" smtClean="0"/>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pic>
        <p:nvPicPr>
          <p:cNvPr id="1028" name="Picture 4"/>
          <p:cNvPicPr>
            <a:picLocks noChangeAspect="1" noChangeArrowheads="1"/>
          </p:cNvPicPr>
          <p:nvPr/>
        </p:nvPicPr>
        <p:blipFill>
          <a:blip r:embed="rId3"/>
          <a:srcRect/>
          <a:stretch>
            <a:fillRect/>
          </a:stretch>
        </p:blipFill>
        <p:spPr bwMode="auto">
          <a:xfrm>
            <a:off x="0" y="4926033"/>
            <a:ext cx="9144000" cy="167114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competition</a:t>
            </a:r>
            <a:endParaRPr lang="en-US" dirty="0"/>
          </a:p>
        </p:txBody>
      </p:sp>
      <p:sp>
        <p:nvSpPr>
          <p:cNvPr id="3" name="Content Placeholder 2"/>
          <p:cNvSpPr>
            <a:spLocks noGrp="1"/>
          </p:cNvSpPr>
          <p:nvPr>
            <p:ph idx="1"/>
          </p:nvPr>
        </p:nvSpPr>
        <p:spPr>
          <a:xfrm>
            <a:off x="0" y="1484312"/>
            <a:ext cx="9144000" cy="5011779"/>
          </a:xfrm>
        </p:spPr>
        <p:txBody>
          <a:bodyPr/>
          <a:lstStyle/>
          <a:p>
            <a:pPr>
              <a:buNone/>
            </a:pPr>
            <a:r>
              <a:rPr lang="en-US" sz="2400" kern="1200" dirty="0" smtClean="0">
                <a:latin typeface="Arial" charset="0"/>
                <a:cs typeface="Arial" charset="0"/>
              </a:rPr>
              <a:t>	Suppose just 2 candidates</a:t>
            </a:r>
          </a:p>
          <a:p>
            <a:pPr>
              <a:buNone/>
            </a:pPr>
            <a:r>
              <a:rPr lang="en-US" sz="2400" kern="1200" dirty="0" smtClean="0">
                <a:latin typeface="Arial" charset="0"/>
                <a:cs typeface="Arial" charset="0"/>
              </a:rPr>
              <a:t>	best response of candidate 1 to position x</a:t>
            </a:r>
            <a:r>
              <a:rPr lang="en-US" sz="2400" kern="1200" baseline="-25000" dirty="0" smtClean="0">
                <a:latin typeface="Arial" charset="0"/>
                <a:cs typeface="Arial" charset="0"/>
              </a:rPr>
              <a:t>2</a:t>
            </a:r>
            <a:r>
              <a:rPr lang="en-US" sz="2400" kern="1200" dirty="0" smtClean="0">
                <a:latin typeface="Arial" charset="0"/>
                <a:cs typeface="Arial" charset="0"/>
              </a:rPr>
              <a:t> of candidate 2:</a:t>
            </a:r>
          </a:p>
          <a:p>
            <a:pPr>
              <a:buNone/>
            </a:pPr>
            <a:r>
              <a:rPr lang="en-US" sz="2400" kern="1200" dirty="0" smtClean="0">
                <a:latin typeface="Arial" charset="0"/>
                <a:cs typeface="Arial" charset="0"/>
              </a:rPr>
              <a:t>	if x</a:t>
            </a:r>
            <a:r>
              <a:rPr lang="en-US" sz="2400" kern="1200" baseline="-25000" dirty="0" smtClean="0">
                <a:latin typeface="Arial" charset="0"/>
                <a:cs typeface="Arial" charset="0"/>
              </a:rPr>
              <a:t>2</a:t>
            </a:r>
            <a:r>
              <a:rPr lang="en-US" sz="2400" kern="1200" dirty="0" smtClean="0">
                <a:latin typeface="Arial" charset="0"/>
                <a:cs typeface="Arial" charset="0"/>
              </a:rPr>
              <a:t>&lt;m then x</a:t>
            </a:r>
            <a:r>
              <a:rPr lang="en-US" sz="2400" kern="1200" baseline="-25000" dirty="0" smtClean="0">
                <a:latin typeface="Arial" charset="0"/>
                <a:cs typeface="Arial" charset="0"/>
              </a:rPr>
              <a:t>1</a:t>
            </a:r>
            <a:r>
              <a:rPr lang="en-US" sz="2400" kern="1200" dirty="0" smtClean="0">
                <a:latin typeface="Arial" charset="0"/>
                <a:cs typeface="Arial" charset="0"/>
              </a:rPr>
              <a:t> prefers equally all positions where she wins : positions between x</a:t>
            </a:r>
            <a:r>
              <a:rPr lang="en-US" sz="2400" kern="1200" baseline="-25000" dirty="0" smtClean="0">
                <a:latin typeface="Arial" charset="0"/>
                <a:cs typeface="Arial" charset="0"/>
              </a:rPr>
              <a:t>2</a:t>
            </a:r>
            <a:r>
              <a:rPr lang="en-US" sz="2400" kern="1200" dirty="0" smtClean="0">
                <a:latin typeface="Arial" charset="0"/>
                <a:cs typeface="Arial" charset="0"/>
              </a:rPr>
              <a:t> and ½(x</a:t>
            </a:r>
            <a:r>
              <a:rPr lang="en-US" sz="2400" kern="1200" baseline="-25000" dirty="0" smtClean="0">
                <a:latin typeface="Arial" charset="0"/>
                <a:cs typeface="Arial" charset="0"/>
              </a:rPr>
              <a:t>1</a:t>
            </a:r>
            <a:r>
              <a:rPr lang="en-US" sz="2400" kern="1200" dirty="0" smtClean="0">
                <a:latin typeface="Arial" charset="0"/>
                <a:cs typeface="Arial" charset="0"/>
              </a:rPr>
              <a:t>+x</a:t>
            </a:r>
            <a:r>
              <a:rPr lang="en-US" sz="2400" kern="1200" baseline="-25000" dirty="0" smtClean="0">
                <a:latin typeface="Arial" charset="0"/>
                <a:cs typeface="Arial" charset="0"/>
              </a:rPr>
              <a:t>2</a:t>
            </a:r>
            <a:r>
              <a:rPr lang="en-US" sz="2400" kern="1200" dirty="0" smtClean="0">
                <a:latin typeface="Arial" charset="0"/>
                <a:cs typeface="Arial" charset="0"/>
              </a:rPr>
              <a:t>)=m</a:t>
            </a:r>
          </a:p>
          <a:p>
            <a:pPr>
              <a:buNone/>
            </a:pPr>
            <a:r>
              <a:rPr lang="en-US" sz="2400" kern="1200" dirty="0" smtClean="0">
                <a:latin typeface="Arial" charset="0"/>
                <a:cs typeface="Arial" charset="0"/>
              </a:rPr>
              <a:t>	if x</a:t>
            </a:r>
            <a:r>
              <a:rPr lang="en-US" sz="2400" kern="1200" baseline="-25000" dirty="0" smtClean="0">
                <a:latin typeface="Arial" charset="0"/>
                <a:cs typeface="Arial" charset="0"/>
              </a:rPr>
              <a:t>2</a:t>
            </a:r>
            <a:r>
              <a:rPr lang="en-US" sz="2400" kern="1200" dirty="0" smtClean="0">
                <a:latin typeface="Arial" charset="0"/>
                <a:cs typeface="Arial" charset="0"/>
              </a:rPr>
              <a:t>&gt;m then x</a:t>
            </a:r>
            <a:r>
              <a:rPr lang="en-US" sz="2400" kern="1200" baseline="-25000" dirty="0" smtClean="0">
                <a:latin typeface="Arial" charset="0"/>
                <a:cs typeface="Arial" charset="0"/>
              </a:rPr>
              <a:t>1</a:t>
            </a:r>
            <a:r>
              <a:rPr lang="en-US" sz="2400" kern="1200" dirty="0" smtClean="0">
                <a:latin typeface="Arial" charset="0"/>
                <a:cs typeface="Arial" charset="0"/>
              </a:rPr>
              <a:t> prefers equally all positions where she wins : positions between x</a:t>
            </a:r>
            <a:r>
              <a:rPr lang="en-US" sz="2400" kern="1200" baseline="-25000" dirty="0" smtClean="0">
                <a:latin typeface="Arial" charset="0"/>
                <a:cs typeface="Arial" charset="0"/>
              </a:rPr>
              <a:t>2</a:t>
            </a:r>
            <a:r>
              <a:rPr lang="en-US" sz="2400" kern="1200" dirty="0" smtClean="0">
                <a:latin typeface="Arial" charset="0"/>
                <a:cs typeface="Arial" charset="0"/>
              </a:rPr>
              <a:t> and ½(x</a:t>
            </a:r>
            <a:r>
              <a:rPr lang="en-US" sz="2400" kern="1200" baseline="-25000" dirty="0" smtClean="0">
                <a:latin typeface="Arial" charset="0"/>
                <a:cs typeface="Arial" charset="0"/>
              </a:rPr>
              <a:t>1</a:t>
            </a:r>
            <a:r>
              <a:rPr lang="en-US" sz="2400" kern="1200" dirty="0" smtClean="0">
                <a:latin typeface="Arial" charset="0"/>
                <a:cs typeface="Arial" charset="0"/>
              </a:rPr>
              <a:t>+x</a:t>
            </a:r>
            <a:r>
              <a:rPr lang="en-US" sz="2400" kern="1200" baseline="-25000" dirty="0" smtClean="0">
                <a:latin typeface="Arial" charset="0"/>
                <a:cs typeface="Arial" charset="0"/>
              </a:rPr>
              <a:t>2</a:t>
            </a:r>
            <a:r>
              <a:rPr lang="en-US" sz="2400" kern="1200" dirty="0" smtClean="0">
                <a:latin typeface="Arial" charset="0"/>
                <a:cs typeface="Arial" charset="0"/>
              </a:rPr>
              <a:t>)=m</a:t>
            </a:r>
          </a:p>
          <a:p>
            <a:pPr>
              <a:buNone/>
            </a:pPr>
            <a:r>
              <a:rPr lang="en-US" sz="2400" kern="1200" dirty="0" smtClean="0">
                <a:latin typeface="Arial" charset="0"/>
                <a:cs typeface="Arial" charset="0"/>
              </a:rPr>
              <a:t>	if x</a:t>
            </a:r>
            <a:r>
              <a:rPr lang="en-US" sz="2400" kern="1200" baseline="-25000" dirty="0" smtClean="0">
                <a:latin typeface="Arial" charset="0"/>
                <a:cs typeface="Arial" charset="0"/>
              </a:rPr>
              <a:t>2</a:t>
            </a:r>
            <a:r>
              <a:rPr lang="en-US" sz="2400" kern="1200" dirty="0" smtClean="0">
                <a:latin typeface="Arial" charset="0"/>
                <a:cs typeface="Arial" charset="0"/>
              </a:rPr>
              <a:t>=m then x</a:t>
            </a:r>
            <a:r>
              <a:rPr lang="en-US" sz="2400" kern="1200" baseline="-25000" dirty="0" smtClean="0">
                <a:latin typeface="Arial" charset="0"/>
                <a:cs typeface="Arial" charset="0"/>
              </a:rPr>
              <a:t>1</a:t>
            </a:r>
            <a:r>
              <a:rPr lang="en-US" sz="2400" kern="1200" dirty="0" smtClean="0">
                <a:latin typeface="Arial" charset="0"/>
                <a:cs typeface="Arial" charset="0"/>
              </a:rPr>
              <a:t> prefers equally all positions where she wins : </a:t>
            </a:r>
          </a:p>
          <a:p>
            <a:pPr>
              <a:buNone/>
            </a:pPr>
            <a:r>
              <a:rPr lang="en-US" sz="2400" kern="1200" dirty="0" smtClean="0">
                <a:latin typeface="Arial" charset="0"/>
                <a:cs typeface="Arial" charset="0"/>
              </a:rPr>
              <a:t>	only if x</a:t>
            </a:r>
            <a:r>
              <a:rPr lang="en-US" sz="2400" kern="1200" baseline="-25000" dirty="0" smtClean="0">
                <a:latin typeface="Arial" charset="0"/>
                <a:cs typeface="Arial" charset="0"/>
              </a:rPr>
              <a:t>1</a:t>
            </a:r>
            <a:r>
              <a:rPr lang="en-US" sz="2400" kern="1200" dirty="0" smtClean="0">
                <a:latin typeface="Arial" charset="0"/>
                <a:cs typeface="Arial" charset="0"/>
              </a:rPr>
              <a:t> = m 	</a:t>
            </a:r>
            <a:r>
              <a:rPr lang="en-US" sz="2400" kern="1200" dirty="0" smtClean="0">
                <a:solidFill>
                  <a:srgbClr val="FFFF00"/>
                </a:solidFill>
                <a:latin typeface="Arial" charset="0"/>
                <a:cs typeface="Arial" charset="0"/>
              </a:rPr>
              <a:t>As game is symmetric this is the only NE</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pic>
        <p:nvPicPr>
          <p:cNvPr id="2050" name="Picture 2"/>
          <p:cNvPicPr>
            <a:picLocks noChangeAspect="1" noChangeArrowheads="1"/>
          </p:cNvPicPr>
          <p:nvPr/>
        </p:nvPicPr>
        <p:blipFill>
          <a:blip r:embed="rId3"/>
          <a:srcRect/>
          <a:stretch>
            <a:fillRect/>
          </a:stretch>
        </p:blipFill>
        <p:spPr bwMode="auto">
          <a:xfrm>
            <a:off x="0" y="4960251"/>
            <a:ext cx="9144000" cy="165806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kern="1200" dirty="0" smtClean="0">
                <a:latin typeface="Arial" charset="0"/>
                <a:cs typeface="Arial" charset="0"/>
              </a:rPr>
              <a:t>	Model of a conflict between two animals fighting over prey. Each animal chooses the time at which it intends to give up. When an animal gives up, its opponent obtains all the prey (and the time at which the winner intended to give up is irrelevant). If both animals give up at the same time then they each have an equal chance of obtaining the prey. Fighting is costly: each animal prefers as short a fight as possible. </a:t>
            </a:r>
          </a:p>
          <a:p>
            <a:pPr algn="just">
              <a:buNone/>
            </a:pPr>
            <a:r>
              <a:rPr lang="en-US" sz="2400" kern="1200" dirty="0" smtClean="0">
                <a:latin typeface="Arial" charset="0"/>
                <a:cs typeface="Arial" charset="0"/>
              </a:rPr>
              <a:t>	</a:t>
            </a:r>
          </a:p>
          <a:p>
            <a:pPr algn="just">
              <a:buNone/>
            </a:pPr>
            <a:r>
              <a:rPr lang="en-US" sz="2400" kern="1200" dirty="0" smtClean="0">
                <a:latin typeface="Arial" charset="0"/>
                <a:cs typeface="Arial" charset="0"/>
              </a:rPr>
              <a:t>	This game models not only such a conflict between animals, but also many other disputes. The “prey” can be any indivisible object, and “fighting” can be any costly activity—for example, simply waiting.</a:t>
            </a:r>
            <a:endParaRPr lang="en-US" sz="2400" dirty="0" smtClean="0"/>
          </a:p>
          <a:p>
            <a:pPr algn="just"/>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time t</a:t>
            </a:r>
            <a:r>
              <a:rPr lang="en-US" sz="2400" kern="1200" dirty="0" smtClean="0">
                <a:latin typeface="Arial" charset="0"/>
                <a:cs typeface="Arial" charset="0"/>
              </a:rPr>
              <a:t> - continuous variable that starts at 0 and runs indefinitely</a:t>
            </a:r>
          </a:p>
          <a:p>
            <a:pPr algn="just">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v</a:t>
            </a:r>
            <a:r>
              <a:rPr lang="en-US" sz="2400" kern="1200" baseline="-25000" dirty="0" smtClean="0">
                <a:solidFill>
                  <a:srgbClr val="FFFF00"/>
                </a:solidFill>
                <a:latin typeface="Arial" charset="0"/>
                <a:cs typeface="Arial" charset="0"/>
              </a:rPr>
              <a:t>i</a:t>
            </a:r>
            <a:r>
              <a:rPr lang="en-US" sz="2400" kern="1200" dirty="0" smtClean="0">
                <a:solidFill>
                  <a:srgbClr val="FFFF00"/>
                </a:solidFill>
                <a:latin typeface="Arial" charset="0"/>
                <a:cs typeface="Arial" charset="0"/>
              </a:rPr>
              <a:t> &gt; 0</a:t>
            </a:r>
            <a:r>
              <a:rPr lang="en-US" sz="2400" kern="1200" dirty="0" smtClean="0">
                <a:latin typeface="Arial" charset="0"/>
                <a:cs typeface="Arial" charset="0"/>
              </a:rPr>
              <a:t> -  value party </a:t>
            </a:r>
            <a:r>
              <a:rPr lang="en-US" sz="2400" kern="1200" dirty="0" err="1" smtClean="0">
                <a:latin typeface="Arial" charset="0"/>
                <a:cs typeface="Arial" charset="0"/>
              </a:rPr>
              <a:t>i</a:t>
            </a:r>
            <a:r>
              <a:rPr lang="en-US" sz="2400" kern="1200" dirty="0" smtClean="0">
                <a:latin typeface="Arial" charset="0"/>
                <a:cs typeface="Arial" charset="0"/>
              </a:rPr>
              <a:t> attaches to the object in dispute</a:t>
            </a:r>
          </a:p>
          <a:p>
            <a:pPr algn="just">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½</a:t>
            </a:r>
            <a:r>
              <a:rPr lang="en-US" sz="2400" kern="1200" dirty="0" smtClean="0">
                <a:latin typeface="Arial" charset="0"/>
                <a:cs typeface="Arial" charset="0"/>
              </a:rPr>
              <a:t> </a:t>
            </a:r>
            <a:r>
              <a:rPr lang="en-US" sz="2400" kern="1200" dirty="0" smtClean="0">
                <a:solidFill>
                  <a:srgbClr val="FFFF00"/>
                </a:solidFill>
                <a:latin typeface="Arial" charset="0"/>
                <a:cs typeface="Arial" charset="0"/>
              </a:rPr>
              <a:t>v</a:t>
            </a:r>
            <a:r>
              <a:rPr lang="en-US" sz="2400" kern="1200" baseline="-25000" dirty="0" smtClean="0">
                <a:solidFill>
                  <a:srgbClr val="FFFF00"/>
                </a:solidFill>
                <a:latin typeface="Arial" charset="0"/>
                <a:cs typeface="Arial" charset="0"/>
              </a:rPr>
              <a:t>i </a:t>
            </a:r>
            <a:r>
              <a:rPr lang="en-US" sz="2400" kern="1200" dirty="0" smtClean="0">
                <a:latin typeface="Arial" charset="0"/>
                <a:cs typeface="Arial" charset="0"/>
              </a:rPr>
              <a:t>- value party </a:t>
            </a:r>
            <a:r>
              <a:rPr lang="en-US" sz="2400" kern="1200" dirty="0" err="1" smtClean="0">
                <a:latin typeface="Arial" charset="0"/>
                <a:cs typeface="Arial" charset="0"/>
              </a:rPr>
              <a:t>i</a:t>
            </a:r>
            <a:r>
              <a:rPr lang="en-US" sz="2400" kern="1200" dirty="0" smtClean="0">
                <a:latin typeface="Arial" charset="0"/>
                <a:cs typeface="Arial" charset="0"/>
              </a:rPr>
              <a:t> attaches to a 50% chance of obtaining the 	     object</a:t>
            </a:r>
          </a:p>
          <a:p>
            <a:pPr>
              <a:buNone/>
            </a:pPr>
            <a:r>
              <a:rPr lang="en-US" sz="2400" kern="1200" dirty="0" smtClean="0">
                <a:latin typeface="Arial" charset="0"/>
                <a:cs typeface="Arial" charset="0"/>
              </a:rPr>
              <a:t>	Each unit of time that passes before the dispute is settled costs each party one unit of payoff.</a:t>
            </a:r>
          </a:p>
          <a:p>
            <a:pPr>
              <a:buNone/>
            </a:pPr>
            <a:r>
              <a:rPr lang="en-US" sz="2400" kern="1200" dirty="0" smtClean="0">
                <a:latin typeface="Arial" charset="0"/>
                <a:cs typeface="Arial" charset="0"/>
              </a:rPr>
              <a:t>	if player </a:t>
            </a:r>
            <a:r>
              <a:rPr lang="en-US" sz="2400" i="1" kern="1200" dirty="0" err="1" smtClean="0">
                <a:latin typeface="Arial" charset="0"/>
                <a:cs typeface="Arial" charset="0"/>
              </a:rPr>
              <a:t>i</a:t>
            </a:r>
            <a:r>
              <a:rPr lang="en-US" sz="2400" i="1" kern="1200" dirty="0" smtClean="0">
                <a:latin typeface="Arial" charset="0"/>
                <a:cs typeface="Arial" charset="0"/>
              </a:rPr>
              <a:t> gives up </a:t>
            </a:r>
            <a:r>
              <a:rPr lang="en-US" sz="2400" kern="1200" dirty="0" smtClean="0">
                <a:latin typeface="Arial" charset="0"/>
                <a:cs typeface="Arial" charset="0"/>
              </a:rPr>
              <a:t>first, at time </a:t>
            </a:r>
            <a:r>
              <a:rPr lang="en-US" sz="2400" i="1" kern="1200" dirty="0" err="1" smtClean="0">
                <a:latin typeface="Arial" charset="0"/>
                <a:cs typeface="Arial" charset="0"/>
              </a:rPr>
              <a:t>t</a:t>
            </a:r>
            <a:r>
              <a:rPr lang="en-US" sz="2400" i="1" kern="1200" baseline="-25000" dirty="0" err="1" smtClean="0">
                <a:latin typeface="Arial" charset="0"/>
                <a:cs typeface="Arial" charset="0"/>
              </a:rPr>
              <a:t>i</a:t>
            </a:r>
            <a:r>
              <a:rPr lang="en-US" sz="2400" i="1" kern="1200" dirty="0" smtClean="0">
                <a:latin typeface="Arial" charset="0"/>
                <a:cs typeface="Arial" charset="0"/>
              </a:rPr>
              <a:t>, her payoff is </a:t>
            </a:r>
            <a:r>
              <a:rPr lang="en-US" sz="2400" i="1" kern="1200" dirty="0" smtClean="0">
                <a:solidFill>
                  <a:srgbClr val="FFFF00"/>
                </a:solidFill>
                <a:latin typeface="Arial" charset="0"/>
                <a:cs typeface="Arial" charset="0"/>
              </a:rPr>
              <a:t>− </a:t>
            </a:r>
            <a:r>
              <a:rPr lang="en-US" sz="2400" i="1" kern="1200" dirty="0" err="1" smtClean="0">
                <a:solidFill>
                  <a:srgbClr val="FFFF00"/>
                </a:solidFill>
                <a:latin typeface="Arial" charset="0"/>
                <a:cs typeface="Arial" charset="0"/>
              </a:rPr>
              <a:t>t</a:t>
            </a:r>
            <a:r>
              <a:rPr lang="en-US" sz="2400" i="1" kern="1200" baseline="-25000" dirty="0" err="1" smtClean="0">
                <a:solidFill>
                  <a:srgbClr val="FFFF00"/>
                </a:solidFill>
                <a:latin typeface="Arial" charset="0"/>
                <a:cs typeface="Arial" charset="0"/>
              </a:rPr>
              <a:t>i</a:t>
            </a:r>
            <a:r>
              <a:rPr lang="en-US" sz="2400" i="1" kern="1200" dirty="0" smtClean="0">
                <a:latin typeface="Arial" charset="0"/>
                <a:cs typeface="Arial" charset="0"/>
              </a:rPr>
              <a:t> (she spends </a:t>
            </a:r>
            <a:r>
              <a:rPr lang="en-US" sz="2400" i="1" kern="1200" dirty="0" err="1" smtClean="0">
                <a:latin typeface="Arial" charset="0"/>
                <a:cs typeface="Arial" charset="0"/>
              </a:rPr>
              <a:t>t</a:t>
            </a:r>
            <a:r>
              <a:rPr lang="en-US" sz="2400" i="1" kern="1200" baseline="-25000" dirty="0" err="1" smtClean="0">
                <a:latin typeface="Arial" charset="0"/>
                <a:cs typeface="Arial" charset="0"/>
              </a:rPr>
              <a:t>i</a:t>
            </a:r>
            <a:r>
              <a:rPr lang="en-US" sz="2400" i="1" kern="1200" dirty="0" smtClean="0">
                <a:latin typeface="Arial" charset="0"/>
                <a:cs typeface="Arial" charset="0"/>
              </a:rPr>
              <a:t> units of time and does not obtain </a:t>
            </a:r>
            <a:r>
              <a:rPr lang="en-US" sz="2400" kern="1200" dirty="0" smtClean="0">
                <a:latin typeface="Arial" charset="0"/>
                <a:cs typeface="Arial" charset="0"/>
              </a:rPr>
              <a:t>the object). </a:t>
            </a:r>
          </a:p>
          <a:p>
            <a:pPr>
              <a:buNone/>
            </a:pPr>
            <a:r>
              <a:rPr lang="en-US" sz="2400" kern="1200" dirty="0" smtClean="0">
                <a:latin typeface="Arial" charset="0"/>
                <a:cs typeface="Arial" charset="0"/>
              </a:rPr>
              <a:t>	If the other player gives up first, at time </a:t>
            </a:r>
            <a:r>
              <a:rPr lang="en-US" sz="2400" i="1" kern="1200" dirty="0" err="1" smtClean="0">
                <a:latin typeface="Arial" charset="0"/>
                <a:cs typeface="Arial" charset="0"/>
              </a:rPr>
              <a:t>tj</a:t>
            </a:r>
            <a:r>
              <a:rPr lang="en-US" sz="2400" i="1" kern="1200" dirty="0" smtClean="0">
                <a:latin typeface="Arial" charset="0"/>
                <a:cs typeface="Arial" charset="0"/>
              </a:rPr>
              <a:t>, player </a:t>
            </a:r>
            <a:r>
              <a:rPr lang="en-US" sz="2400" i="1" kern="1200" dirty="0" err="1" smtClean="0">
                <a:latin typeface="Arial" charset="0"/>
                <a:cs typeface="Arial" charset="0"/>
              </a:rPr>
              <a:t>i’s</a:t>
            </a:r>
            <a:r>
              <a:rPr lang="en-US" sz="2400" i="1" kern="1200" dirty="0" smtClean="0">
                <a:latin typeface="Arial" charset="0"/>
                <a:cs typeface="Arial" charset="0"/>
              </a:rPr>
              <a:t> payoff is   </a:t>
            </a:r>
            <a:r>
              <a:rPr lang="en-US" sz="2400" i="1" kern="1200" dirty="0" smtClean="0">
                <a:solidFill>
                  <a:srgbClr val="FFFF00"/>
                </a:solidFill>
                <a:latin typeface="Arial" charset="0"/>
                <a:cs typeface="Arial" charset="0"/>
              </a:rPr>
              <a:t>v</a:t>
            </a:r>
            <a:r>
              <a:rPr lang="en-US" sz="2400" i="1" kern="1200" baseline="-25000" dirty="0" smtClean="0">
                <a:solidFill>
                  <a:srgbClr val="FFFF00"/>
                </a:solidFill>
                <a:latin typeface="Arial" charset="0"/>
                <a:cs typeface="Arial" charset="0"/>
              </a:rPr>
              <a:t>i</a:t>
            </a:r>
            <a:r>
              <a:rPr lang="en-US" sz="2400" i="1" kern="1200" dirty="0" smtClean="0">
                <a:solidFill>
                  <a:srgbClr val="FFFF00"/>
                </a:solidFill>
                <a:latin typeface="Arial" charset="0"/>
                <a:cs typeface="Arial" charset="0"/>
              </a:rPr>
              <a:t> − </a:t>
            </a:r>
            <a:r>
              <a:rPr lang="en-US" sz="2400" i="1" kern="1200" dirty="0" err="1" smtClean="0">
                <a:solidFill>
                  <a:srgbClr val="FFFF00"/>
                </a:solidFill>
                <a:latin typeface="Arial" charset="0"/>
                <a:cs typeface="Arial" charset="0"/>
              </a:rPr>
              <a:t>t</a:t>
            </a:r>
            <a:r>
              <a:rPr lang="en-US" sz="2400" i="1" kern="1200" baseline="-25000" dirty="0" err="1" smtClean="0">
                <a:solidFill>
                  <a:srgbClr val="FFFF00"/>
                </a:solidFill>
                <a:latin typeface="Arial" charset="0"/>
                <a:cs typeface="Arial" charset="0"/>
              </a:rPr>
              <a:t>j</a:t>
            </a:r>
            <a:r>
              <a:rPr lang="en-US" sz="2400" i="1" kern="1200" dirty="0" smtClean="0">
                <a:latin typeface="Arial" charset="0"/>
                <a:cs typeface="Arial" charset="0"/>
              </a:rPr>
              <a:t> </a:t>
            </a:r>
            <a:r>
              <a:rPr lang="en-US" sz="2400" kern="1200" dirty="0" smtClean="0">
                <a:latin typeface="Arial" charset="0"/>
                <a:cs typeface="Arial" charset="0"/>
              </a:rPr>
              <a:t>(she obtains the object after </a:t>
            </a:r>
            <a:r>
              <a:rPr lang="en-US" sz="2400" i="1" kern="1200" dirty="0" err="1" smtClean="0">
                <a:latin typeface="Arial" charset="0"/>
                <a:cs typeface="Arial" charset="0"/>
              </a:rPr>
              <a:t>tj</a:t>
            </a:r>
            <a:r>
              <a:rPr lang="en-US" sz="2400" i="1" kern="1200" dirty="0" smtClean="0">
                <a:latin typeface="Arial" charset="0"/>
                <a:cs typeface="Arial" charset="0"/>
              </a:rPr>
              <a:t> units of time).</a:t>
            </a:r>
          </a:p>
          <a:p>
            <a:pPr>
              <a:buNone/>
            </a:pPr>
            <a:r>
              <a:rPr lang="en-US" sz="2400" i="1" kern="1200" dirty="0" smtClean="0">
                <a:latin typeface="Arial" charset="0"/>
                <a:cs typeface="Arial" charset="0"/>
              </a:rPr>
              <a:t>	If both players give up at the same </a:t>
            </a:r>
            <a:r>
              <a:rPr lang="en-US" sz="2400" kern="1200" dirty="0" smtClean="0">
                <a:latin typeface="Arial" charset="0"/>
                <a:cs typeface="Arial" charset="0"/>
              </a:rPr>
              <a:t>time, player </a:t>
            </a:r>
            <a:r>
              <a:rPr lang="en-US" sz="2400" i="1" kern="1200" dirty="0" err="1" smtClean="0">
                <a:latin typeface="Arial" charset="0"/>
                <a:cs typeface="Arial" charset="0"/>
              </a:rPr>
              <a:t>i’s</a:t>
            </a:r>
            <a:r>
              <a:rPr lang="en-US" sz="2400" i="1" kern="1200" dirty="0" smtClean="0">
                <a:latin typeface="Arial" charset="0"/>
                <a:cs typeface="Arial" charset="0"/>
              </a:rPr>
              <a:t> payoff is    </a:t>
            </a:r>
            <a:r>
              <a:rPr lang="en-US" sz="2400" i="1" kern="1200" dirty="0" smtClean="0">
                <a:solidFill>
                  <a:srgbClr val="FFFF00"/>
                </a:solidFill>
                <a:latin typeface="Arial" charset="0"/>
                <a:cs typeface="Arial" charset="0"/>
              </a:rPr>
              <a:t>½v</a:t>
            </a:r>
            <a:r>
              <a:rPr lang="en-US" sz="2400" i="1" kern="1200" baseline="-25000" dirty="0" smtClean="0">
                <a:solidFill>
                  <a:srgbClr val="FFFF00"/>
                </a:solidFill>
                <a:latin typeface="Arial" charset="0"/>
                <a:cs typeface="Arial" charset="0"/>
              </a:rPr>
              <a:t>i</a:t>
            </a:r>
            <a:r>
              <a:rPr lang="en-US" sz="2400" i="1" kern="1200" dirty="0" smtClean="0">
                <a:solidFill>
                  <a:srgbClr val="FFFF00"/>
                </a:solidFill>
                <a:latin typeface="Arial" charset="0"/>
                <a:cs typeface="Arial" charset="0"/>
              </a:rPr>
              <a:t> −</a:t>
            </a:r>
            <a:r>
              <a:rPr lang="en-US" sz="2400" i="1" kern="1200" dirty="0" err="1" smtClean="0">
                <a:solidFill>
                  <a:srgbClr val="FFFF00"/>
                </a:solidFill>
                <a:latin typeface="Arial" charset="0"/>
                <a:cs typeface="Arial" charset="0"/>
              </a:rPr>
              <a:t>t</a:t>
            </a:r>
            <a:r>
              <a:rPr lang="en-US" sz="2400" i="1" kern="1200" baseline="-25000" dirty="0" err="1" smtClean="0">
                <a:solidFill>
                  <a:srgbClr val="FFFF00"/>
                </a:solidFill>
                <a:latin typeface="Arial" charset="0"/>
                <a:cs typeface="Arial" charset="0"/>
              </a:rPr>
              <a:t>i</a:t>
            </a:r>
            <a:endParaRPr lang="en-US" sz="2400" kern="1200" dirty="0" smtClean="0">
              <a:solidFill>
                <a:srgbClr val="FFFF00"/>
              </a:solidFill>
              <a:latin typeface="Arial" charset="0"/>
              <a:cs typeface="Arial" charset="0"/>
            </a:endParaRPr>
          </a:p>
          <a:p>
            <a:pPr>
              <a:buNone/>
            </a:pPr>
            <a:r>
              <a:rPr lang="en-US" sz="2400" kern="1200" dirty="0" smtClean="0">
                <a:latin typeface="Arial" charset="0"/>
                <a:cs typeface="Arial" charset="0"/>
              </a:rPr>
              <a:t>	</a:t>
            </a:r>
          </a:p>
          <a:p>
            <a:pPr algn="just">
              <a:buNone/>
            </a:pPr>
            <a:endParaRPr lang="en-US" sz="2400"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336492" y="1384272"/>
            <a:ext cx="6499314" cy="5201424"/>
          </a:xfrm>
          <a:prstGeom prst="rect">
            <a:avLst/>
          </a:prstGeom>
          <a:noFill/>
        </p:spPr>
        <p:txBody>
          <a:bodyPr wrap="square" rtlCol="0">
            <a:spAutoFit/>
          </a:bodyPr>
          <a:lstStyle/>
          <a:p>
            <a:r>
              <a:rPr lang="en-US" sz="2800" dirty="0" smtClean="0">
                <a:solidFill>
                  <a:srgbClr val="FFFF00"/>
                </a:solidFill>
              </a:rPr>
              <a:t>Players: two opponents</a:t>
            </a:r>
          </a:p>
          <a:p>
            <a:endParaRPr lang="en-US" sz="1600" dirty="0" smtClean="0">
              <a:solidFill>
                <a:srgbClr val="FFFF00"/>
              </a:solidFill>
            </a:endParaRPr>
          </a:p>
          <a:p>
            <a:r>
              <a:rPr lang="en-US" sz="2800" dirty="0" smtClean="0">
                <a:solidFill>
                  <a:srgbClr val="FFFF00"/>
                </a:solidFill>
              </a:rPr>
              <a:t>Actions: </a:t>
            </a:r>
          </a:p>
          <a:p>
            <a:r>
              <a:rPr lang="en-US" sz="2800" dirty="0" smtClean="0">
                <a:solidFill>
                  <a:srgbClr val="FFFF00"/>
                </a:solidFill>
              </a:rPr>
              <a:t>for each player time till they give up</a:t>
            </a:r>
          </a:p>
          <a:p>
            <a:endParaRPr lang="en-US" sz="2800" dirty="0" smtClean="0">
              <a:solidFill>
                <a:srgbClr val="FFFF00"/>
              </a:solidFill>
            </a:endParaRPr>
          </a:p>
          <a:p>
            <a:r>
              <a:rPr lang="en-US" sz="2800" dirty="0" smtClean="0">
                <a:solidFill>
                  <a:srgbClr val="FFFF00"/>
                </a:solidFill>
              </a:rPr>
              <a:t>Preferences: </a:t>
            </a:r>
          </a:p>
          <a:p>
            <a:r>
              <a:rPr lang="en-US" sz="2800" dirty="0" smtClean="0">
                <a:solidFill>
                  <a:srgbClr val="FFFF00"/>
                </a:solidFill>
              </a:rPr>
              <a:t>represented by payoff function</a:t>
            </a:r>
          </a:p>
          <a:p>
            <a:endParaRPr lang="en-US" sz="2800" dirty="0" smtClean="0">
              <a:solidFill>
                <a:schemeClr val="bg2">
                  <a:lumMod val="10000"/>
                </a:schemeClr>
              </a:solidFill>
            </a:endParaRPr>
          </a:p>
          <a:p>
            <a:r>
              <a:rPr lang="en-US" sz="3200" dirty="0" smtClean="0">
                <a:solidFill>
                  <a:schemeClr val="accent4">
                    <a:lumMod val="10000"/>
                  </a:schemeClr>
                </a:solidFill>
              </a:rPr>
              <a:t>	      -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dirty="0" smtClean="0">
                <a:solidFill>
                  <a:schemeClr val="accent4">
                    <a:lumMod val="10000"/>
                  </a:schemeClr>
                </a:solidFill>
              </a:rPr>
              <a:t>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&lt;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endParaRPr lang="en-US" sz="3200" dirty="0" smtClean="0">
              <a:solidFill>
                <a:schemeClr val="accent4">
                  <a:lumMod val="10000"/>
                </a:schemeClr>
              </a:solidFill>
            </a:endParaRPr>
          </a:p>
          <a:p>
            <a:r>
              <a:rPr lang="en-US" sz="3200" dirty="0" err="1" smtClean="0">
                <a:solidFill>
                  <a:schemeClr val="accent4">
                    <a:lumMod val="10000"/>
                  </a:schemeClr>
                </a:solidFill>
              </a:rPr>
              <a:t>u</a:t>
            </a:r>
            <a:r>
              <a:rPr lang="en-US" sz="3200" baseline="-25000" dirty="0" err="1" smtClean="0">
                <a:solidFill>
                  <a:schemeClr val="accent4">
                    <a:lumMod val="10000"/>
                  </a:schemeClr>
                </a:solidFill>
              </a:rPr>
              <a:t>i</a:t>
            </a:r>
            <a:r>
              <a:rPr lang="en-US" sz="3200" dirty="0" smtClean="0">
                <a:solidFill>
                  <a:schemeClr val="accent4">
                    <a:lumMod val="10000"/>
                  </a:schemeClr>
                </a:solidFill>
              </a:rPr>
              <a:t>(t</a:t>
            </a:r>
            <a:r>
              <a:rPr lang="en-US" sz="3200" baseline="-25000" dirty="0" smtClean="0">
                <a:solidFill>
                  <a:schemeClr val="accent4">
                    <a:lumMod val="10000"/>
                  </a:schemeClr>
                </a:solidFill>
              </a:rPr>
              <a:t>1</a:t>
            </a:r>
            <a:r>
              <a:rPr lang="en-US" sz="3200" dirty="0" smtClean="0">
                <a:solidFill>
                  <a:schemeClr val="accent4">
                    <a:lumMod val="10000"/>
                  </a:schemeClr>
                </a:solidFill>
              </a:rPr>
              <a:t>,t</a:t>
            </a:r>
            <a:r>
              <a:rPr lang="en-US" sz="3200" baseline="-25000" dirty="0" smtClean="0">
                <a:solidFill>
                  <a:schemeClr val="accent4">
                    <a:lumMod val="10000"/>
                  </a:schemeClr>
                </a:solidFill>
              </a:rPr>
              <a:t>2</a:t>
            </a:r>
            <a:r>
              <a:rPr lang="en-US" sz="3200" dirty="0" smtClean="0">
                <a:solidFill>
                  <a:schemeClr val="accent4">
                    <a:lumMod val="10000"/>
                  </a:schemeClr>
                </a:solidFill>
              </a:rPr>
              <a:t>)= ½ v</a:t>
            </a:r>
            <a:r>
              <a:rPr lang="en-US" sz="3200" baseline="-25000" dirty="0" smtClean="0">
                <a:solidFill>
                  <a:schemeClr val="accent4">
                    <a:lumMod val="10000"/>
                  </a:schemeClr>
                </a:solidFill>
              </a:rPr>
              <a:t>i </a:t>
            </a:r>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dirty="0" smtClean="0">
                <a:solidFill>
                  <a:schemeClr val="accent4">
                    <a:lumMod val="10000"/>
                  </a:schemeClr>
                </a:solidFill>
              </a:rPr>
              <a:t> =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endParaRPr lang="en-US" sz="3200" dirty="0" smtClean="0">
              <a:solidFill>
                <a:schemeClr val="accent4">
                  <a:lumMod val="10000"/>
                </a:schemeClr>
              </a:solidFill>
            </a:endParaRPr>
          </a:p>
          <a:p>
            <a:r>
              <a:rPr lang="en-US" sz="3200" dirty="0" smtClean="0">
                <a:solidFill>
                  <a:schemeClr val="accent4">
                    <a:lumMod val="10000"/>
                  </a:schemeClr>
                </a:solidFill>
              </a:rPr>
              <a:t>	      v</a:t>
            </a:r>
            <a:r>
              <a:rPr lang="en-US" sz="3200" baseline="-25000" dirty="0" smtClean="0">
                <a:solidFill>
                  <a:schemeClr val="accent4">
                    <a:lumMod val="10000"/>
                  </a:schemeClr>
                </a:solidFill>
              </a:rPr>
              <a:t>i </a:t>
            </a:r>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dirty="0" smtClean="0">
                <a:solidFill>
                  <a:schemeClr val="accent4">
                    <a:lumMod val="10000"/>
                  </a:schemeClr>
                </a:solidFill>
              </a:rPr>
              <a:t>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&gt;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endParaRPr lang="en-US" sz="2800" baseline="-25000" dirty="0" smtClean="0">
              <a:solidFill>
                <a:schemeClr val="accent4">
                  <a:lumMod val="10000"/>
                </a:schemeClr>
              </a:solidFill>
            </a:endParaRPr>
          </a:p>
          <a:p>
            <a:endParaRPr lang="en-US" sz="2400" dirty="0">
              <a:solidFill>
                <a:srgbClr val="C00000"/>
              </a:solidFill>
            </a:endParaRPr>
          </a:p>
        </p:txBody>
      </p:sp>
      <p:sp>
        <p:nvSpPr>
          <p:cNvPr id="21" name="Content Placeholder 20"/>
          <p:cNvSpPr>
            <a:spLocks noGrp="1"/>
          </p:cNvSpPr>
          <p:nvPr>
            <p:ph idx="1"/>
          </p:nvPr>
        </p:nvSpPr>
        <p:spPr>
          <a:xfrm>
            <a:off x="482544" y="6485260"/>
            <a:ext cx="8266169" cy="45719"/>
          </a:xfrm>
        </p:spPr>
        <p:txBody>
          <a:bodyPr/>
          <a:lstStyle/>
          <a:p>
            <a:pPr>
              <a:buNone/>
            </a:pPr>
            <a:r>
              <a:rPr lang="en-US" dirty="0" smtClean="0"/>
              <a:t> </a:t>
            </a:r>
            <a:endParaRPr lang="en-U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1" name="Content Placeholder 20"/>
          <p:cNvSpPr>
            <a:spLocks noGrp="1"/>
          </p:cNvSpPr>
          <p:nvPr>
            <p:ph idx="1"/>
          </p:nvPr>
        </p:nvSpPr>
        <p:spPr>
          <a:xfrm>
            <a:off x="482544" y="6485260"/>
            <a:ext cx="8266169" cy="45719"/>
          </a:xfrm>
        </p:spPr>
        <p:txBody>
          <a:bodyPr/>
          <a:lstStyle/>
          <a:p>
            <a:pPr>
              <a:buNone/>
            </a:pPr>
            <a:r>
              <a:rPr lang="en-US" dirty="0" smtClean="0"/>
              <a:t> </a:t>
            </a:r>
            <a:endParaRPr lang="en-US" dirty="0"/>
          </a:p>
        </p:txBody>
      </p:sp>
      <p:pic>
        <p:nvPicPr>
          <p:cNvPr id="1026" name="Picture 2"/>
          <p:cNvPicPr>
            <a:picLocks noChangeAspect="1" noChangeArrowheads="1"/>
          </p:cNvPicPr>
          <p:nvPr/>
        </p:nvPicPr>
        <p:blipFill>
          <a:blip r:embed="rId3"/>
          <a:srcRect/>
          <a:stretch>
            <a:fillRect/>
          </a:stretch>
        </p:blipFill>
        <p:spPr bwMode="auto">
          <a:xfrm>
            <a:off x="0" y="3575052"/>
            <a:ext cx="9179035" cy="3030578"/>
          </a:xfrm>
          <a:prstGeom prst="rect">
            <a:avLst/>
          </a:prstGeom>
          <a:noFill/>
          <a:ln w="9525">
            <a:noFill/>
            <a:miter lim="800000"/>
            <a:headEnd/>
            <a:tailEnd/>
          </a:ln>
        </p:spPr>
      </p:pic>
      <p:sp>
        <p:nvSpPr>
          <p:cNvPr id="37" name="TextBox 36"/>
          <p:cNvSpPr txBox="1"/>
          <p:nvPr/>
        </p:nvSpPr>
        <p:spPr>
          <a:xfrm>
            <a:off x="190440" y="1274733"/>
            <a:ext cx="8953560" cy="2308324"/>
          </a:xfrm>
          <a:prstGeom prst="rect">
            <a:avLst/>
          </a:prstGeom>
          <a:noFill/>
        </p:spPr>
        <p:txBody>
          <a:bodyPr wrap="square" rtlCol="0">
            <a:spAutoFit/>
          </a:bodyPr>
          <a:lstStyle/>
          <a:p>
            <a:pPr algn="just"/>
            <a:r>
              <a:rPr lang="en-US" sz="2400" dirty="0" smtClean="0"/>
              <a:t>Best response function: Intuitively, if player </a:t>
            </a:r>
            <a:r>
              <a:rPr lang="en-US" sz="2400" i="1" dirty="0" err="1" smtClean="0"/>
              <a:t>j’s</a:t>
            </a:r>
            <a:r>
              <a:rPr lang="en-US" sz="2400" i="1" dirty="0" smtClean="0"/>
              <a:t> intended giving up time </a:t>
            </a:r>
            <a:r>
              <a:rPr lang="en-US" sz="2400" dirty="0" smtClean="0"/>
              <a:t>is early enough (</a:t>
            </a:r>
            <a:r>
              <a:rPr lang="en-US" sz="2400" i="1" dirty="0" err="1" smtClean="0"/>
              <a:t>t</a:t>
            </a:r>
            <a:r>
              <a:rPr lang="en-US" sz="2400" i="1" baseline="-25000" dirty="0" err="1" smtClean="0"/>
              <a:t>j</a:t>
            </a:r>
            <a:r>
              <a:rPr lang="en-US" sz="2400" i="1" dirty="0" smtClean="0"/>
              <a:t> is small) then it is optimal for player </a:t>
            </a:r>
            <a:r>
              <a:rPr lang="en-US" sz="2400" i="1" dirty="0" err="1" smtClean="0"/>
              <a:t>i</a:t>
            </a:r>
            <a:r>
              <a:rPr lang="en-US" sz="2400" i="1" dirty="0" smtClean="0"/>
              <a:t> to wait for player j to </a:t>
            </a:r>
            <a:r>
              <a:rPr lang="en-US" sz="2400" dirty="0" smtClean="0"/>
              <a:t>give up. That is, in this case player </a:t>
            </a:r>
            <a:r>
              <a:rPr lang="en-US" sz="2400" i="1" dirty="0" err="1" smtClean="0"/>
              <a:t>i</a:t>
            </a:r>
            <a:r>
              <a:rPr lang="en-US" sz="2400" i="1" dirty="0" smtClean="0"/>
              <a:t> should choose a giving up time later than </a:t>
            </a:r>
            <a:r>
              <a:rPr lang="en-US" sz="2400" i="1" dirty="0" err="1" smtClean="0"/>
              <a:t>t</a:t>
            </a:r>
            <a:r>
              <a:rPr lang="en-US" sz="2400" i="1" baseline="-25000" dirty="0" err="1" smtClean="0"/>
              <a:t>j</a:t>
            </a:r>
            <a:r>
              <a:rPr lang="en-US" sz="2400" i="1" dirty="0" smtClean="0"/>
              <a:t>; any such time is equally good. By contrast, if player j intends to hold out for a </a:t>
            </a:r>
            <a:r>
              <a:rPr lang="en-US" sz="2400" dirty="0" smtClean="0"/>
              <a:t>long time (</a:t>
            </a:r>
            <a:r>
              <a:rPr lang="en-US" sz="2400" i="1" dirty="0" err="1" smtClean="0"/>
              <a:t>t</a:t>
            </a:r>
            <a:r>
              <a:rPr lang="en-US" sz="2400" i="1" baseline="-25000" dirty="0" err="1" smtClean="0"/>
              <a:t>j</a:t>
            </a:r>
            <a:r>
              <a:rPr lang="en-US" sz="2400" i="1" dirty="0" smtClean="0"/>
              <a:t> is large) then player </a:t>
            </a:r>
            <a:r>
              <a:rPr lang="en-US" sz="2400" i="1" dirty="0" err="1" smtClean="0"/>
              <a:t>i</a:t>
            </a:r>
            <a:r>
              <a:rPr lang="en-US" sz="2400" i="1" dirty="0" smtClean="0"/>
              <a:t> should give up immediately. </a:t>
            </a:r>
            <a:endParaRPr lang="en-US" sz="2400"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TextBox 9"/>
          <p:cNvSpPr txBox="1"/>
          <p:nvPr/>
        </p:nvSpPr>
        <p:spPr>
          <a:xfrm>
            <a:off x="336492" y="1384272"/>
            <a:ext cx="6499314" cy="2800767"/>
          </a:xfrm>
          <a:prstGeom prst="rect">
            <a:avLst/>
          </a:prstGeom>
          <a:noFill/>
        </p:spPr>
        <p:txBody>
          <a:bodyPr wrap="square" rtlCol="0">
            <a:spAutoFit/>
          </a:bodyPr>
          <a:lstStyle/>
          <a:p>
            <a:r>
              <a:rPr lang="en-US" sz="2800" dirty="0" smtClean="0">
                <a:solidFill>
                  <a:srgbClr val="FFFF00"/>
                </a:solidFill>
              </a:rPr>
              <a:t>Best response functions:</a:t>
            </a:r>
          </a:p>
          <a:p>
            <a:endParaRPr lang="en-US" sz="2800" dirty="0" smtClean="0">
              <a:solidFill>
                <a:schemeClr val="bg2">
                  <a:lumMod val="10000"/>
                </a:schemeClr>
              </a:solidFill>
            </a:endParaRPr>
          </a:p>
          <a:p>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&gt;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dirty="0" smtClean="0">
                <a:solidFill>
                  <a:schemeClr val="accent4">
                    <a:lumMod val="10000"/>
                  </a:schemeClr>
                </a:solidFill>
              </a:rPr>
              <a:t>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baseline="-25000" dirty="0" smtClean="0">
                <a:solidFill>
                  <a:schemeClr val="accent4">
                    <a:lumMod val="10000"/>
                  </a:schemeClr>
                </a:solidFill>
              </a:rPr>
              <a:t> </a:t>
            </a:r>
            <a:r>
              <a:rPr lang="en-US" sz="3200" dirty="0" smtClean="0">
                <a:solidFill>
                  <a:schemeClr val="accent4">
                    <a:lumMod val="10000"/>
                  </a:schemeClr>
                </a:solidFill>
              </a:rPr>
              <a:t>&lt; v</a:t>
            </a:r>
            <a:r>
              <a:rPr lang="en-US" sz="3200" baseline="-25000" dirty="0" smtClean="0">
                <a:solidFill>
                  <a:schemeClr val="accent4">
                    <a:lumMod val="10000"/>
                  </a:schemeClr>
                </a:solidFill>
              </a:rPr>
              <a:t>i</a:t>
            </a:r>
            <a:endParaRPr lang="en-US" sz="3200" dirty="0" smtClean="0">
              <a:solidFill>
                <a:schemeClr val="accent4">
                  <a:lumMod val="10000"/>
                </a:schemeClr>
              </a:solidFill>
            </a:endParaRPr>
          </a:p>
          <a:p>
            <a:r>
              <a:rPr lang="en-US" sz="3200" dirty="0" smtClean="0">
                <a:solidFill>
                  <a:schemeClr val="accent4">
                    <a:lumMod val="10000"/>
                  </a:schemeClr>
                </a:solidFill>
              </a:rPr>
              <a:t>B</a:t>
            </a:r>
            <a:r>
              <a:rPr lang="en-US" sz="3200" baseline="-25000" dirty="0" smtClean="0">
                <a:solidFill>
                  <a:schemeClr val="accent4">
                    <a:lumMod val="10000"/>
                  </a:schemeClr>
                </a:solidFill>
              </a:rPr>
              <a:t>i</a:t>
            </a:r>
            <a:r>
              <a:rPr lang="en-US" sz="3200" dirty="0" smtClean="0">
                <a:solidFill>
                  <a:schemeClr val="accent4">
                    <a:lumMod val="10000"/>
                  </a:schemeClr>
                </a:solidFill>
              </a:rPr>
              <a:t>(</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dirty="0" smtClean="0">
                <a:solidFill>
                  <a:schemeClr val="accent4">
                    <a:lumMod val="10000"/>
                  </a:schemeClr>
                </a:solidFill>
              </a:rPr>
              <a:t>: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 0</a:t>
            </a:r>
            <a:r>
              <a:rPr lang="en-US" sz="3200" baseline="-25000" dirty="0" smtClean="0">
                <a:solidFill>
                  <a:schemeClr val="accent4">
                    <a:lumMod val="10000"/>
                  </a:schemeClr>
                </a:solidFill>
              </a:rPr>
              <a:t> </a:t>
            </a:r>
            <a:r>
              <a:rPr lang="en-US" sz="3200" dirty="0" smtClean="0">
                <a:solidFill>
                  <a:schemeClr val="accent4">
                    <a:lumMod val="10000"/>
                  </a:schemeClr>
                </a:solidFill>
              </a:rPr>
              <a:t>or </a:t>
            </a:r>
            <a:r>
              <a:rPr lang="en-US" sz="3200" dirty="0" err="1" smtClean="0">
                <a:solidFill>
                  <a:schemeClr val="accent4">
                    <a:lumMod val="10000"/>
                  </a:schemeClr>
                </a:solidFill>
              </a:rPr>
              <a:t>t</a:t>
            </a:r>
            <a:r>
              <a:rPr lang="en-US" sz="3200" baseline="-25000" dirty="0" err="1" smtClean="0">
                <a:solidFill>
                  <a:schemeClr val="accent4">
                    <a:lumMod val="10000"/>
                  </a:schemeClr>
                </a:solidFill>
              </a:rPr>
              <a:t>i</a:t>
            </a:r>
            <a:r>
              <a:rPr lang="en-US" sz="3200" baseline="-25000" dirty="0" smtClean="0">
                <a:solidFill>
                  <a:schemeClr val="accent4">
                    <a:lumMod val="10000"/>
                  </a:schemeClr>
                </a:solidFill>
              </a:rPr>
              <a:t>  </a:t>
            </a:r>
            <a:r>
              <a:rPr lang="en-US" sz="3200" dirty="0" smtClean="0">
                <a:solidFill>
                  <a:schemeClr val="accent4">
                    <a:lumMod val="10000"/>
                  </a:schemeClr>
                </a:solidFill>
              </a:rPr>
              <a:t>&gt;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dirty="0" smtClean="0">
                <a:solidFill>
                  <a:schemeClr val="accent4">
                    <a:lumMod val="10000"/>
                  </a:schemeClr>
                </a:solidFill>
              </a:rPr>
              <a:t>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dirty="0" smtClean="0">
                <a:solidFill>
                  <a:schemeClr val="accent4">
                    <a:lumMod val="10000"/>
                  </a:schemeClr>
                </a:solidFill>
              </a:rPr>
              <a:t> = v</a:t>
            </a:r>
            <a:r>
              <a:rPr lang="en-US" sz="3200" baseline="-25000" dirty="0" smtClean="0">
                <a:solidFill>
                  <a:schemeClr val="accent4">
                    <a:lumMod val="10000"/>
                  </a:schemeClr>
                </a:solidFill>
              </a:rPr>
              <a:t>i</a:t>
            </a:r>
            <a:endParaRPr lang="en-US" sz="3200" dirty="0" smtClean="0">
              <a:solidFill>
                <a:schemeClr val="accent4">
                  <a:lumMod val="10000"/>
                </a:schemeClr>
              </a:solidFill>
            </a:endParaRPr>
          </a:p>
          <a:p>
            <a:r>
              <a:rPr lang="en-US" sz="3200" dirty="0" smtClean="0">
                <a:solidFill>
                  <a:schemeClr val="accent4">
                    <a:lumMod val="10000"/>
                  </a:schemeClr>
                </a:solidFill>
              </a:rPr>
              <a:t>	  0				if </a:t>
            </a:r>
            <a:r>
              <a:rPr lang="en-US" sz="3200" dirty="0" err="1" smtClean="0">
                <a:solidFill>
                  <a:schemeClr val="accent4">
                    <a:lumMod val="10000"/>
                  </a:schemeClr>
                </a:solidFill>
              </a:rPr>
              <a:t>t</a:t>
            </a:r>
            <a:r>
              <a:rPr lang="en-US" sz="3200" baseline="-25000" dirty="0" err="1" smtClean="0">
                <a:solidFill>
                  <a:schemeClr val="accent4">
                    <a:lumMod val="10000"/>
                  </a:schemeClr>
                </a:solidFill>
              </a:rPr>
              <a:t>j</a:t>
            </a:r>
            <a:r>
              <a:rPr lang="en-US" sz="3200" baseline="-25000" dirty="0" smtClean="0">
                <a:solidFill>
                  <a:schemeClr val="accent4">
                    <a:lumMod val="10000"/>
                  </a:schemeClr>
                </a:solidFill>
              </a:rPr>
              <a:t> </a:t>
            </a:r>
            <a:r>
              <a:rPr lang="en-US" sz="3200" dirty="0" smtClean="0">
                <a:solidFill>
                  <a:schemeClr val="accent4">
                    <a:lumMod val="10000"/>
                  </a:schemeClr>
                </a:solidFill>
              </a:rPr>
              <a:t>&gt; v</a:t>
            </a:r>
            <a:r>
              <a:rPr lang="en-US" sz="3200" baseline="-25000" dirty="0" smtClean="0">
                <a:solidFill>
                  <a:schemeClr val="accent4">
                    <a:lumMod val="10000"/>
                  </a:schemeClr>
                </a:solidFill>
              </a:rPr>
              <a:t>i</a:t>
            </a:r>
            <a:endParaRPr lang="en-US" sz="2800" baseline="-25000" dirty="0" smtClean="0">
              <a:solidFill>
                <a:schemeClr val="accent4">
                  <a:lumMod val="10000"/>
                </a:schemeClr>
              </a:solidFill>
            </a:endParaRPr>
          </a:p>
          <a:p>
            <a:endParaRPr lang="en-US" sz="2400" dirty="0">
              <a:solidFill>
                <a:srgbClr val="C00000"/>
              </a:solidFill>
            </a:endParaRPr>
          </a:p>
        </p:txBody>
      </p:sp>
      <p:sp>
        <p:nvSpPr>
          <p:cNvPr id="21" name="Content Placeholder 20"/>
          <p:cNvSpPr>
            <a:spLocks noGrp="1"/>
          </p:cNvSpPr>
          <p:nvPr>
            <p:ph idx="1"/>
          </p:nvPr>
        </p:nvSpPr>
        <p:spPr>
          <a:xfrm>
            <a:off x="482544" y="6485260"/>
            <a:ext cx="8266169" cy="45719"/>
          </a:xfrm>
        </p:spPr>
        <p:txBody>
          <a:bodyPr/>
          <a:lstStyle/>
          <a:p>
            <a:pPr>
              <a:buNone/>
            </a:pPr>
            <a:r>
              <a:rPr lang="en-US" dirty="0" smtClean="0"/>
              <a:t> </a:t>
            </a:r>
            <a:endParaRPr 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1" name="Content Placeholder 20"/>
          <p:cNvSpPr>
            <a:spLocks noGrp="1"/>
          </p:cNvSpPr>
          <p:nvPr>
            <p:ph idx="1"/>
          </p:nvPr>
        </p:nvSpPr>
        <p:spPr>
          <a:xfrm>
            <a:off x="482544" y="6485260"/>
            <a:ext cx="8266169" cy="45719"/>
          </a:xfrm>
        </p:spPr>
        <p:txBody>
          <a:bodyPr/>
          <a:lstStyle/>
          <a:p>
            <a:pPr>
              <a:buNone/>
            </a:pPr>
            <a:r>
              <a:rPr lang="en-US" dirty="0" smtClean="0"/>
              <a:t> </a:t>
            </a:r>
            <a:endParaRPr lang="en-US" dirty="0"/>
          </a:p>
        </p:txBody>
      </p:sp>
      <p:sp>
        <p:nvSpPr>
          <p:cNvPr id="37" name="TextBox 36"/>
          <p:cNvSpPr txBox="1"/>
          <p:nvPr/>
        </p:nvSpPr>
        <p:spPr>
          <a:xfrm>
            <a:off x="190440" y="1274733"/>
            <a:ext cx="8953560" cy="830997"/>
          </a:xfrm>
          <a:prstGeom prst="rect">
            <a:avLst/>
          </a:prstGeom>
          <a:noFill/>
        </p:spPr>
        <p:txBody>
          <a:bodyPr wrap="square" rtlCol="0">
            <a:spAutoFit/>
          </a:bodyPr>
          <a:lstStyle/>
          <a:p>
            <a:pPr algn="just"/>
            <a:r>
              <a:rPr lang="en-US" sz="2400" dirty="0" smtClean="0"/>
              <a:t>Two Nash </a:t>
            </a:r>
            <a:r>
              <a:rPr lang="en-US" sz="2400" dirty="0" err="1" smtClean="0"/>
              <a:t>Equilibria</a:t>
            </a:r>
            <a:r>
              <a:rPr lang="en-US" sz="2400" dirty="0" smtClean="0"/>
              <a:t>:</a:t>
            </a:r>
          </a:p>
          <a:p>
            <a:pPr algn="just"/>
            <a:r>
              <a:rPr lang="en-US" sz="2400" dirty="0" smtClean="0"/>
              <a:t>		t</a:t>
            </a:r>
            <a:r>
              <a:rPr lang="en-US" sz="2400" baseline="-25000" dirty="0" smtClean="0"/>
              <a:t>1 </a:t>
            </a:r>
            <a:r>
              <a:rPr lang="en-US" sz="2400" dirty="0" smtClean="0"/>
              <a:t>= 0 t</a:t>
            </a:r>
            <a:r>
              <a:rPr lang="en-US" sz="2400" baseline="-25000" dirty="0" smtClean="0"/>
              <a:t>2 </a:t>
            </a:r>
            <a:r>
              <a:rPr lang="en-US" sz="2400" dirty="0" smtClean="0"/>
              <a:t>≥ v</a:t>
            </a:r>
            <a:r>
              <a:rPr lang="en-US" sz="2400" baseline="-25000" dirty="0" smtClean="0"/>
              <a:t>1	</a:t>
            </a:r>
            <a:r>
              <a:rPr lang="en-US" sz="2400" dirty="0" smtClean="0"/>
              <a:t> and   t</a:t>
            </a:r>
            <a:r>
              <a:rPr lang="en-US" sz="2400" baseline="-25000" dirty="0" smtClean="0"/>
              <a:t>2 </a:t>
            </a:r>
            <a:r>
              <a:rPr lang="en-US" sz="2400" dirty="0" smtClean="0"/>
              <a:t>= 0 t</a:t>
            </a:r>
            <a:r>
              <a:rPr lang="en-US" sz="2400" baseline="-25000" dirty="0" smtClean="0"/>
              <a:t>1 </a:t>
            </a:r>
            <a:r>
              <a:rPr lang="en-US" sz="2400" dirty="0" smtClean="0"/>
              <a:t>≥ v</a:t>
            </a:r>
            <a:r>
              <a:rPr lang="en-US" sz="2400" baseline="-25000" dirty="0" smtClean="0"/>
              <a:t>2</a:t>
            </a:r>
            <a:r>
              <a:rPr lang="en-US" sz="2400" dirty="0" smtClean="0"/>
              <a:t> </a:t>
            </a:r>
            <a:endParaRPr lang="en-US" sz="2400" dirty="0"/>
          </a:p>
        </p:txBody>
      </p:sp>
      <p:pic>
        <p:nvPicPr>
          <p:cNvPr id="7170" name="Picture 2"/>
          <p:cNvPicPr>
            <a:picLocks noChangeAspect="1" noChangeArrowheads="1"/>
          </p:cNvPicPr>
          <p:nvPr/>
        </p:nvPicPr>
        <p:blipFill>
          <a:blip r:embed="rId3"/>
          <a:srcRect/>
          <a:stretch>
            <a:fillRect/>
          </a:stretch>
        </p:blipFill>
        <p:spPr bwMode="auto">
          <a:xfrm>
            <a:off x="0" y="2224071"/>
            <a:ext cx="9144000" cy="4391891"/>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of attrition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21" name="Content Placeholder 20"/>
          <p:cNvSpPr>
            <a:spLocks noGrp="1"/>
          </p:cNvSpPr>
          <p:nvPr>
            <p:ph idx="1"/>
          </p:nvPr>
        </p:nvSpPr>
        <p:spPr>
          <a:xfrm>
            <a:off x="482544" y="6485260"/>
            <a:ext cx="8266169" cy="45719"/>
          </a:xfrm>
        </p:spPr>
        <p:txBody>
          <a:bodyPr/>
          <a:lstStyle/>
          <a:p>
            <a:pPr>
              <a:buNone/>
            </a:pPr>
            <a:r>
              <a:rPr lang="en-US" dirty="0" smtClean="0"/>
              <a:t> </a:t>
            </a:r>
            <a:endParaRPr lang="en-US" dirty="0"/>
          </a:p>
        </p:txBody>
      </p:sp>
      <p:sp>
        <p:nvSpPr>
          <p:cNvPr id="37" name="TextBox 36"/>
          <p:cNvSpPr txBox="1"/>
          <p:nvPr/>
        </p:nvSpPr>
        <p:spPr>
          <a:xfrm>
            <a:off x="190440" y="1274734"/>
            <a:ext cx="8953560" cy="4893647"/>
          </a:xfrm>
          <a:prstGeom prst="rect">
            <a:avLst/>
          </a:prstGeom>
          <a:noFill/>
        </p:spPr>
        <p:txBody>
          <a:bodyPr wrap="square" rtlCol="0">
            <a:spAutoFit/>
          </a:bodyPr>
          <a:lstStyle/>
          <a:p>
            <a:pPr algn="just"/>
            <a:r>
              <a:rPr lang="en-US" sz="2400" dirty="0" smtClean="0"/>
              <a:t>Three features of the </a:t>
            </a:r>
            <a:r>
              <a:rPr lang="en-US" sz="2400" dirty="0" err="1" smtClean="0"/>
              <a:t>equilibria</a:t>
            </a:r>
            <a:r>
              <a:rPr lang="en-US" sz="2400" dirty="0" smtClean="0"/>
              <a:t> are notable. </a:t>
            </a:r>
          </a:p>
          <a:p>
            <a:pPr algn="just"/>
            <a:r>
              <a:rPr lang="en-US" sz="2400" dirty="0" smtClean="0"/>
              <a:t>First, in no equilibrium is there any fight: one player always gives up immediately. </a:t>
            </a:r>
          </a:p>
          <a:p>
            <a:pPr algn="just"/>
            <a:r>
              <a:rPr lang="en-US" sz="2400" dirty="0" smtClean="0"/>
              <a:t>Second, either player may give up first, regardless of the players’ valuations. In particular, there are always </a:t>
            </a:r>
            <a:r>
              <a:rPr lang="en-US" sz="2400" dirty="0" err="1" smtClean="0"/>
              <a:t>equilibria</a:t>
            </a:r>
            <a:r>
              <a:rPr lang="en-US" sz="2400" dirty="0" smtClean="0"/>
              <a:t> in which the player who values the object more gives up first. </a:t>
            </a:r>
          </a:p>
          <a:p>
            <a:pPr algn="just"/>
            <a:r>
              <a:rPr lang="en-US" sz="2400" dirty="0" smtClean="0"/>
              <a:t>Third, the </a:t>
            </a:r>
            <a:r>
              <a:rPr lang="en-US" sz="2400" dirty="0" err="1" smtClean="0"/>
              <a:t>equilibria</a:t>
            </a:r>
            <a:r>
              <a:rPr lang="en-US" sz="2400" dirty="0" smtClean="0"/>
              <a:t> are </a:t>
            </a:r>
            <a:r>
              <a:rPr lang="en-US" sz="2400" i="1" dirty="0" smtClean="0"/>
              <a:t>asymmetric (the players’ actions are different), even when v</a:t>
            </a:r>
            <a:r>
              <a:rPr lang="en-US" sz="2400" i="1" baseline="-25000" dirty="0" smtClean="0"/>
              <a:t>1</a:t>
            </a:r>
            <a:r>
              <a:rPr lang="en-US" sz="2400" i="1" dirty="0" smtClean="0"/>
              <a:t> = v</a:t>
            </a:r>
            <a:r>
              <a:rPr lang="en-US" sz="2400" i="1" baseline="-25000" dirty="0" smtClean="0"/>
              <a:t>2</a:t>
            </a:r>
            <a:r>
              <a:rPr lang="en-US" sz="2400" i="1" dirty="0" smtClean="0"/>
              <a:t>, </a:t>
            </a:r>
            <a:r>
              <a:rPr lang="en-US" sz="2400" dirty="0" smtClean="0"/>
              <a:t>in which case the game is symmetric—the players’ sets of actions are the same and player 1’s payoff to (</a:t>
            </a:r>
            <a:r>
              <a:rPr lang="en-US" sz="2400" i="1" dirty="0" smtClean="0"/>
              <a:t>t</a:t>
            </a:r>
            <a:r>
              <a:rPr lang="en-US" sz="2400" i="1" baseline="-25000" dirty="0" smtClean="0"/>
              <a:t>1</a:t>
            </a:r>
            <a:r>
              <a:rPr lang="en-US" sz="2400" i="1" dirty="0" smtClean="0"/>
              <a:t>, t</a:t>
            </a:r>
            <a:r>
              <a:rPr lang="en-US" sz="2400" i="1" baseline="-25000" dirty="0" smtClean="0"/>
              <a:t>2</a:t>
            </a:r>
            <a:r>
              <a:rPr lang="en-US" sz="2400" i="1" dirty="0" smtClean="0"/>
              <a:t>) is the same as player 2’s payoff to (t</a:t>
            </a:r>
            <a:r>
              <a:rPr lang="en-US" sz="2400" i="1" baseline="-25000" dirty="0" smtClean="0"/>
              <a:t>2</a:t>
            </a:r>
            <a:r>
              <a:rPr lang="en-US" sz="2400" i="1" dirty="0" smtClean="0"/>
              <a:t>, t</a:t>
            </a:r>
            <a:r>
              <a:rPr lang="en-US" sz="2400" i="1" baseline="-25000" dirty="0" smtClean="0"/>
              <a:t>1</a:t>
            </a:r>
            <a:r>
              <a:rPr lang="en-US" sz="2400" i="1" dirty="0" smtClean="0"/>
              <a:t>) </a:t>
            </a:r>
            <a:r>
              <a:rPr lang="en-US" sz="2400" dirty="0" smtClean="0"/>
              <a:t>Given this asymmetry, the populations from which the two players are drawn must be distinct in order to interpret the Nash </a:t>
            </a:r>
            <a:r>
              <a:rPr lang="en-US" sz="2400" dirty="0" err="1" smtClean="0"/>
              <a:t>equilibria</a:t>
            </a:r>
            <a:r>
              <a:rPr lang="en-US" sz="2400" dirty="0" smtClean="0"/>
              <a:t> as action profiles compatible with steady states. </a:t>
            </a:r>
            <a:endParaRPr lang="en-US" sz="24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Revision</a:t>
            </a:r>
            <a:endParaRPr lang="en-US" dirty="0"/>
          </a:p>
        </p:txBody>
      </p:sp>
      <p:sp>
        <p:nvSpPr>
          <p:cNvPr id="3" name="Content Placeholder 2"/>
          <p:cNvSpPr>
            <a:spLocks noGrp="1"/>
          </p:cNvSpPr>
          <p:nvPr>
            <p:ph idx="1"/>
          </p:nvPr>
        </p:nvSpPr>
        <p:spPr>
          <a:xfrm>
            <a:off x="190440" y="1484312"/>
            <a:ext cx="8763120" cy="5157831"/>
          </a:xfrm>
        </p:spPr>
        <p:txBody>
          <a:bodyPr/>
          <a:lstStyle/>
          <a:p>
            <a:r>
              <a:rPr lang="en-US" sz="2400" kern="1200" dirty="0" smtClean="0">
                <a:solidFill>
                  <a:srgbClr val="FFFF00"/>
                </a:solidFill>
                <a:latin typeface="Arial" charset="0"/>
                <a:cs typeface="Arial" charset="0"/>
              </a:rPr>
              <a:t>Mixed strategy - </a:t>
            </a:r>
            <a:r>
              <a:rPr lang="en-US" sz="2400" kern="1200" dirty="0" smtClean="0">
                <a:latin typeface="Arial" charset="0"/>
                <a:cs typeface="Arial" charset="0"/>
              </a:rPr>
              <a:t>player assigns probabilities p</a:t>
            </a:r>
            <a:r>
              <a:rPr lang="en-US" sz="2400" kern="1200" baseline="-25000" dirty="0" smtClean="0">
                <a:latin typeface="Arial" charset="0"/>
                <a:cs typeface="Arial" charset="0"/>
              </a:rPr>
              <a:t>1</a:t>
            </a:r>
            <a:r>
              <a:rPr lang="en-US" sz="2400" kern="1200" dirty="0" smtClean="0">
                <a:latin typeface="Arial" charset="0"/>
                <a:cs typeface="Arial" charset="0"/>
              </a:rPr>
              <a:t>, p</a:t>
            </a:r>
            <a:r>
              <a:rPr lang="en-US" sz="2400" kern="1200" baseline="-25000" dirty="0" smtClean="0">
                <a:latin typeface="Arial" charset="0"/>
                <a:cs typeface="Arial" charset="0"/>
              </a:rPr>
              <a:t>2</a:t>
            </a:r>
            <a:r>
              <a:rPr lang="en-US" sz="2400" kern="1200" dirty="0" smtClean="0">
                <a:latin typeface="Arial" charset="0"/>
                <a:cs typeface="Arial" charset="0"/>
              </a:rPr>
              <a:t>, …, </a:t>
            </a:r>
            <a:r>
              <a:rPr lang="en-US" sz="2400" kern="1200" dirty="0" err="1" smtClean="0">
                <a:latin typeface="Arial" charset="0"/>
                <a:cs typeface="Arial" charset="0"/>
              </a:rPr>
              <a:t>p</a:t>
            </a:r>
            <a:r>
              <a:rPr lang="en-US" sz="2400" kern="1200" baseline="-25000" dirty="0" err="1" smtClean="0">
                <a:latin typeface="Arial" charset="0"/>
                <a:cs typeface="Arial" charset="0"/>
              </a:rPr>
              <a:t>N</a:t>
            </a:r>
            <a:endParaRPr lang="en-US" sz="2400" kern="1200" baseline="-25000" dirty="0" smtClean="0">
              <a:latin typeface="Arial" charset="0"/>
              <a:cs typeface="Arial" charset="0"/>
            </a:endParaRPr>
          </a:p>
          <a:p>
            <a:pPr>
              <a:buNone/>
            </a:pPr>
            <a:r>
              <a:rPr lang="en-US" sz="2400" kern="1200" dirty="0" smtClean="0">
                <a:latin typeface="Arial" charset="0"/>
                <a:cs typeface="Arial" charset="0"/>
              </a:rPr>
              <a:t>	to all of her actions and she is playing her actions randomly according to these probabilities</a:t>
            </a:r>
          </a:p>
          <a:p>
            <a:pPr>
              <a:buFont typeface="Arial" pitchFamily="34" charset="0"/>
              <a:buChar char="•"/>
            </a:pPr>
            <a:r>
              <a:rPr lang="en-US" sz="2400" dirty="0" smtClean="0">
                <a:solidFill>
                  <a:srgbClr val="FFFF00"/>
                </a:solidFill>
              </a:rPr>
              <a:t>Expected utility:</a:t>
            </a:r>
            <a:r>
              <a:rPr lang="en-US" sz="2400" dirty="0" smtClean="0"/>
              <a:t> preferences over lotteries can be represented as expected value of a </a:t>
            </a:r>
            <a:r>
              <a:rPr lang="cs-CZ" sz="2400" dirty="0" smtClean="0"/>
              <a:t>utility</a:t>
            </a:r>
            <a:r>
              <a:rPr lang="en-US" sz="2400" dirty="0" smtClean="0"/>
              <a:t>(payoff) function over deterministic outcomes</a:t>
            </a:r>
            <a:endParaRPr lang="en-US" sz="2400" kern="1200" dirty="0" smtClean="0">
              <a:latin typeface="Arial" charset="0"/>
              <a:cs typeface="Arial" charset="0"/>
            </a:endParaRPr>
          </a:p>
          <a:p>
            <a:r>
              <a:rPr lang="en-US" sz="2800" dirty="0" smtClean="0">
                <a:solidFill>
                  <a:srgbClr val="FFFF00"/>
                </a:solidFill>
              </a:rPr>
              <a:t>MSNE:</a:t>
            </a:r>
            <a:r>
              <a:rPr lang="en-US" sz="2800" dirty="0" smtClean="0"/>
              <a:t> </a:t>
            </a:r>
            <a:r>
              <a:rPr lang="en-US" sz="2400" kern="1200" dirty="0" smtClean="0">
                <a:latin typeface="Arial" charset="0"/>
                <a:cs typeface="Arial" charset="0"/>
              </a:rPr>
              <a:t>The mixed strategy profile α</a:t>
            </a:r>
            <a:r>
              <a:rPr lang="en-US" sz="2400" kern="1200" baseline="30000" dirty="0" smtClean="0">
                <a:latin typeface="Arial" charset="0"/>
                <a:cs typeface="Arial" charset="0"/>
              </a:rPr>
              <a:t>∗</a:t>
            </a:r>
            <a:r>
              <a:rPr lang="en-US" sz="2400" kern="1200" dirty="0" smtClean="0">
                <a:latin typeface="Arial" charset="0"/>
                <a:cs typeface="Arial" charset="0"/>
              </a:rPr>
              <a:t> in a static game with </a:t>
            </a:r>
            <a:r>
              <a:rPr lang="en-US" sz="2400" kern="1200" dirty="0" err="1" smtClean="0">
                <a:latin typeface="Arial" charset="0"/>
                <a:cs typeface="Arial" charset="0"/>
              </a:rPr>
              <a:t>vNM</a:t>
            </a:r>
            <a:r>
              <a:rPr lang="en-US" sz="2400" kern="1200" dirty="0" smtClean="0">
                <a:latin typeface="Arial" charset="0"/>
                <a:cs typeface="Arial" charset="0"/>
              </a:rPr>
              <a:t> preferences is a </a:t>
            </a:r>
            <a:r>
              <a:rPr lang="en-US" sz="2400" b="1" kern="1200" dirty="0" smtClean="0">
                <a:solidFill>
                  <a:srgbClr val="FFFF00"/>
                </a:solidFill>
                <a:latin typeface="Arial" charset="0"/>
                <a:cs typeface="Arial" charset="0"/>
              </a:rPr>
              <a:t>mixed strategy Nash equilibrium (MSNE)</a:t>
            </a:r>
            <a:r>
              <a:rPr lang="en-US" sz="2400" b="1" kern="1200" dirty="0" smtClean="0">
                <a:latin typeface="Arial" charset="0"/>
                <a:cs typeface="Arial" charset="0"/>
              </a:rPr>
              <a:t> if, for each player </a:t>
            </a:r>
            <a:r>
              <a:rPr lang="en-US" sz="2400" b="1" kern="1200" dirty="0" err="1" smtClean="0">
                <a:latin typeface="Arial" charset="0"/>
                <a:cs typeface="Arial" charset="0"/>
              </a:rPr>
              <a:t>i</a:t>
            </a:r>
            <a:r>
              <a:rPr lang="en-US" sz="2400" b="1" kern="1200" dirty="0" smtClean="0">
                <a:latin typeface="Arial" charset="0"/>
                <a:cs typeface="Arial" charset="0"/>
              </a:rPr>
              <a:t> and every mixed strategy </a:t>
            </a:r>
            <a:r>
              <a:rPr lang="el-GR" sz="2400" kern="1200" dirty="0" smtClean="0">
                <a:latin typeface="Arial" charset="0"/>
                <a:cs typeface="Arial" charset="0"/>
              </a:rPr>
              <a:t>β</a:t>
            </a:r>
            <a:r>
              <a:rPr lang="en-US" sz="2400" kern="1200" baseline="-25000" dirty="0" err="1" smtClean="0">
                <a:latin typeface="Arial" charset="0"/>
                <a:cs typeface="Arial" charset="0"/>
              </a:rPr>
              <a:t>i</a:t>
            </a:r>
            <a:r>
              <a:rPr lang="en-US" sz="2400" kern="1200" dirty="0" smtClean="0">
                <a:latin typeface="Arial" charset="0"/>
                <a:cs typeface="Arial" charset="0"/>
              </a:rPr>
              <a:t> of player </a:t>
            </a:r>
            <a:r>
              <a:rPr lang="en-US" sz="2400" kern="1200" dirty="0" err="1" smtClean="0">
                <a:latin typeface="Arial" charset="0"/>
                <a:cs typeface="Arial" charset="0"/>
              </a:rPr>
              <a:t>i</a:t>
            </a:r>
            <a:r>
              <a:rPr lang="en-US" sz="2400" kern="1200" dirty="0" smtClean="0">
                <a:latin typeface="Arial" charset="0"/>
                <a:cs typeface="Arial" charset="0"/>
              </a:rPr>
              <a:t>, the expected utility(payoff) to player </a:t>
            </a:r>
            <a:r>
              <a:rPr lang="en-US" sz="2400" kern="1200" dirty="0" err="1" smtClean="0">
                <a:latin typeface="Arial" charset="0"/>
                <a:cs typeface="Arial" charset="0"/>
              </a:rPr>
              <a:t>i</a:t>
            </a:r>
            <a:r>
              <a:rPr lang="en-US" sz="2400" kern="1200" dirty="0" smtClean="0">
                <a:latin typeface="Arial" charset="0"/>
                <a:cs typeface="Arial" charset="0"/>
              </a:rPr>
              <a:t> of α</a:t>
            </a:r>
            <a:r>
              <a:rPr lang="en-US" sz="2400" kern="1200" baseline="30000" dirty="0" smtClean="0">
                <a:latin typeface="Arial" charset="0"/>
                <a:cs typeface="Arial" charset="0"/>
              </a:rPr>
              <a:t>∗</a:t>
            </a:r>
            <a:r>
              <a:rPr lang="en-US" sz="2400" kern="1200" dirty="0" smtClean="0">
                <a:latin typeface="Arial" charset="0"/>
                <a:cs typeface="Arial" charset="0"/>
              </a:rPr>
              <a:t> is at least as large as the expected</a:t>
            </a:r>
            <a:r>
              <a:rPr lang="en-US" sz="2400" b="1" kern="1200" dirty="0" smtClean="0">
                <a:latin typeface="Arial" charset="0"/>
                <a:cs typeface="Arial" charset="0"/>
              </a:rPr>
              <a:t> </a:t>
            </a:r>
            <a:r>
              <a:rPr lang="en-US" sz="2400" kern="1200" dirty="0" smtClean="0">
                <a:latin typeface="Arial" charset="0"/>
                <a:cs typeface="Arial" charset="0"/>
              </a:rPr>
              <a:t>utility(payoff) to player </a:t>
            </a:r>
            <a:r>
              <a:rPr lang="en-US" sz="2400" kern="1200" dirty="0" err="1" smtClean="0">
                <a:latin typeface="Arial" charset="0"/>
                <a:cs typeface="Arial" charset="0"/>
              </a:rPr>
              <a:t>i</a:t>
            </a:r>
            <a:r>
              <a:rPr lang="en-US" sz="2400" kern="1200" dirty="0" smtClean="0">
                <a:latin typeface="Arial" charset="0"/>
                <a:cs typeface="Arial" charset="0"/>
              </a:rPr>
              <a:t> of (</a:t>
            </a:r>
            <a:r>
              <a:rPr lang="el-GR" sz="2400" kern="1200" dirty="0" smtClean="0">
                <a:latin typeface="Arial" charset="0"/>
                <a:cs typeface="Arial" charset="0"/>
              </a:rPr>
              <a:t>β</a:t>
            </a:r>
            <a:r>
              <a:rPr lang="en-US" sz="2400" kern="1200" baseline="-25000" dirty="0" err="1" smtClean="0">
                <a:latin typeface="Arial" charset="0"/>
                <a:cs typeface="Arial" charset="0"/>
              </a:rPr>
              <a:t>i</a:t>
            </a:r>
            <a:r>
              <a:rPr lang="en-US" sz="2400" kern="1200" dirty="0" smtClean="0">
                <a:latin typeface="Arial" charset="0"/>
                <a:cs typeface="Arial" charset="0"/>
              </a:rPr>
              <a:t> , α</a:t>
            </a:r>
            <a:r>
              <a:rPr lang="en-US" sz="2400" kern="1200" baseline="30000" dirty="0" smtClean="0">
                <a:latin typeface="Arial" charset="0"/>
                <a:cs typeface="Arial" charset="0"/>
              </a:rPr>
              <a:t>∗</a:t>
            </a:r>
            <a:r>
              <a:rPr lang="en-US" sz="2400" kern="1200" baseline="-25000" dirty="0" smtClean="0">
                <a:latin typeface="Arial" charset="0"/>
                <a:cs typeface="Arial" charset="0"/>
              </a:rPr>
              <a:t>−</a:t>
            </a:r>
            <a:r>
              <a:rPr lang="en-US" sz="2400" kern="1200" baseline="-25000" dirty="0" err="1" smtClean="0">
                <a:latin typeface="Arial" charset="0"/>
                <a:cs typeface="Arial" charset="0"/>
              </a:rPr>
              <a:t>i</a:t>
            </a:r>
            <a:r>
              <a:rPr lang="en-US" sz="2400" kern="1200" dirty="0" smtClean="0">
                <a:latin typeface="Arial" charset="0"/>
                <a:cs typeface="Arial" charset="0"/>
              </a:rPr>
              <a:t>) according to a utility(payoff) function whose expected value represents player </a:t>
            </a:r>
            <a:r>
              <a:rPr lang="en-US" sz="2400" kern="1200" dirty="0" err="1" smtClean="0">
                <a:latin typeface="Arial" charset="0"/>
                <a:cs typeface="Arial" charset="0"/>
              </a:rPr>
              <a:t>i’s</a:t>
            </a:r>
            <a:r>
              <a:rPr lang="en-US" sz="2400" kern="1200" dirty="0" smtClean="0">
                <a:latin typeface="Arial" charset="0"/>
                <a:cs typeface="Arial" charset="0"/>
              </a:rPr>
              <a:t> preferences over lotteries. </a:t>
            </a:r>
          </a:p>
          <a:p>
            <a:pPr lvl="1">
              <a:buNone/>
            </a:pPr>
            <a:endParaRPr lang="en-US" baseline="-250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Equilibrium in a single population</a:t>
            </a:r>
            <a:endParaRPr lang="en-US" sz="3600" dirty="0"/>
          </a:p>
        </p:txBody>
      </p:sp>
      <p:sp>
        <p:nvSpPr>
          <p:cNvPr id="3" name="Content Placeholder 2"/>
          <p:cNvSpPr>
            <a:spLocks noGrp="1"/>
          </p:cNvSpPr>
          <p:nvPr>
            <p:ph idx="1"/>
          </p:nvPr>
        </p:nvSpPr>
        <p:spPr>
          <a:xfrm>
            <a:off x="0" y="1311246"/>
            <a:ext cx="9144000" cy="5184845"/>
          </a:xfrm>
        </p:spPr>
        <p:txBody>
          <a:bodyPr/>
          <a:lstStyle/>
          <a:p>
            <a:pPr algn="just">
              <a:buNone/>
            </a:pPr>
            <a:r>
              <a:rPr lang="en-US" sz="2400" kern="1200" dirty="0" smtClean="0">
                <a:latin typeface="Arial" charset="0"/>
                <a:cs typeface="Arial" charset="0"/>
              </a:rPr>
              <a:t>	</a:t>
            </a:r>
            <a:r>
              <a:rPr lang="en-US" sz="2400" dirty="0" smtClean="0"/>
              <a:t>A Nash equilibrium of a strategic game corresponds to a steady state of an interaction between the members of several populations, one for each player in the game, each play of the game involving one member of each population. Sometimes we want to model a situation in which the members of a </a:t>
            </a:r>
            <a:r>
              <a:rPr lang="en-US" sz="2400" i="1" dirty="0" smtClean="0"/>
              <a:t>single homogeneous </a:t>
            </a:r>
            <a:r>
              <a:rPr lang="en-US" sz="2400" dirty="0" smtClean="0"/>
              <a:t>population are involved anonymously in a symmetric interaction.</a:t>
            </a:r>
          </a:p>
          <a:p>
            <a:pPr>
              <a:buNone/>
            </a:pPr>
            <a:endParaRPr lang="en-US" sz="2400" dirty="0" smtClean="0"/>
          </a:p>
          <a:p>
            <a:pPr>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Definition:</a:t>
            </a:r>
            <a:r>
              <a:rPr lang="en-US" sz="2400" kern="1200" dirty="0" smtClean="0">
                <a:latin typeface="Arial" charset="0"/>
                <a:cs typeface="Arial" charset="0"/>
              </a:rPr>
              <a:t> A two-player strategic game with </a:t>
            </a:r>
            <a:r>
              <a:rPr lang="en-US" sz="2400" kern="1200" dirty="0" err="1" smtClean="0">
                <a:latin typeface="Arial" charset="0"/>
                <a:cs typeface="Arial" charset="0"/>
              </a:rPr>
              <a:t>vNM</a:t>
            </a:r>
            <a:r>
              <a:rPr lang="en-US" sz="2400" kern="1200" dirty="0" smtClean="0">
                <a:latin typeface="Arial" charset="0"/>
                <a:cs typeface="Arial" charset="0"/>
              </a:rPr>
              <a:t> preferences is </a:t>
            </a:r>
            <a:r>
              <a:rPr lang="en-US" sz="2400" b="1" kern="1200" dirty="0" smtClean="0">
                <a:solidFill>
                  <a:srgbClr val="FFFF00"/>
                </a:solidFill>
                <a:latin typeface="Arial" charset="0"/>
                <a:cs typeface="Arial" charset="0"/>
              </a:rPr>
              <a:t>symmetric</a:t>
            </a:r>
            <a:r>
              <a:rPr lang="en-US" sz="2400" b="1" kern="1200" dirty="0" smtClean="0">
                <a:latin typeface="Arial" charset="0"/>
                <a:cs typeface="Arial" charset="0"/>
              </a:rPr>
              <a:t> if the players’ sets </a:t>
            </a:r>
            <a:r>
              <a:rPr lang="en-US" sz="2400" kern="1200" dirty="0" smtClean="0">
                <a:latin typeface="Arial" charset="0"/>
                <a:cs typeface="Arial" charset="0"/>
              </a:rPr>
              <a:t>of actions are the same and the players’ preferences are represented by the expected values of payoff functions </a:t>
            </a:r>
            <a:r>
              <a:rPr lang="en-US" sz="2400" i="1" kern="1200" dirty="0" smtClean="0">
                <a:latin typeface="Arial" charset="0"/>
                <a:cs typeface="Arial" charset="0"/>
              </a:rPr>
              <a:t>u</a:t>
            </a:r>
            <a:r>
              <a:rPr lang="en-US" sz="2400" i="1" kern="1200" baseline="-25000" dirty="0" smtClean="0">
                <a:latin typeface="Arial" charset="0"/>
                <a:cs typeface="Arial" charset="0"/>
              </a:rPr>
              <a:t>1</a:t>
            </a:r>
            <a:r>
              <a:rPr lang="en-US" sz="2400" i="1" kern="1200" dirty="0" smtClean="0">
                <a:latin typeface="Arial" charset="0"/>
                <a:cs typeface="Arial" charset="0"/>
              </a:rPr>
              <a:t> and u</a:t>
            </a:r>
            <a:r>
              <a:rPr lang="en-US" sz="2400" i="1" kern="1200" baseline="-25000" dirty="0" smtClean="0">
                <a:latin typeface="Arial" charset="0"/>
                <a:cs typeface="Arial" charset="0"/>
              </a:rPr>
              <a:t>2</a:t>
            </a:r>
            <a:r>
              <a:rPr lang="en-US" sz="2400" i="1" kern="1200" dirty="0" smtClean="0">
                <a:latin typeface="Arial" charset="0"/>
                <a:cs typeface="Arial" charset="0"/>
              </a:rPr>
              <a:t> for which u</a:t>
            </a:r>
            <a:r>
              <a:rPr lang="en-US" sz="2400" i="1" kern="1200" baseline="-25000" dirty="0" smtClean="0">
                <a:latin typeface="Arial" charset="0"/>
                <a:cs typeface="Arial" charset="0"/>
              </a:rPr>
              <a:t>1</a:t>
            </a:r>
            <a:r>
              <a:rPr lang="en-US" sz="2400" i="1" kern="1200" dirty="0" smtClean="0">
                <a:latin typeface="Arial" charset="0"/>
                <a:cs typeface="Arial" charset="0"/>
              </a:rPr>
              <a:t>(a</a:t>
            </a:r>
            <a:r>
              <a:rPr lang="en-US" sz="2400" i="1" kern="1200" baseline="-25000" dirty="0" smtClean="0">
                <a:latin typeface="Arial" charset="0"/>
                <a:cs typeface="Arial" charset="0"/>
              </a:rPr>
              <a:t>1</a:t>
            </a:r>
            <a:r>
              <a:rPr lang="en-US" sz="2400" i="1" kern="1200" dirty="0" smtClean="0">
                <a:latin typeface="Arial" charset="0"/>
                <a:cs typeface="Arial" charset="0"/>
              </a:rPr>
              <a:t>, a</a:t>
            </a:r>
            <a:r>
              <a:rPr lang="en-US" sz="2400" i="1" kern="1200" baseline="-25000" dirty="0" smtClean="0">
                <a:latin typeface="Arial" charset="0"/>
                <a:cs typeface="Arial" charset="0"/>
              </a:rPr>
              <a:t>2</a:t>
            </a:r>
            <a:r>
              <a:rPr lang="en-US" sz="2400" i="1" kern="1200" dirty="0" smtClean="0">
                <a:latin typeface="Arial" charset="0"/>
                <a:cs typeface="Arial" charset="0"/>
              </a:rPr>
              <a:t>) = u</a:t>
            </a:r>
            <a:r>
              <a:rPr lang="en-US" sz="2400" i="1" kern="1200" baseline="-25000" dirty="0" smtClean="0">
                <a:latin typeface="Arial" charset="0"/>
                <a:cs typeface="Arial" charset="0"/>
              </a:rPr>
              <a:t>2</a:t>
            </a:r>
            <a:r>
              <a:rPr lang="en-US" sz="2400" i="1" kern="1200" dirty="0" smtClean="0">
                <a:latin typeface="Arial" charset="0"/>
                <a:cs typeface="Arial" charset="0"/>
              </a:rPr>
              <a:t>(a</a:t>
            </a:r>
            <a:r>
              <a:rPr lang="en-US" sz="2400" i="1" kern="1200" baseline="-25000" dirty="0" smtClean="0">
                <a:latin typeface="Arial" charset="0"/>
                <a:cs typeface="Arial" charset="0"/>
              </a:rPr>
              <a:t>2</a:t>
            </a:r>
            <a:r>
              <a:rPr lang="en-US" sz="2400" i="1" kern="1200" dirty="0" smtClean="0">
                <a:latin typeface="Arial" charset="0"/>
                <a:cs typeface="Arial" charset="0"/>
              </a:rPr>
              <a:t>, a</a:t>
            </a:r>
            <a:r>
              <a:rPr lang="en-US" sz="2400" i="1" kern="1200" baseline="-25000" dirty="0" smtClean="0">
                <a:latin typeface="Arial" charset="0"/>
                <a:cs typeface="Arial" charset="0"/>
              </a:rPr>
              <a:t>1</a:t>
            </a:r>
            <a:r>
              <a:rPr lang="en-US" sz="2400" i="1" kern="1200" dirty="0" smtClean="0">
                <a:latin typeface="Arial" charset="0"/>
                <a:cs typeface="Arial" charset="0"/>
              </a:rPr>
              <a:t>) for </a:t>
            </a:r>
            <a:r>
              <a:rPr lang="en-US" sz="2400" kern="1200" dirty="0" smtClean="0">
                <a:latin typeface="Arial" charset="0"/>
                <a:cs typeface="Arial" charset="0"/>
              </a:rPr>
              <a:t>every action pair (</a:t>
            </a:r>
            <a:r>
              <a:rPr lang="en-US" sz="2400" i="1" kern="1200" dirty="0" smtClean="0">
                <a:latin typeface="Arial" charset="0"/>
                <a:cs typeface="Arial" charset="0"/>
              </a:rPr>
              <a:t>a1, a2).</a:t>
            </a:r>
            <a:endParaRPr lang="en-US" sz="2400" dirty="0" smtClean="0"/>
          </a:p>
          <a:p>
            <a:pPr>
              <a:buNone/>
            </a:pPr>
            <a:endParaRPr lang="en-US" sz="2400" dirty="0" smtClean="0"/>
          </a:p>
          <a:p>
            <a:pPr>
              <a:buNone/>
            </a:pPr>
            <a:endParaRPr lang="en-US" sz="2400" dirty="0" smtClean="0"/>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Equilibrium in a single population</a:t>
            </a:r>
            <a:endParaRPr lang="en-US" sz="3600" dirty="0"/>
          </a:p>
        </p:txBody>
      </p:sp>
      <p:sp>
        <p:nvSpPr>
          <p:cNvPr id="3" name="Content Placeholder 2"/>
          <p:cNvSpPr>
            <a:spLocks noGrp="1"/>
          </p:cNvSpPr>
          <p:nvPr>
            <p:ph idx="1"/>
          </p:nvPr>
        </p:nvSpPr>
        <p:spPr>
          <a:xfrm>
            <a:off x="0" y="1311246"/>
            <a:ext cx="9144000" cy="5184845"/>
          </a:xfrm>
        </p:spPr>
        <p:txBody>
          <a:bodyPr/>
          <a:lstStyle/>
          <a:p>
            <a:pPr>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Definition:</a:t>
            </a:r>
            <a:r>
              <a:rPr lang="en-US" sz="2400" kern="1200" dirty="0" smtClean="0">
                <a:latin typeface="Arial" charset="0"/>
                <a:cs typeface="Arial" charset="0"/>
              </a:rPr>
              <a:t> A profile </a:t>
            </a:r>
            <a:r>
              <a:rPr lang="el-GR" sz="2400" kern="1200" dirty="0" smtClean="0">
                <a:latin typeface="Arial" charset="0"/>
                <a:cs typeface="Arial" charset="0"/>
              </a:rPr>
              <a:t>α</a:t>
            </a:r>
            <a:r>
              <a:rPr lang="el-GR" sz="2400" kern="1200" baseline="30000" dirty="0" smtClean="0">
                <a:latin typeface="Arial" charset="0"/>
                <a:cs typeface="Arial" charset="0"/>
              </a:rPr>
              <a:t>∗</a:t>
            </a:r>
            <a:r>
              <a:rPr lang="el-GR" sz="2400" kern="1200" dirty="0" smtClean="0">
                <a:latin typeface="Arial" charset="0"/>
                <a:cs typeface="Arial" charset="0"/>
              </a:rPr>
              <a:t> </a:t>
            </a:r>
            <a:r>
              <a:rPr lang="en-US" sz="2400" kern="1200" dirty="0" smtClean="0">
                <a:latin typeface="Arial" charset="0"/>
                <a:cs typeface="Arial" charset="0"/>
              </a:rPr>
              <a:t>of mixed strategies in a strategic game with </a:t>
            </a:r>
            <a:r>
              <a:rPr lang="en-US" sz="2400" kern="1200" dirty="0" err="1" smtClean="0">
                <a:latin typeface="Arial" charset="0"/>
                <a:cs typeface="Arial" charset="0"/>
              </a:rPr>
              <a:t>vNM</a:t>
            </a:r>
            <a:r>
              <a:rPr lang="en-US" sz="2400" kern="1200" dirty="0" smtClean="0">
                <a:latin typeface="Arial" charset="0"/>
                <a:cs typeface="Arial" charset="0"/>
              </a:rPr>
              <a:t> preferences in which each player has the same set of actions is a </a:t>
            </a:r>
            <a:r>
              <a:rPr lang="en-US" sz="2400" b="1" kern="1200" dirty="0" smtClean="0">
                <a:latin typeface="Arial" charset="0"/>
                <a:cs typeface="Arial" charset="0"/>
              </a:rPr>
              <a:t>symmetric mixed strategy Nash equilibrium if it is a mixed </a:t>
            </a:r>
            <a:r>
              <a:rPr lang="en-US" sz="2400" kern="1200" dirty="0" smtClean="0">
                <a:latin typeface="Arial" charset="0"/>
                <a:cs typeface="Arial" charset="0"/>
              </a:rPr>
              <a:t>strategy Nash equilibrium and </a:t>
            </a:r>
            <a:r>
              <a:rPr lang="en-US" sz="2400" kern="1200" dirty="0" err="1" smtClean="0">
                <a:latin typeface="Arial" charset="0"/>
                <a:cs typeface="Arial" charset="0"/>
              </a:rPr>
              <a:t>α</a:t>
            </a:r>
            <a:r>
              <a:rPr lang="en-US" sz="2400" kern="1200" baseline="30000" dirty="0" err="1" smtClean="0">
                <a:latin typeface="Arial" charset="0"/>
                <a:cs typeface="Arial" charset="0"/>
              </a:rPr>
              <a:t>∗</a:t>
            </a:r>
            <a:r>
              <a:rPr lang="en-US" sz="2400" kern="1200" baseline="-25000" dirty="0" err="1" smtClean="0">
                <a:latin typeface="Arial" charset="0"/>
                <a:cs typeface="Arial" charset="0"/>
              </a:rPr>
              <a:t>i</a:t>
            </a:r>
            <a:r>
              <a:rPr lang="en-US" sz="2400" kern="1200" dirty="0" smtClean="0">
                <a:latin typeface="Arial" charset="0"/>
                <a:cs typeface="Arial" charset="0"/>
              </a:rPr>
              <a:t> is the same for every player </a:t>
            </a:r>
            <a:r>
              <a:rPr lang="en-US" sz="2400" kern="1200" dirty="0" err="1" smtClean="0">
                <a:latin typeface="Arial" charset="0"/>
                <a:cs typeface="Arial" charset="0"/>
              </a:rPr>
              <a:t>i</a:t>
            </a:r>
            <a:r>
              <a:rPr lang="en-US" sz="2400" kern="1200" dirty="0" smtClean="0">
                <a:latin typeface="Arial" charset="0"/>
                <a:cs typeface="Arial" charset="0"/>
              </a:rPr>
              <a:t>.</a:t>
            </a:r>
          </a:p>
          <a:p>
            <a:pPr>
              <a:buNone/>
            </a:pPr>
            <a:endParaRPr lang="en-US" sz="2400" kern="1200" dirty="0" smtClean="0">
              <a:latin typeface="Arial" charset="0"/>
              <a:cs typeface="Arial" charset="0"/>
            </a:endParaRPr>
          </a:p>
          <a:p>
            <a:pPr>
              <a:buNone/>
            </a:pPr>
            <a:r>
              <a:rPr lang="en-US" sz="2400" kern="1200" dirty="0" smtClean="0">
                <a:latin typeface="Arial" charset="0"/>
                <a:cs typeface="Arial" charset="0"/>
              </a:rPr>
              <a:t>	If we have symmetric game and asymmetric NE or MSNE then we have to have some social norm which will resolve who will take which action or strategy:</a:t>
            </a:r>
          </a:p>
          <a:p>
            <a:pPr algn="just">
              <a:buNone/>
            </a:pPr>
            <a:r>
              <a:rPr lang="en-US" sz="2400" dirty="0" smtClean="0"/>
              <a:t>	For example, the social norm in which the oldest person takes one action or similar. Otherwise asymmetric NE or MSNE would not satisfy the assumptions for the steady state.</a:t>
            </a:r>
          </a:p>
          <a:p>
            <a:pPr>
              <a:buNone/>
            </a:pPr>
            <a:endParaRPr lang="en-US" sz="2400" dirty="0" smtClean="0"/>
          </a:p>
          <a:p>
            <a:pPr>
              <a:buNone/>
            </a:pPr>
            <a:endParaRPr lang="en-US" sz="2400" dirty="0" smtClean="0"/>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lgn="just">
              <a:buNone/>
            </a:pPr>
            <a:r>
              <a:rPr lang="en-US" sz="2400" kern="1200" dirty="0" smtClean="0">
                <a:latin typeface="Arial" charset="0"/>
                <a:cs typeface="Arial" charset="0"/>
              </a:rPr>
              <a:t>	 A crime is observed by a group of n people. Each person would like the police to be informed, but prefers that someone else make the phone call. Specifically, suppose that each person attaches the value v to the police being informed and bears the cost c if she makes the phone call, where v &gt; c &gt; 0. Then the situation is modeled by the following strategic game with </a:t>
            </a:r>
            <a:r>
              <a:rPr lang="en-US" sz="2400" kern="1200" dirty="0" err="1" smtClean="0">
                <a:latin typeface="Arial" charset="0"/>
                <a:cs typeface="Arial" charset="0"/>
              </a:rPr>
              <a:t>vNM</a:t>
            </a:r>
            <a:r>
              <a:rPr lang="en-US" sz="2400" kern="1200" dirty="0" smtClean="0">
                <a:latin typeface="Arial" charset="0"/>
                <a:cs typeface="Arial" charset="0"/>
              </a:rPr>
              <a:t> preferences.</a:t>
            </a:r>
            <a:endParaRPr lang="en-US" sz="2400" dirty="0" smtClean="0"/>
          </a:p>
          <a:p>
            <a:r>
              <a:rPr lang="en-US" sz="2400" kern="1200" dirty="0" smtClean="0">
                <a:solidFill>
                  <a:srgbClr val="FFFF00"/>
                </a:solidFill>
                <a:latin typeface="Arial" charset="0"/>
                <a:cs typeface="Arial" charset="0"/>
              </a:rPr>
              <a:t>Players:</a:t>
            </a:r>
            <a:r>
              <a:rPr lang="en-US" sz="2400" kern="1200" dirty="0" smtClean="0">
                <a:latin typeface="Arial" charset="0"/>
                <a:cs typeface="Arial" charset="0"/>
              </a:rPr>
              <a:t> n people</a:t>
            </a:r>
          </a:p>
          <a:p>
            <a:r>
              <a:rPr lang="en-US" sz="2400" kern="1200" dirty="0" smtClean="0">
                <a:solidFill>
                  <a:srgbClr val="FFFF00"/>
                </a:solidFill>
                <a:latin typeface="Arial" charset="0"/>
                <a:cs typeface="Arial" charset="0"/>
              </a:rPr>
              <a:t>Actions:</a:t>
            </a:r>
            <a:r>
              <a:rPr lang="en-US" sz="2400" kern="1200" dirty="0" smtClean="0">
                <a:latin typeface="Arial" charset="0"/>
                <a:cs typeface="Arial" charset="0"/>
              </a:rPr>
              <a:t> for each player {Call, Don’t call}</a:t>
            </a:r>
          </a:p>
          <a:p>
            <a:pPr algn="just"/>
            <a:r>
              <a:rPr lang="en-US" sz="2400" kern="1200" dirty="0" smtClean="0">
                <a:solidFill>
                  <a:srgbClr val="FFFF00"/>
                </a:solidFill>
                <a:latin typeface="Arial" charset="0"/>
                <a:cs typeface="Arial" charset="0"/>
              </a:rPr>
              <a:t>Preferences:</a:t>
            </a:r>
            <a:r>
              <a:rPr lang="en-US" sz="2400" kern="1200" dirty="0" smtClean="0">
                <a:latin typeface="Arial" charset="0"/>
                <a:cs typeface="Arial" charset="0"/>
              </a:rPr>
              <a:t> </a:t>
            </a:r>
            <a:r>
              <a:rPr lang="en-US" sz="2400" i="1" kern="1200" dirty="0" smtClean="0">
                <a:latin typeface="Arial" charset="0"/>
                <a:cs typeface="Arial" charset="0"/>
              </a:rPr>
              <a:t>are represented by the expected value </a:t>
            </a:r>
            <a:r>
              <a:rPr lang="en-US" sz="2400" kern="1200" dirty="0" smtClean="0">
                <a:latin typeface="Arial" charset="0"/>
                <a:cs typeface="Arial" charset="0"/>
              </a:rPr>
              <a:t>of a payoff function that assigns 0 to the profile in which no one calls, </a:t>
            </a:r>
            <a:r>
              <a:rPr lang="en-US" sz="2400" i="1" kern="1200" dirty="0" smtClean="0">
                <a:latin typeface="Arial" charset="0"/>
                <a:cs typeface="Arial" charset="0"/>
              </a:rPr>
              <a:t>v − c </a:t>
            </a:r>
            <a:r>
              <a:rPr lang="en-US" sz="2400" kern="1200" dirty="0" smtClean="0">
                <a:latin typeface="Arial" charset="0"/>
                <a:cs typeface="Arial" charset="0"/>
              </a:rPr>
              <a:t>to any profile in which she calls, and </a:t>
            </a:r>
            <a:r>
              <a:rPr lang="en-US" sz="2400" i="1" kern="1200" dirty="0" smtClean="0">
                <a:latin typeface="Arial" charset="0"/>
                <a:cs typeface="Arial" charset="0"/>
              </a:rPr>
              <a:t>v to any profile in which at least one </a:t>
            </a:r>
            <a:r>
              <a:rPr lang="en-US" sz="2400" kern="1200" dirty="0" smtClean="0">
                <a:latin typeface="Arial" charset="0"/>
                <a:cs typeface="Arial" charset="0"/>
              </a:rPr>
              <a:t>person calls, but she does not</a:t>
            </a:r>
          </a:p>
          <a:p>
            <a:pPr algn="just">
              <a:buNone/>
            </a:pPr>
            <a:endParaRPr lang="en-US" sz="24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lgn="just">
              <a:buNone/>
            </a:pPr>
            <a:r>
              <a:rPr lang="en-US" sz="2400" kern="1200" dirty="0" smtClean="0">
                <a:latin typeface="Arial" charset="0"/>
                <a:cs typeface="Arial" charset="0"/>
              </a:rPr>
              <a:t>	The game has n pure Nash </a:t>
            </a:r>
            <a:r>
              <a:rPr lang="en-US" sz="2400" kern="1200" dirty="0" err="1" smtClean="0">
                <a:latin typeface="Arial" charset="0"/>
                <a:cs typeface="Arial" charset="0"/>
              </a:rPr>
              <a:t>equilibria</a:t>
            </a:r>
            <a:r>
              <a:rPr lang="en-US" sz="2400" kern="1200" dirty="0" smtClean="0">
                <a:latin typeface="Arial" charset="0"/>
                <a:cs typeface="Arial" charset="0"/>
              </a:rPr>
              <a:t>, in each of which exactly one person calls. (If that person switches to not calling, her payoff falls from v − c to 0; if any other person switches to calling, her payoff falls from v to v−c.)</a:t>
            </a:r>
          </a:p>
          <a:p>
            <a:pPr>
              <a:buNone/>
            </a:pPr>
            <a:r>
              <a:rPr lang="en-US" sz="2400" kern="1200" dirty="0" smtClean="0">
                <a:solidFill>
                  <a:srgbClr val="FFFF00"/>
                </a:solidFill>
                <a:latin typeface="Arial" charset="0"/>
                <a:cs typeface="Arial" charset="0"/>
              </a:rPr>
              <a:t>	NE – NOT SYMMETRIC</a:t>
            </a:r>
          </a:p>
          <a:p>
            <a:pPr>
              <a:buNone/>
            </a:pPr>
            <a:r>
              <a:rPr lang="en-US" sz="2400" i="1" kern="1200" dirty="0" smtClean="0">
                <a:latin typeface="Arial" charset="0"/>
                <a:cs typeface="Arial" charset="0"/>
              </a:rPr>
              <a:t>	</a:t>
            </a:r>
            <a:r>
              <a:rPr lang="en-US" sz="2400" kern="1200" dirty="0" smtClean="0">
                <a:latin typeface="Arial" charset="0"/>
                <a:cs typeface="Arial" charset="0"/>
              </a:rPr>
              <a:t>If the members of the group differ in some respect, then these asymmetric </a:t>
            </a:r>
            <a:r>
              <a:rPr lang="en-US" sz="2400" kern="1200" dirty="0" err="1" smtClean="0">
                <a:latin typeface="Arial" charset="0"/>
                <a:cs typeface="Arial" charset="0"/>
              </a:rPr>
              <a:t>equilibria</a:t>
            </a:r>
            <a:r>
              <a:rPr lang="en-US" sz="2400" kern="1200" dirty="0" smtClean="0">
                <a:latin typeface="Arial" charset="0"/>
                <a:cs typeface="Arial" charset="0"/>
              </a:rPr>
              <a:t> may be compelling as steady states. For example, the social norm in which the oldest person in the group makes the phone call is stable. </a:t>
            </a:r>
          </a:p>
          <a:p>
            <a:pPr algn="just">
              <a:buNone/>
            </a:pPr>
            <a:r>
              <a:rPr lang="en-US" sz="2400" kern="1200" dirty="0" smtClean="0">
                <a:latin typeface="Arial" charset="0"/>
                <a:cs typeface="Arial" charset="0"/>
              </a:rPr>
              <a:t>	If the members of the group either do not differ significantly or are not aware of any differences among themselves then there is no way for them to coordinate, and a symmetric equilibrium is more compelling.</a:t>
            </a: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lgn="just">
              <a:buNone/>
            </a:pPr>
            <a:r>
              <a:rPr lang="en-US" sz="2400" kern="1200" dirty="0" smtClean="0">
                <a:latin typeface="Arial" charset="0"/>
                <a:cs typeface="Arial" charset="0"/>
              </a:rPr>
              <a:t>	No symmetric Nash equilibrium in pure strategies</a:t>
            </a:r>
          </a:p>
          <a:p>
            <a:pPr algn="just">
              <a:buNone/>
            </a:pPr>
            <a:r>
              <a:rPr lang="en-US" sz="2400" kern="1200" dirty="0" smtClean="0">
                <a:solidFill>
                  <a:srgbClr val="FFFF00"/>
                </a:solidFill>
                <a:latin typeface="Arial" charset="0"/>
                <a:cs typeface="Arial" charset="0"/>
              </a:rPr>
              <a:t>	</a:t>
            </a:r>
            <a:r>
              <a:rPr lang="en-US" sz="2400" kern="1200" dirty="0" smtClean="0">
                <a:latin typeface="Arial" charset="0"/>
                <a:cs typeface="Arial" charset="0"/>
              </a:rPr>
              <a:t>Symmetric MSNE where each person calls with positive probability p &lt; 1</a:t>
            </a:r>
          </a:p>
          <a:p>
            <a:pPr algn="just">
              <a:buNone/>
            </a:pPr>
            <a:r>
              <a:rPr lang="en-US" sz="2400" kern="1200" dirty="0" smtClean="0">
                <a:latin typeface="Arial" charset="0"/>
                <a:cs typeface="Arial" charset="0"/>
              </a:rPr>
              <a:t>	In such equilibrium the expected payoffs of actions played with positive probability have to be equal</a:t>
            </a:r>
          </a:p>
          <a:p>
            <a:pPr algn="just">
              <a:buNone/>
            </a:pPr>
            <a:r>
              <a:rPr lang="en-US" sz="2400" kern="1200" dirty="0" smtClean="0">
                <a:latin typeface="Arial" charset="0"/>
                <a:cs typeface="Arial" charset="0"/>
              </a:rPr>
              <a:t>	EU(person calls) = v – c  (does not matter what the others will 				   do, the payoff is still v – c)</a:t>
            </a:r>
          </a:p>
          <a:p>
            <a:pPr algn="just">
              <a:buNone/>
            </a:pPr>
            <a:r>
              <a:rPr lang="en-US" sz="2400" kern="1200" dirty="0" smtClean="0">
                <a:latin typeface="Arial" charset="0"/>
                <a:cs typeface="Arial" charset="0"/>
              </a:rPr>
              <a:t>	EU(person does not call) = 0.P(no one else calls) + v . P (at least one other person calls)</a:t>
            </a:r>
          </a:p>
          <a:p>
            <a:pPr algn="just">
              <a:buNone/>
            </a:pP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lgn="just">
              <a:buNone/>
            </a:pPr>
            <a:r>
              <a:rPr lang="en-US" sz="2400" kern="1200" dirty="0" smtClean="0">
                <a:latin typeface="Arial" charset="0"/>
                <a:cs typeface="Arial" charset="0"/>
              </a:rPr>
              <a:t>	</a:t>
            </a: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4100" name="Object 4"/>
          <p:cNvGraphicFramePr>
            <a:graphicFrameLocks noChangeAspect="1"/>
          </p:cNvGraphicFramePr>
          <p:nvPr/>
        </p:nvGraphicFramePr>
        <p:xfrm>
          <a:off x="555570" y="1420785"/>
          <a:ext cx="7980363" cy="5099050"/>
        </p:xfrm>
        <a:graphic>
          <a:graphicData uri="http://schemas.openxmlformats.org/presentationml/2006/ole">
            <p:oleObj spid="_x0000_s4100" name="Equation" r:id="rId4" imgW="2679480" imgH="2044440" progId="Equation.3">
              <p:embed/>
            </p:oleObj>
          </a:graphicData>
        </a:graphic>
      </p:graphicFrame>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lgn="just">
              <a:buNone/>
            </a:pPr>
            <a:r>
              <a:rPr lang="en-US" sz="2400" kern="1200" dirty="0" smtClean="0">
                <a:latin typeface="Arial" charset="0"/>
                <a:cs typeface="Arial" charset="0"/>
              </a:rPr>
              <a:t>	Unique symmetric MSNE:</a:t>
            </a:r>
          </a:p>
          <a:p>
            <a:pPr algn="just">
              <a:buNone/>
            </a:pPr>
            <a:r>
              <a:rPr lang="en-US" sz="2400" kern="1200" dirty="0" smtClean="0">
                <a:latin typeface="Arial" charset="0"/>
                <a:cs typeface="Arial" charset="0"/>
              </a:rPr>
              <a:t>	each person will call with probability</a:t>
            </a:r>
          </a:p>
          <a:p>
            <a:pPr algn="just">
              <a:buNone/>
            </a:pPr>
            <a:endParaRPr lang="en-US" sz="2400" kern="1200" dirty="0" smtClean="0">
              <a:latin typeface="Arial" charset="0"/>
              <a:cs typeface="Arial" charset="0"/>
            </a:endParaRPr>
          </a:p>
          <a:p>
            <a:pPr>
              <a:buNone/>
            </a:pPr>
            <a:r>
              <a:rPr lang="en-US" sz="2400" dirty="0" smtClean="0"/>
              <a:t>	That is, there is a steady state in which whenever a person is in a group of </a:t>
            </a:r>
            <a:r>
              <a:rPr lang="en-US" sz="2400" i="1" dirty="0" smtClean="0"/>
              <a:t>n people facing the situation modeled by the  game, she calls with given </a:t>
            </a:r>
            <a:r>
              <a:rPr lang="en-US" sz="2400" dirty="0" smtClean="0"/>
              <a:t>probability</a:t>
            </a:r>
            <a:r>
              <a:rPr lang="en-US" sz="2400" kern="1200" dirty="0" smtClean="0">
                <a:latin typeface="Arial" charset="0"/>
                <a:cs typeface="Arial" charset="0"/>
              </a:rPr>
              <a:t>.</a:t>
            </a:r>
          </a:p>
          <a:p>
            <a:pPr>
              <a:buNone/>
            </a:pPr>
            <a:r>
              <a:rPr lang="en-US" sz="2400" kern="1200" dirty="0" smtClean="0">
                <a:latin typeface="Arial" charset="0"/>
                <a:cs typeface="Arial" charset="0"/>
              </a:rPr>
              <a:t>	</a:t>
            </a:r>
            <a:r>
              <a:rPr lang="en-US" sz="2400" dirty="0" smtClean="0"/>
              <a:t>When n is increasing, the probability that no one will call is increasing: As </a:t>
            </a:r>
            <a:r>
              <a:rPr lang="en-US" sz="2400" i="1" dirty="0" smtClean="0"/>
              <a:t>n increases, 1/(n − 1) decreases, so that (c/v)1/(n−1) increases </a:t>
            </a:r>
            <a:endParaRPr lang="en-US" sz="24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5122" name="Object 2"/>
          <p:cNvGraphicFramePr>
            <a:graphicFrameLocks noChangeAspect="1"/>
          </p:cNvGraphicFramePr>
          <p:nvPr/>
        </p:nvGraphicFramePr>
        <p:xfrm>
          <a:off x="5338773" y="1493811"/>
          <a:ext cx="2449513" cy="1177925"/>
        </p:xfrm>
        <a:graphic>
          <a:graphicData uri="http://schemas.openxmlformats.org/presentationml/2006/ole">
            <p:oleObj spid="_x0000_s5122" name="Equation" r:id="rId4" imgW="977760" imgH="469800" progId="Equation.3">
              <p:embed/>
            </p:oleObj>
          </a:graphicData>
        </a:graphic>
      </p:graphicFrame>
      <p:graphicFrame>
        <p:nvGraphicFramePr>
          <p:cNvPr id="5123" name="Object 3"/>
          <p:cNvGraphicFramePr>
            <a:graphicFrameLocks noChangeAspect="1"/>
          </p:cNvGraphicFramePr>
          <p:nvPr/>
        </p:nvGraphicFramePr>
        <p:xfrm>
          <a:off x="171450" y="5072063"/>
          <a:ext cx="8823325" cy="1552575"/>
        </p:xfrm>
        <a:graphic>
          <a:graphicData uri="http://schemas.openxmlformats.org/presentationml/2006/ole">
            <p:oleObj spid="_x0000_s5123" name="Equation" r:id="rId5" imgW="3898800" imgH="685800" progId="Equation.3">
              <p:embed/>
            </p:oleObj>
          </a:graphicData>
        </a:graphic>
      </p:graphicFrame>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 crime</a:t>
            </a:r>
            <a:endParaRPr lang="en-US" dirty="0"/>
          </a:p>
        </p:txBody>
      </p:sp>
      <p:sp>
        <p:nvSpPr>
          <p:cNvPr id="3" name="Content Placeholder 2"/>
          <p:cNvSpPr>
            <a:spLocks noGrp="1"/>
          </p:cNvSpPr>
          <p:nvPr>
            <p:ph idx="1"/>
          </p:nvPr>
        </p:nvSpPr>
        <p:spPr>
          <a:xfrm>
            <a:off x="0" y="1484312"/>
            <a:ext cx="8917047" cy="5011779"/>
          </a:xfrm>
        </p:spPr>
        <p:txBody>
          <a:bodyPr/>
          <a:lstStyle/>
          <a:p>
            <a:pPr>
              <a:buNone/>
            </a:pPr>
            <a:r>
              <a:rPr lang="en-US" sz="2400" dirty="0" smtClean="0"/>
              <a:t>	</a:t>
            </a:r>
            <a:r>
              <a:rPr lang="en-US" sz="2400" kern="1200" dirty="0" smtClean="0">
                <a:latin typeface="Arial" charset="0"/>
                <a:cs typeface="Arial" charset="0"/>
              </a:rPr>
              <a:t>That is, the larger the group, the less likely the police are informed of the crime! The condition defining a mixed strategy equilibrium is responsible for this result. For any given person to be indifferent between calling and not calling this condition requires that the probability that no one else calls be independent of the size of the group. Thus each person’s probability of not calling is larger in a larger group, and hence the probability that no one calls is larger in a larger group.</a:t>
            </a:r>
            <a:endParaRPr lang="en-US" sz="2400" dirty="0" smtClean="0"/>
          </a:p>
          <a:p>
            <a:pPr>
              <a:buNone/>
            </a:pPr>
            <a:endParaRPr lang="en-US" sz="2400" dirty="0" smtClean="0"/>
          </a:p>
          <a:p>
            <a:pPr>
              <a:buNone/>
            </a:pPr>
            <a:r>
              <a:rPr lang="en-US" sz="2400" dirty="0" smtClean="0"/>
              <a:t>	In a larger group no individual is any less concerned that the police should be called, but in a steady state the behavior of the group drives down the chance that the police are notified of the crime.</a:t>
            </a:r>
            <a:endParaRPr lang="en-US" sz="2400"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Something about which I am relatively ill-informed (my car, my computer, my body) stops working properly. I consult an expert, who makes a diagnosis and recommends an action. I am not sure if the diagnosis is correct - the expert, after all, has an interest in selling her services. I have to decide whether to follow the expert’s advice or to try to fix the problem myself, put up with it, or consult another expert.</a:t>
            </a:r>
          </a:p>
          <a:p>
            <a:pPr algn="just">
              <a:buNone/>
            </a:pPr>
            <a:r>
              <a:rPr lang="en-US" sz="2400" i="1" kern="1200" dirty="0" smtClean="0">
                <a:latin typeface="Arial" charset="0"/>
                <a:cs typeface="Arial" charset="0"/>
              </a:rPr>
              <a:t>	</a:t>
            </a:r>
            <a:r>
              <a:rPr lang="en-US" sz="2400" i="1" kern="1200" dirty="0" smtClean="0">
                <a:solidFill>
                  <a:srgbClr val="FFFF00"/>
                </a:solidFill>
                <a:latin typeface="Arial" charset="0"/>
                <a:cs typeface="Arial" charset="0"/>
              </a:rPr>
              <a:t>Two type of problems:</a:t>
            </a:r>
            <a:r>
              <a:rPr lang="en-US" sz="2400" i="1" kern="1200" dirty="0" smtClean="0">
                <a:latin typeface="Arial" charset="0"/>
                <a:cs typeface="Arial" charset="0"/>
              </a:rPr>
              <a:t> minor, major; </a:t>
            </a:r>
          </a:p>
          <a:p>
            <a:pPr algn="just">
              <a:buNone/>
            </a:pPr>
            <a:r>
              <a:rPr lang="en-US" sz="2400" i="1" kern="1200" dirty="0" smtClean="0">
                <a:latin typeface="Arial" charset="0"/>
                <a:cs typeface="Arial" charset="0"/>
              </a:rPr>
              <a:t>				        r… fraction of major problems 0 &lt; r &lt; 1</a:t>
            </a:r>
          </a:p>
          <a:p>
            <a:pPr algn="just">
              <a:buNone/>
            </a:pPr>
            <a:r>
              <a:rPr lang="en-US" sz="2400" i="1" kern="1200" dirty="0" smtClean="0">
                <a:latin typeface="Arial" charset="0"/>
                <a:cs typeface="Arial" charset="0"/>
              </a:rPr>
              <a:t>	Expert recognize the type of the problem, consumer knows only the probability r</a:t>
            </a:r>
          </a:p>
          <a:p>
            <a:pPr algn="just">
              <a:buNone/>
            </a:pPr>
            <a:r>
              <a:rPr lang="en-US" sz="2400" i="1" kern="1200" dirty="0" smtClean="0">
                <a:latin typeface="Arial" charset="0"/>
                <a:cs typeface="Arial" charset="0"/>
              </a:rPr>
              <a:t>	</a:t>
            </a:r>
          </a:p>
          <a:p>
            <a:pPr algn="just">
              <a:buNone/>
            </a:pPr>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a:t>
            </a:r>
            <a:r>
              <a:rPr lang="en-US" sz="2400" i="1" kern="1200" dirty="0" smtClean="0">
                <a:solidFill>
                  <a:srgbClr val="FFFF00"/>
                </a:solidFill>
                <a:latin typeface="Arial" charset="0"/>
                <a:cs typeface="Arial" charset="0"/>
              </a:rPr>
              <a:t>Players:</a:t>
            </a:r>
            <a:r>
              <a:rPr lang="en-US" sz="2400" i="1" kern="1200" dirty="0" smtClean="0">
                <a:latin typeface="Arial" charset="0"/>
                <a:cs typeface="Arial" charset="0"/>
              </a:rPr>
              <a:t> Expert and Consumer</a:t>
            </a:r>
          </a:p>
          <a:p>
            <a:pPr algn="just">
              <a:buNone/>
            </a:pPr>
            <a:r>
              <a:rPr lang="en-US" sz="2400" i="1" kern="1200" dirty="0" smtClean="0">
                <a:latin typeface="Arial" charset="0"/>
                <a:cs typeface="Arial" charset="0"/>
              </a:rPr>
              <a:t>	</a:t>
            </a:r>
            <a:r>
              <a:rPr lang="en-US" sz="2400" i="1" kern="1200" dirty="0" smtClean="0">
                <a:solidFill>
                  <a:srgbClr val="FFFF00"/>
                </a:solidFill>
                <a:latin typeface="Arial" charset="0"/>
                <a:cs typeface="Arial" charset="0"/>
              </a:rPr>
              <a:t> Actions: </a:t>
            </a:r>
            <a:r>
              <a:rPr lang="en-US" sz="2400" i="1" kern="1200" dirty="0" smtClean="0">
                <a:latin typeface="Arial" charset="0"/>
                <a:cs typeface="Arial" charset="0"/>
              </a:rPr>
              <a:t>Expert – report minor or major problem (do not have to 			be truth telling)</a:t>
            </a:r>
          </a:p>
          <a:p>
            <a:pPr algn="just">
              <a:buNone/>
            </a:pPr>
            <a:r>
              <a:rPr lang="en-US" sz="2400" i="1" kern="1200" dirty="0" smtClean="0">
                <a:latin typeface="Arial" charset="0"/>
                <a:cs typeface="Arial" charset="0"/>
              </a:rPr>
              <a:t>		        Consumer – accept recommendation or seek another 			        remedy		</a:t>
            </a:r>
          </a:p>
          <a:p>
            <a:pPr algn="just">
              <a:buNone/>
            </a:pPr>
            <a:r>
              <a:rPr lang="en-US" sz="2400" i="1" kern="1200" dirty="0" smtClean="0">
                <a:latin typeface="Arial" charset="0"/>
                <a:cs typeface="Arial" charset="0"/>
              </a:rPr>
              <a:t>	Expert recognize the type of the problem, consumer knows only the probability r. </a:t>
            </a:r>
            <a:r>
              <a:rPr lang="en-US" sz="2400" dirty="0" smtClean="0"/>
              <a:t>A major repair fixes both a major problem and a minor one. A minor repair fixes just minor problem. Therefore Expert will never recommend minor repair to major problem. Further assume that Expert get same profit from selling minor repair to consumer with minor problem and major repair to consumer with major problem. However, he will get higher profit when selling major repair to minor problem.</a:t>
            </a:r>
            <a:endParaRPr lang="en-US" sz="2400" i="1" kern="1200" dirty="0" smtClean="0">
              <a:latin typeface="Arial" charset="0"/>
              <a:cs typeface="Arial" charset="0"/>
            </a:endParaRPr>
          </a:p>
          <a:p>
            <a:pPr algn="just">
              <a:buNone/>
            </a:pPr>
            <a:r>
              <a:rPr lang="en-US" sz="2400" i="1" kern="1200" dirty="0" smtClean="0">
                <a:latin typeface="Arial" charset="0"/>
                <a:cs typeface="Arial" charset="0"/>
              </a:rPr>
              <a:t>	</a:t>
            </a:r>
          </a:p>
          <a:p>
            <a:pPr algn="just">
              <a:buNone/>
            </a:pPr>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How to check MSNE</a:t>
            </a:r>
            <a:endParaRPr lang="en-US" dirty="0"/>
          </a:p>
        </p:txBody>
      </p:sp>
      <p:sp>
        <p:nvSpPr>
          <p:cNvPr id="3" name="Content Placeholder 2"/>
          <p:cNvSpPr>
            <a:spLocks noGrp="1"/>
          </p:cNvSpPr>
          <p:nvPr>
            <p:ph idx="1"/>
          </p:nvPr>
        </p:nvSpPr>
        <p:spPr>
          <a:xfrm>
            <a:off x="0" y="1484312"/>
            <a:ext cx="9144000" cy="5157831"/>
          </a:xfrm>
        </p:spPr>
        <p:txBody>
          <a:bodyPr/>
          <a:lstStyle/>
          <a:p>
            <a:pPr>
              <a:buFont typeface="Wingdings" pitchFamily="2" charset="2"/>
              <a:buChar char="§"/>
            </a:pPr>
            <a:r>
              <a:rPr lang="en-US" sz="2400" i="1" kern="1200" dirty="0" smtClean="0">
                <a:latin typeface="Arial" charset="0"/>
                <a:cs typeface="Arial" charset="0"/>
              </a:rPr>
              <a:t>A mixed strategy profile </a:t>
            </a:r>
            <a:r>
              <a:rPr lang="en-US" sz="2400" kern="1200" dirty="0" smtClean="0">
                <a:latin typeface="Arial" charset="0"/>
                <a:cs typeface="Arial" charset="0"/>
              </a:rPr>
              <a:t>α</a:t>
            </a:r>
            <a:r>
              <a:rPr lang="en-US" sz="2400" kern="1200" baseline="30000" dirty="0" smtClean="0">
                <a:latin typeface="Arial" charset="0"/>
                <a:cs typeface="Arial" charset="0"/>
              </a:rPr>
              <a:t>∗</a:t>
            </a:r>
            <a:endParaRPr lang="en-US" sz="2400" i="1" kern="1200" dirty="0" smtClean="0">
              <a:latin typeface="Arial" charset="0"/>
              <a:cs typeface="Arial" charset="0"/>
            </a:endParaRPr>
          </a:p>
          <a:p>
            <a:pPr lvl="1"/>
            <a:r>
              <a:rPr lang="en-US" sz="2400" i="1" kern="1200" dirty="0" smtClean="0">
                <a:latin typeface="Arial" charset="0"/>
                <a:cs typeface="Arial" charset="0"/>
              </a:rPr>
              <a:t>the expected utility(payoff), given </a:t>
            </a:r>
            <a:r>
              <a:rPr lang="en-US" sz="2400" kern="1200" dirty="0" smtClean="0">
                <a:latin typeface="Arial" charset="0"/>
                <a:cs typeface="Arial" charset="0"/>
              </a:rPr>
              <a:t>α</a:t>
            </a:r>
            <a:r>
              <a:rPr lang="en-US" sz="2400" kern="1200" baseline="30000" dirty="0" smtClean="0">
                <a:latin typeface="Arial" charset="0"/>
                <a:cs typeface="Arial" charset="0"/>
              </a:rPr>
              <a:t>∗</a:t>
            </a:r>
            <a:r>
              <a:rPr lang="en-US" sz="2400" kern="1200" baseline="-25000" dirty="0" smtClean="0">
                <a:latin typeface="Arial" charset="0"/>
                <a:cs typeface="Arial" charset="0"/>
              </a:rPr>
              <a:t>−</a:t>
            </a:r>
            <a:r>
              <a:rPr lang="en-US" sz="2400" kern="1200" baseline="-25000" dirty="0" err="1" smtClean="0">
                <a:latin typeface="Arial" charset="0"/>
                <a:cs typeface="Arial" charset="0"/>
              </a:rPr>
              <a:t>i</a:t>
            </a:r>
            <a:r>
              <a:rPr lang="en-US" sz="2400" i="1" kern="1200" dirty="0" smtClean="0">
                <a:latin typeface="Arial" charset="0"/>
                <a:cs typeface="Arial" charset="0"/>
              </a:rPr>
              <a:t>, to every action to which </a:t>
            </a:r>
            <a:r>
              <a:rPr lang="en-US" sz="2400" kern="1200" dirty="0" err="1" smtClean="0">
                <a:latin typeface="Arial" charset="0"/>
                <a:cs typeface="Arial" charset="0"/>
              </a:rPr>
              <a:t>α</a:t>
            </a:r>
            <a:r>
              <a:rPr lang="en-US" sz="2400" kern="1200" baseline="30000" dirty="0" err="1" smtClean="0">
                <a:latin typeface="Arial" charset="0"/>
                <a:cs typeface="Arial" charset="0"/>
              </a:rPr>
              <a:t>∗</a:t>
            </a:r>
            <a:r>
              <a:rPr lang="en-US" sz="2400" kern="1200" baseline="-25000" dirty="0" err="1" smtClean="0">
                <a:latin typeface="Arial" charset="0"/>
                <a:cs typeface="Arial" charset="0"/>
              </a:rPr>
              <a:t>i</a:t>
            </a:r>
            <a:r>
              <a:rPr lang="en-US" sz="2400" i="1" kern="1200" dirty="0" smtClean="0">
                <a:latin typeface="Arial" charset="0"/>
                <a:cs typeface="Arial" charset="0"/>
              </a:rPr>
              <a:t> assigns positive probability is the same </a:t>
            </a:r>
          </a:p>
          <a:p>
            <a:pPr lvl="1"/>
            <a:r>
              <a:rPr lang="en-US" sz="2400" i="1" kern="1200" dirty="0" smtClean="0">
                <a:latin typeface="Arial" charset="0"/>
                <a:cs typeface="Arial" charset="0"/>
              </a:rPr>
              <a:t>the expected utility(payoff), given </a:t>
            </a:r>
            <a:r>
              <a:rPr lang="en-US" sz="2400" kern="1200" dirty="0" smtClean="0">
                <a:latin typeface="Arial" charset="0"/>
                <a:cs typeface="Arial" charset="0"/>
              </a:rPr>
              <a:t>α</a:t>
            </a:r>
            <a:r>
              <a:rPr lang="en-US" sz="2400" kern="1200" baseline="30000" dirty="0" smtClean="0">
                <a:latin typeface="Arial" charset="0"/>
                <a:cs typeface="Arial" charset="0"/>
              </a:rPr>
              <a:t>∗</a:t>
            </a:r>
            <a:r>
              <a:rPr lang="en-US" sz="2400" kern="1200" baseline="-25000" dirty="0" smtClean="0">
                <a:latin typeface="Arial" charset="0"/>
                <a:cs typeface="Arial" charset="0"/>
              </a:rPr>
              <a:t>−</a:t>
            </a:r>
            <a:r>
              <a:rPr lang="en-US" sz="2400" kern="1200" baseline="-25000" dirty="0" err="1" smtClean="0">
                <a:latin typeface="Arial" charset="0"/>
                <a:cs typeface="Arial" charset="0"/>
              </a:rPr>
              <a:t>i</a:t>
            </a:r>
            <a:r>
              <a:rPr lang="en-US" sz="2400" i="1" kern="1200" dirty="0" smtClean="0">
                <a:latin typeface="Arial" charset="0"/>
                <a:cs typeface="Arial" charset="0"/>
              </a:rPr>
              <a:t>, to every action to which </a:t>
            </a:r>
            <a:r>
              <a:rPr lang="en-US" sz="2400" kern="1200" dirty="0" err="1" smtClean="0">
                <a:latin typeface="Arial" charset="0"/>
                <a:cs typeface="Arial" charset="0"/>
              </a:rPr>
              <a:t>α</a:t>
            </a:r>
            <a:r>
              <a:rPr lang="en-US" sz="2400" kern="1200" baseline="30000" dirty="0" err="1" smtClean="0">
                <a:latin typeface="Arial" charset="0"/>
                <a:cs typeface="Arial" charset="0"/>
              </a:rPr>
              <a:t>∗</a:t>
            </a:r>
            <a:r>
              <a:rPr lang="en-US" sz="2400" kern="1200" baseline="-25000" dirty="0" err="1" smtClean="0">
                <a:latin typeface="Arial" charset="0"/>
                <a:cs typeface="Arial" charset="0"/>
              </a:rPr>
              <a:t>i</a:t>
            </a:r>
            <a:r>
              <a:rPr lang="en-US" sz="2400" i="1" kern="1200" dirty="0" smtClean="0">
                <a:latin typeface="Arial" charset="0"/>
                <a:cs typeface="Arial" charset="0"/>
              </a:rPr>
              <a:t> assigns zero probability is at most the expected utility(payoff) to any action to which </a:t>
            </a:r>
            <a:r>
              <a:rPr lang="en-US" sz="2400" kern="1200" dirty="0" err="1" smtClean="0">
                <a:latin typeface="Arial" charset="0"/>
                <a:cs typeface="Arial" charset="0"/>
              </a:rPr>
              <a:t>α</a:t>
            </a:r>
            <a:r>
              <a:rPr lang="en-US" sz="2400" kern="1200" baseline="30000" dirty="0" err="1" smtClean="0">
                <a:latin typeface="Arial" charset="0"/>
                <a:cs typeface="Arial" charset="0"/>
              </a:rPr>
              <a:t>∗</a:t>
            </a:r>
            <a:r>
              <a:rPr lang="en-US" sz="2400" kern="1200" baseline="-25000" dirty="0" err="1" smtClean="0">
                <a:latin typeface="Arial" charset="0"/>
                <a:cs typeface="Arial" charset="0"/>
              </a:rPr>
              <a:t>i</a:t>
            </a:r>
            <a:r>
              <a:rPr lang="en-US" sz="2400" i="1" kern="1200" dirty="0" smtClean="0">
                <a:latin typeface="Arial" charset="0"/>
                <a:cs typeface="Arial" charset="0"/>
              </a:rPr>
              <a:t> assigns positive probability.</a:t>
            </a:r>
          </a:p>
          <a:p>
            <a:pPr marL="182880" lvl="1">
              <a:buNone/>
            </a:pPr>
            <a:r>
              <a:rPr lang="en-US" sz="2400" i="1" kern="1200" dirty="0" smtClean="0">
                <a:latin typeface="Arial" charset="0"/>
                <a:cs typeface="Arial" charset="0"/>
              </a:rPr>
              <a:t>  </a:t>
            </a:r>
            <a:r>
              <a:rPr lang="en-US" sz="2400" dirty="0" smtClean="0"/>
              <a:t>You should check for MSNE all combinations. That is, you should check whether there are </a:t>
            </a:r>
            <a:r>
              <a:rPr lang="en-US" sz="2400" dirty="0" err="1" smtClean="0"/>
              <a:t>equilibria</a:t>
            </a:r>
            <a:r>
              <a:rPr lang="en-US" sz="2400" dirty="0" smtClean="0"/>
              <a:t>, in which one player chooses a pure strategy and the other mixes; </a:t>
            </a:r>
            <a:r>
              <a:rPr lang="en-US" sz="2400" dirty="0" err="1" smtClean="0"/>
              <a:t>equilibria</a:t>
            </a:r>
            <a:r>
              <a:rPr lang="en-US" sz="2400" dirty="0" smtClean="0"/>
              <a:t>, in which both mix; and </a:t>
            </a:r>
            <a:r>
              <a:rPr lang="en-US" sz="2400" dirty="0" err="1" smtClean="0"/>
              <a:t>equilibria</a:t>
            </a:r>
            <a:r>
              <a:rPr lang="en-US" sz="2400" dirty="0" smtClean="0"/>
              <a:t> in which neither mixes. Note, that the mixtures need not be over the entire strategy spaces, which means you should check every possible subset.</a:t>
            </a:r>
          </a:p>
          <a:p>
            <a:pPr lvl="1">
              <a:buNone/>
            </a:pPr>
            <a:endParaRPr lang="en-US" sz="2400" i="1" kern="1200" dirty="0" smtClean="0">
              <a:latin typeface="Arial" charset="0"/>
              <a:cs typeface="Arial" charset="0"/>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a:t>
            </a:r>
            <a:r>
              <a:rPr lang="en-US" sz="2400" i="1" kern="1200" dirty="0" smtClean="0">
                <a:solidFill>
                  <a:srgbClr val="FFFF00"/>
                </a:solidFill>
                <a:latin typeface="Arial" charset="0"/>
                <a:cs typeface="Arial" charset="0"/>
              </a:rPr>
              <a:t>Players:</a:t>
            </a:r>
            <a:r>
              <a:rPr lang="en-US" sz="2400" i="1" kern="1200" dirty="0" smtClean="0">
                <a:latin typeface="Arial" charset="0"/>
                <a:cs typeface="Arial" charset="0"/>
              </a:rPr>
              <a:t> Expert and Consumer</a:t>
            </a:r>
          </a:p>
          <a:p>
            <a:pPr algn="just">
              <a:buNone/>
            </a:pPr>
            <a:r>
              <a:rPr lang="en-US" sz="2400" i="1" kern="1200" dirty="0" smtClean="0">
                <a:latin typeface="Arial" charset="0"/>
                <a:cs typeface="Arial" charset="0"/>
              </a:rPr>
              <a:t>	</a:t>
            </a:r>
            <a:r>
              <a:rPr lang="en-US" sz="2400" i="1" kern="1200" dirty="0" smtClean="0">
                <a:solidFill>
                  <a:srgbClr val="FFFF00"/>
                </a:solidFill>
                <a:latin typeface="Arial" charset="0"/>
                <a:cs typeface="Arial" charset="0"/>
              </a:rPr>
              <a:t> Actions: </a:t>
            </a:r>
            <a:r>
              <a:rPr lang="en-US" sz="2400" i="1" kern="1200" dirty="0" smtClean="0">
                <a:latin typeface="Arial" charset="0"/>
                <a:cs typeface="Arial" charset="0"/>
              </a:rPr>
              <a:t>Expert – report minor or major problem (do not have to 			be truth telling)</a:t>
            </a:r>
          </a:p>
          <a:p>
            <a:pPr algn="just">
              <a:buNone/>
            </a:pPr>
            <a:r>
              <a:rPr lang="en-US" sz="2400" i="1" kern="1200" dirty="0" smtClean="0">
                <a:latin typeface="Arial" charset="0"/>
                <a:cs typeface="Arial" charset="0"/>
              </a:rPr>
              <a:t>		        Consumer – accept recommendation or seek another 			        remedy		</a:t>
            </a:r>
          </a:p>
          <a:p>
            <a:pPr algn="just">
              <a:buNone/>
            </a:pPr>
            <a:r>
              <a:rPr lang="en-US" sz="2400" kern="1200" dirty="0" smtClean="0">
                <a:latin typeface="Arial" charset="0"/>
                <a:cs typeface="Arial" charset="0"/>
              </a:rPr>
              <a:t> 	A consumer pays an expert E for a major repair and I &lt; E for a minor one; the cost she effectively bears if she chooses some other remedy is E’ &gt; E if her problem is major and I’ &gt; I if it is minor. Further assume that E &gt; I’.</a:t>
            </a:r>
          </a:p>
          <a:p>
            <a:pPr algn="just">
              <a:buNone/>
            </a:pPr>
            <a:r>
              <a:rPr lang="en-US" sz="2400" kern="1200" dirty="0" smtClean="0">
                <a:latin typeface="Arial" charset="0"/>
                <a:cs typeface="Arial" charset="0"/>
              </a:rPr>
              <a:t>	</a:t>
            </a:r>
          </a:p>
          <a:p>
            <a:pPr algn="just">
              <a:buNone/>
            </a:pPr>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Under these assumptions the players have both basically just two reasonable actions:</a:t>
            </a:r>
          </a:p>
          <a:p>
            <a:pPr algn="just">
              <a:buNone/>
            </a:pPr>
            <a:r>
              <a:rPr lang="en-US" sz="2400" dirty="0" smtClean="0"/>
              <a:t>	</a:t>
            </a:r>
          </a:p>
          <a:p>
            <a:pPr>
              <a:buNone/>
            </a:pPr>
            <a:r>
              <a:rPr lang="en-US" sz="2400" kern="1200" dirty="0" smtClean="0">
                <a:latin typeface="Arial" charset="0"/>
                <a:cs typeface="Arial" charset="0"/>
              </a:rPr>
              <a:t>	</a:t>
            </a:r>
            <a:r>
              <a:rPr lang="en-US" sz="2400" b="1" kern="1200" dirty="0" smtClean="0">
                <a:latin typeface="Arial" charset="0"/>
                <a:cs typeface="Arial" charset="0"/>
              </a:rPr>
              <a:t>Expert</a:t>
            </a:r>
            <a:r>
              <a:rPr lang="en-US" sz="2400" kern="1200" dirty="0" smtClean="0">
                <a:latin typeface="Arial" charset="0"/>
                <a:cs typeface="Arial" charset="0"/>
              </a:rPr>
              <a:t>: </a:t>
            </a:r>
            <a:r>
              <a:rPr lang="en-US" sz="2400" kern="1200" dirty="0" smtClean="0">
                <a:solidFill>
                  <a:srgbClr val="FFFF00"/>
                </a:solidFill>
                <a:latin typeface="Arial" charset="0"/>
                <a:cs typeface="Arial" charset="0"/>
              </a:rPr>
              <a:t>Honest</a:t>
            </a:r>
            <a:r>
              <a:rPr lang="en-US" sz="2400" kern="1200" dirty="0" smtClean="0">
                <a:latin typeface="Arial" charset="0"/>
                <a:cs typeface="Arial" charset="0"/>
              </a:rPr>
              <a:t> (recommend a minor repair for a minor problem 		         and a major repair for a major problem) 		      </a:t>
            </a:r>
            <a:r>
              <a:rPr lang="en-US" sz="2400" kern="1200" dirty="0" smtClean="0">
                <a:solidFill>
                  <a:srgbClr val="FFFF00"/>
                </a:solidFill>
                <a:latin typeface="Arial" charset="0"/>
                <a:cs typeface="Arial" charset="0"/>
              </a:rPr>
              <a:t>Dishonest</a:t>
            </a:r>
            <a:r>
              <a:rPr lang="en-US" sz="2400" kern="1200" dirty="0" smtClean="0">
                <a:latin typeface="Arial" charset="0"/>
                <a:cs typeface="Arial" charset="0"/>
              </a:rPr>
              <a:t> (recommend a major repair for both types of 			   problem)</a:t>
            </a:r>
          </a:p>
          <a:p>
            <a:pPr>
              <a:buNone/>
            </a:pPr>
            <a:r>
              <a:rPr lang="en-US" sz="2400" kern="1200" dirty="0" smtClean="0">
                <a:latin typeface="Arial" charset="0"/>
                <a:cs typeface="Arial" charset="0"/>
              </a:rPr>
              <a:t>	</a:t>
            </a:r>
            <a:r>
              <a:rPr lang="en-US" sz="2400" b="1" kern="1200" dirty="0" smtClean="0">
                <a:latin typeface="Arial" charset="0"/>
                <a:cs typeface="Arial" charset="0"/>
              </a:rPr>
              <a:t>Consumer:</a:t>
            </a:r>
            <a:r>
              <a:rPr lang="en-US" sz="2400" kern="1200" dirty="0" smtClean="0">
                <a:latin typeface="Arial" charset="0"/>
                <a:cs typeface="Arial" charset="0"/>
              </a:rPr>
              <a:t> </a:t>
            </a:r>
            <a:r>
              <a:rPr lang="en-US" sz="2400" kern="1200" dirty="0" smtClean="0">
                <a:solidFill>
                  <a:srgbClr val="FFFF00"/>
                </a:solidFill>
                <a:latin typeface="Arial" charset="0"/>
                <a:cs typeface="Arial" charset="0"/>
              </a:rPr>
              <a:t>Accept</a:t>
            </a:r>
            <a:r>
              <a:rPr lang="en-US" sz="2400" kern="1200" dirty="0" smtClean="0">
                <a:latin typeface="Arial" charset="0"/>
                <a:cs typeface="Arial" charset="0"/>
              </a:rPr>
              <a:t> (buy whatever repair the expert 				     recommends)</a:t>
            </a:r>
          </a:p>
          <a:p>
            <a:pPr>
              <a:buNone/>
            </a:pPr>
            <a:r>
              <a:rPr lang="en-US" sz="2400" kern="1200" dirty="0" smtClean="0">
                <a:latin typeface="Arial" charset="0"/>
                <a:cs typeface="Arial" charset="0"/>
              </a:rPr>
              <a:t>			  </a:t>
            </a:r>
            <a:r>
              <a:rPr lang="en-US" sz="2400" kern="1200" dirty="0" smtClean="0">
                <a:solidFill>
                  <a:srgbClr val="FFFF00"/>
                </a:solidFill>
                <a:latin typeface="Arial" charset="0"/>
                <a:cs typeface="Arial" charset="0"/>
              </a:rPr>
              <a:t>Reject</a:t>
            </a:r>
            <a:r>
              <a:rPr lang="en-US" sz="2400" kern="1200" dirty="0" smtClean="0">
                <a:latin typeface="Arial" charset="0"/>
                <a:cs typeface="Arial" charset="0"/>
              </a:rPr>
              <a:t> (buy a minor repair but seek some other 			    remedy if a major repair is recommended)</a:t>
            </a:r>
            <a:endParaRPr lang="en-US" sz="2400" dirty="0" smtClean="0"/>
          </a:p>
          <a:p>
            <a:pPr algn="just">
              <a:buNone/>
            </a:pPr>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buNone/>
            </a:pPr>
            <a:r>
              <a:rPr lang="en-US" sz="2400" dirty="0" smtClean="0"/>
              <a:t>	Assume that each player’s preferences are represented by her expected monetary payoff :</a:t>
            </a:r>
          </a:p>
          <a:p>
            <a:pPr>
              <a:buNone/>
            </a:pPr>
            <a:endParaRPr lang="en-US" sz="2400" dirty="0" smtClean="0"/>
          </a:p>
          <a:p>
            <a:pPr>
              <a:buNone/>
            </a:pPr>
            <a:r>
              <a:rPr lang="en-US" sz="2400" b="1" kern="1200" dirty="0" smtClean="0">
                <a:solidFill>
                  <a:srgbClr val="FFFF00"/>
                </a:solidFill>
                <a:latin typeface="Arial" charset="0"/>
                <a:cs typeface="Arial" charset="0"/>
              </a:rPr>
              <a:t>(</a:t>
            </a:r>
            <a:r>
              <a:rPr lang="en-US" sz="2400" b="1" i="1" kern="1200" dirty="0" smtClean="0">
                <a:solidFill>
                  <a:srgbClr val="FFFF00"/>
                </a:solidFill>
                <a:latin typeface="Arial" charset="0"/>
                <a:cs typeface="Arial" charset="0"/>
              </a:rPr>
              <a:t>H, A):</a:t>
            </a:r>
            <a:r>
              <a:rPr lang="en-US" sz="2400" i="1" kern="1200" dirty="0" smtClean="0">
                <a:latin typeface="Arial" charset="0"/>
                <a:cs typeface="Arial" charset="0"/>
              </a:rPr>
              <a:t> With probability r the consumer’s problem is major, so she pays E, and </a:t>
            </a:r>
            <a:r>
              <a:rPr lang="en-US" sz="2400" kern="1200" dirty="0" smtClean="0">
                <a:latin typeface="Arial" charset="0"/>
                <a:cs typeface="Arial" charset="0"/>
              </a:rPr>
              <a:t>with probability 1 </a:t>
            </a:r>
            <a:r>
              <a:rPr lang="en-US" sz="2400" i="1" kern="1200" dirty="0" smtClean="0">
                <a:latin typeface="Arial" charset="0"/>
                <a:cs typeface="Arial" charset="0"/>
              </a:rPr>
              <a:t>− r it is minor, so she pays I. </a:t>
            </a:r>
          </a:p>
          <a:p>
            <a:pPr>
              <a:buNone/>
            </a:pPr>
            <a:r>
              <a:rPr lang="en-US" sz="2400" i="1" kern="1200" dirty="0" smtClean="0">
                <a:latin typeface="Arial" charset="0"/>
                <a:cs typeface="Arial" charset="0"/>
              </a:rPr>
              <a:t>	EU = −r E − (1 − r) I. The expert’s profit is π.</a:t>
            </a:r>
          </a:p>
          <a:p>
            <a:pPr>
              <a:buNone/>
            </a:pPr>
            <a:r>
              <a:rPr lang="en-US" sz="2400" b="1" kern="1200" dirty="0" smtClean="0">
                <a:solidFill>
                  <a:srgbClr val="FFFF00"/>
                </a:solidFill>
                <a:latin typeface="Arial" charset="0"/>
                <a:cs typeface="Arial" charset="0"/>
              </a:rPr>
              <a:t>(</a:t>
            </a:r>
            <a:r>
              <a:rPr lang="en-US" sz="2400" b="1" i="1" kern="1200" dirty="0" smtClean="0">
                <a:solidFill>
                  <a:srgbClr val="FFFF00"/>
                </a:solidFill>
                <a:latin typeface="Arial" charset="0"/>
                <a:cs typeface="Arial" charset="0"/>
              </a:rPr>
              <a:t>D, A):</a:t>
            </a:r>
            <a:r>
              <a:rPr lang="en-US" sz="2400" i="1" kern="1200" dirty="0" smtClean="0">
                <a:latin typeface="Arial" charset="0"/>
                <a:cs typeface="Arial" charset="0"/>
              </a:rPr>
              <a:t> The consumer’s payoff is −E. The consumer’s problem is major with  </a:t>
            </a:r>
            <a:r>
              <a:rPr lang="en-US" sz="2400" kern="1200" dirty="0" smtClean="0">
                <a:latin typeface="Arial" charset="0"/>
                <a:cs typeface="Arial" charset="0"/>
              </a:rPr>
              <a:t>probability </a:t>
            </a:r>
            <a:r>
              <a:rPr lang="en-US" sz="2400" i="1" kern="1200" dirty="0" smtClean="0">
                <a:latin typeface="Arial" charset="0"/>
                <a:cs typeface="Arial" charset="0"/>
              </a:rPr>
              <a:t>r, yielding the expert π, and minor with probability 1 − r, yielding </a:t>
            </a:r>
            <a:r>
              <a:rPr lang="en-US" sz="2400" kern="1200" dirty="0" smtClean="0">
                <a:latin typeface="Arial" charset="0"/>
                <a:cs typeface="Arial" charset="0"/>
              </a:rPr>
              <a:t>the expert </a:t>
            </a:r>
            <a:r>
              <a:rPr lang="en-US" sz="2400" i="1" kern="1200" dirty="0" smtClean="0">
                <a:latin typeface="Arial" charset="0"/>
                <a:cs typeface="Arial" charset="0"/>
              </a:rPr>
              <a:t>π’, EU=r π + (1 − r) π’.</a:t>
            </a:r>
          </a:p>
          <a:p>
            <a:pPr algn="just">
              <a:buNone/>
            </a:pPr>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buNone/>
            </a:pPr>
            <a:r>
              <a:rPr lang="en-US" sz="2400" dirty="0" smtClean="0"/>
              <a:t>	Assume that each player’s preferences are represented by her expected monetary payoff :</a:t>
            </a:r>
          </a:p>
          <a:p>
            <a:pPr>
              <a:buNone/>
            </a:pPr>
            <a:endParaRPr lang="en-US" sz="2400" dirty="0" smtClean="0"/>
          </a:p>
          <a:p>
            <a:pPr>
              <a:buNone/>
            </a:pPr>
            <a:r>
              <a:rPr lang="en-US" sz="2400" b="1" kern="1200" dirty="0" smtClean="0">
                <a:solidFill>
                  <a:srgbClr val="FFFF00"/>
                </a:solidFill>
                <a:latin typeface="Arial" charset="0"/>
                <a:cs typeface="Arial" charset="0"/>
              </a:rPr>
              <a:t>(</a:t>
            </a:r>
            <a:r>
              <a:rPr lang="en-US" sz="2400" b="1" i="1" kern="1200" dirty="0" smtClean="0">
                <a:solidFill>
                  <a:srgbClr val="FFFF00"/>
                </a:solidFill>
                <a:latin typeface="Arial" charset="0"/>
                <a:cs typeface="Arial" charset="0"/>
              </a:rPr>
              <a:t>H, R): </a:t>
            </a:r>
            <a:r>
              <a:rPr lang="en-US" sz="2400" i="1" kern="1200" dirty="0" smtClean="0">
                <a:latin typeface="Arial" charset="0"/>
                <a:cs typeface="Arial" charset="0"/>
              </a:rPr>
              <a:t>The consumer’s cost is E’ if her problem is major (in which case she rejects </a:t>
            </a:r>
            <a:r>
              <a:rPr lang="en-US" sz="2400" kern="1200" dirty="0" smtClean="0">
                <a:latin typeface="Arial" charset="0"/>
                <a:cs typeface="Arial" charset="0"/>
              </a:rPr>
              <a:t>the expert’s advice to get a major repair) and </a:t>
            </a:r>
            <a:r>
              <a:rPr lang="en-US" sz="2400" i="1" kern="1200" dirty="0" smtClean="0">
                <a:latin typeface="Arial" charset="0"/>
                <a:cs typeface="Arial" charset="0"/>
              </a:rPr>
              <a:t>I if her problem is minor, EU=−r E’ −(1 −r) I. The expert obtains a payoff only if the </a:t>
            </a:r>
            <a:r>
              <a:rPr lang="en-US" sz="2400" kern="1200" dirty="0" smtClean="0">
                <a:latin typeface="Arial" charset="0"/>
                <a:cs typeface="Arial" charset="0"/>
              </a:rPr>
              <a:t>consumer’s problem is minor, in which case she gets </a:t>
            </a:r>
            <a:r>
              <a:rPr lang="en-US" sz="2400" i="1" kern="1200" dirty="0" smtClean="0">
                <a:latin typeface="Arial" charset="0"/>
                <a:cs typeface="Arial" charset="0"/>
              </a:rPr>
              <a:t>π; thus her expected </a:t>
            </a:r>
            <a:r>
              <a:rPr lang="en-US" sz="2400" kern="1200" dirty="0" smtClean="0">
                <a:latin typeface="Arial" charset="0"/>
                <a:cs typeface="Arial" charset="0"/>
              </a:rPr>
              <a:t>payoff is EU = (1 </a:t>
            </a:r>
            <a:r>
              <a:rPr lang="en-US" sz="2400" i="1" kern="1200" dirty="0" smtClean="0">
                <a:latin typeface="Arial" charset="0"/>
                <a:cs typeface="Arial" charset="0"/>
              </a:rPr>
              <a:t>− r) </a:t>
            </a:r>
            <a:r>
              <a:rPr lang="el-GR" sz="2400" i="1" kern="1200" dirty="0" smtClean="0">
                <a:latin typeface="Arial" charset="0"/>
                <a:cs typeface="Arial" charset="0"/>
              </a:rPr>
              <a:t>π.</a:t>
            </a:r>
          </a:p>
          <a:p>
            <a:pPr>
              <a:buNone/>
            </a:pPr>
            <a:r>
              <a:rPr lang="en-US" sz="2400" b="1" kern="1200" dirty="0" smtClean="0">
                <a:solidFill>
                  <a:srgbClr val="FFFF00"/>
                </a:solidFill>
                <a:latin typeface="Arial" charset="0"/>
                <a:cs typeface="Arial" charset="0"/>
              </a:rPr>
              <a:t>(</a:t>
            </a:r>
            <a:r>
              <a:rPr lang="en-US" sz="2400" b="1" i="1" kern="1200" dirty="0" smtClean="0">
                <a:solidFill>
                  <a:srgbClr val="FFFF00"/>
                </a:solidFill>
                <a:latin typeface="Arial" charset="0"/>
                <a:cs typeface="Arial" charset="0"/>
              </a:rPr>
              <a:t>D, R): </a:t>
            </a:r>
            <a:r>
              <a:rPr lang="en-US" sz="2400" i="1" kern="1200" dirty="0" smtClean="0">
                <a:latin typeface="Arial" charset="0"/>
                <a:cs typeface="Arial" charset="0"/>
              </a:rPr>
              <a:t>The consumer never accepts the expert’s advice, and thus obtains the expected </a:t>
            </a:r>
            <a:r>
              <a:rPr lang="en-US" sz="2400" kern="1200" dirty="0" smtClean="0">
                <a:latin typeface="Arial" charset="0"/>
                <a:cs typeface="Arial" charset="0"/>
              </a:rPr>
              <a:t>payoff </a:t>
            </a:r>
            <a:r>
              <a:rPr lang="en-US" sz="2400" i="1" kern="1200" dirty="0" smtClean="0">
                <a:latin typeface="Arial" charset="0"/>
                <a:cs typeface="Arial" charset="0"/>
              </a:rPr>
              <a:t>−r E’ − (1 − r) I’. The expert does not get any business, and </a:t>
            </a:r>
            <a:r>
              <a:rPr lang="en-US" sz="2400" kern="1200" dirty="0" smtClean="0">
                <a:latin typeface="Arial" charset="0"/>
                <a:cs typeface="Arial" charset="0"/>
              </a:rPr>
              <a:t>thus obtains the payoff of 0 </a:t>
            </a:r>
            <a:endParaRPr lang="en-US" sz="2400" dirty="0" smtClean="0"/>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graphicFrame>
        <p:nvGraphicFramePr>
          <p:cNvPr id="7" name="Content Placeholder 6"/>
          <p:cNvGraphicFramePr>
            <a:graphicFrameLocks noGrp="1"/>
          </p:cNvGraphicFramePr>
          <p:nvPr>
            <p:ph idx="1"/>
          </p:nvPr>
        </p:nvGraphicFramePr>
        <p:xfrm>
          <a:off x="1760499" y="2443150"/>
          <a:ext cx="7193061" cy="3131622"/>
        </p:xfrm>
        <a:graphic>
          <a:graphicData uri="http://schemas.openxmlformats.org/drawingml/2006/table">
            <a:tbl>
              <a:tblPr firstRow="1" bandRow="1">
                <a:tableStyleId>{5C22544A-7EE6-4342-B048-85BDC9FD1C3A}</a:tableStyleId>
              </a:tblPr>
              <a:tblGrid>
                <a:gridCol w="2397687"/>
                <a:gridCol w="2397687"/>
                <a:gridCol w="2397687"/>
              </a:tblGrid>
              <a:tr h="998022">
                <a:tc>
                  <a:txBody>
                    <a:bodyPr/>
                    <a:lstStyle/>
                    <a:p>
                      <a:endParaRPr lang="en-US" b="0" dirty="0"/>
                    </a:p>
                  </a:txBody>
                  <a:tcPr>
                    <a:solidFill>
                      <a:schemeClr val="bg1"/>
                    </a:solidFill>
                  </a:tcPr>
                </a:tc>
                <a:tc>
                  <a:txBody>
                    <a:bodyPr/>
                    <a:lstStyle/>
                    <a:p>
                      <a:pPr algn="ctr"/>
                      <a:r>
                        <a:rPr lang="en-US" sz="3200" b="0" dirty="0" smtClean="0"/>
                        <a:t>Accept(q)</a:t>
                      </a:r>
                      <a:endParaRPr lang="en-US" sz="3200" b="0" dirty="0"/>
                    </a:p>
                  </a:txBody>
                  <a:tcPr anchor="ctr"/>
                </a:tc>
                <a:tc>
                  <a:txBody>
                    <a:bodyPr/>
                    <a:lstStyle/>
                    <a:p>
                      <a:pPr algn="ctr"/>
                      <a:r>
                        <a:rPr lang="en-US" sz="3200" b="0" dirty="0" smtClean="0"/>
                        <a:t>Reject(1-q)</a:t>
                      </a:r>
                      <a:endParaRPr lang="en-US" b="0" dirty="0"/>
                    </a:p>
                  </a:txBody>
                  <a:tcPr anchor="ctr"/>
                </a:tc>
              </a:tr>
              <a:tr h="9980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Honest(p)</a:t>
                      </a:r>
                      <a:endParaRPr lang="en-US" sz="1800" b="0" dirty="0" smtClean="0">
                        <a:solidFill>
                          <a:schemeClr val="tx1"/>
                        </a:solidFill>
                      </a:endParaRPr>
                    </a:p>
                  </a:txBody>
                  <a:tcPr anchor="ctr">
                    <a:solidFill>
                      <a:schemeClr val="bg2">
                        <a:lumMod val="50000"/>
                      </a:schemeClr>
                    </a:solidFill>
                  </a:tcPr>
                </a:tc>
                <a:tc>
                  <a:txBody>
                    <a:bodyPr/>
                    <a:lstStyle/>
                    <a:p>
                      <a:pPr algn="ctr"/>
                      <a:r>
                        <a:rPr lang="el-GR" sz="3200" b="1" dirty="0" smtClean="0">
                          <a:solidFill>
                            <a:srgbClr val="C00000"/>
                          </a:solidFill>
                        </a:rPr>
                        <a:t>π</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err="1" smtClean="0">
                          <a:solidFill>
                            <a:schemeClr val="accent3">
                              <a:lumMod val="10000"/>
                            </a:schemeClr>
                          </a:solidFill>
                        </a:rPr>
                        <a:t>rE</a:t>
                      </a:r>
                      <a:r>
                        <a:rPr lang="en-US" sz="3200" b="1" dirty="0" smtClean="0">
                          <a:solidFill>
                            <a:schemeClr val="accent3">
                              <a:lumMod val="10000"/>
                            </a:schemeClr>
                          </a:solidFill>
                        </a:rPr>
                        <a:t>-(1-r)I</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(1-r)</a:t>
                      </a:r>
                      <a:r>
                        <a:rPr lang="el-GR" sz="3200" b="1" dirty="0" smtClean="0">
                          <a:solidFill>
                            <a:srgbClr val="C00000"/>
                          </a:solidFill>
                        </a:rPr>
                        <a:t>π</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err="1" smtClean="0">
                          <a:solidFill>
                            <a:schemeClr val="accent3">
                              <a:lumMod val="10000"/>
                            </a:schemeClr>
                          </a:solidFill>
                        </a:rPr>
                        <a:t>rE</a:t>
                      </a:r>
                      <a:r>
                        <a:rPr lang="en-US" sz="3200" b="1" dirty="0" smtClean="0">
                          <a:solidFill>
                            <a:schemeClr val="accent3">
                              <a:lumMod val="10000"/>
                            </a:schemeClr>
                          </a:solidFill>
                        </a:rPr>
                        <a:t>’-(1-r)I</a:t>
                      </a:r>
                      <a:endParaRPr lang="en-US" sz="3200" b="1" dirty="0"/>
                    </a:p>
                  </a:txBody>
                  <a:tcPr anchor="ctr">
                    <a:solidFill>
                      <a:schemeClr val="accent5">
                        <a:lumMod val="20000"/>
                        <a:lumOff val="80000"/>
                      </a:schemeClr>
                    </a:solidFill>
                  </a:tcPr>
                </a:tc>
              </a:tr>
              <a:tr h="998022">
                <a:tc>
                  <a:txBody>
                    <a:bodyPr/>
                    <a:lstStyle/>
                    <a:p>
                      <a:pPr algn="ctr"/>
                      <a:r>
                        <a:rPr lang="en-US" sz="3200" b="0" dirty="0" smtClean="0">
                          <a:solidFill>
                            <a:schemeClr val="tx1"/>
                          </a:solidFill>
                        </a:rPr>
                        <a:t>Dishonest</a:t>
                      </a:r>
                    </a:p>
                    <a:p>
                      <a:pPr algn="ctr"/>
                      <a:r>
                        <a:rPr lang="en-US" sz="3200" b="0" dirty="0" smtClean="0">
                          <a:solidFill>
                            <a:schemeClr val="tx1"/>
                          </a:solidFill>
                        </a:rPr>
                        <a:t>(1-p)</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r</a:t>
                      </a:r>
                      <a:r>
                        <a:rPr lang="el-GR" sz="3200" b="1" dirty="0" smtClean="0">
                          <a:solidFill>
                            <a:srgbClr val="C00000"/>
                          </a:solidFill>
                        </a:rPr>
                        <a:t>π</a:t>
                      </a:r>
                      <a:r>
                        <a:rPr lang="en-US" sz="3200" b="1" dirty="0" smtClean="0">
                          <a:solidFill>
                            <a:srgbClr val="C00000"/>
                          </a:solidFill>
                        </a:rPr>
                        <a:t>+(1-r)</a:t>
                      </a:r>
                      <a:r>
                        <a:rPr lang="el-GR" sz="3200" b="1" dirty="0" smtClean="0">
                          <a:solidFill>
                            <a:srgbClr val="C00000"/>
                          </a:solidFill>
                        </a:rPr>
                        <a:t> π</a:t>
                      </a:r>
                      <a:r>
                        <a:rPr lang="en-US" sz="3200" b="1" dirty="0" smtClean="0">
                          <a:solidFill>
                            <a:srgbClr val="C00000"/>
                          </a:solidFill>
                        </a:rPr>
                        <a:t>’</a:t>
                      </a:r>
                      <a:r>
                        <a:rPr lang="en-US" sz="3200" b="0" dirty="0" smtClean="0">
                          <a:solidFill>
                            <a:schemeClr val="bg2">
                              <a:lumMod val="10000"/>
                            </a:schemeClr>
                          </a:solidFill>
                        </a:rPr>
                        <a:t>, </a:t>
                      </a:r>
                      <a:r>
                        <a:rPr lang="en-US" sz="3200" b="1" dirty="0" smtClean="0">
                          <a:solidFill>
                            <a:schemeClr val="accent3">
                              <a:lumMod val="10000"/>
                            </a:schemeClr>
                          </a:solidFill>
                        </a:rPr>
                        <a:t>-E</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err="1" smtClean="0">
                          <a:solidFill>
                            <a:schemeClr val="accent3">
                              <a:lumMod val="10000"/>
                            </a:schemeClr>
                          </a:solidFill>
                        </a:rPr>
                        <a:t>rE</a:t>
                      </a:r>
                      <a:r>
                        <a:rPr lang="en-US" sz="3200" b="1" dirty="0" smtClean="0">
                          <a:solidFill>
                            <a:schemeClr val="accent3">
                              <a:lumMod val="10000"/>
                            </a:schemeClr>
                          </a:solidFill>
                        </a:rPr>
                        <a:t>’-(1-r)I’</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Consumer</a:t>
            </a:r>
            <a:endParaRPr lang="en-US" b="1" dirty="0">
              <a:solidFill>
                <a:schemeClr val="accent3">
                  <a:lumMod val="10000"/>
                </a:schemeClr>
              </a:solidFill>
            </a:endParaRPr>
          </a:p>
        </p:txBody>
      </p:sp>
      <p:sp>
        <p:nvSpPr>
          <p:cNvPr id="9" name="TextBox 8"/>
          <p:cNvSpPr txBox="1"/>
          <p:nvPr/>
        </p:nvSpPr>
        <p:spPr>
          <a:xfrm>
            <a:off x="1" y="4049721"/>
            <a:ext cx="1797011" cy="584775"/>
          </a:xfrm>
          <a:prstGeom prst="rect">
            <a:avLst/>
          </a:prstGeom>
          <a:noFill/>
        </p:spPr>
        <p:txBody>
          <a:bodyPr wrap="square" rtlCol="0">
            <a:spAutoFit/>
          </a:bodyPr>
          <a:lstStyle/>
          <a:p>
            <a:pPr algn="ctr"/>
            <a:r>
              <a:rPr lang="en-US" sz="3200" b="1" dirty="0" smtClean="0">
                <a:solidFill>
                  <a:srgbClr val="C00000"/>
                </a:solidFill>
              </a:rPr>
              <a:t>Expert</a:t>
            </a:r>
            <a:endParaRPr lang="en-US" b="1" dirty="0">
              <a:solidFill>
                <a:srgbClr val="C00000"/>
              </a:solidFill>
            </a:endParaRPr>
          </a:p>
        </p:txBody>
      </p:sp>
      <p:sp>
        <p:nvSpPr>
          <p:cNvPr id="10" name="TextBox 9"/>
          <p:cNvSpPr txBox="1"/>
          <p:nvPr/>
        </p:nvSpPr>
        <p:spPr>
          <a:xfrm>
            <a:off x="774648" y="5875371"/>
            <a:ext cx="7923321" cy="461665"/>
          </a:xfrm>
          <a:prstGeom prst="rect">
            <a:avLst/>
          </a:prstGeom>
          <a:noFill/>
        </p:spPr>
        <p:txBody>
          <a:bodyPr wrap="square" rtlCol="0">
            <a:spAutoFit/>
          </a:bodyPr>
          <a:lstStyle/>
          <a:p>
            <a:r>
              <a:rPr lang="en-US" sz="2400" dirty="0" smtClean="0"/>
              <a:t>No NE in pure strategies, only in mixed strategies</a:t>
            </a:r>
            <a:endParaRPr lang="en-US" sz="2400" dirty="0"/>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Best response functions:</a:t>
            </a:r>
          </a:p>
          <a:p>
            <a:pPr algn="just">
              <a:buNone/>
            </a:pPr>
            <a:endParaRPr lang="en-US" sz="2400" dirty="0" smtClean="0"/>
          </a:p>
          <a:p>
            <a:pPr>
              <a:buNone/>
            </a:pPr>
            <a:r>
              <a:rPr lang="en-US" sz="2400" b="1" kern="1200" dirty="0" smtClean="0">
                <a:latin typeface="Arial" charset="0"/>
                <a:cs typeface="Arial" charset="0"/>
              </a:rPr>
              <a:t>	Expert</a:t>
            </a:r>
            <a:r>
              <a:rPr lang="en-US" sz="2400" kern="1200" dirty="0" smtClean="0">
                <a:latin typeface="Arial" charset="0"/>
                <a:cs typeface="Arial" charset="0"/>
              </a:rPr>
              <a:t>: </a:t>
            </a:r>
            <a:r>
              <a:rPr lang="en-US" sz="2400" kern="1200" dirty="0" smtClean="0">
                <a:solidFill>
                  <a:srgbClr val="FFFF00"/>
                </a:solidFill>
                <a:latin typeface="Arial" charset="0"/>
                <a:cs typeface="Arial" charset="0"/>
              </a:rPr>
              <a:t>q=0</a:t>
            </a:r>
            <a:r>
              <a:rPr lang="en-US" sz="2400" kern="1200" dirty="0" smtClean="0">
                <a:latin typeface="Arial" charset="0"/>
                <a:cs typeface="Arial" charset="0"/>
              </a:rPr>
              <a:t> </a:t>
            </a:r>
            <a:r>
              <a:rPr lang="en-US" sz="2400" kern="1200" dirty="0" smtClean="0">
                <a:latin typeface="Arial" charset="0"/>
                <a:cs typeface="Arial" charset="0"/>
                <a:sym typeface="Wingdings" pitchFamily="2" charset="2"/>
              </a:rPr>
              <a:t> p=1 (0&lt;(1-r)</a:t>
            </a:r>
            <a:r>
              <a:rPr lang="el-GR" sz="2400" kern="1200" dirty="0" smtClean="0">
                <a:latin typeface="Arial" charset="0"/>
                <a:cs typeface="Arial" charset="0"/>
                <a:sym typeface="Wingdings" pitchFamily="2" charset="2"/>
              </a:rPr>
              <a:t>π</a:t>
            </a:r>
            <a:r>
              <a:rPr lang="en-US" sz="2400" kern="1200" dirty="0" smtClean="0">
                <a:latin typeface="Arial" charset="0"/>
                <a:cs typeface="Arial" charset="0"/>
                <a:sym typeface="Wingdings" pitchFamily="2" charset="2"/>
              </a:rPr>
              <a:t>)</a:t>
            </a:r>
          </a:p>
          <a:p>
            <a:pPr>
              <a:buNone/>
            </a:pPr>
            <a:r>
              <a:rPr lang="en-US" sz="2400" kern="1200" dirty="0" smtClean="0">
                <a:latin typeface="Arial" charset="0"/>
                <a:cs typeface="Arial" charset="0"/>
                <a:sym typeface="Wingdings" pitchFamily="2" charset="2"/>
              </a:rPr>
              <a:t>		       </a:t>
            </a:r>
            <a:r>
              <a:rPr lang="en-US" sz="2400" kern="1200" dirty="0" smtClean="0">
                <a:solidFill>
                  <a:srgbClr val="FFFF00"/>
                </a:solidFill>
                <a:latin typeface="Arial" charset="0"/>
                <a:cs typeface="Arial" charset="0"/>
                <a:sym typeface="Wingdings" pitchFamily="2" charset="2"/>
              </a:rPr>
              <a:t>q=1</a:t>
            </a:r>
            <a:r>
              <a:rPr lang="en-US" sz="2400" kern="1200" dirty="0" smtClean="0">
                <a:latin typeface="Arial" charset="0"/>
                <a:cs typeface="Arial" charset="0"/>
                <a:sym typeface="Wingdings" pitchFamily="2" charset="2"/>
              </a:rPr>
              <a:t>  p=0 (r </a:t>
            </a:r>
            <a:r>
              <a:rPr lang="el-GR" sz="2400" kern="1200" dirty="0" smtClean="0">
                <a:latin typeface="Arial" charset="0"/>
                <a:cs typeface="Arial" charset="0"/>
                <a:sym typeface="Wingdings" pitchFamily="2" charset="2"/>
              </a:rPr>
              <a:t>π</a:t>
            </a:r>
            <a:r>
              <a:rPr lang="en-US" sz="2400" kern="1200" dirty="0" smtClean="0">
                <a:latin typeface="Arial" charset="0"/>
                <a:cs typeface="Arial" charset="0"/>
                <a:sym typeface="Wingdings" pitchFamily="2" charset="2"/>
              </a:rPr>
              <a:t>&lt;</a:t>
            </a:r>
            <a:r>
              <a:rPr lang="el-GR" sz="2400" kern="1200" dirty="0" smtClean="0">
                <a:latin typeface="Arial" charset="0"/>
                <a:cs typeface="Arial" charset="0"/>
                <a:sym typeface="Wingdings" pitchFamily="2" charset="2"/>
              </a:rPr>
              <a:t> π </a:t>
            </a:r>
            <a:r>
              <a:rPr lang="en-US" sz="2400" kern="1200" dirty="0" smtClean="0">
                <a:latin typeface="Arial" charset="0"/>
                <a:cs typeface="Arial" charset="0"/>
                <a:sym typeface="Wingdings" pitchFamily="2" charset="2"/>
              </a:rPr>
              <a:t>+ (1-r)</a:t>
            </a:r>
            <a:r>
              <a:rPr lang="el-GR" sz="2400" kern="1200" dirty="0" smtClean="0">
                <a:latin typeface="Arial" charset="0"/>
                <a:cs typeface="Arial" charset="0"/>
                <a:sym typeface="Wingdings" pitchFamily="2" charset="2"/>
              </a:rPr>
              <a:t>π</a:t>
            </a:r>
            <a:r>
              <a:rPr lang="en-US" sz="2400" kern="1200" dirty="0" smtClean="0">
                <a:latin typeface="Arial" charset="0"/>
                <a:cs typeface="Arial" charset="0"/>
                <a:sym typeface="Wingdings" pitchFamily="2" charset="2"/>
              </a:rPr>
              <a:t>’)</a:t>
            </a:r>
          </a:p>
          <a:p>
            <a:pPr>
              <a:buNone/>
            </a:pPr>
            <a:r>
              <a:rPr lang="en-US" sz="2400" kern="1200" dirty="0" smtClean="0">
                <a:latin typeface="Arial" charset="0"/>
                <a:cs typeface="Arial" charset="0"/>
                <a:sym typeface="Wingdings" pitchFamily="2" charset="2"/>
              </a:rPr>
              <a:t>	</a:t>
            </a:r>
            <a:r>
              <a:rPr lang="en-US" sz="2400" kern="1200" dirty="0" smtClean="0">
                <a:solidFill>
                  <a:srgbClr val="FFFF00"/>
                </a:solidFill>
                <a:latin typeface="Arial" charset="0"/>
                <a:cs typeface="Arial" charset="0"/>
                <a:sym typeface="Wingdings" pitchFamily="2" charset="2"/>
              </a:rPr>
              <a:t>q: he is indifferent</a:t>
            </a:r>
          </a:p>
          <a:p>
            <a:pPr>
              <a:buNone/>
            </a:pPr>
            <a:r>
              <a:rPr lang="en-US" sz="2400" kern="1200" dirty="0" smtClean="0">
                <a:latin typeface="Arial" charset="0"/>
                <a:cs typeface="Arial" charset="0"/>
                <a:sym typeface="Wingdings" pitchFamily="2" charset="2"/>
              </a:rPr>
              <a:t>		</a:t>
            </a:r>
            <a:r>
              <a:rPr lang="pt-BR" sz="2400" i="1" dirty="0" smtClean="0"/>
              <a:t>qπ + (1 − q)(1 − r)π = q[r π + (1 − r)π’]</a:t>
            </a:r>
          </a:p>
          <a:p>
            <a:pPr>
              <a:buNone/>
            </a:pPr>
            <a:r>
              <a:rPr lang="pt-BR" sz="2400" i="1" kern="1200" dirty="0" smtClean="0">
                <a:latin typeface="Arial" charset="0"/>
                <a:cs typeface="Arial" charset="0"/>
                <a:sym typeface="Wingdings" pitchFamily="2" charset="2"/>
              </a:rPr>
              <a:t>		q= </a:t>
            </a:r>
            <a:r>
              <a:rPr lang="pt-BR" sz="2400" i="1" dirty="0" smtClean="0"/>
              <a:t>π / π’</a:t>
            </a:r>
            <a:endParaRPr lang="en-US" sz="2400" kern="1200" dirty="0" smtClean="0">
              <a:latin typeface="Arial" charset="0"/>
              <a:cs typeface="Arial" charset="0"/>
              <a:sym typeface="Wingdings" pitchFamily="2" charset="2"/>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dirty="0" smtClean="0"/>
              <a:t>	Best response functions:</a:t>
            </a:r>
          </a:p>
          <a:p>
            <a:pPr algn="just">
              <a:buNone/>
            </a:pPr>
            <a:endParaRPr lang="en-US" sz="2400" dirty="0" smtClean="0"/>
          </a:p>
          <a:p>
            <a:pPr>
              <a:buNone/>
            </a:pPr>
            <a:r>
              <a:rPr lang="en-US" sz="2400" b="1" kern="1200" dirty="0" smtClean="0">
                <a:latin typeface="Arial" charset="0"/>
                <a:cs typeface="Arial" charset="0"/>
              </a:rPr>
              <a:t>	Consumer</a:t>
            </a:r>
            <a:r>
              <a:rPr lang="en-US" sz="2400" kern="1200" dirty="0" smtClean="0">
                <a:latin typeface="Arial" charset="0"/>
                <a:cs typeface="Arial" charset="0"/>
              </a:rPr>
              <a:t>: </a:t>
            </a:r>
            <a:r>
              <a:rPr lang="en-US" sz="2400" kern="1200" dirty="0" smtClean="0">
                <a:solidFill>
                  <a:srgbClr val="FFFF00"/>
                </a:solidFill>
                <a:latin typeface="Arial" charset="0"/>
                <a:cs typeface="Arial" charset="0"/>
              </a:rPr>
              <a:t>p=0</a:t>
            </a:r>
          </a:p>
          <a:p>
            <a:pPr>
              <a:buNone/>
            </a:pPr>
            <a:r>
              <a:rPr lang="en-US" sz="2400" kern="1200" dirty="0" smtClean="0">
                <a:latin typeface="Arial" charset="0"/>
                <a:cs typeface="Arial" charset="0"/>
                <a:sym typeface="Wingdings" pitchFamily="2" charset="2"/>
              </a:rPr>
              <a:t>				if –E&gt;-</a:t>
            </a:r>
            <a:r>
              <a:rPr lang="en-US" sz="2400" kern="1200" dirty="0" err="1" smtClean="0">
                <a:latin typeface="Arial" charset="0"/>
                <a:cs typeface="Arial" charset="0"/>
                <a:sym typeface="Wingdings" pitchFamily="2" charset="2"/>
              </a:rPr>
              <a:t>rE</a:t>
            </a:r>
            <a:r>
              <a:rPr lang="en-US" sz="2400" kern="1200" dirty="0" smtClean="0">
                <a:latin typeface="Arial" charset="0"/>
                <a:cs typeface="Arial" charset="0"/>
                <a:sym typeface="Wingdings" pitchFamily="2" charset="2"/>
              </a:rPr>
              <a:t>’-(1-r)I’ then q=1 else q=0</a:t>
            </a:r>
          </a:p>
          <a:p>
            <a:pPr>
              <a:buNone/>
            </a:pPr>
            <a:r>
              <a:rPr lang="en-US" sz="2400" kern="1200" dirty="0" smtClean="0">
                <a:latin typeface="Arial" charset="0"/>
                <a:cs typeface="Arial" charset="0"/>
                <a:sym typeface="Wingdings" pitchFamily="2" charset="2"/>
              </a:rPr>
              <a:t>		       	   </a:t>
            </a:r>
            <a:r>
              <a:rPr lang="en-US" sz="2400" kern="1200" dirty="0" smtClean="0">
                <a:solidFill>
                  <a:srgbClr val="FFFF00"/>
                </a:solidFill>
                <a:latin typeface="Arial" charset="0"/>
                <a:cs typeface="Arial" charset="0"/>
                <a:sym typeface="Wingdings" pitchFamily="2" charset="2"/>
              </a:rPr>
              <a:t>p=1</a:t>
            </a:r>
            <a:endParaRPr lang="en-US" sz="2400" kern="1200" dirty="0" smtClean="0">
              <a:latin typeface="Arial" charset="0"/>
              <a:cs typeface="Arial" charset="0"/>
              <a:sym typeface="Wingdings" pitchFamily="2" charset="2"/>
            </a:endParaRPr>
          </a:p>
          <a:p>
            <a:pPr>
              <a:buNone/>
            </a:pPr>
            <a:r>
              <a:rPr lang="en-US" sz="2400" kern="1200" dirty="0" smtClean="0">
                <a:latin typeface="Arial" charset="0"/>
                <a:cs typeface="Arial" charset="0"/>
                <a:sym typeface="Wingdings" pitchFamily="2" charset="2"/>
              </a:rPr>
              <a:t>				q=1 (-</a:t>
            </a:r>
            <a:r>
              <a:rPr lang="en-US" sz="2400" kern="1200" dirty="0" err="1" smtClean="0">
                <a:latin typeface="Arial" charset="0"/>
                <a:cs typeface="Arial" charset="0"/>
                <a:sym typeface="Wingdings" pitchFamily="2" charset="2"/>
              </a:rPr>
              <a:t>rE</a:t>
            </a:r>
            <a:r>
              <a:rPr lang="en-US" sz="2400" kern="1200" dirty="0" smtClean="0">
                <a:latin typeface="Arial" charset="0"/>
                <a:cs typeface="Arial" charset="0"/>
                <a:sym typeface="Wingdings" pitchFamily="2" charset="2"/>
              </a:rPr>
              <a:t>-(1-r)I&gt;-</a:t>
            </a:r>
            <a:r>
              <a:rPr lang="en-US" sz="2400" kern="1200" dirty="0" err="1" smtClean="0">
                <a:latin typeface="Arial" charset="0"/>
                <a:cs typeface="Arial" charset="0"/>
                <a:sym typeface="Wingdings" pitchFamily="2" charset="2"/>
              </a:rPr>
              <a:t>rE</a:t>
            </a:r>
            <a:r>
              <a:rPr lang="en-US" sz="2400" kern="1200" dirty="0" smtClean="0">
                <a:latin typeface="Arial" charset="0"/>
                <a:cs typeface="Arial" charset="0"/>
                <a:sym typeface="Wingdings" pitchFamily="2" charset="2"/>
              </a:rPr>
              <a:t>’-(1-r)I)</a:t>
            </a:r>
          </a:p>
          <a:p>
            <a:pPr>
              <a:buNone/>
            </a:pPr>
            <a:r>
              <a:rPr lang="en-US" sz="2400" kern="1200" dirty="0" smtClean="0">
                <a:latin typeface="Arial" charset="0"/>
                <a:cs typeface="Arial" charset="0"/>
                <a:sym typeface="Wingdings" pitchFamily="2" charset="2"/>
              </a:rPr>
              <a:t>	</a:t>
            </a:r>
            <a:r>
              <a:rPr lang="en-US" sz="2400" kern="1200" dirty="0" smtClean="0">
                <a:solidFill>
                  <a:srgbClr val="FFFF00"/>
                </a:solidFill>
                <a:latin typeface="Arial" charset="0"/>
                <a:cs typeface="Arial" charset="0"/>
                <a:sym typeface="Wingdings" pitchFamily="2" charset="2"/>
              </a:rPr>
              <a:t>p: he is indifferent </a:t>
            </a:r>
            <a:r>
              <a:rPr lang="en-US" sz="2400" kern="1200" dirty="0" smtClean="0">
                <a:latin typeface="Arial" charset="0"/>
                <a:cs typeface="Arial" charset="0"/>
                <a:sym typeface="Wingdings" pitchFamily="2" charset="2"/>
              </a:rPr>
              <a:t>(E&gt;</a:t>
            </a:r>
            <a:r>
              <a:rPr lang="en-US" sz="2400" kern="1200" dirty="0" err="1" smtClean="0">
                <a:latin typeface="Arial" charset="0"/>
                <a:cs typeface="Arial" charset="0"/>
                <a:sym typeface="Wingdings" pitchFamily="2" charset="2"/>
              </a:rPr>
              <a:t>rE</a:t>
            </a:r>
            <a:r>
              <a:rPr lang="en-US" sz="2400" kern="1200" dirty="0" smtClean="0">
                <a:latin typeface="Arial" charset="0"/>
                <a:cs typeface="Arial" charset="0"/>
                <a:sym typeface="Wingdings" pitchFamily="2" charset="2"/>
              </a:rPr>
              <a:t>’+(1-r)I’)</a:t>
            </a:r>
            <a:endParaRPr lang="en-US" sz="2400" kern="1200" dirty="0" smtClean="0">
              <a:solidFill>
                <a:srgbClr val="FFFF00"/>
              </a:solidFill>
              <a:latin typeface="Arial" charset="0"/>
              <a:cs typeface="Arial" charset="0"/>
              <a:sym typeface="Wingdings" pitchFamily="2" charset="2"/>
            </a:endParaRPr>
          </a:p>
          <a:p>
            <a:pPr>
              <a:buNone/>
            </a:pPr>
            <a:r>
              <a:rPr lang="en-US" sz="2400" kern="1200" dirty="0" smtClean="0">
                <a:latin typeface="Arial" charset="0"/>
                <a:cs typeface="Arial" charset="0"/>
                <a:sym typeface="Wingdings" pitchFamily="2" charset="2"/>
              </a:rPr>
              <a:t>	</a:t>
            </a:r>
            <a:r>
              <a:rPr lang="pt-BR" sz="2400" i="1" dirty="0" smtClean="0"/>
              <a:t>p[ rE + (1 − r)I ] + (1 − p)E = </a:t>
            </a:r>
          </a:p>
          <a:p>
            <a:pPr>
              <a:buNone/>
            </a:pPr>
            <a:r>
              <a:rPr lang="pt-BR" sz="2400" i="1" dirty="0" smtClean="0"/>
              <a:t>				p[ rE’ + (1 − r)I ] + (1 − p)[ rE’ + (1 − r)I’ ]</a:t>
            </a:r>
          </a:p>
          <a:p>
            <a:pPr>
              <a:buNone/>
            </a:pPr>
            <a:endParaRPr lang="pt-BR" sz="2400" i="1" kern="1200" dirty="0" smtClean="0">
              <a:latin typeface="Arial" charset="0"/>
              <a:cs typeface="Arial" charset="0"/>
              <a:sym typeface="Wingdings" pitchFamily="2" charset="2"/>
            </a:endParaRPr>
          </a:p>
          <a:p>
            <a:pPr>
              <a:buNone/>
            </a:pPr>
            <a:r>
              <a:rPr lang="pt-BR" sz="2400" i="1" kern="1200" dirty="0" smtClean="0">
                <a:latin typeface="Arial" charset="0"/>
                <a:cs typeface="Arial" charset="0"/>
                <a:sym typeface="Wingdings" pitchFamily="2" charset="2"/>
              </a:rPr>
              <a:t>			p= [ </a:t>
            </a:r>
            <a:r>
              <a:rPr lang="en-US" sz="2400" i="1" dirty="0" smtClean="0"/>
              <a:t>E − [ </a:t>
            </a:r>
            <a:r>
              <a:rPr lang="en-US" sz="2400" i="1" dirty="0" err="1" smtClean="0"/>
              <a:t>rE</a:t>
            </a:r>
            <a:r>
              <a:rPr lang="en-US" sz="2400" i="1" dirty="0" smtClean="0"/>
              <a:t>’ + (1 − r)I’ ] ] / [ </a:t>
            </a:r>
            <a:r>
              <a:rPr lang="en-US" sz="2400" dirty="0" smtClean="0"/>
              <a:t>(1 </a:t>
            </a:r>
            <a:r>
              <a:rPr lang="en-US" sz="2400" i="1" dirty="0" smtClean="0"/>
              <a:t>− r)(E − I’) ]</a:t>
            </a:r>
            <a:endParaRPr lang="en-US" sz="2400" kern="1200" dirty="0" smtClean="0">
              <a:latin typeface="Arial" charset="0"/>
              <a:cs typeface="Arial" charset="0"/>
              <a:sym typeface="Wingdings" pitchFamily="2" charset="2"/>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Expert diagnosis</a:t>
            </a:r>
            <a:endParaRPr lang="en-US" dirty="0"/>
          </a:p>
        </p:txBody>
      </p:sp>
      <p:sp>
        <p:nvSpPr>
          <p:cNvPr id="3" name="Content Placeholder 2"/>
          <p:cNvSpPr>
            <a:spLocks noGrp="1"/>
          </p:cNvSpPr>
          <p:nvPr>
            <p:ph idx="1"/>
          </p:nvPr>
        </p:nvSpPr>
        <p:spPr>
          <a:xfrm>
            <a:off x="0" y="1484312"/>
            <a:ext cx="9144000" cy="1031863"/>
          </a:xfrm>
        </p:spPr>
        <p:txBody>
          <a:bodyPr/>
          <a:lstStyle/>
          <a:p>
            <a:pPr algn="just">
              <a:buNone/>
            </a:pPr>
            <a:r>
              <a:rPr lang="en-US" sz="2400" dirty="0" smtClean="0"/>
              <a:t>	</a:t>
            </a:r>
            <a:r>
              <a:rPr lang="en-US" sz="2400" dirty="0" smtClean="0">
                <a:solidFill>
                  <a:srgbClr val="FFFF00"/>
                </a:solidFill>
              </a:rPr>
              <a:t>NE:</a:t>
            </a:r>
            <a:r>
              <a:rPr lang="en-US" sz="2400" dirty="0" smtClean="0"/>
              <a:t> if E&lt; </a:t>
            </a:r>
            <a:r>
              <a:rPr lang="en-US" sz="2400" dirty="0" err="1" smtClean="0"/>
              <a:t>rE</a:t>
            </a:r>
            <a:r>
              <a:rPr lang="en-US" sz="2400" dirty="0" smtClean="0"/>
              <a:t>’+(1-r)I’ </a:t>
            </a:r>
            <a:r>
              <a:rPr lang="en-US" sz="2400" dirty="0" smtClean="0">
                <a:sym typeface="Wingdings" pitchFamily="2" charset="2"/>
              </a:rPr>
              <a:t> (D,A)</a:t>
            </a:r>
            <a:endParaRPr lang="en-US" sz="2400" dirty="0" smtClean="0"/>
          </a:p>
          <a:p>
            <a:pPr algn="just">
              <a:buNone/>
            </a:pPr>
            <a:r>
              <a:rPr lang="en-US" sz="2400" dirty="0" smtClean="0"/>
              <a:t>	</a:t>
            </a:r>
            <a:r>
              <a:rPr lang="en-US" sz="2400" dirty="0" smtClean="0">
                <a:solidFill>
                  <a:srgbClr val="FFFF00"/>
                </a:solidFill>
              </a:rPr>
              <a:t>MSNE: </a:t>
            </a:r>
            <a:r>
              <a:rPr lang="en-US" sz="2400" dirty="0" smtClean="0"/>
              <a:t>q = </a:t>
            </a:r>
            <a:r>
              <a:rPr lang="pt-BR" sz="2400" i="1" dirty="0" smtClean="0"/>
              <a:t>π / π’  and p</a:t>
            </a:r>
            <a:r>
              <a:rPr lang="pt-BR" sz="2400" i="1" kern="1200" dirty="0" smtClean="0">
                <a:latin typeface="Arial" charset="0"/>
                <a:cs typeface="Arial" charset="0"/>
                <a:sym typeface="Wingdings" pitchFamily="2" charset="2"/>
              </a:rPr>
              <a:t>=[ </a:t>
            </a:r>
            <a:r>
              <a:rPr lang="en-US" sz="2400" i="1" dirty="0" smtClean="0"/>
              <a:t>E− [ </a:t>
            </a:r>
            <a:r>
              <a:rPr lang="en-US" sz="2400" i="1" dirty="0" err="1" smtClean="0"/>
              <a:t>rE</a:t>
            </a:r>
            <a:r>
              <a:rPr lang="en-US" sz="2400" i="1" dirty="0" smtClean="0"/>
              <a:t>’ + (1 − r)I’ ] ] / [ </a:t>
            </a:r>
            <a:r>
              <a:rPr lang="en-US" sz="2400" dirty="0" smtClean="0"/>
              <a:t>(1 </a:t>
            </a:r>
            <a:r>
              <a:rPr lang="en-US" sz="2400" i="1" dirty="0" smtClean="0"/>
              <a:t>− r)(E − I’) ]</a:t>
            </a:r>
            <a:endParaRPr lang="en-US" sz="2400" dirty="0" smtClean="0">
              <a:solidFill>
                <a:srgbClr val="FFFF00"/>
              </a:solidFill>
            </a:endParaRPr>
          </a:p>
          <a:p>
            <a:pPr>
              <a:buNone/>
            </a:pPr>
            <a:r>
              <a:rPr lang="en-US" sz="2400" b="1" kern="1200" dirty="0" smtClean="0">
                <a:latin typeface="Arial" charset="0"/>
                <a:cs typeface="Arial" charset="0"/>
              </a:rPr>
              <a:t>	</a:t>
            </a:r>
            <a:endParaRPr lang="en-US" sz="2400" kern="1200" dirty="0" smtClean="0">
              <a:latin typeface="Arial" charset="0"/>
              <a:cs typeface="Arial" charset="0"/>
              <a:sym typeface="Wingdings" pitchFamily="2" charset="2"/>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pic>
        <p:nvPicPr>
          <p:cNvPr id="9218" name="Picture 2"/>
          <p:cNvPicPr>
            <a:picLocks noChangeAspect="1" noChangeArrowheads="1"/>
          </p:cNvPicPr>
          <p:nvPr/>
        </p:nvPicPr>
        <p:blipFill>
          <a:blip r:embed="rId3"/>
          <a:srcRect/>
          <a:stretch>
            <a:fillRect/>
          </a:stretch>
        </p:blipFill>
        <p:spPr bwMode="auto">
          <a:xfrm>
            <a:off x="0" y="2552688"/>
            <a:ext cx="9144000" cy="408306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Contributing to a public good</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kern="1200" dirty="0" smtClean="0">
                <a:latin typeface="Arial" charset="0"/>
                <a:cs typeface="Arial" charset="0"/>
              </a:rPr>
              <a:t>	Each of </a:t>
            </a:r>
            <a:r>
              <a:rPr lang="en-US" sz="2400" i="1" kern="1200" dirty="0" smtClean="0">
                <a:latin typeface="Arial" charset="0"/>
                <a:cs typeface="Arial" charset="0"/>
              </a:rPr>
              <a:t>n people chooses whether </a:t>
            </a:r>
            <a:r>
              <a:rPr lang="en-US" sz="2400" kern="1200" dirty="0" smtClean="0">
                <a:latin typeface="Arial" charset="0"/>
                <a:cs typeface="Arial" charset="0"/>
              </a:rPr>
              <a:t>or not to contribute a fixed amount toward the provision of a public good. The good is provided if and only if at least </a:t>
            </a:r>
            <a:r>
              <a:rPr lang="en-US" sz="2400" i="1" kern="1200" dirty="0" smtClean="0">
                <a:latin typeface="Arial" charset="0"/>
                <a:cs typeface="Arial" charset="0"/>
              </a:rPr>
              <a:t>k people contribute, where 2 ≤ k ≤ n; if </a:t>
            </a:r>
            <a:r>
              <a:rPr lang="en-US" sz="2400" kern="1200" dirty="0" smtClean="0">
                <a:latin typeface="Arial" charset="0"/>
                <a:cs typeface="Arial" charset="0"/>
              </a:rPr>
              <a:t>it is not provided, contributions are not refunded. Each person ranks outcomes from best to worst as follows: (</a:t>
            </a:r>
            <a:r>
              <a:rPr lang="en-US" sz="2400" i="1" kern="1200" dirty="0" err="1" smtClean="0">
                <a:latin typeface="Arial" charset="0"/>
                <a:cs typeface="Arial" charset="0"/>
              </a:rPr>
              <a:t>i</a:t>
            </a:r>
            <a:r>
              <a:rPr lang="en-US" sz="2400" i="1" kern="1200" dirty="0" smtClean="0">
                <a:latin typeface="Arial" charset="0"/>
                <a:cs typeface="Arial" charset="0"/>
              </a:rPr>
              <a:t>) any outcome in which the good is provided and </a:t>
            </a:r>
            <a:r>
              <a:rPr lang="en-US" sz="2400" kern="1200" dirty="0" smtClean="0">
                <a:latin typeface="Arial" charset="0"/>
                <a:cs typeface="Arial" charset="0"/>
              </a:rPr>
              <a:t>she does not contribute, (</a:t>
            </a:r>
            <a:r>
              <a:rPr lang="en-US" sz="2400" i="1" kern="1200" dirty="0" smtClean="0">
                <a:latin typeface="Arial" charset="0"/>
                <a:cs typeface="Arial" charset="0"/>
              </a:rPr>
              <a:t>ii) any outcome in which the good is provided and she </a:t>
            </a:r>
            <a:r>
              <a:rPr lang="en-US" sz="2400" kern="1200" dirty="0" smtClean="0">
                <a:latin typeface="Arial" charset="0"/>
                <a:cs typeface="Arial" charset="0"/>
              </a:rPr>
              <a:t>contributes, (</a:t>
            </a:r>
            <a:r>
              <a:rPr lang="en-US" sz="2400" i="1" kern="1200" dirty="0" smtClean="0">
                <a:latin typeface="Arial" charset="0"/>
                <a:cs typeface="Arial" charset="0"/>
              </a:rPr>
              <a:t>iii) any outcome in which the good is not provided and she does not </a:t>
            </a:r>
            <a:r>
              <a:rPr lang="en-US" sz="2400" kern="1200" dirty="0" smtClean="0">
                <a:latin typeface="Arial" charset="0"/>
                <a:cs typeface="Arial" charset="0"/>
              </a:rPr>
              <a:t>contribute, (</a:t>
            </a:r>
            <a:r>
              <a:rPr lang="en-US" sz="2400" i="1" kern="1200" dirty="0" smtClean="0">
                <a:latin typeface="Arial" charset="0"/>
                <a:cs typeface="Arial" charset="0"/>
              </a:rPr>
              <a:t>iv) any outcome in which the good is not provided and she contributes. </a:t>
            </a:r>
            <a:r>
              <a:rPr lang="en-US" sz="2400" kern="1200" dirty="0" smtClean="0">
                <a:latin typeface="Arial" charset="0"/>
                <a:cs typeface="Arial" charset="0"/>
              </a:rPr>
              <a:t>Formulate this situation as a strategic game and find its Nash </a:t>
            </a:r>
            <a:r>
              <a:rPr lang="en-US" sz="2400" kern="1200" dirty="0" err="1" smtClean="0">
                <a:latin typeface="Arial" charset="0"/>
                <a:cs typeface="Arial" charset="0"/>
              </a:rPr>
              <a:t>equilibria</a:t>
            </a:r>
            <a:r>
              <a:rPr lang="en-US" sz="2400" kern="1200" dirty="0" smtClean="0">
                <a:latin typeface="Arial" charset="0"/>
                <a:cs typeface="Arial" charset="0"/>
              </a:rPr>
              <a:t>. (Is there a Nash equilibrium in which more than </a:t>
            </a:r>
            <a:r>
              <a:rPr lang="en-US" sz="2400" i="1" kern="1200" dirty="0" smtClean="0">
                <a:latin typeface="Arial" charset="0"/>
                <a:cs typeface="Arial" charset="0"/>
              </a:rPr>
              <a:t>k people contribute? One in which k people </a:t>
            </a:r>
            <a:r>
              <a:rPr lang="en-US" sz="2400" kern="1200" dirty="0" smtClean="0">
                <a:latin typeface="Arial" charset="0"/>
                <a:cs typeface="Arial" charset="0"/>
              </a:rPr>
              <a:t>contribute? One in which fewer than </a:t>
            </a:r>
            <a:r>
              <a:rPr lang="en-US" sz="2400" i="1" kern="1200" dirty="0" smtClean="0">
                <a:latin typeface="Arial" charset="0"/>
                <a:cs typeface="Arial" charset="0"/>
              </a:rPr>
              <a:t>k people contribute? </a:t>
            </a:r>
            <a:endParaRPr lang="en-US" sz="24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kern="1200" dirty="0" smtClean="0">
                <a:latin typeface="Arial" charset="0"/>
                <a:cs typeface="Arial" charset="0"/>
              </a:rPr>
              <a:t>Illustrations of NE and MSNE</a:t>
            </a:r>
          </a:p>
          <a:p>
            <a:r>
              <a:rPr lang="en-US" kern="1200" dirty="0" smtClean="0">
                <a:latin typeface="Arial" charset="0"/>
                <a:cs typeface="Arial" charset="0"/>
              </a:rPr>
              <a:t>Symmetric games</a:t>
            </a:r>
          </a:p>
          <a:p>
            <a:r>
              <a:rPr lang="en-US" kern="1200" dirty="0" smtClean="0">
                <a:latin typeface="Arial" charset="0"/>
                <a:cs typeface="Arial" charset="0"/>
              </a:rPr>
              <a:t>Symmetric and Asymmetric NE and MSNE</a:t>
            </a:r>
          </a:p>
          <a:p>
            <a:endParaRPr lang="en-US" kern="1200" dirty="0" smtClean="0">
              <a:latin typeface="Arial" charset="0"/>
              <a:cs typeface="Arial" charset="0"/>
            </a:endParaRPr>
          </a:p>
          <a:p>
            <a:r>
              <a:rPr lang="en-US" kern="1200" dirty="0" smtClean="0">
                <a:latin typeface="Arial" charset="0"/>
                <a:cs typeface="Arial" charset="0"/>
              </a:rPr>
              <a:t>Gibbons 1.3; Osborne 3-4</a:t>
            </a: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Dynamic games, </a:t>
            </a:r>
            <a:r>
              <a:rPr lang="en-US" kern="1200" dirty="0" err="1" smtClean="0">
                <a:latin typeface="Arial" charset="0"/>
                <a:cs typeface="Arial" charset="0"/>
              </a:rPr>
              <a:t>Subgame</a:t>
            </a:r>
            <a:r>
              <a:rPr lang="en-US" kern="1200" dirty="0" smtClean="0">
                <a:latin typeface="Arial" charset="0"/>
                <a:cs typeface="Arial" charset="0"/>
              </a:rPr>
              <a:t> perfect, Backward induction</a:t>
            </a:r>
          </a:p>
          <a:p>
            <a:pPr>
              <a:buNone/>
            </a:pP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 and smoking</a:t>
            </a:r>
            <a:endParaRPr lang="en-US" dirty="0"/>
          </a:p>
        </p:txBody>
      </p:sp>
      <p:sp>
        <p:nvSpPr>
          <p:cNvPr id="3" name="Content Placeholder 2"/>
          <p:cNvSpPr>
            <a:spLocks noGrp="1"/>
          </p:cNvSpPr>
          <p:nvPr>
            <p:ph idx="1"/>
          </p:nvPr>
        </p:nvSpPr>
        <p:spPr>
          <a:xfrm>
            <a:off x="0" y="1274733"/>
            <a:ext cx="9144000" cy="5221358"/>
          </a:xfrm>
        </p:spPr>
        <p:txBody>
          <a:bodyPr/>
          <a:lstStyle/>
          <a:p>
            <a:pPr marL="91440" algn="just">
              <a:buNone/>
            </a:pPr>
            <a:r>
              <a:rPr lang="en-US" sz="2400" kern="1200" dirty="0" smtClean="0">
                <a:latin typeface="Arial" charset="0"/>
                <a:cs typeface="Arial" charset="0"/>
              </a:rPr>
              <a:t>	It is often claimed by liberalists in CR that smoking in restaurants should not be regulated and that every owner may decide whether to allow or forbid smoking in his restaurant. </a:t>
            </a:r>
          </a:p>
          <a:p>
            <a:pPr marL="91440" algn="just">
              <a:buNone/>
            </a:pPr>
            <a:r>
              <a:rPr lang="en-US" sz="2400" kern="1200" dirty="0" smtClean="0">
                <a:latin typeface="Arial" charset="0"/>
                <a:cs typeface="Arial" charset="0"/>
              </a:rPr>
              <a:t>	Let’s have a look on this problem from the game theory point of view. </a:t>
            </a:r>
            <a:r>
              <a:rPr lang="en-US" sz="2400" i="1" kern="1200" dirty="0" smtClean="0">
                <a:latin typeface="Arial" charset="0"/>
                <a:cs typeface="Arial" charset="0"/>
              </a:rPr>
              <a:t>We will see that the game of restaurant’s owners and their customers have two Nash </a:t>
            </a:r>
            <a:r>
              <a:rPr lang="en-US" sz="2400" i="1" kern="1200" dirty="0" err="1" smtClean="0">
                <a:latin typeface="Arial" charset="0"/>
                <a:cs typeface="Arial" charset="0"/>
              </a:rPr>
              <a:t>Equilibria</a:t>
            </a:r>
            <a:r>
              <a:rPr lang="en-US" sz="2400" i="1" kern="1200" dirty="0" smtClean="0">
                <a:latin typeface="Arial" charset="0"/>
                <a:cs typeface="Arial" charset="0"/>
              </a:rPr>
              <a:t> in pure strategies. Therefore, similarly like in the case of Island Samoa to change the side of driving on the road, without the governmental intervention the owners and consumers would not have any incentive to change from one NE to another.</a:t>
            </a:r>
          </a:p>
          <a:p>
            <a:pPr algn="just">
              <a:buNone/>
            </a:pPr>
            <a:r>
              <a:rPr lang="en-US" sz="2400" kern="1200" dirty="0" smtClean="0">
                <a:latin typeface="Arial" charset="0"/>
                <a:cs typeface="Arial" charset="0"/>
              </a:rPr>
              <a:t>	Imagine we have the population of N people of some small village and one restaurant in the village. The village is so small that the existence of more than one restaurant is economically impossible.</a:t>
            </a: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 and smoking</a:t>
            </a:r>
            <a:endParaRPr lang="en-US" dirty="0"/>
          </a:p>
        </p:txBody>
      </p:sp>
      <p:sp>
        <p:nvSpPr>
          <p:cNvPr id="3" name="Content Placeholder 2"/>
          <p:cNvSpPr>
            <a:spLocks noGrp="1"/>
          </p:cNvSpPr>
          <p:nvPr>
            <p:ph idx="1"/>
          </p:nvPr>
        </p:nvSpPr>
        <p:spPr>
          <a:xfrm>
            <a:off x="0" y="1274733"/>
            <a:ext cx="9144000" cy="5221358"/>
          </a:xfrm>
        </p:spPr>
        <p:txBody>
          <a:bodyPr/>
          <a:lstStyle/>
          <a:p>
            <a:pPr marL="91440" algn="just">
              <a:buNone/>
            </a:pPr>
            <a:r>
              <a:rPr lang="en-US" sz="2400" kern="1200" dirty="0" smtClean="0">
                <a:latin typeface="Arial" charset="0"/>
                <a:cs typeface="Arial" charset="0"/>
              </a:rPr>
              <a:t>	There are K people who will always go to the restaurant and L who will never go there. Further there are X people who will go there only if it is not smoking and Y people who will go there only if it is smoking. </a:t>
            </a:r>
          </a:p>
          <a:p>
            <a:pPr marL="91440" algn="just">
              <a:buNone/>
            </a:pPr>
            <a:r>
              <a:rPr lang="en-US" sz="2400" kern="1200" dirty="0" smtClean="0">
                <a:latin typeface="Arial" charset="0"/>
                <a:cs typeface="Arial" charset="0"/>
              </a:rPr>
              <a:t>	</a:t>
            </a:r>
          </a:p>
          <a:p>
            <a:pPr marL="91440" algn="just">
              <a:buNone/>
            </a:pPr>
            <a:r>
              <a:rPr lang="en-US" sz="2400" kern="1200" dirty="0" smtClean="0">
                <a:latin typeface="Arial" charset="0"/>
                <a:cs typeface="Arial" charset="0"/>
              </a:rPr>
              <a:t>	K+L+X+Y=N</a:t>
            </a:r>
          </a:p>
          <a:p>
            <a:pPr marL="91440" algn="just">
              <a:buNone/>
            </a:pPr>
            <a:r>
              <a:rPr lang="en-US" sz="2400" kern="1200" dirty="0" smtClean="0">
                <a:latin typeface="Arial" charset="0"/>
                <a:cs typeface="Arial" charset="0"/>
              </a:rPr>
              <a:t>	</a:t>
            </a:r>
          </a:p>
          <a:p>
            <a:pPr marL="91440" algn="just">
              <a:buNone/>
            </a:pPr>
            <a:r>
              <a:rPr lang="en-US" sz="2400" kern="1200" dirty="0" smtClean="0">
                <a:latin typeface="Arial" charset="0"/>
                <a:cs typeface="Arial" charset="0"/>
              </a:rPr>
              <a:t>	When the restaurant changes its smoking policy, those who come to the restaurant would learn it immediately. However, people who don’t go to the restaurant will realize the change after quite a long time. So, the restaurant would have to cease to operate having just K customers.</a:t>
            </a:r>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 and smoking</a:t>
            </a:r>
            <a:endParaRPr lang="en-US" dirty="0"/>
          </a:p>
        </p:txBody>
      </p:sp>
      <p:graphicFrame>
        <p:nvGraphicFramePr>
          <p:cNvPr id="7" name="Content Placeholder 6"/>
          <p:cNvGraphicFramePr>
            <a:graphicFrameLocks noGrp="1"/>
          </p:cNvGraphicFramePr>
          <p:nvPr>
            <p:ph idx="1"/>
          </p:nvPr>
        </p:nvGraphicFramePr>
        <p:xfrm>
          <a:off x="263466" y="1530324"/>
          <a:ext cx="4133844" cy="2273310"/>
        </p:xfrm>
        <a:graphic>
          <a:graphicData uri="http://schemas.openxmlformats.org/drawingml/2006/table">
            <a:tbl>
              <a:tblPr firstRow="1" bandRow="1">
                <a:tableStyleId>{5C22544A-7EE6-4342-B048-85BDC9FD1C3A}</a:tableStyleId>
              </a:tblPr>
              <a:tblGrid>
                <a:gridCol w="1377948"/>
                <a:gridCol w="1377948"/>
                <a:gridCol w="1377948"/>
              </a:tblGrid>
              <a:tr h="745182">
                <a:tc>
                  <a:txBody>
                    <a:bodyPr/>
                    <a:lstStyle/>
                    <a:p>
                      <a:pPr algn="ctr"/>
                      <a:r>
                        <a:rPr lang="en-US" sz="2400" b="1" dirty="0" smtClean="0">
                          <a:solidFill>
                            <a:schemeClr val="accent3">
                              <a:lumMod val="10000"/>
                            </a:schemeClr>
                          </a:solidFill>
                        </a:rPr>
                        <a:t>Type K</a:t>
                      </a:r>
                      <a:endParaRPr lang="en-US" sz="2400" b="0" dirty="0"/>
                    </a:p>
                  </a:txBody>
                  <a:tcPr anchor="ctr">
                    <a:solidFill>
                      <a:schemeClr val="bg1"/>
                    </a:solidFill>
                  </a:tcPr>
                </a:tc>
                <a:tc>
                  <a:txBody>
                    <a:bodyPr/>
                    <a:lstStyle/>
                    <a:p>
                      <a:pPr algn="ctr"/>
                      <a:r>
                        <a:rPr lang="en-US" sz="2400" b="0" dirty="0" smtClean="0"/>
                        <a:t>In</a:t>
                      </a:r>
                      <a:r>
                        <a:rPr lang="en-US" sz="2400" b="0" baseline="0" dirty="0" smtClean="0"/>
                        <a:t> the pub</a:t>
                      </a:r>
                      <a:endParaRPr lang="en-US" sz="2400" b="0" dirty="0"/>
                    </a:p>
                  </a:txBody>
                  <a:tcPr anchor="ctr"/>
                </a:tc>
                <a:tc>
                  <a:txBody>
                    <a:bodyPr/>
                    <a:lstStyle/>
                    <a:p>
                      <a:pPr algn="ctr"/>
                      <a:r>
                        <a:rPr lang="en-US" sz="2400" b="0" dirty="0" smtClean="0"/>
                        <a:t>Stay</a:t>
                      </a:r>
                      <a:r>
                        <a:rPr lang="en-US" sz="2400" b="0" baseline="0" dirty="0" smtClean="0"/>
                        <a:t> at home</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Smoking</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Not</a:t>
                      </a:r>
                      <a:r>
                        <a:rPr lang="en-US" sz="2400" b="0" baseline="0" dirty="0" smtClean="0">
                          <a:solidFill>
                            <a:schemeClr val="tx1"/>
                          </a:solidFill>
                        </a:rPr>
                        <a:t> smoking</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1</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0</a:t>
                      </a:r>
                      <a:endParaRPr lang="en-US" sz="24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10" name="Content Placeholder 6"/>
          <p:cNvGraphicFramePr>
            <a:graphicFrameLocks/>
          </p:cNvGraphicFramePr>
          <p:nvPr/>
        </p:nvGraphicFramePr>
        <p:xfrm>
          <a:off x="4718052" y="1530324"/>
          <a:ext cx="4133844" cy="2273310"/>
        </p:xfrm>
        <a:graphic>
          <a:graphicData uri="http://schemas.openxmlformats.org/drawingml/2006/table">
            <a:tbl>
              <a:tblPr firstRow="1" bandRow="1">
                <a:tableStyleId>{5C22544A-7EE6-4342-B048-85BDC9FD1C3A}</a:tableStyleId>
              </a:tblPr>
              <a:tblGrid>
                <a:gridCol w="1377948"/>
                <a:gridCol w="1377948"/>
                <a:gridCol w="1377948"/>
              </a:tblGrid>
              <a:tr h="745182">
                <a:tc>
                  <a:txBody>
                    <a:bodyPr/>
                    <a:lstStyle/>
                    <a:p>
                      <a:pPr algn="ctr"/>
                      <a:r>
                        <a:rPr lang="en-US" sz="2400" b="1" dirty="0" smtClean="0">
                          <a:solidFill>
                            <a:schemeClr val="accent3">
                              <a:lumMod val="10000"/>
                            </a:schemeClr>
                          </a:solidFill>
                        </a:rPr>
                        <a:t>Type L</a:t>
                      </a:r>
                      <a:endParaRPr lang="en-US" sz="2400" b="0" dirty="0"/>
                    </a:p>
                  </a:txBody>
                  <a:tcPr anchor="ctr">
                    <a:solidFill>
                      <a:schemeClr val="bg1"/>
                    </a:solidFill>
                  </a:tcPr>
                </a:tc>
                <a:tc>
                  <a:txBody>
                    <a:bodyPr/>
                    <a:lstStyle/>
                    <a:p>
                      <a:pPr algn="ctr"/>
                      <a:r>
                        <a:rPr lang="en-US" sz="2400" b="0" dirty="0" smtClean="0"/>
                        <a:t>In</a:t>
                      </a:r>
                      <a:r>
                        <a:rPr lang="en-US" sz="2400" b="0" baseline="0" dirty="0" smtClean="0"/>
                        <a:t> the pub</a:t>
                      </a:r>
                      <a:endParaRPr lang="en-US" sz="2400" b="0" dirty="0"/>
                    </a:p>
                  </a:txBody>
                  <a:tcPr anchor="ctr"/>
                </a:tc>
                <a:tc>
                  <a:txBody>
                    <a:bodyPr/>
                    <a:lstStyle/>
                    <a:p>
                      <a:pPr algn="ctr"/>
                      <a:r>
                        <a:rPr lang="en-US" sz="2400" b="0" dirty="0" smtClean="0"/>
                        <a:t>Stay</a:t>
                      </a:r>
                      <a:r>
                        <a:rPr lang="en-US" sz="2400" b="0" baseline="0" dirty="0" smtClean="0"/>
                        <a:t> at home</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Smoking</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Not</a:t>
                      </a:r>
                      <a:r>
                        <a:rPr lang="en-US" sz="2400" b="0" baseline="0" dirty="0" smtClean="0">
                          <a:solidFill>
                            <a:schemeClr val="tx1"/>
                          </a:solidFill>
                        </a:rPr>
                        <a:t> smoking</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bl>
          </a:graphicData>
        </a:graphic>
      </p:graphicFrame>
      <p:graphicFrame>
        <p:nvGraphicFramePr>
          <p:cNvPr id="12" name="Content Placeholder 6"/>
          <p:cNvGraphicFramePr>
            <a:graphicFrameLocks/>
          </p:cNvGraphicFramePr>
          <p:nvPr/>
        </p:nvGraphicFramePr>
        <p:xfrm>
          <a:off x="299979" y="4159260"/>
          <a:ext cx="4133844" cy="2273310"/>
        </p:xfrm>
        <a:graphic>
          <a:graphicData uri="http://schemas.openxmlformats.org/drawingml/2006/table">
            <a:tbl>
              <a:tblPr firstRow="1" bandRow="1">
                <a:tableStyleId>{5C22544A-7EE6-4342-B048-85BDC9FD1C3A}</a:tableStyleId>
              </a:tblPr>
              <a:tblGrid>
                <a:gridCol w="1377948"/>
                <a:gridCol w="1377948"/>
                <a:gridCol w="1377948"/>
              </a:tblGrid>
              <a:tr h="745182">
                <a:tc>
                  <a:txBody>
                    <a:bodyPr/>
                    <a:lstStyle/>
                    <a:p>
                      <a:pPr algn="ctr"/>
                      <a:r>
                        <a:rPr lang="en-US" sz="2400" b="1" dirty="0" smtClean="0">
                          <a:solidFill>
                            <a:schemeClr val="accent3">
                              <a:lumMod val="10000"/>
                            </a:schemeClr>
                          </a:solidFill>
                        </a:rPr>
                        <a:t>Type X</a:t>
                      </a:r>
                      <a:endParaRPr lang="en-US" sz="2400" b="0" dirty="0"/>
                    </a:p>
                  </a:txBody>
                  <a:tcPr anchor="ctr">
                    <a:solidFill>
                      <a:schemeClr val="bg1"/>
                    </a:solidFill>
                  </a:tcPr>
                </a:tc>
                <a:tc>
                  <a:txBody>
                    <a:bodyPr/>
                    <a:lstStyle/>
                    <a:p>
                      <a:pPr algn="ctr"/>
                      <a:r>
                        <a:rPr lang="en-US" sz="2400" b="0" dirty="0" smtClean="0"/>
                        <a:t>In</a:t>
                      </a:r>
                      <a:r>
                        <a:rPr lang="en-US" sz="2400" b="0" baseline="0" dirty="0" smtClean="0"/>
                        <a:t> the pub</a:t>
                      </a:r>
                      <a:endParaRPr lang="en-US" sz="2400" b="0" dirty="0"/>
                    </a:p>
                  </a:txBody>
                  <a:tcPr anchor="ctr"/>
                </a:tc>
                <a:tc>
                  <a:txBody>
                    <a:bodyPr/>
                    <a:lstStyle/>
                    <a:p>
                      <a:pPr algn="ctr"/>
                      <a:r>
                        <a:rPr lang="en-US" sz="2400" b="0" dirty="0" smtClean="0"/>
                        <a:t>Stay</a:t>
                      </a:r>
                      <a:r>
                        <a:rPr lang="en-US" sz="2400" b="0" baseline="0" dirty="0" smtClean="0"/>
                        <a:t> at home</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Smoking</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Not</a:t>
                      </a:r>
                      <a:r>
                        <a:rPr lang="en-US" sz="2400" b="0" baseline="0" dirty="0" smtClean="0">
                          <a:solidFill>
                            <a:schemeClr val="tx1"/>
                          </a:solidFill>
                        </a:rPr>
                        <a:t> smoking</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2</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bl>
          </a:graphicData>
        </a:graphic>
      </p:graphicFrame>
      <p:graphicFrame>
        <p:nvGraphicFramePr>
          <p:cNvPr id="13" name="Content Placeholder 6"/>
          <p:cNvGraphicFramePr>
            <a:graphicFrameLocks/>
          </p:cNvGraphicFramePr>
          <p:nvPr/>
        </p:nvGraphicFramePr>
        <p:xfrm>
          <a:off x="4754565" y="4159260"/>
          <a:ext cx="4133844" cy="2273310"/>
        </p:xfrm>
        <a:graphic>
          <a:graphicData uri="http://schemas.openxmlformats.org/drawingml/2006/table">
            <a:tbl>
              <a:tblPr firstRow="1" bandRow="1">
                <a:tableStyleId>{5C22544A-7EE6-4342-B048-85BDC9FD1C3A}</a:tableStyleId>
              </a:tblPr>
              <a:tblGrid>
                <a:gridCol w="1377948"/>
                <a:gridCol w="1377948"/>
                <a:gridCol w="1377948"/>
              </a:tblGrid>
              <a:tr h="745182">
                <a:tc>
                  <a:txBody>
                    <a:bodyPr/>
                    <a:lstStyle/>
                    <a:p>
                      <a:pPr algn="ctr"/>
                      <a:r>
                        <a:rPr lang="en-US" sz="2400" b="1" dirty="0" smtClean="0">
                          <a:solidFill>
                            <a:schemeClr val="accent3">
                              <a:lumMod val="10000"/>
                            </a:schemeClr>
                          </a:solidFill>
                        </a:rPr>
                        <a:t>Type Y</a:t>
                      </a:r>
                      <a:endParaRPr lang="en-US" sz="2400" b="0" dirty="0"/>
                    </a:p>
                  </a:txBody>
                  <a:tcPr anchor="ctr">
                    <a:solidFill>
                      <a:schemeClr val="bg1"/>
                    </a:solidFill>
                  </a:tcPr>
                </a:tc>
                <a:tc>
                  <a:txBody>
                    <a:bodyPr/>
                    <a:lstStyle/>
                    <a:p>
                      <a:pPr algn="ctr"/>
                      <a:r>
                        <a:rPr lang="en-US" sz="2400" b="0" dirty="0" smtClean="0"/>
                        <a:t>In</a:t>
                      </a:r>
                      <a:r>
                        <a:rPr lang="en-US" sz="2400" b="0" baseline="0" dirty="0" smtClean="0"/>
                        <a:t> the pub</a:t>
                      </a:r>
                      <a:endParaRPr lang="en-US" sz="2400" b="0" dirty="0"/>
                    </a:p>
                  </a:txBody>
                  <a:tcPr anchor="ctr"/>
                </a:tc>
                <a:tc>
                  <a:txBody>
                    <a:bodyPr/>
                    <a:lstStyle/>
                    <a:p>
                      <a:pPr algn="ctr"/>
                      <a:r>
                        <a:rPr lang="en-US" sz="2400" b="0" dirty="0" smtClean="0"/>
                        <a:t>Stay</a:t>
                      </a:r>
                      <a:r>
                        <a:rPr lang="en-US" sz="2400" b="0" baseline="0" dirty="0" smtClean="0"/>
                        <a:t> at home</a:t>
                      </a:r>
                      <a:endParaRPr lang="en-US" sz="2400" b="0" dirty="0"/>
                    </a:p>
                  </a:txBody>
                  <a:tcPr anchor="ctr"/>
                </a:tc>
              </a:tr>
              <a:tr h="6273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rPr>
                        <a:t>Smoking</a:t>
                      </a:r>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2</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r h="745182">
                <a:tc>
                  <a:txBody>
                    <a:bodyPr/>
                    <a:lstStyle/>
                    <a:p>
                      <a:pPr algn="ctr"/>
                      <a:r>
                        <a:rPr lang="en-US" sz="2400" b="0" dirty="0" smtClean="0">
                          <a:solidFill>
                            <a:schemeClr val="tx1"/>
                          </a:solidFill>
                        </a:rPr>
                        <a:t>Not</a:t>
                      </a:r>
                      <a:r>
                        <a:rPr lang="en-US" sz="2400" b="0" baseline="0" dirty="0" smtClean="0">
                          <a:solidFill>
                            <a:schemeClr val="tx1"/>
                          </a:solidFill>
                        </a:rPr>
                        <a:t> smoking</a:t>
                      </a:r>
                      <a:endParaRPr lang="en-US" sz="2400" b="0"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0" dirty="0" smtClean="0">
                          <a:solidFill>
                            <a:schemeClr val="bg2">
                              <a:lumMod val="10000"/>
                            </a:schemeClr>
                          </a:solidFill>
                        </a:rPr>
                        <a:t>, </a:t>
                      </a:r>
                      <a:r>
                        <a:rPr lang="en-US" sz="2400" b="1" dirty="0" smtClean="0">
                          <a:solidFill>
                            <a:schemeClr val="accent3">
                              <a:lumMod val="10000"/>
                            </a:schemeClr>
                          </a:solidFill>
                        </a:rPr>
                        <a:t>0</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0" dirty="0" smtClean="0">
                          <a:solidFill>
                            <a:schemeClr val="bg2">
                              <a:lumMod val="10000"/>
                            </a:schemeClr>
                          </a:solidFill>
                        </a:rPr>
                        <a:t>, </a:t>
                      </a:r>
                      <a:r>
                        <a:rPr lang="en-US" sz="2400" b="1" dirty="0" smtClean="0">
                          <a:solidFill>
                            <a:schemeClr val="bg2">
                              <a:lumMod val="10000"/>
                            </a:schemeClr>
                          </a:solidFill>
                        </a:rPr>
                        <a:t>1</a:t>
                      </a:r>
                      <a:endParaRPr lang="en-US" sz="2400" b="1" dirty="0"/>
                    </a:p>
                  </a:txBody>
                  <a:tcPr anchor="ctr">
                    <a:solidFill>
                      <a:schemeClr val="accent5">
                        <a:lumMod val="20000"/>
                        <a:lumOff val="80000"/>
                      </a:schemeClr>
                    </a:solidFill>
                  </a:tcPr>
                </a:tc>
              </a:tr>
            </a:tbl>
          </a:graphicData>
        </a:graphic>
      </p:graphicFrame>
      <p:sp>
        <p:nvSpPr>
          <p:cNvPr id="14" name="Rectangle 13"/>
          <p:cNvSpPr/>
          <p:nvPr/>
        </p:nvSpPr>
        <p:spPr>
          <a:xfrm>
            <a:off x="3367071" y="5072085"/>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979577" y="2443149"/>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821657" y="2443149"/>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470676" y="5072085"/>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979577" y="3173409"/>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016090" y="5802345"/>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821657" y="5802345"/>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821657" y="3173409"/>
            <a:ext cx="693747" cy="4746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 and smoking</a:t>
            </a:r>
            <a:endParaRPr lang="en-US" dirty="0"/>
          </a:p>
        </p:txBody>
      </p:sp>
      <p:graphicFrame>
        <p:nvGraphicFramePr>
          <p:cNvPr id="7" name="Content Placeholder 6"/>
          <p:cNvGraphicFramePr>
            <a:graphicFrameLocks noGrp="1"/>
          </p:cNvGraphicFramePr>
          <p:nvPr>
            <p:ph idx="1"/>
          </p:nvPr>
        </p:nvGraphicFramePr>
        <p:xfrm>
          <a:off x="2344707" y="1895455"/>
          <a:ext cx="5111820" cy="2336833"/>
        </p:xfrm>
        <a:graphic>
          <a:graphicData uri="http://schemas.openxmlformats.org/drawingml/2006/table">
            <a:tbl>
              <a:tblPr firstRow="1" bandRow="1">
                <a:tableStyleId>{5C22544A-7EE6-4342-B048-85BDC9FD1C3A}</a:tableStyleId>
              </a:tblPr>
              <a:tblGrid>
                <a:gridCol w="1703940"/>
                <a:gridCol w="1703940"/>
                <a:gridCol w="1703940"/>
              </a:tblGrid>
              <a:tr h="804282">
                <a:tc>
                  <a:txBody>
                    <a:bodyPr/>
                    <a:lstStyle/>
                    <a:p>
                      <a:pPr algn="ctr"/>
                      <a:r>
                        <a:rPr lang="en-US" sz="2400" b="1" dirty="0" smtClean="0">
                          <a:solidFill>
                            <a:srgbClr val="7030A0"/>
                          </a:solidFill>
                        </a:rPr>
                        <a:t>NO</a:t>
                      </a:r>
                      <a:r>
                        <a:rPr lang="en-US" sz="2400" b="1" baseline="0" dirty="0" smtClean="0">
                          <a:solidFill>
                            <a:srgbClr val="7030A0"/>
                          </a:solidFill>
                        </a:rPr>
                        <a:t> BAN</a:t>
                      </a:r>
                      <a:endParaRPr lang="en-US" sz="2400" b="1" dirty="0">
                        <a:solidFill>
                          <a:srgbClr val="7030A0"/>
                        </a:solidFill>
                      </a:endParaRPr>
                    </a:p>
                  </a:txBody>
                  <a:tcPr anchor="ctr">
                    <a:solidFill>
                      <a:schemeClr val="bg1"/>
                    </a:solidFill>
                  </a:tcPr>
                </a:tc>
                <a:tc>
                  <a:txBody>
                    <a:bodyPr/>
                    <a:lstStyle/>
                    <a:p>
                      <a:pPr algn="ctr"/>
                      <a:r>
                        <a:rPr lang="en-US" sz="2400" b="1" dirty="0" smtClean="0"/>
                        <a:t>PUB</a:t>
                      </a:r>
                      <a:endParaRPr lang="en-US" sz="2400" b="1" dirty="0"/>
                    </a:p>
                  </a:txBody>
                  <a:tcPr anchor="ctr"/>
                </a:tc>
                <a:tc>
                  <a:txBody>
                    <a:bodyPr/>
                    <a:lstStyle/>
                    <a:p>
                      <a:pPr algn="ctr"/>
                      <a:r>
                        <a:rPr lang="en-US" sz="2400" b="1" dirty="0" smtClean="0"/>
                        <a:t>HOME</a:t>
                      </a:r>
                      <a:endParaRPr lang="en-US" sz="2400" b="1" dirty="0"/>
                    </a:p>
                  </a:txBody>
                  <a:tcPr anchor="ctr"/>
                </a:tc>
              </a:tr>
              <a:tr h="8042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PUB</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1" dirty="0" smtClean="0">
                          <a:solidFill>
                            <a:schemeClr val="bg2">
                              <a:lumMod val="10000"/>
                            </a:schemeClr>
                          </a:solidFill>
                        </a:rPr>
                        <a:t>, 2</a:t>
                      </a:r>
                      <a:r>
                        <a:rPr lang="en-US" sz="2400" b="1" dirty="0" smtClean="0">
                          <a:solidFill>
                            <a:schemeClr val="accent3">
                              <a:lumMod val="10000"/>
                            </a:schemeClr>
                          </a:solidFill>
                        </a:rPr>
                        <a:t>, </a:t>
                      </a:r>
                      <a:r>
                        <a:rPr lang="en-US" sz="2400" b="1" dirty="0" smtClean="0">
                          <a:solidFill>
                            <a:srgbClr val="7030A0"/>
                          </a:solidFill>
                        </a:rPr>
                        <a:t>Y+X</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bg2">
                              <a:lumMod val="10000"/>
                            </a:schemeClr>
                          </a:solidFill>
                        </a:rPr>
                        <a:t>, 1, </a:t>
                      </a:r>
                      <a:r>
                        <a:rPr lang="en-US" sz="2400" b="1" dirty="0" smtClean="0">
                          <a:solidFill>
                            <a:srgbClr val="7030A0"/>
                          </a:solidFill>
                        </a:rPr>
                        <a:t>X</a:t>
                      </a:r>
                      <a:endParaRPr lang="en-US" sz="2400" b="1" dirty="0">
                        <a:solidFill>
                          <a:srgbClr val="7030A0"/>
                        </a:solidFill>
                      </a:endParaRPr>
                    </a:p>
                  </a:txBody>
                  <a:tcPr anchor="ctr">
                    <a:solidFill>
                      <a:schemeClr val="accent5">
                        <a:lumMod val="20000"/>
                        <a:lumOff val="80000"/>
                      </a:schemeClr>
                    </a:solidFill>
                  </a:tcPr>
                </a:tc>
              </a:tr>
              <a:tr h="728269">
                <a:tc>
                  <a:txBody>
                    <a:bodyPr/>
                    <a:lstStyle/>
                    <a:p>
                      <a:pPr algn="ctr"/>
                      <a:r>
                        <a:rPr lang="en-US" sz="2400" b="1" dirty="0" smtClean="0">
                          <a:solidFill>
                            <a:schemeClr val="tx1"/>
                          </a:solidFill>
                        </a:rPr>
                        <a:t>HOME</a:t>
                      </a:r>
                      <a:endParaRPr lang="en-US" sz="2400" b="1"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2</a:t>
                      </a:r>
                      <a:r>
                        <a:rPr lang="en-US" sz="2400" b="1" dirty="0" smtClean="0">
                          <a:solidFill>
                            <a:schemeClr val="accent3">
                              <a:lumMod val="10000"/>
                            </a:schemeClr>
                          </a:solidFill>
                        </a:rPr>
                        <a:t>, </a:t>
                      </a:r>
                      <a:r>
                        <a:rPr lang="en-US" sz="2400" b="1" dirty="0" smtClean="0">
                          <a:solidFill>
                            <a:srgbClr val="7030A0"/>
                          </a:solidFill>
                        </a:rPr>
                        <a:t>Y</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3" name="Content Placeholder 6"/>
          <p:cNvGraphicFramePr>
            <a:graphicFrameLocks/>
          </p:cNvGraphicFramePr>
          <p:nvPr/>
        </p:nvGraphicFramePr>
        <p:xfrm>
          <a:off x="2344706" y="4308930"/>
          <a:ext cx="5111820" cy="2115917"/>
        </p:xfrm>
        <a:graphic>
          <a:graphicData uri="http://schemas.openxmlformats.org/drawingml/2006/table">
            <a:tbl>
              <a:tblPr firstRow="1" bandRow="1">
                <a:tableStyleId>{5C22544A-7EE6-4342-B048-85BDC9FD1C3A}</a:tableStyleId>
              </a:tblPr>
              <a:tblGrid>
                <a:gridCol w="1703940"/>
                <a:gridCol w="1703940"/>
                <a:gridCol w="1703940"/>
              </a:tblGrid>
              <a:tr h="790064">
                <a:tc>
                  <a:txBody>
                    <a:bodyPr/>
                    <a:lstStyle/>
                    <a:p>
                      <a:pPr algn="ctr"/>
                      <a:r>
                        <a:rPr lang="en-US" sz="2400" b="1" baseline="0" dirty="0" smtClean="0">
                          <a:solidFill>
                            <a:srgbClr val="7030A0"/>
                          </a:solidFill>
                        </a:rPr>
                        <a:t>BAN SMOK.</a:t>
                      </a:r>
                      <a:endParaRPr lang="en-US" sz="2400" b="1" dirty="0">
                        <a:solidFill>
                          <a:srgbClr val="7030A0"/>
                        </a:solidFill>
                      </a:endParaRPr>
                    </a:p>
                  </a:txBody>
                  <a:tcPr anchor="ctr">
                    <a:solidFill>
                      <a:schemeClr val="bg1"/>
                    </a:solidFill>
                  </a:tcPr>
                </a:tc>
                <a:tc>
                  <a:txBody>
                    <a:bodyPr/>
                    <a:lstStyle/>
                    <a:p>
                      <a:pPr algn="ctr"/>
                      <a:r>
                        <a:rPr lang="en-US" sz="2400" b="1" dirty="0" smtClean="0"/>
                        <a:t>PUB</a:t>
                      </a:r>
                      <a:endParaRPr lang="en-US" sz="2400" b="1" dirty="0"/>
                    </a:p>
                  </a:txBody>
                  <a:tcPr anchor="ctr"/>
                </a:tc>
                <a:tc>
                  <a:txBody>
                    <a:bodyPr/>
                    <a:lstStyle/>
                    <a:p>
                      <a:pPr algn="ctr"/>
                      <a:r>
                        <a:rPr lang="en-US" sz="2400" b="1" dirty="0" smtClean="0"/>
                        <a:t>HOME</a:t>
                      </a:r>
                      <a:endParaRPr lang="en-US" sz="2400" b="1" dirty="0"/>
                    </a:p>
                  </a:txBody>
                  <a:tcPr anchor="ctr"/>
                </a:tc>
              </a:tr>
              <a:tr h="5909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PUB</a:t>
                      </a:r>
                    </a:p>
                  </a:txBody>
                  <a:tcPr anchor="ctr">
                    <a:solidFill>
                      <a:schemeClr val="bg2">
                        <a:lumMod val="50000"/>
                      </a:schemeClr>
                    </a:solidFill>
                  </a:tcPr>
                </a:tc>
                <a:tc>
                  <a:txBody>
                    <a:bodyPr/>
                    <a:lstStyle/>
                    <a:p>
                      <a:pPr algn="ctr"/>
                      <a:r>
                        <a:rPr lang="en-US" sz="2400" b="1" dirty="0" smtClean="0">
                          <a:solidFill>
                            <a:srgbClr val="C00000"/>
                          </a:solidFill>
                        </a:rPr>
                        <a:t>2</a:t>
                      </a:r>
                      <a:r>
                        <a:rPr lang="en-US" sz="2400" b="1"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X+Y</a:t>
                      </a:r>
                      <a:endParaRPr lang="en-US" sz="2400" b="1"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2</a:t>
                      </a:r>
                      <a:r>
                        <a:rPr lang="en-US" sz="2400" b="1" dirty="0" smtClean="0">
                          <a:solidFill>
                            <a:schemeClr val="bg2">
                              <a:lumMod val="10000"/>
                            </a:schemeClr>
                          </a:solidFill>
                        </a:rPr>
                        <a:t>, 1, </a:t>
                      </a:r>
                      <a:r>
                        <a:rPr lang="en-US" sz="2400" b="1" dirty="0" smtClean="0">
                          <a:solidFill>
                            <a:srgbClr val="7030A0"/>
                          </a:solidFill>
                        </a:rPr>
                        <a:t>X</a:t>
                      </a:r>
                      <a:endParaRPr lang="en-US" sz="2400" b="1" dirty="0">
                        <a:solidFill>
                          <a:srgbClr val="7030A0"/>
                        </a:solidFill>
                      </a:endParaRPr>
                    </a:p>
                  </a:txBody>
                  <a:tcPr anchor="ctr">
                    <a:solidFill>
                      <a:schemeClr val="accent5">
                        <a:lumMod val="20000"/>
                        <a:lumOff val="80000"/>
                      </a:schemeClr>
                    </a:solidFill>
                  </a:tcPr>
                </a:tc>
              </a:tr>
              <a:tr h="701958">
                <a:tc>
                  <a:txBody>
                    <a:bodyPr/>
                    <a:lstStyle/>
                    <a:p>
                      <a:pPr algn="ctr"/>
                      <a:r>
                        <a:rPr lang="en-US" sz="2400" b="1" dirty="0" smtClean="0">
                          <a:solidFill>
                            <a:schemeClr val="tx1"/>
                          </a:solidFill>
                        </a:rPr>
                        <a:t>HOME</a:t>
                      </a:r>
                      <a:endParaRPr lang="en-US" sz="2400" b="1"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a:t>
                      </a:r>
                      <a:r>
                        <a:rPr lang="en-US" sz="2400" b="1" dirty="0" smtClean="0">
                          <a:solidFill>
                            <a:schemeClr val="accent3">
                              <a:lumMod val="10000"/>
                            </a:schemeClr>
                          </a:solidFill>
                        </a:rPr>
                        <a:t>0, </a:t>
                      </a:r>
                      <a:r>
                        <a:rPr lang="en-US" sz="2400" b="1" dirty="0" smtClean="0">
                          <a:solidFill>
                            <a:srgbClr val="7030A0"/>
                          </a:solidFill>
                        </a:rPr>
                        <a:t>Y</a:t>
                      </a:r>
                      <a:r>
                        <a:rPr lang="en-US" sz="2400" b="1"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1, </a:t>
                      </a:r>
                      <a:r>
                        <a:rPr lang="en-US" sz="2400" b="1" dirty="0" smtClean="0">
                          <a:solidFill>
                            <a:srgbClr val="7030A0"/>
                          </a:solidFill>
                        </a:rPr>
                        <a:t>0</a:t>
                      </a:r>
                      <a:endParaRPr lang="en-US" sz="2400" b="1" dirty="0">
                        <a:solidFill>
                          <a:srgbClr val="7030A0"/>
                        </a:solidFill>
                      </a:endParaRPr>
                    </a:p>
                  </a:txBody>
                  <a:tcPr anchor="ctr">
                    <a:solidFill>
                      <a:schemeClr val="accent5">
                        <a:lumMod val="20000"/>
                        <a:lumOff val="80000"/>
                      </a:schemeClr>
                    </a:solidFill>
                  </a:tcPr>
                </a:tc>
              </a:tr>
            </a:tbl>
          </a:graphicData>
        </a:graphic>
      </p:graphicFrame>
      <p:sp>
        <p:nvSpPr>
          <p:cNvPr id="25" name="TextBox 24"/>
          <p:cNvSpPr txBox="1"/>
          <p:nvPr/>
        </p:nvSpPr>
        <p:spPr>
          <a:xfrm>
            <a:off x="2527272" y="1347759"/>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Type Y - smoking</a:t>
            </a:r>
            <a:endParaRPr lang="en-US" b="1" dirty="0">
              <a:solidFill>
                <a:schemeClr val="accent3">
                  <a:lumMod val="10000"/>
                </a:schemeClr>
              </a:solidFill>
            </a:endParaRPr>
          </a:p>
        </p:txBody>
      </p:sp>
      <p:sp>
        <p:nvSpPr>
          <p:cNvPr id="27" name="TextBox 26"/>
          <p:cNvSpPr txBox="1"/>
          <p:nvPr/>
        </p:nvSpPr>
        <p:spPr>
          <a:xfrm>
            <a:off x="0" y="3648078"/>
            <a:ext cx="2344707" cy="1569660"/>
          </a:xfrm>
          <a:prstGeom prst="rect">
            <a:avLst/>
          </a:prstGeom>
          <a:noFill/>
        </p:spPr>
        <p:txBody>
          <a:bodyPr wrap="square" rtlCol="0">
            <a:spAutoFit/>
          </a:bodyPr>
          <a:lstStyle/>
          <a:p>
            <a:pPr algn="ctr"/>
            <a:r>
              <a:rPr lang="en-US" sz="3200" b="1" dirty="0" smtClean="0">
                <a:solidFill>
                  <a:srgbClr val="C00000"/>
                </a:solidFill>
              </a:rPr>
              <a:t>Type X</a:t>
            </a:r>
          </a:p>
          <a:p>
            <a:pPr algn="ctr"/>
            <a:r>
              <a:rPr lang="en-US" sz="3200" b="1" dirty="0" smtClean="0">
                <a:solidFill>
                  <a:srgbClr val="C00000"/>
                </a:solidFill>
              </a:rPr>
              <a:t>Not smoking</a:t>
            </a:r>
            <a:endParaRPr lang="en-US"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Restaurants and smoking</a:t>
            </a:r>
            <a:endParaRPr lang="en-US" dirty="0"/>
          </a:p>
        </p:txBody>
      </p:sp>
      <p:graphicFrame>
        <p:nvGraphicFramePr>
          <p:cNvPr id="7" name="Content Placeholder 6"/>
          <p:cNvGraphicFramePr>
            <a:graphicFrameLocks noGrp="1"/>
          </p:cNvGraphicFramePr>
          <p:nvPr>
            <p:ph idx="1"/>
          </p:nvPr>
        </p:nvGraphicFramePr>
        <p:xfrm>
          <a:off x="2344707" y="1895455"/>
          <a:ext cx="5111820" cy="2336833"/>
        </p:xfrm>
        <a:graphic>
          <a:graphicData uri="http://schemas.openxmlformats.org/drawingml/2006/table">
            <a:tbl>
              <a:tblPr firstRow="1" bandRow="1">
                <a:tableStyleId>{5C22544A-7EE6-4342-B048-85BDC9FD1C3A}</a:tableStyleId>
              </a:tblPr>
              <a:tblGrid>
                <a:gridCol w="1703940"/>
                <a:gridCol w="1703940"/>
                <a:gridCol w="1703940"/>
              </a:tblGrid>
              <a:tr h="804282">
                <a:tc>
                  <a:txBody>
                    <a:bodyPr/>
                    <a:lstStyle/>
                    <a:p>
                      <a:pPr algn="ctr"/>
                      <a:r>
                        <a:rPr lang="en-US" sz="2400" b="1" dirty="0" smtClean="0">
                          <a:solidFill>
                            <a:srgbClr val="7030A0"/>
                          </a:solidFill>
                        </a:rPr>
                        <a:t>NO</a:t>
                      </a:r>
                      <a:r>
                        <a:rPr lang="en-US" sz="2400" b="1" baseline="0" dirty="0" smtClean="0">
                          <a:solidFill>
                            <a:srgbClr val="7030A0"/>
                          </a:solidFill>
                        </a:rPr>
                        <a:t> BAN</a:t>
                      </a:r>
                      <a:endParaRPr lang="en-US" sz="2400" b="1" dirty="0">
                        <a:solidFill>
                          <a:srgbClr val="7030A0"/>
                        </a:solidFill>
                      </a:endParaRPr>
                    </a:p>
                  </a:txBody>
                  <a:tcPr anchor="ctr">
                    <a:solidFill>
                      <a:schemeClr val="bg1"/>
                    </a:solidFill>
                  </a:tcPr>
                </a:tc>
                <a:tc>
                  <a:txBody>
                    <a:bodyPr/>
                    <a:lstStyle/>
                    <a:p>
                      <a:pPr algn="ctr"/>
                      <a:r>
                        <a:rPr lang="en-US" sz="2400" b="1" dirty="0" smtClean="0"/>
                        <a:t>PUB</a:t>
                      </a:r>
                      <a:endParaRPr lang="en-US" sz="2400" b="1" dirty="0"/>
                    </a:p>
                  </a:txBody>
                  <a:tcPr anchor="ctr"/>
                </a:tc>
                <a:tc>
                  <a:txBody>
                    <a:bodyPr/>
                    <a:lstStyle/>
                    <a:p>
                      <a:pPr algn="ctr"/>
                      <a:r>
                        <a:rPr lang="en-US" sz="2400" b="1" dirty="0" smtClean="0"/>
                        <a:t>HOME</a:t>
                      </a:r>
                      <a:endParaRPr lang="en-US" sz="2400" b="1" dirty="0"/>
                    </a:p>
                  </a:txBody>
                  <a:tcPr anchor="ctr"/>
                </a:tc>
              </a:tr>
              <a:tr h="8042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PUB</a:t>
                      </a:r>
                    </a:p>
                  </a:txBody>
                  <a:tcPr anchor="ctr">
                    <a:solidFill>
                      <a:schemeClr val="bg2">
                        <a:lumMod val="50000"/>
                      </a:schemeClr>
                    </a:solidFill>
                  </a:tcPr>
                </a:tc>
                <a:tc>
                  <a:txBody>
                    <a:bodyPr/>
                    <a:lstStyle/>
                    <a:p>
                      <a:pPr algn="ctr"/>
                      <a:r>
                        <a:rPr lang="en-US" sz="2400" b="1" dirty="0" smtClean="0">
                          <a:solidFill>
                            <a:srgbClr val="C00000"/>
                          </a:solidFill>
                        </a:rPr>
                        <a:t>0</a:t>
                      </a:r>
                      <a:r>
                        <a:rPr lang="en-US" sz="2400" b="1"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accent3">
                              <a:lumMod val="10000"/>
                            </a:schemeClr>
                          </a:solidFill>
                        </a:rPr>
                        <a:t>, </a:t>
                      </a:r>
                      <a:r>
                        <a:rPr lang="en-US" sz="2400" b="1" u="sng" dirty="0" smtClean="0">
                          <a:solidFill>
                            <a:srgbClr val="7030A0"/>
                          </a:solidFill>
                        </a:rPr>
                        <a:t>X+Y</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0</a:t>
                      </a:r>
                      <a:r>
                        <a:rPr lang="en-US" sz="2400" b="1" dirty="0" smtClean="0">
                          <a:solidFill>
                            <a:schemeClr val="bg2">
                              <a:lumMod val="10000"/>
                            </a:schemeClr>
                          </a:solidFill>
                        </a:rPr>
                        <a:t>, 1, </a:t>
                      </a:r>
                      <a:r>
                        <a:rPr lang="en-US" sz="2400" b="1" u="sng" dirty="0" smtClean="0">
                          <a:solidFill>
                            <a:srgbClr val="7030A0"/>
                          </a:solidFill>
                        </a:rPr>
                        <a:t>X</a:t>
                      </a:r>
                      <a:endParaRPr lang="en-US" sz="2400" b="1" u="sng" dirty="0">
                        <a:solidFill>
                          <a:srgbClr val="7030A0"/>
                        </a:solidFill>
                      </a:endParaRPr>
                    </a:p>
                  </a:txBody>
                  <a:tcPr anchor="ctr">
                    <a:solidFill>
                      <a:schemeClr val="accent5">
                        <a:lumMod val="20000"/>
                        <a:lumOff val="80000"/>
                      </a:schemeClr>
                    </a:solidFill>
                  </a:tcPr>
                </a:tc>
              </a:tr>
              <a:tr h="728269">
                <a:tc>
                  <a:txBody>
                    <a:bodyPr/>
                    <a:lstStyle/>
                    <a:p>
                      <a:pPr algn="ctr"/>
                      <a:r>
                        <a:rPr lang="en-US" sz="2400" b="1" dirty="0" smtClean="0">
                          <a:solidFill>
                            <a:schemeClr val="tx1"/>
                          </a:solidFill>
                        </a:rPr>
                        <a:t>HOME</a:t>
                      </a:r>
                      <a:endParaRPr lang="en-US" sz="2400" b="1" dirty="0"/>
                    </a:p>
                  </a:txBody>
                  <a:tcPr anchor="ctr">
                    <a:solidFill>
                      <a:schemeClr val="bg2">
                        <a:lumMod val="50000"/>
                      </a:schemeClr>
                    </a:solidFill>
                  </a:tcPr>
                </a:tc>
                <a:tc>
                  <a:txBody>
                    <a:bodyPr/>
                    <a:lstStyle/>
                    <a:p>
                      <a:pPr algn="ctr"/>
                      <a:r>
                        <a:rPr lang="en-US" sz="2400" b="1" u="sng" dirty="0" smtClean="0">
                          <a:solidFill>
                            <a:srgbClr val="C00000"/>
                          </a:solidFill>
                        </a:rPr>
                        <a:t>1</a:t>
                      </a:r>
                      <a:r>
                        <a:rPr lang="en-US" sz="2400" b="1" dirty="0" smtClean="0">
                          <a:solidFill>
                            <a:schemeClr val="bg2">
                              <a:lumMod val="10000"/>
                            </a:schemeClr>
                          </a:solidFill>
                        </a:rPr>
                        <a:t>, </a:t>
                      </a:r>
                      <a:r>
                        <a:rPr lang="en-US" sz="2400" b="1" u="sng" dirty="0" smtClean="0">
                          <a:solidFill>
                            <a:schemeClr val="bg2">
                              <a:lumMod val="10000"/>
                            </a:schemeClr>
                          </a:solidFill>
                        </a:rPr>
                        <a:t>2</a:t>
                      </a:r>
                      <a:r>
                        <a:rPr lang="en-US" sz="2400" b="1" dirty="0" smtClean="0">
                          <a:solidFill>
                            <a:schemeClr val="accent3">
                              <a:lumMod val="10000"/>
                            </a:schemeClr>
                          </a:solidFill>
                        </a:rPr>
                        <a:t>, </a:t>
                      </a:r>
                      <a:r>
                        <a:rPr lang="en-US" sz="2400" b="1" u="sng" dirty="0" smtClean="0">
                          <a:solidFill>
                            <a:srgbClr val="7030A0"/>
                          </a:solidFill>
                        </a:rPr>
                        <a:t>Y</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1</a:t>
                      </a:r>
                      <a:r>
                        <a:rPr lang="en-US" sz="2400" b="1" dirty="0" smtClean="0">
                          <a:solidFill>
                            <a:schemeClr val="bg2">
                              <a:lumMod val="10000"/>
                            </a:schemeClr>
                          </a:solidFill>
                        </a:rPr>
                        <a:t>, 1, </a:t>
                      </a:r>
                      <a:r>
                        <a:rPr lang="en-US" sz="2400" b="1" u="sng" dirty="0" smtClean="0">
                          <a:solidFill>
                            <a:srgbClr val="7030A0"/>
                          </a:solidFill>
                        </a:rPr>
                        <a:t>0</a:t>
                      </a:r>
                      <a:endParaRPr lang="en-US" sz="2400" b="1" u="sng" dirty="0">
                        <a:solidFill>
                          <a:srgbClr val="7030A0"/>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aphicFrame>
        <p:nvGraphicFramePr>
          <p:cNvPr id="23" name="Content Placeholder 6"/>
          <p:cNvGraphicFramePr>
            <a:graphicFrameLocks/>
          </p:cNvGraphicFramePr>
          <p:nvPr/>
        </p:nvGraphicFramePr>
        <p:xfrm>
          <a:off x="2344706" y="4308930"/>
          <a:ext cx="5111820" cy="2115917"/>
        </p:xfrm>
        <a:graphic>
          <a:graphicData uri="http://schemas.openxmlformats.org/drawingml/2006/table">
            <a:tbl>
              <a:tblPr firstRow="1" bandRow="1">
                <a:tableStyleId>{5C22544A-7EE6-4342-B048-85BDC9FD1C3A}</a:tableStyleId>
              </a:tblPr>
              <a:tblGrid>
                <a:gridCol w="1703940"/>
                <a:gridCol w="1703940"/>
                <a:gridCol w="1703940"/>
              </a:tblGrid>
              <a:tr h="790064">
                <a:tc>
                  <a:txBody>
                    <a:bodyPr/>
                    <a:lstStyle/>
                    <a:p>
                      <a:pPr algn="ctr"/>
                      <a:r>
                        <a:rPr lang="en-US" sz="2400" b="1" baseline="0" dirty="0" smtClean="0">
                          <a:solidFill>
                            <a:srgbClr val="7030A0"/>
                          </a:solidFill>
                        </a:rPr>
                        <a:t>BAN SMOK.</a:t>
                      </a:r>
                      <a:endParaRPr lang="en-US" sz="2400" b="1" dirty="0">
                        <a:solidFill>
                          <a:srgbClr val="7030A0"/>
                        </a:solidFill>
                      </a:endParaRPr>
                    </a:p>
                  </a:txBody>
                  <a:tcPr anchor="ctr">
                    <a:solidFill>
                      <a:schemeClr val="bg1"/>
                    </a:solidFill>
                  </a:tcPr>
                </a:tc>
                <a:tc>
                  <a:txBody>
                    <a:bodyPr/>
                    <a:lstStyle/>
                    <a:p>
                      <a:pPr algn="ctr"/>
                      <a:r>
                        <a:rPr lang="en-US" sz="2400" b="1" dirty="0" smtClean="0"/>
                        <a:t>PUB</a:t>
                      </a:r>
                      <a:endParaRPr lang="en-US" sz="2400" b="1" dirty="0"/>
                    </a:p>
                  </a:txBody>
                  <a:tcPr anchor="ctr"/>
                </a:tc>
                <a:tc>
                  <a:txBody>
                    <a:bodyPr/>
                    <a:lstStyle/>
                    <a:p>
                      <a:pPr algn="ctr"/>
                      <a:r>
                        <a:rPr lang="en-US" sz="2400" b="1" dirty="0" smtClean="0"/>
                        <a:t>HOME</a:t>
                      </a:r>
                      <a:endParaRPr lang="en-US" sz="2400" b="1" dirty="0"/>
                    </a:p>
                  </a:txBody>
                  <a:tcPr anchor="ctr"/>
                </a:tc>
              </a:tr>
              <a:tr h="59099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PUB</a:t>
                      </a:r>
                    </a:p>
                  </a:txBody>
                  <a:tcPr anchor="ctr">
                    <a:solidFill>
                      <a:schemeClr val="bg2">
                        <a:lumMod val="50000"/>
                      </a:schemeClr>
                    </a:solidFill>
                  </a:tcPr>
                </a:tc>
                <a:tc>
                  <a:txBody>
                    <a:bodyPr/>
                    <a:lstStyle/>
                    <a:p>
                      <a:pPr algn="ctr"/>
                      <a:r>
                        <a:rPr lang="en-US" sz="2400" b="1" u="sng" dirty="0" smtClean="0">
                          <a:solidFill>
                            <a:srgbClr val="C00000"/>
                          </a:solidFill>
                        </a:rPr>
                        <a:t>2</a:t>
                      </a:r>
                      <a:r>
                        <a:rPr lang="en-US" sz="2400" b="1" dirty="0" smtClean="0">
                          <a:solidFill>
                            <a:schemeClr val="bg2">
                              <a:lumMod val="10000"/>
                            </a:schemeClr>
                          </a:solidFill>
                        </a:rPr>
                        <a:t>, </a:t>
                      </a:r>
                      <a:r>
                        <a:rPr lang="en-US" sz="2400" b="1" dirty="0" smtClean="0">
                          <a:solidFill>
                            <a:schemeClr val="accent3">
                              <a:lumMod val="10000"/>
                            </a:schemeClr>
                          </a:solidFill>
                        </a:rPr>
                        <a:t>0, </a:t>
                      </a:r>
                      <a:r>
                        <a:rPr lang="en-US" sz="2400" b="1" u="sng" dirty="0" smtClean="0">
                          <a:solidFill>
                            <a:srgbClr val="7030A0"/>
                          </a:solidFill>
                        </a:rPr>
                        <a:t>X+Y</a:t>
                      </a:r>
                      <a:endParaRPr lang="en-US" sz="2400" b="1" u="sng" dirty="0">
                        <a:solidFill>
                          <a:srgbClr val="7030A0"/>
                        </a:solidFill>
                      </a:endParaRPr>
                    </a:p>
                  </a:txBody>
                  <a:tcPr anchor="ctr">
                    <a:solidFill>
                      <a:schemeClr val="accent5">
                        <a:lumMod val="20000"/>
                        <a:lumOff val="80000"/>
                      </a:schemeClr>
                    </a:solidFill>
                  </a:tcPr>
                </a:tc>
                <a:tc>
                  <a:txBody>
                    <a:bodyPr/>
                    <a:lstStyle/>
                    <a:p>
                      <a:pPr algn="ctr"/>
                      <a:r>
                        <a:rPr lang="en-US" sz="2400" b="1" u="sng" dirty="0" smtClean="0">
                          <a:solidFill>
                            <a:srgbClr val="C00000"/>
                          </a:solidFill>
                        </a:rPr>
                        <a:t>2</a:t>
                      </a:r>
                      <a:r>
                        <a:rPr lang="en-US" sz="2400" b="1" dirty="0" smtClean="0">
                          <a:solidFill>
                            <a:schemeClr val="bg2">
                              <a:lumMod val="10000"/>
                            </a:schemeClr>
                          </a:solidFill>
                        </a:rPr>
                        <a:t>, </a:t>
                      </a:r>
                      <a:r>
                        <a:rPr lang="en-US" sz="2400" b="1" u="sng" dirty="0" smtClean="0">
                          <a:solidFill>
                            <a:schemeClr val="bg2">
                              <a:lumMod val="10000"/>
                            </a:schemeClr>
                          </a:solidFill>
                        </a:rPr>
                        <a:t>1</a:t>
                      </a:r>
                      <a:r>
                        <a:rPr lang="en-US" sz="2400" b="1" dirty="0" smtClean="0">
                          <a:solidFill>
                            <a:schemeClr val="bg2">
                              <a:lumMod val="10000"/>
                            </a:schemeClr>
                          </a:solidFill>
                        </a:rPr>
                        <a:t>, </a:t>
                      </a:r>
                      <a:r>
                        <a:rPr lang="en-US" sz="2400" b="1" u="sng" dirty="0" smtClean="0">
                          <a:solidFill>
                            <a:srgbClr val="7030A0"/>
                          </a:solidFill>
                        </a:rPr>
                        <a:t>X</a:t>
                      </a:r>
                      <a:endParaRPr lang="en-US" sz="2400" b="1" u="sng" dirty="0">
                        <a:solidFill>
                          <a:srgbClr val="7030A0"/>
                        </a:solidFill>
                      </a:endParaRPr>
                    </a:p>
                  </a:txBody>
                  <a:tcPr anchor="ctr">
                    <a:solidFill>
                      <a:schemeClr val="accent5">
                        <a:lumMod val="20000"/>
                        <a:lumOff val="80000"/>
                      </a:schemeClr>
                    </a:solidFill>
                  </a:tcPr>
                </a:tc>
              </a:tr>
              <a:tr h="701958">
                <a:tc>
                  <a:txBody>
                    <a:bodyPr/>
                    <a:lstStyle/>
                    <a:p>
                      <a:pPr algn="ctr"/>
                      <a:r>
                        <a:rPr lang="en-US" sz="2400" b="1" dirty="0" smtClean="0">
                          <a:solidFill>
                            <a:schemeClr val="tx1"/>
                          </a:solidFill>
                        </a:rPr>
                        <a:t>HOME</a:t>
                      </a:r>
                      <a:endParaRPr lang="en-US" sz="2400" b="1" dirty="0"/>
                    </a:p>
                  </a:txBody>
                  <a:tcPr anchor="ctr">
                    <a:solidFill>
                      <a:schemeClr val="bg2">
                        <a:lumMod val="5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a:t>
                      </a:r>
                      <a:r>
                        <a:rPr lang="en-US" sz="2400" b="1" dirty="0" smtClean="0">
                          <a:solidFill>
                            <a:schemeClr val="accent3">
                              <a:lumMod val="10000"/>
                            </a:schemeClr>
                          </a:solidFill>
                        </a:rPr>
                        <a:t>0, </a:t>
                      </a:r>
                      <a:r>
                        <a:rPr lang="en-US" sz="2400" b="1" u="sng" dirty="0" smtClean="0">
                          <a:solidFill>
                            <a:srgbClr val="7030A0"/>
                          </a:solidFill>
                        </a:rPr>
                        <a:t>Y</a:t>
                      </a:r>
                      <a:r>
                        <a:rPr lang="en-US" sz="2400" b="1" dirty="0" smtClean="0">
                          <a:solidFill>
                            <a:schemeClr val="accent3">
                              <a:lumMod val="10000"/>
                            </a:schemeClr>
                          </a:solidFill>
                        </a:rPr>
                        <a:t> </a:t>
                      </a:r>
                      <a:endParaRPr lang="en-US" sz="24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400" b="1" dirty="0" smtClean="0">
                          <a:solidFill>
                            <a:srgbClr val="C00000"/>
                          </a:solidFill>
                        </a:rPr>
                        <a:t>1</a:t>
                      </a:r>
                      <a:r>
                        <a:rPr lang="en-US" sz="2400" b="1" dirty="0" smtClean="0">
                          <a:solidFill>
                            <a:schemeClr val="bg2">
                              <a:lumMod val="10000"/>
                            </a:schemeClr>
                          </a:solidFill>
                        </a:rPr>
                        <a:t>, </a:t>
                      </a:r>
                      <a:r>
                        <a:rPr lang="en-US" sz="2400" b="1" u="sng" dirty="0" smtClean="0">
                          <a:solidFill>
                            <a:schemeClr val="bg2">
                              <a:lumMod val="10000"/>
                            </a:schemeClr>
                          </a:solidFill>
                        </a:rPr>
                        <a:t>1</a:t>
                      </a:r>
                      <a:r>
                        <a:rPr lang="en-US" sz="2400" b="1" dirty="0" smtClean="0">
                          <a:solidFill>
                            <a:schemeClr val="bg2">
                              <a:lumMod val="10000"/>
                            </a:schemeClr>
                          </a:solidFill>
                        </a:rPr>
                        <a:t>, </a:t>
                      </a:r>
                      <a:r>
                        <a:rPr lang="en-US" sz="2400" b="1" u="sng" dirty="0" smtClean="0">
                          <a:solidFill>
                            <a:srgbClr val="7030A0"/>
                          </a:solidFill>
                        </a:rPr>
                        <a:t>0</a:t>
                      </a:r>
                      <a:endParaRPr lang="en-US" sz="2400" b="1" u="sng" dirty="0">
                        <a:solidFill>
                          <a:srgbClr val="7030A0"/>
                        </a:solidFill>
                      </a:endParaRPr>
                    </a:p>
                  </a:txBody>
                  <a:tcPr anchor="ctr">
                    <a:solidFill>
                      <a:schemeClr val="accent5">
                        <a:lumMod val="20000"/>
                        <a:lumOff val="80000"/>
                      </a:schemeClr>
                    </a:solidFill>
                  </a:tcPr>
                </a:tc>
              </a:tr>
            </a:tbl>
          </a:graphicData>
        </a:graphic>
      </p:graphicFrame>
      <p:sp>
        <p:nvSpPr>
          <p:cNvPr id="25" name="TextBox 24"/>
          <p:cNvSpPr txBox="1"/>
          <p:nvPr/>
        </p:nvSpPr>
        <p:spPr>
          <a:xfrm>
            <a:off x="2527272" y="1347759"/>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Type Y - smoking</a:t>
            </a:r>
            <a:endParaRPr lang="en-US" b="1" dirty="0">
              <a:solidFill>
                <a:schemeClr val="accent3">
                  <a:lumMod val="10000"/>
                </a:schemeClr>
              </a:solidFill>
            </a:endParaRPr>
          </a:p>
        </p:txBody>
      </p:sp>
      <p:sp>
        <p:nvSpPr>
          <p:cNvPr id="27" name="TextBox 26"/>
          <p:cNvSpPr txBox="1"/>
          <p:nvPr/>
        </p:nvSpPr>
        <p:spPr>
          <a:xfrm>
            <a:off x="0" y="3648078"/>
            <a:ext cx="2344707" cy="1569660"/>
          </a:xfrm>
          <a:prstGeom prst="rect">
            <a:avLst/>
          </a:prstGeom>
          <a:noFill/>
        </p:spPr>
        <p:txBody>
          <a:bodyPr wrap="square" rtlCol="0">
            <a:spAutoFit/>
          </a:bodyPr>
          <a:lstStyle/>
          <a:p>
            <a:pPr algn="ctr"/>
            <a:r>
              <a:rPr lang="en-US" sz="3200" b="1" dirty="0" smtClean="0">
                <a:solidFill>
                  <a:srgbClr val="C00000"/>
                </a:solidFill>
              </a:rPr>
              <a:t>Type X</a:t>
            </a:r>
          </a:p>
          <a:p>
            <a:pPr algn="ctr"/>
            <a:r>
              <a:rPr lang="en-US" sz="3200" b="1" dirty="0" smtClean="0">
                <a:solidFill>
                  <a:srgbClr val="C00000"/>
                </a:solidFill>
              </a:rPr>
              <a:t>Not smoking</a:t>
            </a:r>
            <a:endParaRPr lang="en-US" b="1" dirty="0">
              <a:solidFill>
                <a:srgbClr val="C00000"/>
              </a:solidFill>
            </a:endParaRPr>
          </a:p>
        </p:txBody>
      </p:sp>
      <p:sp>
        <p:nvSpPr>
          <p:cNvPr id="8" name="Rectangle 7"/>
          <p:cNvSpPr/>
          <p:nvPr/>
        </p:nvSpPr>
        <p:spPr>
          <a:xfrm>
            <a:off x="4243383" y="3648078"/>
            <a:ext cx="1314468" cy="47466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959494" y="5181624"/>
            <a:ext cx="1314468" cy="47466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Electoral competition</a:t>
            </a:r>
            <a:endParaRPr lang="en-US" dirty="0"/>
          </a:p>
        </p:txBody>
      </p:sp>
      <p:sp>
        <p:nvSpPr>
          <p:cNvPr id="3" name="Content Placeholder 2"/>
          <p:cNvSpPr>
            <a:spLocks noGrp="1"/>
          </p:cNvSpPr>
          <p:nvPr>
            <p:ph idx="1"/>
          </p:nvPr>
        </p:nvSpPr>
        <p:spPr>
          <a:xfrm>
            <a:off x="0" y="1484312"/>
            <a:ext cx="9144000" cy="5011779"/>
          </a:xfrm>
        </p:spPr>
        <p:txBody>
          <a:bodyPr/>
          <a:lstStyle/>
          <a:p>
            <a:pPr algn="just">
              <a:buNone/>
            </a:pPr>
            <a:r>
              <a:rPr lang="en-US" sz="2400" kern="1200" dirty="0" smtClean="0">
                <a:latin typeface="Arial" charset="0"/>
                <a:cs typeface="Arial" charset="0"/>
              </a:rPr>
              <a:t>	A simple version of this model: players are the candidates and a policy is a number, referred to as a “position”. After the candidates have chosen positions, each of a set of citizens votes for the candidate whose position she likes best. The candidate who obtains the most votes wins. Each candidate cares only about winning. Specifically, each candidate prefers to win than to tie for first place than to lose, and if she ties for first place she prefers to do so with as few other candidates as possible.</a:t>
            </a:r>
          </a:p>
          <a:p>
            <a:endParaRPr lang="en-US" sz="2400" i="1" kern="1200" dirty="0" smtClean="0">
              <a:latin typeface="Arial" charset="0"/>
              <a:cs typeface="Arial" charset="0"/>
            </a:endParaRPr>
          </a:p>
          <a:p>
            <a:pPr algn="just">
              <a:buNone/>
            </a:pPr>
            <a:endParaRPr lang="en-US" sz="2400" i="1"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9737</TotalTime>
  <Words>1130</Words>
  <Application>Microsoft Office PowerPoint</Application>
  <PresentationFormat>On-screen Show (4:3)</PresentationFormat>
  <Paragraphs>379</Paragraphs>
  <Slides>39</Slides>
  <Notes>39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Default Design</vt:lpstr>
      <vt:lpstr>Equation</vt:lpstr>
      <vt:lpstr>Illustrations of NE and MSNE</vt:lpstr>
      <vt:lpstr>Revision</vt:lpstr>
      <vt:lpstr>Revision: How to check MSNE</vt:lpstr>
      <vt:lpstr>Restaurants and smoking</vt:lpstr>
      <vt:lpstr>Restaurants and smoking</vt:lpstr>
      <vt:lpstr>Restaurants and smoking</vt:lpstr>
      <vt:lpstr>Restaurants and smoking</vt:lpstr>
      <vt:lpstr>Restaurants and smoking</vt:lpstr>
      <vt:lpstr>Electoral competition</vt:lpstr>
      <vt:lpstr>Electoral competition</vt:lpstr>
      <vt:lpstr>Electoral competition</vt:lpstr>
      <vt:lpstr>Electoral competition</vt:lpstr>
      <vt:lpstr>War of attrition</vt:lpstr>
      <vt:lpstr>War of attrition</vt:lpstr>
      <vt:lpstr>War of attrition</vt:lpstr>
      <vt:lpstr>War of attrition</vt:lpstr>
      <vt:lpstr>War of attrition</vt:lpstr>
      <vt:lpstr>War of attrition</vt:lpstr>
      <vt:lpstr>War of attrition</vt:lpstr>
      <vt:lpstr>Equilibrium in a single population</vt:lpstr>
      <vt:lpstr>Equilibrium in a single population</vt:lpstr>
      <vt:lpstr>Reporting a crime</vt:lpstr>
      <vt:lpstr>Reporting a crime</vt:lpstr>
      <vt:lpstr>Reporting a crime</vt:lpstr>
      <vt:lpstr>Reporting a crime</vt:lpstr>
      <vt:lpstr>Reporting a crime</vt:lpstr>
      <vt:lpstr>Reporting a crime</vt:lpstr>
      <vt:lpstr>Expert diagnosis</vt:lpstr>
      <vt:lpstr>Expert diagnosis</vt:lpstr>
      <vt:lpstr>Expert diagnosis</vt:lpstr>
      <vt:lpstr>Expert diagnosis</vt:lpstr>
      <vt:lpstr>Expert diagnosis</vt:lpstr>
      <vt:lpstr>Expert diagnosis</vt:lpstr>
      <vt:lpstr>Expert diagnosis</vt:lpstr>
      <vt:lpstr>Expert diagnosis</vt:lpstr>
      <vt:lpstr>Expert diagnosis</vt:lpstr>
      <vt:lpstr>Expert diagnosis</vt:lpstr>
      <vt:lpstr>Contributing to a public good</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709</cp:revision>
  <dcterms:created xsi:type="dcterms:W3CDTF">2005-03-15T10:04:38Z</dcterms:created>
  <dcterms:modified xsi:type="dcterms:W3CDTF">2009-10-14T08:15:00Z</dcterms:modified>
</cp:coreProperties>
</file>