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31" r:id="rId2"/>
    <p:sldId id="341" r:id="rId3"/>
    <p:sldId id="439" r:id="rId4"/>
    <p:sldId id="438" r:id="rId5"/>
    <p:sldId id="401" r:id="rId6"/>
    <p:sldId id="444" r:id="rId7"/>
    <p:sldId id="440" r:id="rId8"/>
    <p:sldId id="437" r:id="rId9"/>
    <p:sldId id="442" r:id="rId10"/>
    <p:sldId id="443" r:id="rId11"/>
    <p:sldId id="451" r:id="rId12"/>
    <p:sldId id="445" r:id="rId13"/>
    <p:sldId id="447" r:id="rId14"/>
    <p:sldId id="448" r:id="rId15"/>
    <p:sldId id="452" r:id="rId16"/>
    <p:sldId id="454" r:id="rId17"/>
    <p:sldId id="455" r:id="rId18"/>
    <p:sldId id="456" r:id="rId19"/>
    <p:sldId id="457" r:id="rId20"/>
    <p:sldId id="483" r:id="rId21"/>
    <p:sldId id="459" r:id="rId22"/>
    <p:sldId id="460" r:id="rId23"/>
    <p:sldId id="458" r:id="rId24"/>
    <p:sldId id="461" r:id="rId25"/>
    <p:sldId id="462" r:id="rId26"/>
    <p:sldId id="465" r:id="rId27"/>
    <p:sldId id="441" r:id="rId28"/>
    <p:sldId id="467" r:id="rId29"/>
    <p:sldId id="468" r:id="rId30"/>
    <p:sldId id="469" r:id="rId31"/>
    <p:sldId id="463" r:id="rId32"/>
    <p:sldId id="482" r:id="rId33"/>
    <p:sldId id="464" r:id="rId34"/>
    <p:sldId id="477" r:id="rId35"/>
    <p:sldId id="466" r:id="rId36"/>
    <p:sldId id="470" r:id="rId37"/>
    <p:sldId id="471" r:id="rId38"/>
    <p:sldId id="472" r:id="rId39"/>
    <p:sldId id="473" r:id="rId40"/>
    <p:sldId id="474" r:id="rId41"/>
    <p:sldId id="476" r:id="rId42"/>
    <p:sldId id="475" r:id="rId43"/>
    <p:sldId id="435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0A3C"/>
    <a:srgbClr val="78680A"/>
    <a:srgbClr val="03A103"/>
    <a:srgbClr val="CCECFF"/>
    <a:srgbClr val="3399FF"/>
    <a:srgbClr val="333399"/>
    <a:srgbClr val="FFCC66"/>
    <a:srgbClr val="363080"/>
    <a:srgbClr val="5850A5"/>
    <a:srgbClr val="342F6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318" autoAdjust="0"/>
    <p:restoredTop sz="70852" autoAdjust="0"/>
  </p:normalViewPr>
  <p:slideViewPr>
    <p:cSldViewPr>
      <p:cViewPr>
        <p:scale>
          <a:sx n="60" d="100"/>
          <a:sy n="60" d="100"/>
        </p:scale>
        <p:origin x="-164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632" y="-72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4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Row 1</c:v>
                </c:pt>
              </c:strCache>
            </c:strRef>
          </c:tx>
          <c:spPr>
            <a:ln w="25400">
              <a:solidFill>
                <a:srgbClr val="294460">
                  <a:shade val="65000"/>
                  <a:shade val="95000"/>
                  <a:satMod val="105000"/>
                </a:srgbClr>
              </a:solidFill>
            </a:ln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51</c:v>
                </c:pt>
                <c:pt idx="1">
                  <c:v>24.7</c:v>
                </c:pt>
                <c:pt idx="2">
                  <c:v>12.2</c:v>
                </c:pt>
                <c:pt idx="3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Row 2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43.6</c:v>
                </c:pt>
                <c:pt idx="1">
                  <c:v>26.7</c:v>
                </c:pt>
                <c:pt idx="2">
                  <c:v>20.2</c:v>
                </c:pt>
                <c:pt idx="3">
                  <c:v>7.3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Row 3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29.1</c:v>
                </c:pt>
                <c:pt idx="1">
                  <c:v>32.9</c:v>
                </c:pt>
                <c:pt idx="2">
                  <c:v>14.9</c:v>
                </c:pt>
                <c:pt idx="3">
                  <c:v>35.4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Row 4</c:v>
                </c:pt>
              </c:strCache>
            </c:strRef>
          </c:tx>
          <c:spPr>
            <a:ln w="25400">
              <a:solidFill>
                <a:schemeClr val="bg1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37.1</c:v>
                </c:pt>
                <c:pt idx="1">
                  <c:v>24.2</c:v>
                </c:pt>
                <c:pt idx="2">
                  <c:v>17</c:v>
                </c:pt>
                <c:pt idx="3">
                  <c:v>7.7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Row 5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48.4</c:v>
                </c:pt>
                <c:pt idx="1">
                  <c:v>22.9</c:v>
                </c:pt>
                <c:pt idx="2">
                  <c:v>10.9</c:v>
                </c:pt>
                <c:pt idx="3">
                  <c:v>14.6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Row 6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44.7</c:v>
                </c:pt>
                <c:pt idx="1">
                  <c:v>28.1</c:v>
                </c:pt>
                <c:pt idx="2">
                  <c:v>15.7</c:v>
                </c:pt>
                <c:pt idx="3">
                  <c:v>20.399999999999999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Row 7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Sheet1!$H$2:$H$5</c:f>
              <c:numCache>
                <c:formatCode>General</c:formatCode>
                <c:ptCount val="4"/>
                <c:pt idx="0">
                  <c:v>34.9</c:v>
                </c:pt>
                <c:pt idx="1">
                  <c:v>15.6</c:v>
                </c:pt>
                <c:pt idx="2">
                  <c:v>20.8</c:v>
                </c:pt>
                <c:pt idx="3">
                  <c:v>7.2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Row 8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Sheet1!$I$2:$I$5</c:f>
              <c:numCache>
                <c:formatCode>General</c:formatCode>
                <c:ptCount val="4"/>
                <c:pt idx="0">
                  <c:v>30.4</c:v>
                </c:pt>
                <c:pt idx="1">
                  <c:v>27.3</c:v>
                </c:pt>
                <c:pt idx="2">
                  <c:v>43</c:v>
                </c:pt>
                <c:pt idx="3">
                  <c:v>26.3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Row 9</c:v>
                </c:pt>
              </c:strCache>
            </c:strRef>
          </c:tx>
          <c:spPr>
            <a:ln w="25400">
              <a:solidFill>
                <a:srgbClr val="6698CC">
                  <a:lumMod val="75000"/>
                </a:srgbClr>
              </a:solidFill>
            </a:ln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Sheet1!$J$2:$J$5</c:f>
              <c:numCache>
                <c:formatCode>General</c:formatCode>
                <c:ptCount val="4"/>
                <c:pt idx="0">
                  <c:v>15.9</c:v>
                </c:pt>
                <c:pt idx="1">
                  <c:v>12.1</c:v>
                </c:pt>
                <c:pt idx="2">
                  <c:v>6</c:v>
                </c:pt>
                <c:pt idx="3">
                  <c:v>9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Row 10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Sheet1!$K$2:$K$5</c:f>
              <c:numCache>
                <c:formatCode>General</c:formatCode>
                <c:ptCount val="4"/>
                <c:pt idx="0">
                  <c:v>40.300000000000004</c:v>
                </c:pt>
                <c:pt idx="1">
                  <c:v>29.3</c:v>
                </c:pt>
                <c:pt idx="2">
                  <c:v>35.300000000000004</c:v>
                </c:pt>
                <c:pt idx="3">
                  <c:v>12.1</c:v>
                </c:pt>
              </c:numCache>
            </c:numRef>
          </c: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Row 11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Sheet1!$L$2:$L$5</c:f>
              <c:numCache>
                <c:formatCode>General</c:formatCode>
                <c:ptCount val="4"/>
                <c:pt idx="0">
                  <c:v>53</c:v>
                </c:pt>
                <c:pt idx="1">
                  <c:v>32.700000000000003</c:v>
                </c:pt>
                <c:pt idx="2">
                  <c:v>34.800000000000004</c:v>
                </c:pt>
                <c:pt idx="3">
                  <c:v>6.2</c:v>
                </c:pt>
              </c:numCache>
            </c:numRef>
          </c: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Row 12</c:v>
                </c:pt>
              </c:strCache>
            </c:strRef>
          </c:tx>
          <c:spPr>
            <a:ln w="2540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Sheet1!$M$2:$M$5</c:f>
              <c:numCache>
                <c:formatCode>General</c:formatCode>
                <c:ptCount val="4"/>
                <c:pt idx="0">
                  <c:v>54.4</c:v>
                </c:pt>
                <c:pt idx="1">
                  <c:v>43.8</c:v>
                </c:pt>
                <c:pt idx="2">
                  <c:v>23.3</c:v>
                </c:pt>
                <c:pt idx="3">
                  <c:v>3</c:v>
                </c:pt>
              </c:numCache>
            </c:numRef>
          </c:val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Average</c:v>
                </c:pt>
              </c:strCache>
            </c:strRef>
          </c:tx>
          <c:spPr>
            <a:ln w="76200">
              <a:solidFill>
                <a:srgbClr val="C00000"/>
              </a:solidFill>
            </a:ln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round 1</c:v>
                </c:pt>
                <c:pt idx="1">
                  <c:v>round 2</c:v>
                </c:pt>
                <c:pt idx="2">
                  <c:v>round 3</c:v>
                </c:pt>
                <c:pt idx="3">
                  <c:v>round 4</c:v>
                </c:pt>
              </c:strCache>
            </c:strRef>
          </c:cat>
          <c:val>
            <c:numRef>
              <c:f>Sheet1!$N$2:$N$5</c:f>
              <c:numCache>
                <c:formatCode>General</c:formatCode>
                <c:ptCount val="4"/>
                <c:pt idx="0">
                  <c:v>38.402000000000001</c:v>
                </c:pt>
                <c:pt idx="1">
                  <c:v>25.404999999999987</c:v>
                </c:pt>
                <c:pt idx="2">
                  <c:v>21.16</c:v>
                </c:pt>
                <c:pt idx="3">
                  <c:v>14.137999999999998</c:v>
                </c:pt>
              </c:numCache>
            </c:numRef>
          </c:val>
        </c:ser>
        <c:marker val="1"/>
        <c:axId val="98706176"/>
        <c:axId val="98707712"/>
      </c:lineChart>
      <c:catAx>
        <c:axId val="98706176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>
                <a:solidFill>
                  <a:schemeClr val="bg2">
                    <a:lumMod val="25000"/>
                  </a:schemeClr>
                </a:solidFill>
              </a:defRPr>
            </a:pPr>
            <a:endParaRPr lang="en-US"/>
          </a:p>
        </c:txPr>
        <c:crossAx val="98707712"/>
        <c:crosses val="autoZero"/>
        <c:auto val="1"/>
        <c:lblAlgn val="ctr"/>
        <c:lblOffset val="100"/>
      </c:catAx>
      <c:valAx>
        <c:axId val="987077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000">
                <a:solidFill>
                  <a:schemeClr val="bg2">
                    <a:lumMod val="25000"/>
                  </a:schemeClr>
                </a:solidFill>
              </a:defRPr>
            </a:pPr>
            <a:endParaRPr lang="en-US"/>
          </a:p>
        </c:txPr>
        <c:crossAx val="987061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702777777777782"/>
          <c:y val="0"/>
          <c:w val="0.1446388888888889"/>
          <c:h val="0.9949728482738357"/>
        </c:manualLayout>
      </c:layout>
      <c:txPr>
        <a:bodyPr/>
        <a:lstStyle/>
        <a:p>
          <a:pPr>
            <a:defRPr sz="2000">
              <a:solidFill>
                <a:schemeClr val="bg2">
                  <a:lumMod val="25000"/>
                </a:schemeClr>
              </a:solidFill>
            </a:defRPr>
          </a:pPr>
          <a:endParaRPr lang="en-US"/>
        </a:p>
      </c:txPr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085C945-658C-4CF3-96CC-79920B953C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1413" y="685800"/>
            <a:ext cx="4575175" cy="34305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Click to edit Master text styles</a:t>
            </a:r>
          </a:p>
          <a:p>
            <a:pPr lvl="1"/>
            <a:r>
              <a:rPr lang="cs-CZ" noProof="0" smtClean="0"/>
              <a:t>Second level</a:t>
            </a:r>
          </a:p>
          <a:p>
            <a:pPr lvl="2"/>
            <a:r>
              <a:rPr lang="cs-CZ" noProof="0" smtClean="0"/>
              <a:t>Third level</a:t>
            </a:r>
          </a:p>
          <a:p>
            <a:pPr lvl="3"/>
            <a:r>
              <a:rPr lang="cs-CZ" noProof="0" smtClean="0"/>
              <a:t>Fourth level</a:t>
            </a:r>
          </a:p>
          <a:p>
            <a:pPr lvl="4"/>
            <a:r>
              <a:rPr lang="cs-CZ" noProof="0" smtClean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4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208" tIns="44605" rIns="89208" bIns="4460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53FBC8E-999C-46C8-9333-FEADEDAF055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34624B-0810-47D9-8A97-0E3D5EBB4936}" type="slidenum">
              <a:rPr lang="cs-CZ" smtClean="0"/>
              <a:pPr/>
              <a:t>1</a:t>
            </a:fld>
            <a:endParaRPr lang="cs-CZ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cs-CZ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0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52DC9-A782-49B5-8755-11D415D53CC5}" type="slidenum">
              <a:rPr lang="cs-CZ" smtClean="0"/>
              <a:pPr/>
              <a:t>10</a:t>
            </a:fld>
            <a:endParaRPr lang="cs-CZ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0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52DC9-A782-49B5-8755-11D415D53CC5}" type="slidenum">
              <a:rPr lang="cs-CZ" smtClean="0"/>
              <a:pPr/>
              <a:t>11</a:t>
            </a:fld>
            <a:endParaRPr lang="cs-CZ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0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52DC9-A782-49B5-8755-11D415D53CC5}" type="slidenum">
              <a:rPr lang="cs-CZ" smtClean="0"/>
              <a:pPr/>
              <a:t>13</a:t>
            </a:fld>
            <a:endParaRPr lang="cs-CZ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0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52DC9-A782-49B5-8755-11D415D53CC5}" type="slidenum">
              <a:rPr lang="cs-CZ" smtClean="0"/>
              <a:pPr/>
              <a:t>14</a:t>
            </a:fld>
            <a:endParaRPr lang="cs-CZ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other words Mixed</a:t>
            </a:r>
            <a:r>
              <a:rPr lang="en-US" baseline="0" dirty="0" smtClean="0"/>
              <a:t> strategy </a:t>
            </a:r>
            <a:r>
              <a:rPr lang="en-US" dirty="0" smtClean="0"/>
              <a:t>Nash equilibrium is strategy</a:t>
            </a:r>
            <a:r>
              <a:rPr lang="en-US" baseline="0" dirty="0" smtClean="0"/>
              <a:t> profile in which no player has any incentive to deviate ( or change his action ) when assuming that the other players will choose the same mixed strategy.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the mixed strategy profile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α∗ is a mixed strategy Nash equilibrium if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and only if </a:t>
            </a:r>
            <a:r>
              <a:rPr lang="en-US" sz="1200" i="1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α∗i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is in Bi(α∗−</a:t>
            </a:r>
            <a:r>
              <a:rPr lang="en-US" sz="1200" i="1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i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) for every player I</a:t>
            </a:r>
          </a:p>
          <a:p>
            <a:r>
              <a:rPr lang="en-US" sz="1200" i="1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If  for every player the equilibrium action is in his best response set to other players’ action.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0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52DC9-A782-49B5-8755-11D415D53CC5}" type="slidenum">
              <a:rPr lang="cs-CZ" smtClean="0"/>
              <a:pPr/>
              <a:t>2</a:t>
            </a:fld>
            <a:endParaRPr lang="cs-CZ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0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52DC9-A782-49B5-8755-11D415D53CC5}" type="slidenum">
              <a:rPr lang="cs-CZ" smtClean="0"/>
              <a:pPr/>
              <a:t>21</a:t>
            </a:fld>
            <a:endParaRPr lang="cs-CZ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0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52DC9-A782-49B5-8755-11D415D53CC5}" type="slidenum">
              <a:rPr lang="cs-CZ" smtClean="0"/>
              <a:pPr/>
              <a:t>22</a:t>
            </a:fld>
            <a:endParaRPr lang="cs-CZ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other words Mixed</a:t>
            </a:r>
            <a:r>
              <a:rPr lang="en-US" baseline="0" dirty="0" smtClean="0"/>
              <a:t> strategy </a:t>
            </a:r>
            <a:r>
              <a:rPr lang="en-US" dirty="0" smtClean="0"/>
              <a:t>Nash equilibrium is strategy</a:t>
            </a:r>
            <a:r>
              <a:rPr lang="en-US" baseline="0" dirty="0" smtClean="0"/>
              <a:t> profile in which no player has any incentive to deviate ( or change his action ) when assuming that the other players will choose the same mixed strategy.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25</a:t>
            </a:fld>
            <a:endParaRPr lang="cs-CZ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26</a:t>
            </a:fld>
            <a:endParaRPr lang="cs-CZ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First, by inspection we see that the game has two pure strategy Nash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equilibria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, namely (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B, B) and (S, S).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Now consider the possibility of an equilibrium in which player 1’s strategy is pure whereas player 2’s strategy assigns positive probability to two or more actions.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If player 1’s strategy is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B then player 2’s payoffs to her three actions (2, 0, and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1) are all different, so the first condition in Proposition is not satisfied. there is no equilibrium of this type.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Similar reasoning rules out an equilibrium in which player 1’s strategy is </a:t>
            </a:r>
            <a:r>
              <a:rPr lang="en-US" sz="1200" i="1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S and player 2’s strategy assigns positive probability to  </a:t>
            </a:r>
            <a:r>
              <a:rPr lang="en-US" sz="120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more than one action, and also an equilibrium in which player 2’s strategy is pure and player 1’s strategy assigns positive probability to both of her actions.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27</a:t>
            </a:fld>
            <a:endParaRPr lang="cs-CZ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28</a:t>
            </a:fld>
            <a:endParaRPr lang="cs-CZ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29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0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52DC9-A782-49B5-8755-11D415D53CC5}" type="slidenum">
              <a:rPr lang="cs-CZ" smtClean="0"/>
              <a:pPr/>
              <a:t>3</a:t>
            </a:fld>
            <a:endParaRPr lang="cs-CZ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30</a:t>
            </a:fld>
            <a:endParaRPr lang="cs-CZ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31</a:t>
            </a:fld>
            <a:endParaRPr lang="cs-CZ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32</a:t>
            </a:fld>
            <a:endParaRPr lang="cs-CZ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33</a:t>
            </a:fld>
            <a:endParaRPr lang="cs-CZ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34</a:t>
            </a:fld>
            <a:endParaRPr lang="cs-CZ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35</a:t>
            </a:fld>
            <a:endParaRPr lang="cs-CZ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36</a:t>
            </a:fld>
            <a:endParaRPr lang="cs-CZ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37</a:t>
            </a:fld>
            <a:endParaRPr lang="cs-CZ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38</a:t>
            </a:fld>
            <a:endParaRPr lang="cs-CZ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39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0" dirty="0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652DC9-A782-49B5-8755-11D415D53CC5}" type="slidenum">
              <a:rPr lang="cs-CZ" smtClean="0"/>
              <a:pPr/>
              <a:t>4</a:t>
            </a:fld>
            <a:endParaRPr lang="cs-CZ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40</a:t>
            </a:fld>
            <a:endParaRPr lang="cs-CZ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41</a:t>
            </a:fld>
            <a:endParaRPr lang="cs-CZ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42</a:t>
            </a:fld>
            <a:endParaRPr lang="cs-CZ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43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FBC8E-999C-46C8-9333-FEADEDAF055B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36623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605588"/>
            <a:ext cx="9139238" cy="2778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617913"/>
            <a:ext cx="9147175" cy="215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468313" y="1773238"/>
            <a:ext cx="7989887" cy="1655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886200"/>
            <a:ext cx="7304087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605588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605588"/>
            <a:ext cx="28956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605588"/>
            <a:ext cx="21336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E9142E-C61A-488B-B97E-9F02A5F32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CC8031-8E0C-4899-A104-095000FB2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7025" y="260350"/>
            <a:ext cx="2071688" cy="5832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67425" cy="5832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64550-FFB1-4C4F-84BF-E39EE38723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BB79D-C266-402F-B5D2-2FB8A3337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0CC33-5344-4AB4-ABEC-7692CA467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4313"/>
            <a:ext cx="4068763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8363" y="1484313"/>
            <a:ext cx="4070350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E3AD7-C36E-4F33-86B2-3CFA7A7EA0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98518-E8A6-47DB-AF48-9C3C7AAAA4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C130C-0425-467B-95C9-47FD76AA30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4D8E3-D881-4D7C-9927-0C4316AD1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1177C-85F0-4A3D-94E0-FE1B694C2D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03752-32D4-45C4-8E40-9B4ACF0F8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-3175" y="0"/>
            <a:ext cx="9144000" cy="11969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6308725"/>
            <a:ext cx="9139238" cy="2778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3175" y="1089025"/>
            <a:ext cx="9147175" cy="2159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0350"/>
            <a:ext cx="82915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4313"/>
            <a:ext cx="829151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08725"/>
            <a:ext cx="2133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08725"/>
            <a:ext cx="2895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Frantisek Kopriva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08725"/>
            <a:ext cx="21336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02DDD67-D2CA-4739-98DB-56130096F9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605588"/>
            <a:ext cx="9139238" cy="2778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1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ransition>
    <p:wipe dir="r"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3466" y="1420785"/>
            <a:ext cx="8675687" cy="1655762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en-US" sz="4800" b="1" dirty="0" smtClean="0"/>
              <a:t>Mixed Strategies</a:t>
            </a:r>
            <a:endParaRPr lang="en-US" sz="4800" b="1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/>
            <a:r>
              <a:rPr lang="en-US" dirty="0" smtClean="0"/>
              <a:t>Lecture 3</a:t>
            </a:r>
            <a:endParaRPr lang="en-GB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/>
            <a:r>
              <a:rPr lang="en-US" b="1" dirty="0" smtClean="0"/>
              <a:t>Notation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1311246"/>
            <a:ext cx="9144000" cy="5257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err="1" smtClean="0">
                <a:solidFill>
                  <a:srgbClr val="FFFF00"/>
                </a:solidFill>
              </a:rPr>
              <a:t>a</a:t>
            </a:r>
            <a:r>
              <a:rPr lang="en-US" sz="2800" b="1" baseline="-25000" dirty="0" err="1" smtClean="0">
                <a:solidFill>
                  <a:srgbClr val="FFFF00"/>
                </a:solidFill>
              </a:rPr>
              <a:t>i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- particular action of </a:t>
            </a:r>
            <a:r>
              <a:rPr lang="en-US" sz="2800" dirty="0" err="1" smtClean="0"/>
              <a:t>i</a:t>
            </a:r>
            <a:r>
              <a:rPr lang="en-US" sz="2800" baseline="30000" dirty="0" err="1" smtClean="0"/>
              <a:t>th</a:t>
            </a:r>
            <a:r>
              <a:rPr lang="en-US" sz="2800" dirty="0" smtClean="0"/>
              <a:t> player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a </a:t>
            </a:r>
            <a:r>
              <a:rPr lang="en-US" sz="2800" dirty="0" smtClean="0"/>
              <a:t>-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action profile = set of actions of all players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l-GR" sz="2800" b="1" dirty="0" smtClean="0">
                <a:solidFill>
                  <a:srgbClr val="FFFF00"/>
                </a:solidFill>
              </a:rPr>
              <a:t>α</a:t>
            </a:r>
            <a:r>
              <a:rPr lang="en-US" sz="2800" b="1" baseline="-25000" dirty="0" err="1" smtClean="0">
                <a:solidFill>
                  <a:srgbClr val="FFFF00"/>
                </a:solidFill>
              </a:rPr>
              <a:t>i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= (p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p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, p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, …, 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N</a:t>
            </a:r>
            <a:r>
              <a:rPr lang="en-US" sz="2800" dirty="0" smtClean="0"/>
              <a:t>) – particular mixed strategy of </a:t>
            </a:r>
            <a:r>
              <a:rPr lang="en-US" sz="2800" dirty="0" err="1" smtClean="0"/>
              <a:t>i</a:t>
            </a:r>
            <a:r>
              <a:rPr lang="en-US" sz="2800" baseline="30000" dirty="0" err="1" smtClean="0"/>
              <a:t>th</a:t>
            </a:r>
            <a:r>
              <a:rPr lang="en-US" sz="2800" dirty="0" smtClean="0"/>
              <a:t> player 	</a:t>
            </a:r>
            <a:r>
              <a:rPr lang="en-US" sz="2400" dirty="0" smtClean="0"/>
              <a:t>p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+p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+p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+ …+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N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 1</a:t>
            </a:r>
          </a:p>
          <a:p>
            <a:pPr marL="342900" indent="-342900" eaLnBrk="0" hangingPunct="0">
              <a:spcBef>
                <a:spcPct val="20000"/>
              </a:spcBef>
            </a:pPr>
            <a:endParaRPr lang="en-US" sz="2400" baseline="30000" dirty="0" smtClean="0"/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400" baseline="30000" dirty="0" smtClean="0"/>
              <a:t> 	</a:t>
            </a:r>
            <a:r>
              <a:rPr lang="en-US" sz="2800" dirty="0" smtClean="0">
                <a:solidFill>
                  <a:srgbClr val="FFFF00"/>
                </a:solidFill>
              </a:rPr>
              <a:t>if </a:t>
            </a:r>
            <a:r>
              <a:rPr lang="en-US" sz="2800" dirty="0" err="1" smtClean="0">
                <a:solidFill>
                  <a:srgbClr val="FFFF00"/>
                </a:solidFill>
              </a:rPr>
              <a:t>p</a:t>
            </a:r>
            <a:r>
              <a:rPr lang="en-US" sz="2800" baseline="-25000" dirty="0" err="1" smtClean="0">
                <a:solidFill>
                  <a:srgbClr val="FFFF00"/>
                </a:solidFill>
              </a:rPr>
              <a:t>k</a:t>
            </a:r>
            <a:r>
              <a:rPr lang="en-US" sz="2800" dirty="0" smtClean="0">
                <a:solidFill>
                  <a:srgbClr val="FFFF00"/>
                </a:solidFill>
              </a:rPr>
              <a:t>=1 then </a:t>
            </a:r>
            <a:r>
              <a:rPr lang="el-GR" sz="2800" dirty="0" smtClean="0">
                <a:solidFill>
                  <a:srgbClr val="FFFF00"/>
                </a:solidFill>
              </a:rPr>
              <a:t>α</a:t>
            </a:r>
            <a:r>
              <a:rPr lang="en-US" sz="2800" baseline="-25000" dirty="0" err="1" smtClean="0">
                <a:solidFill>
                  <a:srgbClr val="FFFF00"/>
                </a:solidFill>
              </a:rPr>
              <a:t>i</a:t>
            </a:r>
            <a:r>
              <a:rPr lang="en-US" sz="2800" baseline="-250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= </a:t>
            </a:r>
            <a:r>
              <a:rPr lang="en-US" sz="2800" dirty="0" err="1" smtClean="0">
                <a:solidFill>
                  <a:srgbClr val="FFFF00"/>
                </a:solidFill>
              </a:rPr>
              <a:t>a</a:t>
            </a:r>
            <a:r>
              <a:rPr lang="en-US" sz="2800" baseline="-25000" dirty="0" err="1" smtClean="0">
                <a:solidFill>
                  <a:srgbClr val="FFFF00"/>
                </a:solidFill>
              </a:rPr>
              <a:t>i</a:t>
            </a:r>
            <a:r>
              <a:rPr lang="en-US" sz="2800" baseline="-25000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 - mixed strategies incorporate also pure strategies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l-GR" sz="2800" b="1" dirty="0" smtClean="0">
                <a:solidFill>
                  <a:srgbClr val="FFFF00"/>
                </a:solidFill>
              </a:rPr>
              <a:t>α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800" dirty="0" smtClean="0"/>
              <a:t>–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/>
              <a:t>mixed strategy profile = set of mixed strategies of all players (includes pure strategies)</a:t>
            </a:r>
          </a:p>
          <a:p>
            <a:pPr marL="800100" lvl="1" indent="-342900" eaLnBrk="0" hangingPunct="0">
              <a:spcBef>
                <a:spcPct val="20000"/>
              </a:spcBef>
            </a:pPr>
            <a:r>
              <a:rPr lang="el-GR" sz="2400" dirty="0" smtClean="0"/>
              <a:t>α</a:t>
            </a:r>
            <a:r>
              <a:rPr lang="en-US" sz="2400" dirty="0" smtClean="0"/>
              <a:t> = (</a:t>
            </a:r>
            <a:r>
              <a:rPr lang="el-GR" sz="2400" dirty="0" smtClean="0"/>
              <a:t>α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,</a:t>
            </a:r>
            <a:r>
              <a:rPr lang="el-GR" sz="2400" dirty="0" smtClean="0"/>
              <a:t>α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,</a:t>
            </a:r>
            <a:r>
              <a:rPr lang="el-GR" sz="2400" dirty="0" smtClean="0"/>
              <a:t>α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,</a:t>
            </a:r>
            <a:r>
              <a:rPr lang="el-GR" sz="2400" dirty="0" smtClean="0"/>
              <a:t>α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, … ,</a:t>
            </a:r>
            <a:r>
              <a:rPr lang="el-GR" sz="2400" dirty="0" smtClean="0"/>
              <a:t>α</a:t>
            </a:r>
            <a:r>
              <a:rPr lang="en-US" sz="2400" baseline="-25000" dirty="0" smtClean="0"/>
              <a:t>i-1</a:t>
            </a:r>
            <a:r>
              <a:rPr lang="en-US" sz="2400" dirty="0" smtClean="0"/>
              <a:t> ,</a:t>
            </a:r>
            <a:r>
              <a:rPr lang="el-GR" sz="2400" dirty="0" smtClean="0"/>
              <a:t>α</a:t>
            </a:r>
            <a:r>
              <a:rPr lang="en-US" sz="2400" baseline="-25000" dirty="0" err="1" smtClean="0"/>
              <a:t>i</a:t>
            </a:r>
            <a:r>
              <a:rPr lang="en-US" sz="2400" dirty="0" smtClean="0"/>
              <a:t> ,</a:t>
            </a:r>
            <a:r>
              <a:rPr lang="el-GR" sz="2400" dirty="0" smtClean="0"/>
              <a:t>α</a:t>
            </a:r>
            <a:r>
              <a:rPr lang="en-US" sz="2400" baseline="-25000" dirty="0" smtClean="0"/>
              <a:t>i+1</a:t>
            </a:r>
            <a:r>
              <a:rPr lang="en-US" sz="2400" dirty="0" smtClean="0"/>
              <a:t> ,… , </a:t>
            </a:r>
            <a:r>
              <a:rPr lang="el-GR" sz="2400" dirty="0" smtClean="0"/>
              <a:t>α</a:t>
            </a:r>
            <a:r>
              <a:rPr lang="en-US" sz="2400" baseline="-25000" dirty="0" smtClean="0"/>
              <a:t>N-2</a:t>
            </a:r>
            <a:r>
              <a:rPr lang="en-US" sz="2400" dirty="0" smtClean="0"/>
              <a:t> ,</a:t>
            </a:r>
            <a:r>
              <a:rPr lang="el-GR" sz="2400" dirty="0" smtClean="0"/>
              <a:t>α</a:t>
            </a:r>
            <a:r>
              <a:rPr lang="en-US" sz="2400" baseline="-25000" dirty="0" smtClean="0"/>
              <a:t>N-1</a:t>
            </a:r>
            <a:r>
              <a:rPr lang="en-US" sz="2400" dirty="0" smtClean="0"/>
              <a:t> ,</a:t>
            </a:r>
            <a:r>
              <a:rPr lang="el-GR" sz="2400" dirty="0" smtClean="0"/>
              <a:t>α</a:t>
            </a:r>
            <a:r>
              <a:rPr lang="en-US" sz="2400" baseline="-25000" dirty="0" smtClean="0"/>
              <a:t>N</a:t>
            </a:r>
            <a:r>
              <a:rPr lang="en-US" sz="2400" dirty="0" smtClean="0"/>
              <a:t> )</a:t>
            </a:r>
            <a:endParaRPr lang="en-US" sz="2400" b="1" dirty="0" smtClean="0">
              <a:solidFill>
                <a:srgbClr val="FFFF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l-GR" sz="2400" b="1" dirty="0" smtClean="0">
                <a:solidFill>
                  <a:srgbClr val="FFFF00"/>
                </a:solidFill>
              </a:rPr>
              <a:t>α</a:t>
            </a:r>
            <a:r>
              <a:rPr lang="en-US" sz="2400" b="1" baseline="-25000" dirty="0" smtClean="0">
                <a:solidFill>
                  <a:srgbClr val="FFFF00"/>
                </a:solidFill>
              </a:rPr>
              <a:t>-</a:t>
            </a:r>
            <a:r>
              <a:rPr lang="en-US" sz="2400" b="1" baseline="-25000" dirty="0" err="1" smtClean="0">
                <a:solidFill>
                  <a:srgbClr val="FFFF00"/>
                </a:solidFill>
              </a:rPr>
              <a:t>i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/>
              <a:t>-</a:t>
            </a:r>
            <a:r>
              <a:rPr lang="en-US" sz="2400" b="1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/>
              <a:t>action profile of mixed strategies of all players except </a:t>
            </a:r>
            <a:r>
              <a:rPr lang="en-US" sz="2400" dirty="0" err="1" smtClean="0"/>
              <a:t>i</a:t>
            </a:r>
            <a:r>
              <a:rPr lang="en-US" sz="2400" baseline="30000" dirty="0" err="1" smtClean="0"/>
              <a:t>th</a:t>
            </a:r>
            <a:r>
              <a:rPr lang="en-US" sz="2400" dirty="0" smtClean="0"/>
              <a:t> player – again including both pure and mixed strategies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/>
            <a:r>
              <a:rPr lang="en-US" b="1" dirty="0" smtClean="0"/>
              <a:t>Static game of complete inf.</a:t>
            </a:r>
          </a:p>
        </p:txBody>
      </p:sp>
      <p:sp>
        <p:nvSpPr>
          <p:cNvPr id="6" name="Rectangle 5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90440" y="1311246"/>
            <a:ext cx="8763120" cy="5257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 smtClean="0">
                <a:solidFill>
                  <a:srgbClr val="FFFF00"/>
                </a:solidFill>
              </a:rPr>
              <a:t>Set of players</a:t>
            </a:r>
          </a:p>
          <a:p>
            <a:pPr marL="800100" lvl="1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/>
              <a:t>firms, political candidates, bidders, etc.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For each player </a:t>
            </a:r>
            <a:r>
              <a:rPr lang="en-US" sz="2800" dirty="0" smtClean="0">
                <a:solidFill>
                  <a:srgbClr val="FFFF00"/>
                </a:solidFill>
              </a:rPr>
              <a:t>set of actions</a:t>
            </a:r>
          </a:p>
          <a:p>
            <a:pPr marL="971550" lvl="1" indent="-51435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/>
              <a:t>each action may affect also other players</a:t>
            </a:r>
          </a:p>
          <a:p>
            <a:pPr marL="971550" lvl="1" indent="-51435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/>
              <a:t>a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,…, </a:t>
            </a:r>
            <a:r>
              <a:rPr lang="en-US" sz="2400" dirty="0" err="1" smtClean="0"/>
              <a:t>a</a:t>
            </a:r>
            <a:r>
              <a:rPr lang="en-US" sz="2400" baseline="-25000" dirty="0" err="1" smtClean="0"/>
              <a:t>N</a:t>
            </a:r>
            <a:r>
              <a:rPr lang="en-US" sz="2400" dirty="0" smtClean="0"/>
              <a:t> – different choices of behavior for each player</a:t>
            </a:r>
            <a:endParaRPr lang="en-US" sz="3200" dirty="0" smtClean="0"/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For each player </a:t>
            </a:r>
            <a:r>
              <a:rPr lang="en-US" sz="2800" dirty="0" smtClean="0">
                <a:solidFill>
                  <a:srgbClr val="FFFF00"/>
                </a:solidFill>
              </a:rPr>
              <a:t>set of preferences</a:t>
            </a:r>
            <a:r>
              <a:rPr lang="en-US" sz="2800" dirty="0" smtClean="0"/>
              <a:t> over the set of action profiles and regarding lotteries over action profiles that may be represented by the expected value of utility (payoff) function over action profiles</a:t>
            </a:r>
          </a:p>
          <a:p>
            <a:pPr marL="800100" lvl="1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800100" lvl="1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800100" lvl="1" indent="-342900" eaLnBrk="0" hangingPunct="0">
              <a:spcBef>
                <a:spcPct val="20000"/>
              </a:spcBef>
            </a:pPr>
            <a:endParaRPr lang="en-US" sz="2800" dirty="0" smtClean="0"/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MSNE: Matching Pennies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074967" y="2443149"/>
          <a:ext cx="5710260" cy="2884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3420"/>
                <a:gridCol w="1903420"/>
                <a:gridCol w="1903420"/>
              </a:tblGrid>
              <a:tr h="961509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Head(q)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Tail(1-q)</a:t>
                      </a:r>
                      <a:endParaRPr lang="en-US" b="0" dirty="0"/>
                    </a:p>
                  </a:txBody>
                  <a:tcPr anchor="ctr"/>
                </a:tc>
              </a:tr>
              <a:tr h="9615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Head(p)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</a:t>
                      </a:r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-1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sz="32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Tail(1-p)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-1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-1</a:t>
                      </a:r>
                      <a:endParaRPr lang="en-US" sz="32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5026" y="1676376"/>
            <a:ext cx="4162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3">
                    <a:lumMod val="10000"/>
                  </a:schemeClr>
                </a:solidFill>
              </a:rPr>
              <a:t>Person 2</a:t>
            </a:r>
            <a:endParaRPr lang="en-US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049721"/>
            <a:ext cx="296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Person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1622" y="5583267"/>
            <a:ext cx="79233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No NE in pure strategies, only in mixed strategies</a:t>
            </a:r>
            <a:endParaRPr lang="en-US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/>
            <a:r>
              <a:rPr lang="en-US" dirty="0" smtClean="0"/>
              <a:t>MSNE: Matching Pennies</a:t>
            </a: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1311246"/>
            <a:ext cx="9144000" cy="5546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P1 best response </a:t>
            </a:r>
            <a:r>
              <a:rPr lang="en-US" sz="2800" dirty="0" smtClean="0"/>
              <a:t>– if person 2 is playing Head with probability q and Tail with (1-q)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Expected utility(payoff) of Person 1 playing: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Head: </a:t>
            </a:r>
            <a:r>
              <a:rPr lang="en-US" sz="2800" dirty="0" smtClean="0"/>
              <a:t>1q+(-1)(1-q) = 2q-1</a:t>
            </a:r>
            <a:endParaRPr lang="en-US" sz="2800" dirty="0" smtClean="0">
              <a:solidFill>
                <a:srgbClr val="FFFF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Tail: </a:t>
            </a:r>
            <a:r>
              <a:rPr lang="en-US" sz="2800" dirty="0" smtClean="0"/>
              <a:t>(-1)q+1(1-q) = 1-2q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/>
              <a:t>	If q&gt;½ best response is playing Head if q&lt;½ best response is playing Tail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Head with p and Tail with (1-p)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/>
              <a:t>	p(2q-1)+(1-p)(1-2q)=2pq-p+1-2q-p+2pq =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/>
              <a:t>	= 4pq-2p-2q+1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/>
            <a:r>
              <a:rPr lang="en-US" dirty="0" smtClean="0"/>
              <a:t>MSNE: Matching Pennies</a:t>
            </a: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1311246"/>
            <a:ext cx="9144000" cy="5546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 smtClean="0"/>
              <a:t>if person 2 is playing Head with probability ½ and Tail with ½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Expected utility(payoff) of Person 1 playing: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Head: </a:t>
            </a:r>
            <a:r>
              <a:rPr lang="en-US" sz="2800" dirty="0" smtClean="0"/>
              <a:t>1q+(-1)(1-q) = 2q-1=2*½-1=0</a:t>
            </a:r>
            <a:endParaRPr lang="en-US" sz="2800" dirty="0" smtClean="0">
              <a:solidFill>
                <a:srgbClr val="FFFF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Tail: </a:t>
            </a:r>
            <a:r>
              <a:rPr lang="en-US" sz="2800" dirty="0" smtClean="0"/>
              <a:t>(-1)q+1(1-q) = 1-2q=1-2*½=0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Head with p and Tail with (1-p)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/>
              <a:t>	p(2q-1)+(1-p)(1-2q)=2pq-p+1-2q-p+2pq =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/>
              <a:t>	= 4pq-2p-2q+1=4p*½ -2p-2*½+1=2p-2p+0=0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/>
              <a:t>	</a:t>
            </a:r>
            <a:r>
              <a:rPr lang="en-US" sz="2800" dirty="0" smtClean="0">
                <a:solidFill>
                  <a:srgbClr val="FFFF00"/>
                </a:solidFill>
              </a:rPr>
              <a:t>Every action or mixed strategy is best response when person 2 is playing mixed strategy with q=½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2800" dirty="0" smtClean="0"/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MSNE: Matching Pennies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6492" y="1639863"/>
            <a:ext cx="54769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p - probability of Player 1 playing Head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q - probability of Player 2 playing Head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/>
              <a:t>Best response of player 1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(B1)</a:t>
            </a:r>
            <a:r>
              <a:rPr lang="en-US" sz="2400" dirty="0" smtClean="0"/>
              <a:t> is to play Tail (Head with p=0) if q&lt;0.5</a:t>
            </a:r>
          </a:p>
          <a:p>
            <a:endParaRPr lang="en-US" sz="2400" dirty="0" smtClean="0"/>
          </a:p>
          <a:p>
            <a:r>
              <a:rPr lang="en-US" sz="2400" dirty="0" smtClean="0"/>
              <a:t>If q=0.5 all strategies are best response</a:t>
            </a:r>
          </a:p>
          <a:p>
            <a:endParaRPr lang="en-US" sz="2400" dirty="0" smtClean="0"/>
          </a:p>
          <a:p>
            <a:r>
              <a:rPr lang="en-US" sz="2400" dirty="0" smtClean="0"/>
              <a:t>If q&gt;0.5 best response is to play Head with p=1</a:t>
            </a:r>
            <a:endParaRPr lang="en-US" sz="2400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482544" y="6485260"/>
            <a:ext cx="8266169" cy="4571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38" name="Group 37"/>
          <p:cNvGrpSpPr/>
          <p:nvPr/>
        </p:nvGrpSpPr>
        <p:grpSpPr>
          <a:xfrm>
            <a:off x="5375286" y="2151045"/>
            <a:ext cx="3470323" cy="3273166"/>
            <a:chOff x="3841740" y="2406636"/>
            <a:chExt cx="3470323" cy="3273166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572000" y="5181624"/>
              <a:ext cx="2701962" cy="365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" name="Group 36"/>
            <p:cNvGrpSpPr/>
            <p:nvPr/>
          </p:nvGrpSpPr>
          <p:grpSpPr>
            <a:xfrm>
              <a:off x="3841740" y="2406636"/>
              <a:ext cx="3470323" cy="3273166"/>
              <a:chOff x="3841740" y="2406636"/>
              <a:chExt cx="3470323" cy="327316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5922981" y="2406636"/>
                <a:ext cx="6207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rgbClr val="C00000"/>
                    </a:solidFill>
                  </a:rPr>
                  <a:t>B2</a:t>
                </a:r>
                <a:endParaRPr lang="en-US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841740" y="4086234"/>
                <a:ext cx="7667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accent3">
                        <a:lumMod val="10000"/>
                      </a:schemeClr>
                    </a:solidFill>
                  </a:rPr>
                  <a:t>B1</a:t>
                </a:r>
                <a:endParaRPr lang="en-US" sz="1400" b="1" dirty="0">
                  <a:solidFill>
                    <a:schemeClr val="accent3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16" name="Elbow Connector 15"/>
              <p:cNvCxnSpPr/>
              <p:nvPr/>
            </p:nvCxnSpPr>
            <p:spPr>
              <a:xfrm rot="5400000" flipH="1" flipV="1">
                <a:off x="4553745" y="2497920"/>
                <a:ext cx="2738473" cy="2701962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Elbow Connector 22"/>
              <p:cNvCxnSpPr/>
              <p:nvPr/>
            </p:nvCxnSpPr>
            <p:spPr>
              <a:xfrm>
                <a:off x="4572000" y="2516175"/>
                <a:ext cx="2701962" cy="2665449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3221019" y="3867156"/>
                <a:ext cx="2701962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rot="5400000" flipH="1" flipV="1">
                <a:off x="4279896" y="2771766"/>
                <a:ext cx="438156" cy="1588"/>
              </a:xfrm>
              <a:prstGeom prst="straightConnector1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4170357" y="2516175"/>
                <a:ext cx="25559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3">
                        <a:lumMod val="10000"/>
                      </a:schemeClr>
                    </a:solidFill>
                  </a:rPr>
                  <a:t>q</a:t>
                </a:r>
                <a:endParaRPr lang="en-US" sz="2400" dirty="0">
                  <a:solidFill>
                    <a:schemeClr val="accent3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>
                <a:off x="6872319" y="5364189"/>
                <a:ext cx="439744" cy="1588"/>
              </a:xfrm>
              <a:prstGeom prst="straightConnector1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6945345" y="5218137"/>
                <a:ext cx="2563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3">
                        <a:lumMod val="10000"/>
                      </a:schemeClr>
                    </a:solidFill>
                  </a:rPr>
                  <a:t>p</a:t>
                </a:r>
                <a:endParaRPr lang="en-US" sz="2400" dirty="0">
                  <a:solidFill>
                    <a:schemeClr val="accent3">
                      <a:lumMod val="10000"/>
                    </a:schemeClr>
                  </a:solidFill>
                </a:endParaRPr>
              </a:p>
            </p:txBody>
          </p:sp>
        </p:grpSp>
      </p:grpSp>
      <p:sp>
        <p:nvSpPr>
          <p:cNvPr id="39" name="Oval 38"/>
          <p:cNvSpPr/>
          <p:nvPr/>
        </p:nvSpPr>
        <p:spPr>
          <a:xfrm>
            <a:off x="7310475" y="3429000"/>
            <a:ext cx="292103" cy="2921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493040" y="3575052"/>
            <a:ext cx="1277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</a:rPr>
              <a:t>MSNE</a:t>
            </a:r>
            <a:endParaRPr lang="en-US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strategy Nash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40" y="1484312"/>
            <a:ext cx="8763120" cy="5157831"/>
          </a:xfrm>
        </p:spPr>
        <p:txBody>
          <a:bodyPr/>
          <a:lstStyle/>
          <a:p>
            <a:r>
              <a:rPr lang="en-US" dirty="0" smtClean="0"/>
              <a:t>Definition: </a:t>
            </a:r>
          </a:p>
          <a:p>
            <a:pPr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The mixed strategy profile α</a:t>
            </a:r>
            <a:r>
              <a:rPr lang="en-US" sz="2400" kern="1200" baseline="30000" dirty="0" smtClean="0">
                <a:latin typeface="Arial" charset="0"/>
                <a:cs typeface="Arial" charset="0"/>
              </a:rPr>
              <a:t>∗</a:t>
            </a:r>
            <a:r>
              <a:rPr lang="en-US" sz="2400" kern="1200" dirty="0" smtClean="0">
                <a:latin typeface="Arial" charset="0"/>
                <a:cs typeface="Arial" charset="0"/>
              </a:rPr>
              <a:t> in a static game with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vNM</a:t>
            </a:r>
            <a:r>
              <a:rPr lang="en-US" sz="2400" kern="1200" dirty="0" smtClean="0">
                <a:latin typeface="Arial" charset="0"/>
                <a:cs typeface="Arial" charset="0"/>
              </a:rPr>
              <a:t> preferences is a </a:t>
            </a:r>
            <a:r>
              <a:rPr lang="en-US" sz="2400" b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mixed strategy Nash equilibrium (MSNE)</a:t>
            </a:r>
            <a:r>
              <a:rPr lang="en-US" sz="2400" b="1" kern="1200" dirty="0" smtClean="0">
                <a:latin typeface="Arial" charset="0"/>
                <a:cs typeface="Arial" charset="0"/>
              </a:rPr>
              <a:t> if, for each player </a:t>
            </a:r>
            <a:r>
              <a:rPr lang="en-US" sz="2400" b="1" kern="1200" dirty="0" err="1" smtClean="0">
                <a:latin typeface="Arial" charset="0"/>
                <a:cs typeface="Arial" charset="0"/>
              </a:rPr>
              <a:t>i</a:t>
            </a:r>
            <a:r>
              <a:rPr lang="en-US" sz="2400" b="1" kern="1200" dirty="0" smtClean="0">
                <a:latin typeface="Arial" charset="0"/>
                <a:cs typeface="Arial" charset="0"/>
              </a:rPr>
              <a:t> and every mixed strategy </a:t>
            </a:r>
            <a:r>
              <a:rPr lang="el-GR" sz="2400" kern="1200" dirty="0" smtClean="0">
                <a:latin typeface="Arial" charset="0"/>
                <a:cs typeface="Arial" charset="0"/>
              </a:rPr>
              <a:t>β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 of player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, the expected utility(payoff) to player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 of α</a:t>
            </a:r>
            <a:r>
              <a:rPr lang="en-US" sz="2400" kern="1200" baseline="30000" dirty="0" smtClean="0">
                <a:latin typeface="Arial" charset="0"/>
                <a:cs typeface="Arial" charset="0"/>
              </a:rPr>
              <a:t>∗</a:t>
            </a:r>
            <a:r>
              <a:rPr lang="en-US" sz="2400" kern="1200" dirty="0" smtClean="0">
                <a:latin typeface="Arial" charset="0"/>
                <a:cs typeface="Arial" charset="0"/>
              </a:rPr>
              <a:t> is at least as large as the expected</a:t>
            </a:r>
            <a:r>
              <a:rPr lang="en-US" sz="2400" b="1" kern="1200" dirty="0" smtClean="0">
                <a:latin typeface="Arial" charset="0"/>
                <a:cs typeface="Arial" charset="0"/>
              </a:rPr>
              <a:t> </a:t>
            </a:r>
            <a:r>
              <a:rPr lang="en-US" sz="2400" kern="1200" dirty="0" smtClean="0">
                <a:latin typeface="Arial" charset="0"/>
                <a:cs typeface="Arial" charset="0"/>
              </a:rPr>
              <a:t>utility(payoff) to player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 of (</a:t>
            </a:r>
            <a:r>
              <a:rPr lang="el-GR" sz="2400" kern="1200" dirty="0" smtClean="0">
                <a:latin typeface="Arial" charset="0"/>
                <a:cs typeface="Arial" charset="0"/>
              </a:rPr>
              <a:t>β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 , α</a:t>
            </a:r>
            <a:r>
              <a:rPr lang="en-US" sz="2400" kern="1200" baseline="30000" dirty="0" smtClean="0">
                <a:latin typeface="Arial" charset="0"/>
                <a:cs typeface="Arial" charset="0"/>
              </a:rPr>
              <a:t>∗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) according to a utility(payoff) function whose expected value represents player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i’s</a:t>
            </a:r>
            <a:r>
              <a:rPr lang="en-US" sz="2400" kern="1200" dirty="0" smtClean="0">
                <a:latin typeface="Arial" charset="0"/>
                <a:cs typeface="Arial" charset="0"/>
              </a:rPr>
              <a:t> preferences over lotteries. </a:t>
            </a:r>
          </a:p>
          <a:p>
            <a:pPr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Equivalently, for each player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, </a:t>
            </a:r>
          </a:p>
          <a:p>
            <a:pPr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EU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(</a:t>
            </a:r>
            <a:r>
              <a:rPr lang="el-GR" sz="2400" kern="1200" dirty="0" smtClean="0">
                <a:latin typeface="Arial" charset="0"/>
                <a:cs typeface="Arial" charset="0"/>
              </a:rPr>
              <a:t>α</a:t>
            </a:r>
            <a:r>
              <a:rPr lang="el-GR" sz="2400" kern="1200" baseline="30000" dirty="0" smtClean="0">
                <a:latin typeface="Arial" charset="0"/>
                <a:cs typeface="Arial" charset="0"/>
              </a:rPr>
              <a:t>∗</a:t>
            </a:r>
            <a:r>
              <a:rPr lang="el-GR" sz="2400" kern="1200" dirty="0" smtClean="0">
                <a:latin typeface="Arial" charset="0"/>
                <a:cs typeface="Arial" charset="0"/>
              </a:rPr>
              <a:t>) ≥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EU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(</a:t>
            </a:r>
            <a:r>
              <a:rPr lang="el-GR" sz="2400" kern="1200" dirty="0" smtClean="0">
                <a:latin typeface="Arial" charset="0"/>
                <a:cs typeface="Arial" charset="0"/>
              </a:rPr>
              <a:t>β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, </a:t>
            </a:r>
            <a:r>
              <a:rPr lang="el-GR" sz="2400" kern="1200" dirty="0" smtClean="0">
                <a:latin typeface="Arial" charset="0"/>
                <a:cs typeface="Arial" charset="0"/>
              </a:rPr>
              <a:t>α</a:t>
            </a:r>
            <a:r>
              <a:rPr lang="el-GR" sz="2400" kern="1200" baseline="30000" dirty="0" smtClean="0">
                <a:latin typeface="Arial" charset="0"/>
                <a:cs typeface="Arial" charset="0"/>
              </a:rPr>
              <a:t>∗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) for every mixed strategy </a:t>
            </a:r>
            <a:r>
              <a:rPr lang="el-GR" sz="2400" kern="1200" dirty="0" smtClean="0">
                <a:latin typeface="Arial" charset="0"/>
                <a:cs typeface="Arial" charset="0"/>
              </a:rPr>
              <a:t>β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 of player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, where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EU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(α) is player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i’s</a:t>
            </a:r>
            <a:r>
              <a:rPr lang="en-US" sz="2400" kern="1200" dirty="0" smtClean="0">
                <a:latin typeface="Arial" charset="0"/>
                <a:cs typeface="Arial" charset="0"/>
              </a:rPr>
              <a:t> expected utility(payoff) to the mixed strategy profile α.</a:t>
            </a:r>
            <a:endParaRPr lang="en-US" sz="5400" dirty="0" smtClean="0"/>
          </a:p>
          <a:p>
            <a:pPr lvl="1"/>
            <a:endParaRPr lang="en-US" baseline="-250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strategy Nash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40" y="1484312"/>
            <a:ext cx="8763120" cy="5157831"/>
          </a:xfrm>
        </p:spPr>
        <p:txBody>
          <a:bodyPr/>
          <a:lstStyle/>
          <a:p>
            <a:r>
              <a:rPr lang="en-US" dirty="0" smtClean="0"/>
              <a:t>Definition: </a:t>
            </a:r>
          </a:p>
          <a:p>
            <a:pPr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 the mixed strategy profile α</a:t>
            </a:r>
            <a:r>
              <a:rPr lang="en-US" sz="2400" kern="1200" baseline="30000" dirty="0" smtClean="0">
                <a:latin typeface="Arial" charset="0"/>
                <a:cs typeface="Arial" charset="0"/>
              </a:rPr>
              <a:t>∗</a:t>
            </a:r>
            <a:r>
              <a:rPr lang="en-US" sz="2400" kern="1200" dirty="0" smtClean="0">
                <a:latin typeface="Arial" charset="0"/>
                <a:cs typeface="Arial" charset="0"/>
              </a:rPr>
              <a:t> is a mixed strategy Nash equilibrium if and only if </a:t>
            </a:r>
            <a:r>
              <a:rPr lang="el-GR" sz="2400" kern="1200" dirty="0" smtClean="0">
                <a:latin typeface="Arial" charset="0"/>
                <a:cs typeface="Arial" charset="0"/>
              </a:rPr>
              <a:t>α</a:t>
            </a:r>
            <a:r>
              <a:rPr lang="el-GR" sz="2400" kern="1200" baseline="30000" dirty="0" smtClean="0">
                <a:latin typeface="Arial" charset="0"/>
                <a:cs typeface="Arial" charset="0"/>
              </a:rPr>
              <a:t>∗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  </a:t>
            </a:r>
            <a:r>
              <a:rPr lang="en-US" sz="2400" kern="1200" dirty="0" smtClean="0">
                <a:latin typeface="Arial" charset="0"/>
                <a:cs typeface="Arial" charset="0"/>
              </a:rPr>
              <a:t>is in B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(</a:t>
            </a:r>
            <a:r>
              <a:rPr lang="el-GR" sz="2400" kern="1200" dirty="0" smtClean="0">
                <a:latin typeface="Arial" charset="0"/>
                <a:cs typeface="Arial" charset="0"/>
              </a:rPr>
              <a:t>α</a:t>
            </a:r>
            <a:r>
              <a:rPr lang="el-GR" sz="2400" kern="1200" baseline="30000" dirty="0" smtClean="0">
                <a:latin typeface="Arial" charset="0"/>
                <a:cs typeface="Arial" charset="0"/>
              </a:rPr>
              <a:t>∗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kern="1200" dirty="0" smtClean="0">
                <a:latin typeface="Arial" charset="0"/>
                <a:cs typeface="Arial" charset="0"/>
              </a:rPr>
              <a:t>) for every player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i</a:t>
            </a:r>
            <a:endParaRPr lang="en-US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MSNE: Matching Pennies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6492" y="1639862"/>
            <a:ext cx="54769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p - probability of Player 1 playing Head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q - probability of Player 2 playing Head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MSNE: p=0.5 and q=0.5</a:t>
            </a:r>
          </a:p>
          <a:p>
            <a:r>
              <a:rPr lang="en-US" sz="2400" dirty="0" smtClean="0"/>
              <a:t>Player 1: </a:t>
            </a:r>
            <a:r>
              <a:rPr lang="el-GR" sz="2400" dirty="0" smtClean="0"/>
              <a:t>α</a:t>
            </a:r>
            <a:r>
              <a:rPr lang="en-US" sz="2400" baseline="30000" dirty="0" smtClean="0"/>
              <a:t>*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=(0.5;0.5)</a:t>
            </a:r>
          </a:p>
          <a:p>
            <a:r>
              <a:rPr lang="en-US" sz="2400" dirty="0" smtClean="0"/>
              <a:t>Player 2: </a:t>
            </a:r>
            <a:r>
              <a:rPr lang="el-GR" sz="2400" dirty="0" smtClean="0"/>
              <a:t>α</a:t>
            </a:r>
            <a:r>
              <a:rPr lang="en-US" sz="2400" baseline="30000" dirty="0" smtClean="0"/>
              <a:t>*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=(0.5;0.5)</a:t>
            </a:r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482544" y="6485260"/>
            <a:ext cx="8266169" cy="4571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3" name="Group 37"/>
          <p:cNvGrpSpPr/>
          <p:nvPr/>
        </p:nvGrpSpPr>
        <p:grpSpPr>
          <a:xfrm>
            <a:off x="5375286" y="2151045"/>
            <a:ext cx="3470323" cy="3273166"/>
            <a:chOff x="3841740" y="2406636"/>
            <a:chExt cx="3470323" cy="3273166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4572000" y="5181624"/>
              <a:ext cx="2701962" cy="3651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6"/>
            <p:cNvGrpSpPr/>
            <p:nvPr/>
          </p:nvGrpSpPr>
          <p:grpSpPr>
            <a:xfrm>
              <a:off x="3841740" y="2406636"/>
              <a:ext cx="3470323" cy="3273166"/>
              <a:chOff x="3841740" y="2406636"/>
              <a:chExt cx="3470323" cy="3273166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5922981" y="2406636"/>
                <a:ext cx="6207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rgbClr val="C00000"/>
                    </a:solidFill>
                  </a:rPr>
                  <a:t>B2</a:t>
                </a:r>
                <a:endParaRPr lang="en-US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841740" y="4086234"/>
                <a:ext cx="7667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 smtClean="0">
                    <a:solidFill>
                      <a:schemeClr val="accent3">
                        <a:lumMod val="10000"/>
                      </a:schemeClr>
                    </a:solidFill>
                  </a:rPr>
                  <a:t>B1</a:t>
                </a:r>
                <a:endParaRPr lang="en-US" sz="1400" b="1" dirty="0">
                  <a:solidFill>
                    <a:schemeClr val="accent3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16" name="Elbow Connector 15"/>
              <p:cNvCxnSpPr/>
              <p:nvPr/>
            </p:nvCxnSpPr>
            <p:spPr>
              <a:xfrm rot="5400000" flipH="1" flipV="1">
                <a:off x="4553745" y="2497920"/>
                <a:ext cx="2738473" cy="2701962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chemeClr val="bg2">
                    <a:lumMod val="1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Elbow Connector 22"/>
              <p:cNvCxnSpPr/>
              <p:nvPr/>
            </p:nvCxnSpPr>
            <p:spPr>
              <a:xfrm>
                <a:off x="4572000" y="2516175"/>
                <a:ext cx="2701962" cy="2665449"/>
              </a:xfrm>
              <a:prstGeom prst="bentConnector3">
                <a:avLst>
                  <a:gd name="adj1" fmla="val 50000"/>
                </a:avLst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3221019" y="3867156"/>
                <a:ext cx="2701962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rot="5400000" flipH="1" flipV="1">
                <a:off x="4279896" y="2771766"/>
                <a:ext cx="438156" cy="1588"/>
              </a:xfrm>
              <a:prstGeom prst="straightConnector1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4170357" y="2516175"/>
                <a:ext cx="25559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3">
                        <a:lumMod val="10000"/>
                      </a:schemeClr>
                    </a:solidFill>
                  </a:rPr>
                  <a:t>q</a:t>
                </a:r>
                <a:endParaRPr lang="en-US" sz="2400" dirty="0">
                  <a:solidFill>
                    <a:schemeClr val="accent3">
                      <a:lumMod val="10000"/>
                    </a:schemeClr>
                  </a:solidFill>
                </a:endParaRPr>
              </a:p>
            </p:txBody>
          </p:sp>
          <p:cxnSp>
            <p:nvCxnSpPr>
              <p:cNvPr id="34" name="Straight Arrow Connector 33"/>
              <p:cNvCxnSpPr/>
              <p:nvPr/>
            </p:nvCxnSpPr>
            <p:spPr>
              <a:xfrm>
                <a:off x="6872319" y="5364189"/>
                <a:ext cx="439744" cy="1588"/>
              </a:xfrm>
              <a:prstGeom prst="straightConnector1">
                <a:avLst/>
              </a:prstGeom>
              <a:ln w="12700">
                <a:solidFill>
                  <a:schemeClr val="bg2">
                    <a:lumMod val="1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6945345" y="5218137"/>
                <a:ext cx="25638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accent3">
                        <a:lumMod val="10000"/>
                      </a:schemeClr>
                    </a:solidFill>
                  </a:rPr>
                  <a:t>p</a:t>
                </a:r>
                <a:endParaRPr lang="en-US" sz="2400" dirty="0">
                  <a:solidFill>
                    <a:schemeClr val="accent3">
                      <a:lumMod val="10000"/>
                    </a:schemeClr>
                  </a:solidFill>
                </a:endParaRPr>
              </a:p>
            </p:txBody>
          </p:sp>
        </p:grpSp>
      </p:grpSp>
      <p:sp>
        <p:nvSpPr>
          <p:cNvPr id="39" name="Oval 38"/>
          <p:cNvSpPr/>
          <p:nvPr/>
        </p:nvSpPr>
        <p:spPr>
          <a:xfrm>
            <a:off x="7310475" y="3429000"/>
            <a:ext cx="292103" cy="2921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493040" y="3575052"/>
            <a:ext cx="1277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</a:rPr>
              <a:t>MSNE</a:t>
            </a:r>
            <a:endParaRPr lang="en-US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MSNE: Bach or Stravinsky?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074967" y="2443149"/>
          <a:ext cx="5710260" cy="2884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241"/>
                <a:gridCol w="1570059"/>
                <a:gridCol w="2058960"/>
              </a:tblGrid>
              <a:tr h="961509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Bach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Stravinsky</a:t>
                      </a:r>
                      <a:endParaRPr lang="en-US" b="0" dirty="0"/>
                    </a:p>
                  </a:txBody>
                  <a:tcPr anchor="ctr"/>
                </a:tc>
              </a:tr>
              <a:tr h="9615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Bach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sz="32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Stravinsky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n-US" sz="32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5026" y="1676376"/>
            <a:ext cx="4162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3">
                    <a:lumMod val="10000"/>
                  </a:schemeClr>
                </a:solidFill>
              </a:rPr>
              <a:t>Friend 2</a:t>
            </a:r>
            <a:endParaRPr lang="en-US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049721"/>
            <a:ext cx="296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Friend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10475" y="4524390"/>
            <a:ext cx="1058877" cy="6207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1799" y="3575052"/>
            <a:ext cx="1058877" cy="6207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156208" y="5689582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Strict NE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3" name="Straight Arrow Connector 12"/>
          <p:cNvCxnSpPr>
            <a:stCxn id="12" idx="0"/>
          </p:cNvCxnSpPr>
          <p:nvPr/>
        </p:nvCxnSpPr>
        <p:spPr>
          <a:xfrm rot="5400000" flipH="1" flipV="1">
            <a:off x="5288281" y="4799289"/>
            <a:ext cx="1457291" cy="323296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2" idx="0"/>
            <a:endCxn id="10" idx="1"/>
          </p:cNvCxnSpPr>
          <p:nvPr/>
        </p:nvCxnSpPr>
        <p:spPr>
          <a:xfrm rot="5400000" flipH="1" flipV="1">
            <a:off x="6155461" y="4534569"/>
            <a:ext cx="854831" cy="1455197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/>
            <a:r>
              <a:rPr lang="en-US" b="1" dirty="0" smtClean="0"/>
              <a:t>Revision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90440" y="1238220"/>
            <a:ext cx="8763120" cy="5330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FFFF00"/>
                </a:solidFill>
              </a:rPr>
              <a:t>Nash equilibrium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(NE)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400" dirty="0" smtClean="0"/>
              <a:t>A </a:t>
            </a:r>
            <a:r>
              <a:rPr lang="en-US" sz="2400" i="1" dirty="0" smtClean="0">
                <a:solidFill>
                  <a:srgbClr val="FFFF00"/>
                </a:solidFill>
              </a:rPr>
              <a:t>NE</a:t>
            </a:r>
            <a:r>
              <a:rPr lang="en-US" sz="2400" i="1" dirty="0" smtClean="0"/>
              <a:t> is an action profile </a:t>
            </a:r>
            <a:r>
              <a:rPr lang="en-US" sz="2400" i="1" dirty="0" smtClean="0">
                <a:solidFill>
                  <a:srgbClr val="FFFF00"/>
                </a:solidFill>
              </a:rPr>
              <a:t>a</a:t>
            </a:r>
            <a:r>
              <a:rPr lang="en-US" sz="2400" i="1" baseline="30000" dirty="0" smtClean="0">
                <a:solidFill>
                  <a:srgbClr val="FFFF00"/>
                </a:solidFill>
              </a:rPr>
              <a:t>∗</a:t>
            </a:r>
            <a:r>
              <a:rPr lang="en-US" sz="2400" i="1" dirty="0" smtClean="0"/>
              <a:t> with the property that no </a:t>
            </a:r>
            <a:r>
              <a:rPr lang="en-US" sz="2400" dirty="0" smtClean="0"/>
              <a:t>player </a:t>
            </a:r>
            <a:r>
              <a:rPr lang="en-US" sz="2400" i="1" dirty="0" err="1" smtClean="0"/>
              <a:t>i</a:t>
            </a:r>
            <a:r>
              <a:rPr lang="en-US" sz="2400" i="1" dirty="0" smtClean="0"/>
              <a:t> can do better by choosing an action different from </a:t>
            </a:r>
            <a:r>
              <a:rPr lang="en-US" sz="2400" i="1" dirty="0" err="1" smtClean="0">
                <a:solidFill>
                  <a:srgbClr val="FFFF00"/>
                </a:solidFill>
              </a:rPr>
              <a:t>a</a:t>
            </a:r>
            <a:r>
              <a:rPr lang="en-US" sz="2400" i="1" baseline="30000" dirty="0" err="1" smtClean="0">
                <a:solidFill>
                  <a:srgbClr val="FFFF00"/>
                </a:solidFill>
              </a:rPr>
              <a:t>∗</a:t>
            </a:r>
            <a:r>
              <a:rPr lang="en-US" sz="2400" i="1" baseline="-25000" dirty="0" err="1" smtClean="0">
                <a:solidFill>
                  <a:srgbClr val="FFFF00"/>
                </a:solidFill>
              </a:rPr>
              <a:t>i</a:t>
            </a:r>
            <a:r>
              <a:rPr lang="en-US" sz="2400" i="1" dirty="0" smtClean="0"/>
              <a:t> , given </a:t>
            </a:r>
            <a:r>
              <a:rPr lang="en-US" sz="2400" dirty="0" smtClean="0"/>
              <a:t>that every other player </a:t>
            </a:r>
            <a:r>
              <a:rPr lang="en-US" sz="2400" i="1" dirty="0" smtClean="0"/>
              <a:t>j adheres to </a:t>
            </a:r>
            <a:r>
              <a:rPr lang="en-US" sz="2400" i="1" dirty="0" err="1" smtClean="0">
                <a:solidFill>
                  <a:srgbClr val="FFFF00"/>
                </a:solidFill>
              </a:rPr>
              <a:t>a</a:t>
            </a:r>
            <a:r>
              <a:rPr lang="en-US" sz="2400" i="1" baseline="30000" dirty="0" err="1" smtClean="0">
                <a:solidFill>
                  <a:srgbClr val="FFFF00"/>
                </a:solidFill>
              </a:rPr>
              <a:t>∗</a:t>
            </a:r>
            <a:r>
              <a:rPr lang="en-US" sz="2400" i="1" baseline="-25000" dirty="0" err="1" smtClean="0">
                <a:solidFill>
                  <a:srgbClr val="FFFF00"/>
                </a:solidFill>
              </a:rPr>
              <a:t>j</a:t>
            </a:r>
            <a:endParaRPr lang="en-US" sz="2400" i="1" baseline="-25000" dirty="0" smtClean="0">
              <a:solidFill>
                <a:srgbClr val="FFFF00"/>
              </a:solidFill>
            </a:endParaRP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endParaRPr lang="en-US" sz="2400" dirty="0" smtClean="0"/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FFFF00"/>
                </a:solidFill>
              </a:rPr>
              <a:t>Best response - </a:t>
            </a:r>
            <a:r>
              <a:rPr lang="en-US" sz="2400" dirty="0" smtClean="0"/>
              <a:t>set of actions </a:t>
            </a:r>
            <a:r>
              <a:rPr lang="it-IT" sz="2400" dirty="0" smtClean="0"/>
              <a:t>B</a:t>
            </a:r>
            <a:r>
              <a:rPr lang="it-IT" sz="2400" baseline="-25000" dirty="0" smtClean="0"/>
              <a:t>i</a:t>
            </a:r>
            <a:r>
              <a:rPr lang="it-IT" sz="2400" dirty="0" smtClean="0"/>
              <a:t>(a</a:t>
            </a:r>
            <a:r>
              <a:rPr lang="it-IT" sz="2400" baseline="-25000" dirty="0" smtClean="0"/>
              <a:t>−i</a:t>
            </a:r>
            <a:r>
              <a:rPr lang="it-IT" sz="2400" dirty="0" smtClean="0"/>
              <a:t>) that gives the player the highest possible payoff given the other players’ actions a</a:t>
            </a:r>
            <a:r>
              <a:rPr lang="it-IT" sz="2400" baseline="-25000" dirty="0" smtClean="0"/>
              <a:t>−i</a:t>
            </a:r>
            <a:endParaRPr lang="en-US" sz="2400" dirty="0" smtClean="0">
              <a:solidFill>
                <a:srgbClr val="FFFF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 smtClean="0"/>
              <a:t>The action profile </a:t>
            </a:r>
            <a:r>
              <a:rPr lang="en-US" sz="2800" dirty="0" smtClean="0">
                <a:solidFill>
                  <a:srgbClr val="FFFF00"/>
                </a:solidFill>
              </a:rPr>
              <a:t>a</a:t>
            </a:r>
            <a:r>
              <a:rPr lang="en-US" sz="2800" baseline="30000" dirty="0" smtClean="0">
                <a:solidFill>
                  <a:srgbClr val="FFFF00"/>
                </a:solidFill>
              </a:rPr>
              <a:t>∗</a:t>
            </a:r>
            <a:r>
              <a:rPr lang="en-US" sz="2800" dirty="0" smtClean="0"/>
              <a:t> is a Nash equilibrium if and only if every player’s action is a best response to the other players’ actions</a:t>
            </a:r>
            <a:endParaRPr kumimoji="0" lang="en-US" sz="2800" b="0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MSNE: Bach or Stravinsky?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723987" y="2443148"/>
          <a:ext cx="7420014" cy="3468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74"/>
                <a:gridCol w="2006092"/>
                <a:gridCol w="2675448"/>
              </a:tblGrid>
              <a:tr h="1237683">
                <a:tc>
                  <a:txBody>
                    <a:bodyPr/>
                    <a:lstStyle/>
                    <a:p>
                      <a:endParaRPr lang="en-US" sz="16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Bach(q)</a:t>
                      </a:r>
                      <a:endParaRPr lang="en-US" sz="2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/>
                        <a:t>Stravinsky(1-q)</a:t>
                      </a:r>
                      <a:endParaRPr lang="en-US" sz="1600" b="0" dirty="0"/>
                    </a:p>
                  </a:txBody>
                  <a:tcPr anchor="ctr"/>
                </a:tc>
              </a:tr>
              <a:tr h="11155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Bach(p)</a:t>
                      </a:r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sz="32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115526"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</a:rPr>
                        <a:t>Stravinsky(1-p)</a:t>
                      </a:r>
                      <a:endParaRPr lang="en-US" sz="1600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sz="3200" b="1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n-US" sz="3200" b="1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5026" y="1676376"/>
            <a:ext cx="4162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3">
                    <a:lumMod val="10000"/>
                  </a:schemeClr>
                </a:solidFill>
              </a:rPr>
              <a:t>Friend 2</a:t>
            </a:r>
            <a:endParaRPr lang="en-US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576333" y="4524390"/>
            <a:ext cx="296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Friend 1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/>
            <a:r>
              <a:rPr lang="en-US" dirty="0" smtClean="0"/>
              <a:t>MSNE: Matching Pennies</a:t>
            </a: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1311246"/>
            <a:ext cx="9144000" cy="5546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 smtClean="0"/>
              <a:t>if friend 2 is playing Bach with probability q and Stravinsky with (1-q)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Expected utility(payoff) of Friend 1 playing: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Bach: </a:t>
            </a:r>
            <a:r>
              <a:rPr lang="en-US" sz="2800" dirty="0" smtClean="0"/>
              <a:t>2q+0(1-q) = 2q</a:t>
            </a:r>
            <a:endParaRPr lang="en-US" sz="2800" dirty="0" smtClean="0">
              <a:solidFill>
                <a:srgbClr val="FFFF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Stravinsky: </a:t>
            </a:r>
            <a:r>
              <a:rPr lang="en-US" sz="2800" dirty="0" smtClean="0"/>
              <a:t>0q+1(1-q) = 1-q</a:t>
            </a:r>
          </a:p>
          <a:p>
            <a:pPr marL="342900" indent="-342900" eaLnBrk="0" hangingPunct="0">
              <a:spcBef>
                <a:spcPct val="20000"/>
              </a:spcBef>
            </a:pPr>
            <a:endParaRPr lang="en-US" sz="2800" dirty="0" smtClean="0"/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/>
              <a:t>    Bach is best response if 2q&gt;1-q 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3q&gt;1</a:t>
            </a:r>
            <a:r>
              <a:rPr lang="en-US" sz="2800" dirty="0" smtClean="0">
                <a:sym typeface="Wingdings" pitchFamily="2" charset="2"/>
              </a:rPr>
              <a:t>q&gt;⅓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/>
              <a:t>	Stravinsky is best response if 2q&lt;1-q</a:t>
            </a:r>
            <a:r>
              <a:rPr lang="en-US" sz="2800" dirty="0" smtClean="0">
                <a:sym typeface="Wingdings" pitchFamily="2" charset="2"/>
              </a:rPr>
              <a:t>q&lt; ⅓</a:t>
            </a:r>
            <a:endParaRPr lang="en-US" sz="2800" dirty="0" smtClean="0"/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>
                <a:solidFill>
                  <a:srgbClr val="FFFF00"/>
                </a:solidFill>
              </a:rPr>
              <a:t>	All mixed strategies are best response if q=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sym typeface="Wingdings" pitchFamily="2" charset="2"/>
              </a:rPr>
              <a:t>⅓</a:t>
            </a:r>
            <a:endParaRPr lang="en-US" sz="2800" dirty="0" smtClean="0">
              <a:solidFill>
                <a:srgbClr val="FFFF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/>
            <a:r>
              <a:rPr lang="en-US" dirty="0" smtClean="0"/>
              <a:t>MSNE: Matching Pennies</a:t>
            </a: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0" y="1311246"/>
            <a:ext cx="9144000" cy="5546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 smtClean="0"/>
              <a:t>if friend 1 is playing Bach with probability p and Stravinsky with (1-p)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Expected utility(payoff) of Friend 2 playing: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Bach: </a:t>
            </a:r>
            <a:r>
              <a:rPr lang="en-US" sz="2800" dirty="0" smtClean="0"/>
              <a:t>1p+0(1-p) = p</a:t>
            </a:r>
            <a:endParaRPr lang="en-US" sz="2800" dirty="0" smtClean="0">
              <a:solidFill>
                <a:srgbClr val="FFFF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b="1" dirty="0" smtClean="0">
                <a:solidFill>
                  <a:srgbClr val="FFFF00"/>
                </a:solidFill>
              </a:rPr>
              <a:t>Stravinsky: </a:t>
            </a:r>
            <a:r>
              <a:rPr lang="en-US" sz="2800" dirty="0" smtClean="0"/>
              <a:t>0p+2(1-p) = 2-2p</a:t>
            </a:r>
          </a:p>
          <a:p>
            <a:pPr marL="342900" indent="-342900" eaLnBrk="0" hangingPunct="0">
              <a:spcBef>
                <a:spcPct val="20000"/>
              </a:spcBef>
            </a:pPr>
            <a:endParaRPr lang="en-US" sz="2800" dirty="0" smtClean="0"/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/>
              <a:t>    Bach is best response if p&gt;2-2p </a:t>
            </a:r>
            <a:r>
              <a:rPr lang="en-US" sz="2800" dirty="0" smtClean="0">
                <a:sym typeface="Wingdings" pitchFamily="2" charset="2"/>
              </a:rPr>
              <a:t></a:t>
            </a:r>
            <a:r>
              <a:rPr lang="en-US" sz="2800" dirty="0" smtClean="0"/>
              <a:t>3p&gt;2</a:t>
            </a:r>
            <a:r>
              <a:rPr lang="en-US" sz="2800" dirty="0" smtClean="0">
                <a:sym typeface="Wingdings" pitchFamily="2" charset="2"/>
              </a:rPr>
              <a:t>p&gt;⅔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/>
              <a:t>	Stravinsky is best response if p&lt;2-2p</a:t>
            </a:r>
            <a:r>
              <a:rPr lang="en-US" sz="2800" dirty="0" smtClean="0">
                <a:sym typeface="Wingdings" pitchFamily="2" charset="2"/>
              </a:rPr>
              <a:t>p&lt; ⅔</a:t>
            </a:r>
            <a:endParaRPr lang="en-US" sz="2800" dirty="0" smtClean="0"/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2800" dirty="0" smtClean="0">
                <a:solidFill>
                  <a:srgbClr val="FFFF00"/>
                </a:solidFill>
              </a:rPr>
              <a:t>	All mixed strategies are best response if p=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smtClean="0">
                <a:solidFill>
                  <a:srgbClr val="FFFF00"/>
                </a:solidFill>
                <a:sym typeface="Wingdings" pitchFamily="2" charset="2"/>
              </a:rPr>
              <a:t>⅔</a:t>
            </a:r>
            <a:endParaRPr lang="en-US" sz="2800" dirty="0" smtClean="0">
              <a:solidFill>
                <a:srgbClr val="FFFF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280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MSNE: Bach or Stravinsky?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6492" y="1639863"/>
            <a:ext cx="54769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p - probability of Player 1 playing Bach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q - probability of Player 2 playing Bach</a:t>
            </a:r>
          </a:p>
          <a:p>
            <a:endParaRPr lang="en-US" sz="2400" dirty="0" smtClean="0">
              <a:solidFill>
                <a:srgbClr val="FFFF00"/>
              </a:solidFill>
            </a:endParaRPr>
          </a:p>
          <a:p>
            <a:r>
              <a:rPr lang="en-US" sz="2400" dirty="0" smtClean="0">
                <a:solidFill>
                  <a:srgbClr val="FFFF00"/>
                </a:solidFill>
              </a:rPr>
              <a:t>	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0		if q&lt; ⅓</a:t>
            </a:r>
          </a:p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B1(q)= p: 0≤ p ≤1	if q= ⅓</a:t>
            </a:r>
          </a:p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	 1		if q&gt; ⅓</a:t>
            </a:r>
          </a:p>
          <a:p>
            <a:endParaRPr lang="en-US" sz="2400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	 0		if p&lt; ⅔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B2(p)= q: 0≤ q ≤1	if p= ⅔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	 1		if p&gt; ⅔</a:t>
            </a:r>
          </a:p>
          <a:p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482544" y="6485260"/>
            <a:ext cx="8266169" cy="4571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6105546" y="4926033"/>
            <a:ext cx="2701962" cy="36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346988" y="2224071"/>
            <a:ext cx="6207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B2</a:t>
            </a:r>
            <a:endParaRPr lang="en-US" sz="14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5286" y="3830643"/>
            <a:ext cx="7667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B1</a:t>
            </a:r>
            <a:endParaRPr lang="en-US" sz="1400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cxnSp>
        <p:nvCxnSpPr>
          <p:cNvPr id="23" name="Elbow Connector 22"/>
          <p:cNvCxnSpPr/>
          <p:nvPr/>
        </p:nvCxnSpPr>
        <p:spPr>
          <a:xfrm rot="10800000" flipV="1">
            <a:off x="6105548" y="2260583"/>
            <a:ext cx="2701961" cy="2665449"/>
          </a:xfrm>
          <a:prstGeom prst="bentConnector3">
            <a:avLst>
              <a:gd name="adj1" fmla="val 32496"/>
            </a:avLst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5400000">
            <a:off x="4754565" y="3611565"/>
            <a:ext cx="27019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5813442" y="2516175"/>
            <a:ext cx="438156" cy="1588"/>
          </a:xfrm>
          <a:prstGeom prst="straightConnector1">
            <a:avLst/>
          </a:prstGeom>
          <a:ln w="1270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703903" y="2260584"/>
            <a:ext cx="255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10000"/>
                  </a:schemeClr>
                </a:solidFill>
              </a:rPr>
              <a:t>q</a:t>
            </a:r>
            <a:endParaRPr lang="en-US" sz="2400" dirty="0">
              <a:solidFill>
                <a:schemeClr val="accent3">
                  <a:lumMod val="10000"/>
                </a:schemeClr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8405865" y="5108598"/>
            <a:ext cx="439744" cy="1588"/>
          </a:xfrm>
          <a:prstGeom prst="straightConnector1">
            <a:avLst/>
          </a:prstGeom>
          <a:ln w="1270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478891" y="4962546"/>
            <a:ext cx="256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3">
                    <a:lumMod val="10000"/>
                  </a:schemeClr>
                </a:solidFill>
              </a:rPr>
              <a:t>p</a:t>
            </a:r>
            <a:endParaRPr lang="en-US" sz="2400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4163" y="5656293"/>
            <a:ext cx="1277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</a:rPr>
              <a:t>MSNE</a:t>
            </a:r>
            <a:endParaRPr lang="en-US" b="1" dirty="0">
              <a:solidFill>
                <a:srgbClr val="FFC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rot="5400000" flipH="1" flipV="1">
            <a:off x="5595158" y="4414057"/>
            <a:ext cx="1022364" cy="1588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142059" y="3976695"/>
            <a:ext cx="2592423" cy="1588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V="1">
            <a:off x="7912940" y="3118638"/>
            <a:ext cx="1716110" cy="1"/>
          </a:xfrm>
          <a:prstGeom prst="line">
            <a:avLst/>
          </a:prstGeom>
          <a:ln w="254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105546" y="3538539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⅓</a:t>
            </a:r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7639092" y="4926033"/>
            <a:ext cx="4411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⅔</a:t>
            </a:r>
            <a:endParaRPr lang="en-US" dirty="0"/>
          </a:p>
        </p:txBody>
      </p:sp>
      <p:sp>
        <p:nvSpPr>
          <p:cNvPr id="57" name="Oval 56"/>
          <p:cNvSpPr/>
          <p:nvPr/>
        </p:nvSpPr>
        <p:spPr>
          <a:xfrm>
            <a:off x="7785144" y="3830643"/>
            <a:ext cx="292103" cy="2921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996007" y="4743468"/>
            <a:ext cx="292103" cy="2921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2" name="Straight Arrow Connector 61"/>
          <p:cNvCxnSpPr>
            <a:endCxn id="58" idx="5"/>
          </p:cNvCxnSpPr>
          <p:nvPr/>
        </p:nvCxnSpPr>
        <p:spPr>
          <a:xfrm rot="10800000">
            <a:off x="6245333" y="4992794"/>
            <a:ext cx="992117" cy="773038"/>
          </a:xfrm>
          <a:prstGeom prst="straightConnector1">
            <a:avLst/>
          </a:prstGeom>
          <a:ln w="349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endCxn id="57" idx="2"/>
          </p:cNvCxnSpPr>
          <p:nvPr/>
        </p:nvCxnSpPr>
        <p:spPr>
          <a:xfrm rot="5400000" flipH="1" flipV="1">
            <a:off x="6589344" y="4612895"/>
            <a:ext cx="1831999" cy="559601"/>
          </a:xfrm>
          <a:prstGeom prst="straightConnector1">
            <a:avLst/>
          </a:prstGeom>
          <a:ln w="349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endCxn id="39" idx="3"/>
          </p:cNvCxnSpPr>
          <p:nvPr/>
        </p:nvCxnSpPr>
        <p:spPr>
          <a:xfrm rot="5400000" flipH="1" flipV="1">
            <a:off x="6269855" y="3367966"/>
            <a:ext cx="3365461" cy="1430272"/>
          </a:xfrm>
          <a:prstGeom prst="straightConnector1">
            <a:avLst/>
          </a:prstGeom>
          <a:ln w="3492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8624943" y="2151045"/>
            <a:ext cx="292103" cy="29210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check MSNE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440" y="1484312"/>
            <a:ext cx="8763120" cy="5157831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400" i="1" kern="1200" dirty="0" smtClean="0">
                <a:latin typeface="Arial" charset="0"/>
                <a:cs typeface="Arial" charset="0"/>
              </a:rPr>
              <a:t>A mixed strategy profile </a:t>
            </a:r>
            <a:r>
              <a:rPr lang="en-US" sz="2400" kern="1200" dirty="0" smtClean="0">
                <a:latin typeface="Arial" charset="0"/>
                <a:cs typeface="Arial" charset="0"/>
              </a:rPr>
              <a:t>α</a:t>
            </a:r>
            <a:r>
              <a:rPr lang="en-US" sz="2400" kern="1200" baseline="30000" dirty="0" smtClean="0">
                <a:latin typeface="Arial" charset="0"/>
                <a:cs typeface="Arial" charset="0"/>
              </a:rPr>
              <a:t>∗</a:t>
            </a:r>
            <a:r>
              <a:rPr lang="en-US" sz="2400" i="1" kern="1200" dirty="0" smtClean="0">
                <a:latin typeface="Arial" charset="0"/>
                <a:cs typeface="Arial" charset="0"/>
              </a:rPr>
              <a:t> in a static game with </a:t>
            </a:r>
            <a:r>
              <a:rPr lang="en-US" sz="2400" i="1" kern="1200" dirty="0" err="1" smtClean="0">
                <a:latin typeface="Arial" charset="0"/>
                <a:cs typeface="Arial" charset="0"/>
              </a:rPr>
              <a:t>vNM</a:t>
            </a:r>
            <a:r>
              <a:rPr lang="en-US" sz="2400" i="1" kern="1200" dirty="0" smtClean="0">
                <a:latin typeface="Arial" charset="0"/>
                <a:cs typeface="Arial" charset="0"/>
              </a:rPr>
              <a:t> preferences in which each player has finitely many actions is a mixed strategy Nash equilibrium if and only if, for each player </a:t>
            </a:r>
            <a:r>
              <a:rPr lang="en-US" sz="2400" i="1" kern="1200" dirty="0" err="1" smtClean="0">
                <a:latin typeface="Arial" charset="0"/>
                <a:cs typeface="Arial" charset="0"/>
              </a:rPr>
              <a:t>i</a:t>
            </a:r>
            <a:r>
              <a:rPr lang="en-US" sz="2400" i="1" kern="1200" dirty="0" smtClean="0">
                <a:latin typeface="Arial" charset="0"/>
                <a:cs typeface="Arial" charset="0"/>
              </a:rPr>
              <a:t>, </a:t>
            </a:r>
          </a:p>
          <a:p>
            <a:pPr lvl="1"/>
            <a:r>
              <a:rPr lang="en-US" sz="2400" i="1" kern="1200" dirty="0" smtClean="0">
                <a:latin typeface="Arial" charset="0"/>
                <a:cs typeface="Arial" charset="0"/>
              </a:rPr>
              <a:t>the expected utility(payoff), given </a:t>
            </a:r>
            <a:r>
              <a:rPr lang="en-US" sz="2400" kern="1200" dirty="0" smtClean="0">
                <a:latin typeface="Arial" charset="0"/>
                <a:cs typeface="Arial" charset="0"/>
              </a:rPr>
              <a:t>α</a:t>
            </a:r>
            <a:r>
              <a:rPr lang="en-US" sz="2400" kern="1200" baseline="30000" dirty="0" smtClean="0">
                <a:latin typeface="Arial" charset="0"/>
                <a:cs typeface="Arial" charset="0"/>
              </a:rPr>
              <a:t>∗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i="1" kern="1200" dirty="0" smtClean="0">
                <a:latin typeface="Arial" charset="0"/>
                <a:cs typeface="Arial" charset="0"/>
              </a:rPr>
              <a:t>, to every action to which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α</a:t>
            </a:r>
            <a:r>
              <a:rPr lang="en-US" sz="2400" kern="1200" baseline="30000" dirty="0" err="1" smtClean="0">
                <a:latin typeface="Arial" charset="0"/>
                <a:cs typeface="Arial" charset="0"/>
              </a:rPr>
              <a:t>∗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i="1" kern="1200" dirty="0" smtClean="0">
                <a:latin typeface="Arial" charset="0"/>
                <a:cs typeface="Arial" charset="0"/>
              </a:rPr>
              <a:t> assigns positive probability is the same </a:t>
            </a:r>
          </a:p>
          <a:p>
            <a:pPr lvl="1"/>
            <a:r>
              <a:rPr lang="en-US" sz="2400" i="1" kern="1200" dirty="0" smtClean="0">
                <a:latin typeface="Arial" charset="0"/>
                <a:cs typeface="Arial" charset="0"/>
              </a:rPr>
              <a:t>the expected utility(payoff), given </a:t>
            </a:r>
            <a:r>
              <a:rPr lang="en-US" sz="2400" kern="1200" dirty="0" smtClean="0">
                <a:latin typeface="Arial" charset="0"/>
                <a:cs typeface="Arial" charset="0"/>
              </a:rPr>
              <a:t>α</a:t>
            </a:r>
            <a:r>
              <a:rPr lang="en-US" sz="2400" kern="1200" baseline="30000" dirty="0" smtClean="0">
                <a:latin typeface="Arial" charset="0"/>
                <a:cs typeface="Arial" charset="0"/>
              </a:rPr>
              <a:t>∗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i="1" kern="1200" dirty="0" smtClean="0">
                <a:latin typeface="Arial" charset="0"/>
                <a:cs typeface="Arial" charset="0"/>
              </a:rPr>
              <a:t>, to every action to which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α</a:t>
            </a:r>
            <a:r>
              <a:rPr lang="en-US" sz="2400" kern="1200" baseline="30000" dirty="0" err="1" smtClean="0">
                <a:latin typeface="Arial" charset="0"/>
                <a:cs typeface="Arial" charset="0"/>
              </a:rPr>
              <a:t>∗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i="1" kern="1200" dirty="0" smtClean="0">
                <a:latin typeface="Arial" charset="0"/>
                <a:cs typeface="Arial" charset="0"/>
              </a:rPr>
              <a:t> assigns zero probability is at most the expected utility(payoff) to any action to which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α</a:t>
            </a:r>
            <a:r>
              <a:rPr lang="en-US" sz="2400" kern="1200" baseline="30000" dirty="0" err="1" smtClean="0">
                <a:latin typeface="Arial" charset="0"/>
                <a:cs typeface="Arial" charset="0"/>
              </a:rPr>
              <a:t>∗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400" i="1" kern="1200" dirty="0" smtClean="0">
                <a:latin typeface="Arial" charset="0"/>
                <a:cs typeface="Arial" charset="0"/>
              </a:rPr>
              <a:t> assigns positive probability.</a:t>
            </a: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check MSNE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870038" y="3721104"/>
          <a:ext cx="6207208" cy="288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1802"/>
                <a:gridCol w="1551802"/>
                <a:gridCol w="1551802"/>
                <a:gridCol w="1551802"/>
              </a:tblGrid>
              <a:tr h="721132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L(0)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C(⅓)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R(⅔)</a:t>
                      </a:r>
                      <a:endParaRPr lang="en-US" b="0" dirty="0"/>
                    </a:p>
                  </a:txBody>
                  <a:tcPr anchor="ctr"/>
                </a:tc>
              </a:tr>
              <a:tr h="721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T(¾)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2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3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1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M(0)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0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2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0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B(¼)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4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1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7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440" y="1347759"/>
            <a:ext cx="86900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US" sz="2400" i="1" dirty="0" smtClean="0"/>
              <a:t> expected utility, given </a:t>
            </a:r>
            <a:r>
              <a:rPr lang="en-US" sz="2400" dirty="0" smtClean="0"/>
              <a:t>α</a:t>
            </a:r>
            <a:r>
              <a:rPr lang="en-US" sz="2400" baseline="30000" dirty="0" smtClean="0"/>
              <a:t>∗</a:t>
            </a:r>
            <a:r>
              <a:rPr lang="en-US" sz="2400" baseline="-25000" dirty="0" smtClean="0"/>
              <a:t>−</a:t>
            </a:r>
            <a:r>
              <a:rPr lang="en-US" sz="2400" baseline="-25000" dirty="0" err="1" smtClean="0"/>
              <a:t>i</a:t>
            </a:r>
            <a:r>
              <a:rPr lang="en-US" sz="2400" i="1" dirty="0" smtClean="0"/>
              <a:t>, to every action to which </a:t>
            </a:r>
            <a:r>
              <a:rPr lang="en-US" sz="2400" dirty="0" err="1" smtClean="0"/>
              <a:t>α</a:t>
            </a:r>
            <a:r>
              <a:rPr lang="en-US" sz="2400" baseline="30000" dirty="0" err="1" smtClean="0"/>
              <a:t>∗</a:t>
            </a:r>
            <a:r>
              <a:rPr lang="en-US" sz="2400" baseline="-25000" dirty="0" err="1" smtClean="0"/>
              <a:t>i</a:t>
            </a:r>
            <a:r>
              <a:rPr lang="en-US" sz="2400" i="1" dirty="0" smtClean="0"/>
              <a:t> assigns positive probability is the same</a:t>
            </a:r>
          </a:p>
          <a:p>
            <a:pPr algn="just">
              <a:buFont typeface="Wingdings" pitchFamily="2" charset="2"/>
              <a:buChar char="§"/>
            </a:pPr>
            <a:r>
              <a:rPr lang="en-US" sz="2400" i="1" dirty="0" smtClean="0"/>
              <a:t> expected utility, given </a:t>
            </a:r>
            <a:r>
              <a:rPr lang="en-US" sz="2400" dirty="0" smtClean="0"/>
              <a:t>α</a:t>
            </a:r>
            <a:r>
              <a:rPr lang="en-US" sz="2400" baseline="30000" dirty="0" smtClean="0"/>
              <a:t>∗</a:t>
            </a:r>
            <a:r>
              <a:rPr lang="en-US" sz="2400" baseline="-25000" dirty="0" smtClean="0"/>
              <a:t>−</a:t>
            </a:r>
            <a:r>
              <a:rPr lang="en-US" sz="2400" baseline="-25000" dirty="0" err="1" smtClean="0"/>
              <a:t>i</a:t>
            </a:r>
            <a:r>
              <a:rPr lang="en-US" sz="2400" i="1" dirty="0" smtClean="0"/>
              <a:t>, to every action to which </a:t>
            </a:r>
            <a:r>
              <a:rPr lang="en-US" sz="2400" dirty="0" err="1" smtClean="0"/>
              <a:t>α</a:t>
            </a:r>
            <a:r>
              <a:rPr lang="en-US" sz="2400" baseline="30000" dirty="0" err="1" smtClean="0"/>
              <a:t>∗</a:t>
            </a:r>
            <a:r>
              <a:rPr lang="en-US" sz="2400" baseline="-25000" dirty="0" err="1" smtClean="0"/>
              <a:t>i</a:t>
            </a:r>
            <a:r>
              <a:rPr lang="en-US" sz="2400" i="1" dirty="0" smtClean="0"/>
              <a:t> assigns zero probability is at most the expected utility to any action to which </a:t>
            </a:r>
            <a:r>
              <a:rPr lang="en-US" sz="2400" dirty="0" err="1" smtClean="0"/>
              <a:t>α</a:t>
            </a:r>
            <a:r>
              <a:rPr lang="en-US" sz="2400" baseline="30000" dirty="0" err="1" smtClean="0"/>
              <a:t>∗</a:t>
            </a:r>
            <a:r>
              <a:rPr lang="en-US" sz="2400" baseline="-25000" dirty="0" err="1" smtClean="0"/>
              <a:t>i</a:t>
            </a:r>
            <a:r>
              <a:rPr lang="en-US" sz="2400" i="1" dirty="0" smtClean="0"/>
              <a:t> assigns positive probability.</a:t>
            </a:r>
          </a:p>
          <a:p>
            <a:pPr algn="just"/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66752" y="5291163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P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3182" y="3246435"/>
            <a:ext cx="11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P 2</a:t>
            </a:r>
            <a:endParaRPr lang="en-US" sz="1400" b="1" dirty="0">
              <a:solidFill>
                <a:schemeClr val="accent3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all MSNE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312"/>
            <a:ext cx="9144000" cy="5157831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sz="2400" dirty="0" smtClean="0"/>
              <a:t>You should check for MSNE all combinations. That is, you should check whether there are </a:t>
            </a:r>
            <a:r>
              <a:rPr lang="en-US" sz="2400" dirty="0" err="1" smtClean="0"/>
              <a:t>equilibria</a:t>
            </a:r>
            <a:r>
              <a:rPr lang="en-US" sz="2400" dirty="0" smtClean="0"/>
              <a:t>, in which one player chooses a pure strategy and the other mixes; </a:t>
            </a:r>
            <a:r>
              <a:rPr lang="en-US" sz="2400" dirty="0" err="1" smtClean="0"/>
              <a:t>equilibria</a:t>
            </a:r>
            <a:r>
              <a:rPr lang="en-US" sz="2400" dirty="0" smtClean="0"/>
              <a:t>, in which both mix; and </a:t>
            </a:r>
            <a:r>
              <a:rPr lang="en-US" sz="2400" dirty="0" err="1" smtClean="0"/>
              <a:t>equilibria</a:t>
            </a:r>
            <a:r>
              <a:rPr lang="en-US" sz="2400" dirty="0" smtClean="0"/>
              <a:t> in which neither mixes. Note that the mixtures need not be over the entire strategy spaces, which means you should check every possible subset.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2</a:t>
            </a:r>
            <a:r>
              <a:rPr lang="en-US" sz="2400" i="1" kern="1200" dirty="0" smtClean="0">
                <a:latin typeface="Arial" charset="0"/>
                <a:cs typeface="Arial" charset="0"/>
              </a:rPr>
              <a:t>×2 two-player game, each player has three possible choices: two in pure strategies </a:t>
            </a:r>
            <a:r>
              <a:rPr lang="en-US" sz="2400" kern="1200" dirty="0" smtClean="0">
                <a:latin typeface="Arial" charset="0"/>
                <a:cs typeface="Arial" charset="0"/>
              </a:rPr>
              <a:t>and one that mixes between them:</a:t>
            </a:r>
          </a:p>
          <a:p>
            <a:pPr>
              <a:buNone/>
            </a:pPr>
            <a:r>
              <a:rPr lang="en-US" sz="28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	9 combinations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3 </a:t>
            </a:r>
            <a:r>
              <a:rPr lang="en-US" sz="2400" i="1" kern="1200" dirty="0" smtClean="0">
                <a:latin typeface="Arial" charset="0"/>
                <a:cs typeface="Arial" charset="0"/>
              </a:rPr>
              <a:t>× 3 two-player game, each player has 7 choices: three pure strategies, one completely </a:t>
            </a:r>
            <a:r>
              <a:rPr lang="en-US" sz="2400" kern="1200" dirty="0" smtClean="0">
                <a:latin typeface="Arial" charset="0"/>
                <a:cs typeface="Arial" charset="0"/>
              </a:rPr>
              <a:t>mixed, and three partially mixed</a:t>
            </a:r>
            <a:endParaRPr lang="en-US" sz="28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28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	49 combinations</a:t>
            </a:r>
            <a:endParaRPr lang="en-US" sz="2800" i="1" kern="1200" dirty="0" smtClean="0">
              <a:latin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all MSNE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074967" y="2443149"/>
          <a:ext cx="5710260" cy="2884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565"/>
                <a:gridCol w="1427565"/>
                <a:gridCol w="1427565"/>
                <a:gridCol w="1427565"/>
              </a:tblGrid>
              <a:tr h="961509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strike="noStrike" dirty="0" smtClean="0"/>
                        <a:t>B</a:t>
                      </a:r>
                      <a:endParaRPr lang="en-US" sz="3200" b="0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u="none" dirty="0" smtClean="0"/>
                        <a:t>S</a:t>
                      </a:r>
                      <a:endParaRPr lang="en-US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u="none" dirty="0" smtClean="0"/>
                        <a:t>X</a:t>
                      </a:r>
                      <a:endParaRPr lang="en-US" b="0" u="none" dirty="0"/>
                    </a:p>
                  </a:txBody>
                  <a:tcPr anchor="ctr"/>
                </a:tc>
              </a:tr>
              <a:tr h="9615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strike="noStrike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1800" b="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r>
                        <a:rPr lang="en-US" sz="3200" b="0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strike="noStrike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n-US" sz="3200" b="1" strike="noStrike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sz="3200" b="1" u="non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sz="3200" b="1" u="non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u="none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endParaRPr lang="en-US" b="0" u="none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non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strike="noStrike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sz="3200" b="1" strike="noStrike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none" strike="noStrike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en-US" sz="3200" b="1" u="none" strike="noStrik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en-US" sz="3200" b="1" u="none" strike="noStrik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5026" y="1676376"/>
            <a:ext cx="4162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3">
                    <a:lumMod val="10000"/>
                  </a:schemeClr>
                </a:solidFill>
              </a:rPr>
              <a:t>Player 2</a:t>
            </a:r>
            <a:endParaRPr lang="en-US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049721"/>
            <a:ext cx="296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Player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953" y="1822428"/>
            <a:ext cx="3624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Check for pure strategies</a:t>
            </a: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all MSNE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257532" y="3648078"/>
          <a:ext cx="5710260" cy="2884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565"/>
                <a:gridCol w="1427565"/>
                <a:gridCol w="1427565"/>
                <a:gridCol w="1427565"/>
              </a:tblGrid>
              <a:tr h="961509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strike="noStrike" dirty="0" smtClean="0"/>
                        <a:t>B</a:t>
                      </a:r>
                      <a:endParaRPr lang="en-US" sz="3200" b="0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u="none" dirty="0" smtClean="0"/>
                        <a:t>S</a:t>
                      </a:r>
                      <a:endParaRPr lang="en-US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u="none" dirty="0" smtClean="0"/>
                        <a:t>X</a:t>
                      </a:r>
                      <a:endParaRPr lang="en-US" b="0" u="none" dirty="0"/>
                    </a:p>
                  </a:txBody>
                  <a:tcPr anchor="ctr"/>
                </a:tc>
              </a:tr>
              <a:tr h="9615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strike="noStrike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1800" b="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r>
                        <a:rPr lang="en-US" sz="3200" b="0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strike="noStrike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n-US" sz="3200" b="1" strike="noStrike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sz="3200" b="1" u="non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sz="3200" b="1" u="non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u="none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endParaRPr lang="en-US" b="0" u="none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non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strike="noStrike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sz="3200" b="1" strike="noStrike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none" strike="noStrike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en-US" sz="3200" b="1" u="none" strike="noStrik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en-US" sz="3200" b="1" u="none" strike="noStrik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3100383"/>
            <a:ext cx="4162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3">
                    <a:lumMod val="10000"/>
                  </a:schemeClr>
                </a:solidFill>
              </a:rPr>
              <a:t>Player 2</a:t>
            </a:r>
            <a:endParaRPr lang="en-US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1622" y="5218137"/>
            <a:ext cx="296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Player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457298"/>
            <a:ext cx="891704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Check one mixing, the other pure strategies</a:t>
            </a:r>
          </a:p>
          <a:p>
            <a:r>
              <a:rPr lang="en-US" sz="2400" dirty="0" smtClean="0"/>
              <a:t>If </a:t>
            </a:r>
            <a:r>
              <a:rPr lang="en-US" sz="2400" dirty="0" smtClean="0"/>
              <a:t>player 1 is playing pure strategy and player 2 mixed, first condition not satisfied</a:t>
            </a:r>
          </a:p>
          <a:p>
            <a:r>
              <a:rPr lang="en-US" sz="2400" dirty="0" smtClean="0"/>
              <a:t>If </a:t>
            </a:r>
            <a:r>
              <a:rPr lang="en-US" sz="2400" dirty="0" smtClean="0"/>
              <a:t>player 2 is playing pure strategy and player 1 mixed, first condition not satisfied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all MSNE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257532" y="3648078"/>
          <a:ext cx="5710260" cy="2884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565"/>
                <a:gridCol w="1427565"/>
                <a:gridCol w="1427565"/>
                <a:gridCol w="1427565"/>
              </a:tblGrid>
              <a:tr h="961509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strike="noStrike" dirty="0" smtClean="0"/>
                        <a:t>B</a:t>
                      </a:r>
                      <a:endParaRPr lang="en-US" sz="3200" b="0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u="none" dirty="0" smtClean="0"/>
                        <a:t>S</a:t>
                      </a:r>
                      <a:endParaRPr lang="en-US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u="none" dirty="0" smtClean="0"/>
                        <a:t>X</a:t>
                      </a:r>
                      <a:endParaRPr lang="en-US" b="0" u="none" dirty="0"/>
                    </a:p>
                  </a:txBody>
                  <a:tcPr anchor="ctr"/>
                </a:tc>
              </a:tr>
              <a:tr h="9615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strike="noStrike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1800" b="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r>
                        <a:rPr lang="en-US" sz="3200" b="0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strike="noStrike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n-US" sz="3200" b="1" strike="noStrike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sz="3200" b="1" u="non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sz="3200" b="1" u="non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u="none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endParaRPr lang="en-US" b="0" u="none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non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strike="noStrike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sz="3200" b="1" strike="noStrike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none" strike="noStrike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en-US" sz="3200" b="1" u="none" strike="noStrik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en-US" sz="3200" b="1" u="none" strike="noStrik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3100383"/>
            <a:ext cx="4162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Player</a:t>
            </a:r>
            <a:r>
              <a:rPr lang="en-US" sz="3200" b="1" dirty="0" smtClean="0">
                <a:solidFill>
                  <a:schemeClr val="accent3">
                    <a:lumMod val="1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2</a:t>
            </a:r>
            <a:endParaRPr lang="en-US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1622" y="5218137"/>
            <a:ext cx="296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Player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420785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player 1 is playing B with probability p</a:t>
            </a:r>
          </a:p>
          <a:p>
            <a:r>
              <a:rPr lang="en-US" sz="2400" dirty="0" smtClean="0"/>
              <a:t>If player 2 is playing mixed strategy – combination of just two from three of his actions</a:t>
            </a:r>
          </a:p>
          <a:p>
            <a:pPr marL="342900" indent="-342900">
              <a:buAutoNum type="arabicParenR"/>
            </a:pPr>
            <a:r>
              <a:rPr lang="en-US" sz="2400" dirty="0" smtClean="0"/>
              <a:t>B and S: 2</a:t>
            </a:r>
            <a:r>
              <a:rPr lang="en-US" sz="2400" i="1" dirty="0" smtClean="0"/>
              <a:t>p = 4(1 − p) ≥ p + 3(1 − p) – not possible</a:t>
            </a:r>
            <a:endParaRPr lang="en-US" sz="2400" dirty="0" smtClean="0"/>
          </a:p>
          <a:p>
            <a:pPr marL="342900" indent="-342900">
              <a:buAutoNum type="arabicParenR"/>
            </a:pPr>
            <a:r>
              <a:rPr lang="en-US" sz="2400" dirty="0" smtClean="0"/>
              <a:t>B and X: 2</a:t>
            </a:r>
            <a:r>
              <a:rPr lang="en-US" sz="2400" i="1" dirty="0" smtClean="0"/>
              <a:t>p = p + 3(1 − p) ≥ 4(1 − p) and </a:t>
            </a:r>
            <a:r>
              <a:rPr lang="en-US" sz="2400" dirty="0" smtClean="0"/>
              <a:t>4</a:t>
            </a:r>
            <a:r>
              <a:rPr lang="en-US" sz="2400" i="1" dirty="0" smtClean="0"/>
              <a:t>q = 1 − q :p=¾ q=1/5</a:t>
            </a:r>
            <a:endParaRPr lang="en-US" sz="2400" dirty="0" smtClean="0"/>
          </a:p>
          <a:p>
            <a:pPr marL="342900" indent="-342900">
              <a:buAutoNum type="arabicParenR"/>
            </a:pPr>
            <a:r>
              <a:rPr lang="en-US" sz="2400" dirty="0" smtClean="0"/>
              <a:t>S and X: not possible </a:t>
            </a:r>
            <a:r>
              <a:rPr lang="en-US" sz="2400" dirty="0" smtClean="0">
                <a:sym typeface="Wingdings" pitchFamily="2" charset="2"/>
              </a:rPr>
              <a:t> p=1</a:t>
            </a:r>
            <a:endParaRPr lang="en-US" sz="2400" dirty="0"/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/>
            <a:r>
              <a:rPr lang="en-US" b="1" dirty="0" smtClean="0"/>
              <a:t>Revision – Experiment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90440" y="1311246"/>
            <a:ext cx="8763120" cy="5257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/>
              <a:t>You should choose a number in the interval [0–100]. You are allowed to choose 0 and 100. The winning number is the number closest to 2/3 of the average of all the numbers chosen by your group</a:t>
            </a:r>
            <a:endParaRPr lang="en-US" sz="2400" dirty="0" smtClean="0">
              <a:solidFill>
                <a:srgbClr val="FFFF00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FFFF00"/>
                </a:solidFill>
              </a:rPr>
              <a:t>Iterative elimination of strictly dominated actions</a:t>
            </a:r>
          </a:p>
          <a:p>
            <a:pPr marL="800100" lvl="1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/>
              <a:t>Choosing number higher than 66 is dominated (100 is strictly dominated, the others weakly)</a:t>
            </a:r>
          </a:p>
          <a:p>
            <a:pPr marL="800100" lvl="1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/>
              <a:t>If all players knows that nobody will play above 66 than in next step number higher than 44 is dominated…</a:t>
            </a:r>
          </a:p>
          <a:p>
            <a:pPr marL="800100" lvl="1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/>
              <a:t>Following this way of thinking everybody should play 0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FFFF00"/>
                </a:solidFill>
              </a:rPr>
              <a:t>NE</a:t>
            </a:r>
          </a:p>
          <a:p>
            <a:pPr marL="800100" lvl="1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smtClean="0"/>
              <a:t>If players are experienced with their typical opponents they should all play 0 – the only NE in the game</a:t>
            </a:r>
          </a:p>
          <a:p>
            <a:pPr marL="342900" indent="-342900" eaLnBrk="0" hangingPunct="0">
              <a:spcBef>
                <a:spcPct val="20000"/>
              </a:spcBef>
            </a:pPr>
            <a:endParaRPr lang="en-US" sz="2400" dirty="0" smtClean="0">
              <a:solidFill>
                <a:srgbClr val="FFFF00"/>
              </a:solidFill>
            </a:endParaRPr>
          </a:p>
          <a:p>
            <a:pPr marL="800100" lvl="1" indent="-342900" eaLnBrk="0" hangingPunct="0">
              <a:spcBef>
                <a:spcPct val="20000"/>
              </a:spcBef>
            </a:pPr>
            <a:endParaRPr lang="en-US" sz="3200" dirty="0" smtClean="0"/>
          </a:p>
          <a:p>
            <a:pPr marL="800100" lvl="1" indent="-342900" eaLnBrk="0" hangingPunct="0">
              <a:spcBef>
                <a:spcPct val="20000"/>
              </a:spcBef>
              <a:buFont typeface="Wingdings" pitchFamily="2" charset="2"/>
              <a:buChar char="§"/>
            </a:pPr>
            <a:endParaRPr lang="en-US" sz="3200" dirty="0" smtClean="0"/>
          </a:p>
          <a:p>
            <a:pPr marL="800100" lvl="1" indent="-342900" eaLnBrk="0" hangingPunct="0">
              <a:spcBef>
                <a:spcPct val="20000"/>
              </a:spcBef>
            </a:pPr>
            <a:endParaRPr lang="en-US" sz="2800" dirty="0" smtClean="0"/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find all MSNE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257532" y="3648078"/>
          <a:ext cx="5710260" cy="2884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565"/>
                <a:gridCol w="1427565"/>
                <a:gridCol w="1427565"/>
                <a:gridCol w="1427565"/>
              </a:tblGrid>
              <a:tr h="961509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strike="noStrike" dirty="0" smtClean="0"/>
                        <a:t>B</a:t>
                      </a:r>
                      <a:endParaRPr lang="en-US" sz="3200" b="0" strike="noStrik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u="none" dirty="0" smtClean="0"/>
                        <a:t>S</a:t>
                      </a:r>
                      <a:endParaRPr lang="en-US" b="0" u="non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u="none" dirty="0" smtClean="0"/>
                        <a:t>X</a:t>
                      </a:r>
                      <a:endParaRPr lang="en-US" b="0" u="none" dirty="0"/>
                    </a:p>
                  </a:txBody>
                  <a:tcPr anchor="ctr"/>
                </a:tc>
              </a:tr>
              <a:tr h="9615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strike="noStrike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sz="1800" b="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r>
                        <a:rPr lang="en-US" sz="3200" b="0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strike="noStrike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2</a:t>
                      </a:r>
                      <a:endParaRPr lang="en-US" sz="3200" b="1" strike="noStrike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sz="3200" b="1" u="non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</a:t>
                      </a:r>
                      <a:endParaRPr lang="en-US" sz="3200" b="1" u="non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961509">
                <a:tc>
                  <a:txBody>
                    <a:bodyPr/>
                    <a:lstStyle/>
                    <a:p>
                      <a:pPr algn="ctr"/>
                      <a:r>
                        <a:rPr lang="en-US" sz="3200" b="0" u="none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endParaRPr lang="en-US" b="0" u="none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none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strike="noStrike" dirty="0" smtClean="0">
                          <a:solidFill>
                            <a:schemeClr val="accent3">
                              <a:lumMod val="10000"/>
                            </a:schemeClr>
                          </a:solidFill>
                        </a:rPr>
                        <a:t>0</a:t>
                      </a:r>
                      <a:endParaRPr lang="en-US" sz="3200" b="1" strike="noStrike" dirty="0">
                        <a:solidFill>
                          <a:schemeClr val="accent3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none" strike="noStrike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0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strike="noStrik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</a:t>
                      </a:r>
                      <a:endParaRPr lang="en-US" sz="3200" b="1" u="none" strike="noStrik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strike="noStrike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3200" b="1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3</a:t>
                      </a:r>
                      <a:endParaRPr lang="en-US" sz="3200" b="1" u="none" strike="noStrike" dirty="0"/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3100383"/>
            <a:ext cx="41624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Player</a:t>
            </a:r>
            <a:r>
              <a:rPr lang="en-US" sz="3200" b="1" dirty="0" smtClean="0">
                <a:solidFill>
                  <a:schemeClr val="accent3">
                    <a:lumMod val="10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2</a:t>
            </a:r>
            <a:endParaRPr lang="en-US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1622" y="5218137"/>
            <a:ext cx="296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Player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420785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player 1 is playing B with probability p</a:t>
            </a:r>
          </a:p>
          <a:p>
            <a:r>
              <a:rPr lang="en-US" sz="2400" dirty="0" smtClean="0"/>
              <a:t>If player 2 is playing mixed strategy with all of her actions</a:t>
            </a:r>
          </a:p>
          <a:p>
            <a:pPr marL="342900" indent="-342900"/>
            <a:r>
              <a:rPr lang="en-US" sz="2400" dirty="0" smtClean="0"/>
              <a:t>	2</a:t>
            </a:r>
            <a:r>
              <a:rPr lang="en-US" sz="2400" i="1" dirty="0" smtClean="0"/>
              <a:t>p = 4(1 − p) = p + 3(1 − p) – not possible</a:t>
            </a:r>
            <a:endParaRPr lang="en-US" sz="2400" dirty="0"/>
          </a:p>
        </p:txBody>
      </p:sp>
    </p:spTree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Dominated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484313"/>
            <a:ext cx="9144000" cy="4608512"/>
          </a:xfrm>
        </p:spPr>
        <p:txBody>
          <a:bodyPr/>
          <a:lstStyle/>
          <a:p>
            <a:r>
              <a:rPr lang="en-US" sz="2800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Strict domination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in a static game with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vNM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preferences </a:t>
            </a:r>
          </a:p>
          <a:p>
            <a:r>
              <a:rPr lang="en-US" sz="2800" dirty="0" smtClean="0"/>
              <a:t>Definition: 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</a:t>
            </a:r>
            <a:r>
              <a:rPr lang="en-US" sz="2800" kern="1200" dirty="0" smtClean="0">
                <a:latin typeface="Arial" charset="0"/>
                <a:cs typeface="Arial" charset="0"/>
              </a:rPr>
              <a:t>player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i’s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mixed strategy </a:t>
            </a:r>
            <a:r>
              <a:rPr lang="el-GR" sz="2800" b="1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α</a:t>
            </a:r>
            <a:r>
              <a:rPr lang="en-US" sz="2800" b="1" i="1" kern="1200" baseline="-25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</a:t>
            </a:r>
            <a:r>
              <a:rPr lang="en-US" sz="2800" b="1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strictly dominates her action </a:t>
            </a:r>
            <a:r>
              <a:rPr lang="en-US" sz="2800" b="1" i="1" kern="12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a</a:t>
            </a:r>
            <a:r>
              <a:rPr lang="en-US" sz="2800" b="1" i="1" kern="1200" baseline="-25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b="1" i="1" kern="1200" dirty="0" smtClean="0">
                <a:latin typeface="Arial" charset="0"/>
                <a:cs typeface="Arial" charset="0"/>
              </a:rPr>
              <a:t> if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U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(</a:t>
            </a:r>
            <a:r>
              <a:rPr lang="el-GR" sz="2800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α</a:t>
            </a:r>
            <a:r>
              <a:rPr lang="en-US" sz="2800" b="1" i="1" kern="1200" baseline="-25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, a</a:t>
            </a:r>
            <a:r>
              <a:rPr lang="en-US" sz="2800" i="1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) </a:t>
            </a:r>
            <a:r>
              <a:rPr lang="en-US" sz="2800" b="1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&gt;</a:t>
            </a:r>
            <a:r>
              <a:rPr lang="en-US" sz="2800" i="1" kern="12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u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(</a:t>
            </a:r>
            <a:r>
              <a:rPr lang="en-US" sz="2800" i="1" kern="12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a</a:t>
            </a:r>
            <a:r>
              <a:rPr lang="en-US" sz="2800" b="1" i="1" kern="1200" baseline="-25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, a</a:t>
            </a:r>
            <a:r>
              <a:rPr lang="en-US" sz="2800" i="1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) for every list a</a:t>
            </a:r>
            <a:r>
              <a:rPr lang="en-US" sz="2800" i="1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of the other players’ actions, </a:t>
            </a:r>
            <a:r>
              <a:rPr lang="en-US" sz="2800" kern="1200" dirty="0" smtClean="0">
                <a:latin typeface="Arial" charset="0"/>
                <a:cs typeface="Arial" charset="0"/>
              </a:rPr>
              <a:t>where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u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is a utility(payoff )function that represents player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i’s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preferences over lotteries and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U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(</a:t>
            </a:r>
            <a:r>
              <a:rPr lang="el-GR" sz="2800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α</a:t>
            </a:r>
            <a:r>
              <a:rPr lang="en-US" sz="2800" b="1" i="1" kern="1200" baseline="-25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, a</a:t>
            </a:r>
            <a:r>
              <a:rPr lang="en-US" sz="2800" i="1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) is player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i’s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expected utility(payoff under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u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baseline="-25000" dirty="0" smtClean="0">
                <a:latin typeface="Arial" charset="0"/>
                <a:cs typeface="Arial" charset="0"/>
              </a:rPr>
              <a:t> 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when she uses the mixed strategy </a:t>
            </a:r>
            <a:r>
              <a:rPr lang="el-GR" sz="2800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α</a:t>
            </a:r>
            <a:r>
              <a:rPr lang="en-US" sz="2800" b="1" i="1" kern="1200" baseline="-25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b="1" i="1" kern="1200" baseline="-25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 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and the actions chosen by the other players are given by a</a:t>
            </a:r>
            <a:r>
              <a:rPr lang="en-US" sz="2800" i="1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endParaRPr lang="en-US" sz="2800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Dominated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484313"/>
            <a:ext cx="9144000" cy="4608512"/>
          </a:xfrm>
        </p:spPr>
        <p:txBody>
          <a:bodyPr/>
          <a:lstStyle/>
          <a:p>
            <a:r>
              <a:rPr lang="en-US" sz="2800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Strict domination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in a static game with vNM preferences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Definition: 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</a:t>
            </a:r>
            <a:r>
              <a:rPr lang="en-US" sz="2800" dirty="0" smtClean="0"/>
              <a:t>If any action or mixed strategy strictly dominates the action </a:t>
            </a:r>
            <a:r>
              <a:rPr lang="en-US" sz="2800" dirty="0" smtClean="0">
                <a:solidFill>
                  <a:srgbClr val="FFFF00"/>
                </a:solidFill>
              </a:rPr>
              <a:t>b</a:t>
            </a:r>
            <a:r>
              <a:rPr lang="en-US" sz="2800" b="1" i="1" kern="1200" baseline="-25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i="1" dirty="0" smtClean="0"/>
              <a:t>, we say that </a:t>
            </a:r>
            <a:r>
              <a:rPr lang="en-US" sz="2800" i="1" dirty="0" smtClean="0">
                <a:solidFill>
                  <a:srgbClr val="FFFF00"/>
                </a:solidFill>
              </a:rPr>
              <a:t>b</a:t>
            </a:r>
            <a:r>
              <a:rPr lang="en-US" sz="2800" b="1" i="1" kern="1200" baseline="-25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i="1" dirty="0" smtClean="0"/>
              <a:t> is </a:t>
            </a:r>
            <a:r>
              <a:rPr lang="en-US" sz="2800" b="1" i="1" dirty="0" smtClean="0">
                <a:solidFill>
                  <a:srgbClr val="FFFF00"/>
                </a:solidFill>
              </a:rPr>
              <a:t>strictly</a:t>
            </a:r>
            <a:r>
              <a:rPr lang="en-US" sz="2800" b="1" i="1" dirty="0" smtClean="0"/>
              <a:t> </a:t>
            </a:r>
            <a:r>
              <a:rPr lang="en-US" sz="2800" b="1" i="1" dirty="0" smtClean="0">
                <a:solidFill>
                  <a:srgbClr val="FFFF00"/>
                </a:solidFill>
              </a:rPr>
              <a:t>dominated</a:t>
            </a:r>
          </a:p>
          <a:p>
            <a:pPr>
              <a:buFont typeface="Arial" pitchFamily="34" charset="0"/>
              <a:buChar char="•"/>
            </a:pPr>
            <a:endParaRPr lang="en-US" sz="2800" b="1" i="1" baseline="-25000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Strictly dominated action is never played with positive probability in any MSNE and thus also in pure NE.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When finding all MSNE it is sometimes useful to start with searching for strictly dominated strategies and use iterative elimination.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Weakly Dominated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484313"/>
            <a:ext cx="9144000" cy="4608512"/>
          </a:xfrm>
        </p:spPr>
        <p:txBody>
          <a:bodyPr/>
          <a:lstStyle/>
          <a:p>
            <a:r>
              <a:rPr lang="en-US" sz="2800" dirty="0" smtClean="0"/>
              <a:t>Definition: 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</a:t>
            </a:r>
            <a:r>
              <a:rPr lang="en-US" sz="2800" kern="1200" dirty="0" smtClean="0">
                <a:latin typeface="Arial" charset="0"/>
                <a:cs typeface="Arial" charset="0"/>
              </a:rPr>
              <a:t>player 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i’s mixed strategy </a:t>
            </a:r>
            <a:r>
              <a:rPr lang="el-GR" sz="2800" b="1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α</a:t>
            </a:r>
            <a:r>
              <a:rPr lang="en-US" sz="2800" b="1" i="1" kern="1200" baseline="-25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</a:t>
            </a:r>
            <a:r>
              <a:rPr lang="en-US" sz="2800" b="1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weakly dominates her action a</a:t>
            </a:r>
            <a:r>
              <a:rPr lang="en-US" sz="2800" b="1" i="1" kern="1200" baseline="-25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b="1" i="1" kern="1200" dirty="0" smtClean="0">
                <a:latin typeface="Arial" charset="0"/>
                <a:cs typeface="Arial" charset="0"/>
              </a:rPr>
              <a:t> if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U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(</a:t>
            </a:r>
            <a:r>
              <a:rPr lang="el-GR" sz="2800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α</a:t>
            </a:r>
            <a:r>
              <a:rPr lang="en-US" sz="2800" b="1" i="1" kern="1200" baseline="-25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, a</a:t>
            </a:r>
            <a:r>
              <a:rPr lang="en-US" sz="2800" i="1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) </a:t>
            </a:r>
            <a:r>
              <a:rPr lang="en-US" sz="2800" b="1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≥</a:t>
            </a:r>
            <a:r>
              <a:rPr lang="en-US" sz="2800" i="1" kern="12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u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(</a:t>
            </a:r>
            <a:r>
              <a:rPr lang="en-US" sz="2800" i="1" kern="12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a</a:t>
            </a:r>
            <a:r>
              <a:rPr lang="en-US" sz="2800" b="1" i="1" kern="1200" baseline="-25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, a</a:t>
            </a:r>
            <a:r>
              <a:rPr lang="en-US" sz="2800" i="1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) for every list a</a:t>
            </a:r>
            <a:r>
              <a:rPr lang="en-US" sz="2800" i="1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of the other players’ actions, </a:t>
            </a:r>
            <a:r>
              <a:rPr lang="en-US" sz="2800" kern="1200" dirty="0" smtClean="0">
                <a:latin typeface="Arial" charset="0"/>
                <a:cs typeface="Arial" charset="0"/>
              </a:rPr>
              <a:t>where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u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is a utility(payoff )function that represents player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i’s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preferences over lotteries and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U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(</a:t>
            </a:r>
            <a:r>
              <a:rPr lang="el-GR" sz="2800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α</a:t>
            </a:r>
            <a:r>
              <a:rPr lang="en-US" sz="2800" b="1" i="1" kern="1200" baseline="-25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, a</a:t>
            </a:r>
            <a:r>
              <a:rPr lang="en-US" sz="2800" i="1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) is player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i’s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expected utility(payoff under </a:t>
            </a:r>
            <a:r>
              <a:rPr lang="en-US" sz="2800" i="1" kern="1200" dirty="0" err="1" smtClean="0">
                <a:latin typeface="Arial" charset="0"/>
                <a:cs typeface="Arial" charset="0"/>
              </a:rPr>
              <a:t>u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r>
              <a:rPr lang="en-US" sz="2800" i="1" kern="1200" baseline="-25000" dirty="0" smtClean="0">
                <a:latin typeface="Arial" charset="0"/>
                <a:cs typeface="Arial" charset="0"/>
              </a:rPr>
              <a:t> 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 when she uses the mixed strategy </a:t>
            </a:r>
            <a:r>
              <a:rPr lang="el-GR" sz="2800" i="1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α</a:t>
            </a:r>
            <a:r>
              <a:rPr lang="en-US" sz="2800" b="1" i="1" kern="1200" baseline="-250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en-US" sz="2800" b="1" i="1" kern="1200" baseline="-250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 </a:t>
            </a:r>
            <a:r>
              <a:rPr lang="en-US" sz="2800" i="1" kern="1200" dirty="0" smtClean="0">
                <a:latin typeface="Arial" charset="0"/>
                <a:cs typeface="Arial" charset="0"/>
              </a:rPr>
              <a:t>and the actions chosen by the other players are given by a</a:t>
            </a:r>
            <a:r>
              <a:rPr lang="en-US" sz="2800" i="1" kern="1200" baseline="-25000" dirty="0" smtClean="0">
                <a:latin typeface="Arial" charset="0"/>
                <a:cs typeface="Arial" charset="0"/>
              </a:rPr>
              <a:t>−</a:t>
            </a:r>
            <a:r>
              <a:rPr lang="en-US" sz="2800" i="1" kern="1200" baseline="-25000" dirty="0" err="1" smtClean="0">
                <a:latin typeface="Arial" charset="0"/>
                <a:cs typeface="Arial" charset="0"/>
              </a:rPr>
              <a:t>i</a:t>
            </a:r>
            <a:endParaRPr lang="en-US" sz="2800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Dominated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484313"/>
            <a:ext cx="9144000" cy="1579557"/>
          </a:xfrm>
        </p:spPr>
        <p:txBody>
          <a:bodyPr/>
          <a:lstStyle/>
          <a:p>
            <a:r>
              <a:rPr lang="en-US" sz="2800" dirty="0" smtClean="0"/>
              <a:t>Find all Nash </a:t>
            </a:r>
            <a:r>
              <a:rPr lang="en-US" sz="2800" dirty="0" err="1" smtClean="0"/>
              <a:t>Equilibria</a:t>
            </a:r>
            <a:r>
              <a:rPr lang="en-US" sz="2800" dirty="0" smtClean="0"/>
              <a:t> of the game (also in </a:t>
            </a:r>
            <a:r>
              <a:rPr lang="en-US" sz="2800" smtClean="0"/>
              <a:t>mixed strategies)</a:t>
            </a:r>
            <a:endParaRPr lang="en-US" sz="2800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1870038" y="3538539"/>
          <a:ext cx="6207208" cy="288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1802"/>
                <a:gridCol w="1551802"/>
                <a:gridCol w="1551802"/>
                <a:gridCol w="1551802"/>
              </a:tblGrid>
              <a:tr h="721132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L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R</a:t>
                      </a:r>
                      <a:endParaRPr lang="en-US" b="0" dirty="0"/>
                    </a:p>
                  </a:txBody>
                  <a:tcPr anchor="ctr"/>
                </a:tc>
              </a:tr>
              <a:tr h="721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8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4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3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0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2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0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1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5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8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752" y="5108598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P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3182" y="3063870"/>
            <a:ext cx="11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P 2</a:t>
            </a:r>
            <a:endParaRPr lang="en-US" sz="1400" b="1" dirty="0">
              <a:solidFill>
                <a:schemeClr val="accent3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Dominated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484313"/>
            <a:ext cx="9144000" cy="1579557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	Find strictly dominated strategies using also mixed strategies and use Iterative elimination of strictly dominated strategies – if mixed strategy using any two actions strictly dominates the other, sum of their payoffs is higher than the other</a:t>
            </a:r>
            <a:endParaRPr lang="en-US" sz="2800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2709837" y="3721104"/>
          <a:ext cx="6207208" cy="288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1802"/>
                <a:gridCol w="1551802"/>
                <a:gridCol w="1551802"/>
                <a:gridCol w="1551802"/>
              </a:tblGrid>
              <a:tr h="721132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L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R</a:t>
                      </a:r>
                      <a:endParaRPr lang="en-US" b="0" dirty="0"/>
                    </a:p>
                  </a:txBody>
                  <a:tcPr anchor="ctr"/>
                </a:tc>
              </a:tr>
              <a:tr h="721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8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4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3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0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2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0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1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5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8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06551" y="5072085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P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59494" y="3209922"/>
            <a:ext cx="11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P 2</a:t>
            </a:r>
            <a:endParaRPr lang="en-US" sz="1400" b="1" dirty="0">
              <a:solidFill>
                <a:schemeClr val="accent3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Dominated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484313"/>
            <a:ext cx="9144000" cy="1579557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	M strictly dominated by P1 playing T with probability ½ and B with probability  ½ </a:t>
            </a:r>
            <a:endParaRPr lang="en-US" sz="2800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1870038" y="3538539"/>
          <a:ext cx="6207208" cy="2884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1802"/>
                <a:gridCol w="1551802"/>
                <a:gridCol w="1551802"/>
                <a:gridCol w="1551802"/>
              </a:tblGrid>
              <a:tr h="721132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L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R</a:t>
                      </a:r>
                      <a:endParaRPr lang="en-US" b="0" dirty="0"/>
                    </a:p>
                  </a:txBody>
                  <a:tcPr anchor="ctr"/>
                </a:tc>
              </a:tr>
              <a:tr h="721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8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4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3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M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0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2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0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1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5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8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752" y="5108598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P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3182" y="3063870"/>
            <a:ext cx="11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P 2</a:t>
            </a:r>
            <a:endParaRPr lang="en-US" sz="1400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cxnSp>
        <p:nvCxnSpPr>
          <p:cNvPr id="10" name="Straight Connector 9"/>
          <p:cNvCxnSpPr>
            <a:stCxn id="7" idx="3"/>
          </p:cNvCxnSpPr>
          <p:nvPr/>
        </p:nvCxnSpPr>
        <p:spPr>
          <a:xfrm flipV="1">
            <a:off x="1768374" y="5327676"/>
            <a:ext cx="6637491" cy="11755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Dominated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484313"/>
            <a:ext cx="9144000" cy="1579557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	Find strictly dominated strategies using also mixed strategies and use Iterative elimination of strictly dominated strategies - if mixed strategy using any two actions strictly dominates the other, sum of their payoffs is higher than the other</a:t>
            </a:r>
            <a:endParaRPr lang="en-US" sz="2800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2308194" y="4195773"/>
          <a:ext cx="6207208" cy="2163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1802"/>
                <a:gridCol w="1551802"/>
                <a:gridCol w="1551802"/>
                <a:gridCol w="1551802"/>
              </a:tblGrid>
              <a:tr h="721132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L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R</a:t>
                      </a:r>
                      <a:endParaRPr lang="en-US" b="0" dirty="0"/>
                    </a:p>
                  </a:txBody>
                  <a:tcPr anchor="ctr"/>
                </a:tc>
              </a:tr>
              <a:tr h="721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8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4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3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1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5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8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68395" y="5364189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P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67390" y="3684591"/>
            <a:ext cx="11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P 2</a:t>
            </a:r>
            <a:endParaRPr lang="en-US" sz="1400" b="1" dirty="0">
              <a:solidFill>
                <a:schemeClr val="accent3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Dominated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484313"/>
            <a:ext cx="9144000" cy="1579557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	C strictly dominated by P2 playing L with probability ¼ and R with probability  ¾ </a:t>
            </a:r>
            <a:endParaRPr lang="en-US" sz="2800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1870038" y="3538539"/>
          <a:ext cx="6207208" cy="2163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1802"/>
                <a:gridCol w="1551802"/>
                <a:gridCol w="1551802"/>
                <a:gridCol w="1551802"/>
              </a:tblGrid>
              <a:tr h="721132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L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C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R</a:t>
                      </a:r>
                      <a:endParaRPr lang="en-US" b="0" dirty="0"/>
                    </a:p>
                  </a:txBody>
                  <a:tcPr anchor="ctr"/>
                </a:tc>
              </a:tr>
              <a:tr h="721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8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4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3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1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5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8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752" y="5108598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P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3182" y="3063870"/>
            <a:ext cx="11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P 2</a:t>
            </a:r>
            <a:endParaRPr lang="en-US" sz="1400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cxnSp>
        <p:nvCxnSpPr>
          <p:cNvPr id="9" name="Straight Connector 8"/>
          <p:cNvCxnSpPr>
            <a:stCxn id="8" idx="2"/>
          </p:cNvCxnSpPr>
          <p:nvPr/>
        </p:nvCxnSpPr>
        <p:spPr>
          <a:xfrm rot="5400000">
            <a:off x="4501600" y="4654813"/>
            <a:ext cx="2276812" cy="18257"/>
          </a:xfrm>
          <a:prstGeom prst="line">
            <a:avLst/>
          </a:prstGeom>
          <a:ln w="412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Dominated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484313"/>
            <a:ext cx="9144000" cy="1579557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	Find all MSNE of the game </a:t>
            </a:r>
            <a:endParaRPr lang="en-US" sz="2800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1870038" y="3538539"/>
          <a:ext cx="4655406" cy="2163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1802"/>
                <a:gridCol w="1551802"/>
                <a:gridCol w="1551802"/>
              </a:tblGrid>
              <a:tr h="721132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L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R</a:t>
                      </a:r>
                      <a:endParaRPr lang="en-US" b="0" dirty="0"/>
                    </a:p>
                  </a:txBody>
                  <a:tcPr anchor="ctr"/>
                </a:tc>
              </a:tr>
              <a:tr h="721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8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3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1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8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752" y="5108598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P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3182" y="3063870"/>
            <a:ext cx="11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P 2</a:t>
            </a:r>
            <a:endParaRPr lang="en-US" sz="1400" b="1" dirty="0">
              <a:solidFill>
                <a:schemeClr val="accent3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pPr eaLnBrk="1" hangingPunct="1"/>
            <a:r>
              <a:rPr lang="en-US" b="1" dirty="0" smtClean="0"/>
              <a:t>Revision – Experiment</a:t>
            </a:r>
          </a:p>
        </p:txBody>
      </p:sp>
      <p:sp>
        <p:nvSpPr>
          <p:cNvPr id="6" name="Rectangle 5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90440" y="1311246"/>
            <a:ext cx="8763120" cy="5257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sz="2800" dirty="0" smtClean="0"/>
              <a:t>experience X perfect rationality</a:t>
            </a:r>
            <a:endParaRPr lang="en-US" sz="3200" dirty="0" smtClean="0"/>
          </a:p>
          <a:p>
            <a:pPr marL="800100" lvl="1" indent="-342900" eaLnBrk="0" hangingPunct="0">
              <a:spcBef>
                <a:spcPct val="20000"/>
              </a:spcBef>
            </a:pPr>
            <a:endParaRPr lang="en-US" sz="2800" dirty="0" smtClean="0"/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2800" b="0" i="0" u="none" strike="noStrike" kern="0" cap="none" spc="0" normalizeH="0" baseline="-25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cs typeface="+mn-cs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0" y="1749402"/>
          <a:ext cx="9144000" cy="4856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Dominated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484313"/>
            <a:ext cx="9144000" cy="1579557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	2 NE in pure strategies </a:t>
            </a:r>
          </a:p>
          <a:p>
            <a:endParaRPr lang="en-US" sz="2800" baseline="-25000" dirty="0"/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1870038" y="3538539"/>
          <a:ext cx="4655406" cy="2163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1802"/>
                <a:gridCol w="1551802"/>
                <a:gridCol w="1551802"/>
              </a:tblGrid>
              <a:tr h="721132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L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R</a:t>
                      </a:r>
                      <a:endParaRPr lang="en-US" b="0" dirty="0"/>
                    </a:p>
                  </a:txBody>
                  <a:tcPr anchor="ctr"/>
                </a:tc>
              </a:tr>
              <a:tr h="721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8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3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1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8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752" y="5108598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P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3182" y="3063870"/>
            <a:ext cx="11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P 2</a:t>
            </a:r>
            <a:endParaRPr lang="en-US" sz="1400" b="1" dirty="0">
              <a:solidFill>
                <a:schemeClr val="accent3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29234" y="5035572"/>
            <a:ext cx="1058877" cy="6207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659175" y="4305312"/>
            <a:ext cx="1058877" cy="62072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782863" y="6094449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</a:rPr>
              <a:t>Strict NE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 flipH="1" flipV="1">
            <a:off x="3163589" y="5202541"/>
            <a:ext cx="1204929" cy="578887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1" idx="0"/>
            <a:endCxn id="9" idx="1"/>
          </p:cNvCxnSpPr>
          <p:nvPr/>
        </p:nvCxnSpPr>
        <p:spPr>
          <a:xfrm rot="5400000" flipH="1" flipV="1">
            <a:off x="3981325" y="4846541"/>
            <a:ext cx="748516" cy="1747301"/>
          </a:xfrm>
          <a:prstGeom prst="straightConnector1">
            <a:avLst/>
          </a:prstGeom>
          <a:ln w="28575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Dominated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484313"/>
            <a:ext cx="9144000" cy="1579557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	Find all MSNE of the game – check all combinations</a:t>
            </a:r>
          </a:p>
          <a:p>
            <a:pPr>
              <a:buNone/>
            </a:pPr>
            <a:r>
              <a:rPr lang="en-US" sz="2800" dirty="0" smtClean="0"/>
              <a:t>    both pure strategies – already done</a:t>
            </a:r>
          </a:p>
          <a:p>
            <a:pPr>
              <a:buNone/>
            </a:pPr>
            <a:r>
              <a:rPr lang="en-US" sz="2800" dirty="0" smtClean="0"/>
              <a:t>    one pure, the other mixed – not possible </a:t>
            </a:r>
            <a:endParaRPr lang="en-US" sz="2800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1870038" y="3538539"/>
          <a:ext cx="4655406" cy="2163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1802"/>
                <a:gridCol w="1551802"/>
                <a:gridCol w="1551802"/>
              </a:tblGrid>
              <a:tr h="721132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L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R</a:t>
                      </a:r>
                      <a:endParaRPr lang="en-US" b="0" dirty="0"/>
                    </a:p>
                  </a:txBody>
                  <a:tcPr anchor="ctr"/>
                </a:tc>
              </a:tr>
              <a:tr h="721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8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3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1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8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752" y="5108598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P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83182" y="3063870"/>
            <a:ext cx="11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P 2</a:t>
            </a:r>
            <a:endParaRPr lang="en-US" sz="1400" b="1" dirty="0">
              <a:solidFill>
                <a:schemeClr val="accent3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Strictly Dominated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875" y="1484313"/>
            <a:ext cx="9144000" cy="1579557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	If player 1 is playing T with probability p and player 2 L with probability q:</a:t>
            </a:r>
          </a:p>
          <a:p>
            <a:pPr>
              <a:buNone/>
            </a:pPr>
            <a:r>
              <a:rPr lang="en-US" sz="2800" dirty="0" smtClean="0"/>
              <a:t>  8p+1(1-p)=3p+8(1-p) </a:t>
            </a:r>
            <a:r>
              <a:rPr lang="en-US" sz="2800" dirty="0" smtClean="0">
                <a:sym typeface="Wingdings" pitchFamily="2" charset="2"/>
              </a:rPr>
              <a:t> 12p=7 p = 7/12 (1-p) = 5/12</a:t>
            </a:r>
          </a:p>
          <a:p>
            <a:pPr>
              <a:buNone/>
            </a:pPr>
            <a:r>
              <a:rPr lang="en-US" sz="2800" dirty="0" smtClean="0">
                <a:sym typeface="Wingdings" pitchFamily="2" charset="2"/>
              </a:rPr>
              <a:t>  5q+1(1-q)=0q+10(1-q) 14q=9 q = 9/14 (1-q) = 5/14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</a:t>
            </a:r>
            <a:endParaRPr lang="en-US" sz="2800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/>
        </p:nvGraphicFramePr>
        <p:xfrm>
          <a:off x="2016090" y="4268799"/>
          <a:ext cx="4655406" cy="2163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1802"/>
                <a:gridCol w="1551802"/>
                <a:gridCol w="1551802"/>
              </a:tblGrid>
              <a:tr h="721132"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L(q)</a:t>
                      </a:r>
                      <a:endParaRPr lang="en-US" sz="32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/>
                        <a:t>R(1-q)</a:t>
                      </a:r>
                      <a:endParaRPr lang="en-US" b="0" dirty="0"/>
                    </a:p>
                  </a:txBody>
                  <a:tcPr anchor="ctr"/>
                </a:tc>
              </a:tr>
              <a:tr h="72113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T(p)</a:t>
                      </a:r>
                      <a:endParaRPr lang="en-US" sz="18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, 8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3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721132">
                <a:tc>
                  <a:txBody>
                    <a:bodyPr/>
                    <a:lstStyle/>
                    <a:p>
                      <a:pPr algn="ctr"/>
                      <a:r>
                        <a:rPr lang="en-US" sz="3200" b="0" dirty="0" smtClean="0">
                          <a:solidFill>
                            <a:schemeClr val="tx1"/>
                          </a:solidFill>
                        </a:rPr>
                        <a:t>B(1-p)</a:t>
                      </a:r>
                      <a:endParaRPr lang="en-US" b="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dirty="0" smtClean="0">
                          <a:solidFill>
                            <a:srgbClr val="C00000"/>
                          </a:solidFill>
                        </a:rPr>
                        <a:t>0</a:t>
                      </a:r>
                      <a:r>
                        <a:rPr lang="en-US" sz="3200" b="0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3200" b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1</a:t>
                      </a:r>
                      <a:endParaRPr lang="en-US" sz="3200" b="0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 </a:t>
                      </a:r>
                      <a:r>
                        <a:rPr lang="en-US" sz="3200" b="0" u="none" dirty="0" smtClean="0">
                          <a:solidFill>
                            <a:srgbClr val="C00000"/>
                          </a:solidFill>
                        </a:rPr>
                        <a:t>10</a:t>
                      </a:r>
                      <a:r>
                        <a:rPr lang="en-US" sz="3200" b="0" u="none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, 8</a:t>
                      </a:r>
                      <a:r>
                        <a:rPr lang="en-US" sz="3200" b="0" u="none" baseline="0" dirty="0" smtClean="0">
                          <a:solidFill>
                            <a:schemeClr val="accent4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en-US" sz="3200" b="0" u="none" dirty="0">
                        <a:solidFill>
                          <a:schemeClr val="accent4">
                            <a:lumMod val="10000"/>
                          </a:schemeClr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752" y="5108598"/>
            <a:ext cx="701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P 1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2922" y="3684591"/>
            <a:ext cx="113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3">
                    <a:lumMod val="10000"/>
                  </a:schemeClr>
                </a:solidFill>
              </a:rPr>
              <a:t>P 2</a:t>
            </a:r>
            <a:endParaRPr lang="en-US" sz="1400" b="1" dirty="0">
              <a:solidFill>
                <a:schemeClr val="accent3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kern="1200" dirty="0" smtClean="0">
                <a:latin typeface="Arial" charset="0"/>
                <a:cs typeface="Arial" charset="0"/>
              </a:rPr>
              <a:t>Mixed strategies</a:t>
            </a:r>
          </a:p>
          <a:p>
            <a:r>
              <a:rPr lang="en-US" kern="1200" dirty="0" smtClean="0">
                <a:latin typeface="Arial" charset="0"/>
                <a:cs typeface="Arial" charset="0"/>
              </a:rPr>
              <a:t>Mixed strategy Nash equilibrium</a:t>
            </a:r>
          </a:p>
          <a:p>
            <a:r>
              <a:rPr lang="en-US" kern="1200" dirty="0" smtClean="0">
                <a:latin typeface="Arial" charset="0"/>
                <a:cs typeface="Arial" charset="0"/>
              </a:rPr>
              <a:t>Iterative Elimination of Strictly Dominated strategies using also Mixed strategies</a:t>
            </a:r>
          </a:p>
          <a:p>
            <a:r>
              <a:rPr lang="en-US" kern="1200" dirty="0" smtClean="0">
                <a:latin typeface="Arial" charset="0"/>
                <a:cs typeface="Arial" charset="0"/>
              </a:rPr>
              <a:t>Gibbons 1.3; Osborne 4</a:t>
            </a:r>
          </a:p>
          <a:p>
            <a:pPr>
              <a:buNone/>
            </a:pPr>
            <a:r>
              <a:rPr lang="en-US" kern="1200" dirty="0" smtClean="0">
                <a:latin typeface="Arial" charset="0"/>
                <a:cs typeface="Arial" charset="0"/>
              </a:rPr>
              <a:t>NEXT WEEK:</a:t>
            </a:r>
          </a:p>
          <a:p>
            <a:pPr>
              <a:buNone/>
            </a:pPr>
            <a:r>
              <a:rPr lang="en-US" kern="1200" dirty="0" smtClean="0">
                <a:latin typeface="Arial" charset="0"/>
                <a:cs typeface="Arial" charset="0"/>
              </a:rPr>
              <a:t> 	Examples of NE and MSNE</a:t>
            </a:r>
          </a:p>
          <a:p>
            <a:pPr>
              <a:buNone/>
            </a:pPr>
            <a:endParaRPr lang="en-US" sz="48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i="1" kern="1200" dirty="0" smtClean="0">
                <a:latin typeface="Arial" charset="0"/>
                <a:cs typeface="Arial" charset="0"/>
              </a:rPr>
              <a:t> </a:t>
            </a:r>
            <a:endParaRPr lang="en-US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686800" cy="4608512"/>
          </a:xfrm>
        </p:spPr>
        <p:txBody>
          <a:bodyPr/>
          <a:lstStyle/>
          <a:p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Each player may chose not only one of his actions but also strategy in which she assigns probability to each of her actions:</a:t>
            </a:r>
          </a:p>
          <a:p>
            <a:pPr lvl="1"/>
            <a:r>
              <a:rPr lang="en-US" sz="2400" kern="1200" dirty="0" smtClean="0">
                <a:latin typeface="Arial" charset="0"/>
                <a:cs typeface="Arial" charset="0"/>
              </a:rPr>
              <a:t>2 players,  P1 actions: left, right </a:t>
            </a:r>
          </a:p>
          <a:p>
            <a:pPr lvl="1"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		     P2 actions: left, middle, right</a:t>
            </a:r>
            <a:endParaRPr lang="en-US" sz="2000" kern="1200" dirty="0" smtClean="0">
              <a:latin typeface="Arial" charset="0"/>
              <a:cs typeface="Arial" charset="0"/>
            </a:endParaRPr>
          </a:p>
          <a:p>
            <a:pPr lvl="1"/>
            <a:r>
              <a:rPr lang="en-US" sz="2400" kern="1200" dirty="0" smtClean="0">
                <a:latin typeface="Arial" charset="0"/>
                <a:cs typeface="Arial" charset="0"/>
              </a:rPr>
              <a:t>6 action profiles: (L,L), (L,M), (L,R), (R,L), (R,M), (R,R)  </a:t>
            </a:r>
          </a:p>
          <a:p>
            <a:pPr lvl="1"/>
            <a:r>
              <a:rPr lang="en-US" sz="2400" kern="1200" dirty="0" smtClean="0">
                <a:latin typeface="Arial" charset="0"/>
                <a:cs typeface="Arial" charset="0"/>
              </a:rPr>
              <a:t>Both players may not only choose one of their actions but also mixed strategy – assign probability to every action:</a:t>
            </a:r>
          </a:p>
          <a:p>
            <a:pPr lvl="1"/>
            <a:r>
              <a:rPr lang="en-US" sz="2400" kern="1200" dirty="0" smtClean="0">
                <a:latin typeface="Arial" charset="0"/>
                <a:cs typeface="Arial" charset="0"/>
              </a:rPr>
              <a:t>P1 plays left with probability ½ and right with ½</a:t>
            </a:r>
          </a:p>
          <a:p>
            <a:pPr lvl="1"/>
            <a:r>
              <a:rPr lang="en-US" sz="2400" kern="1200" dirty="0" smtClean="0">
                <a:latin typeface="Arial" charset="0"/>
                <a:cs typeface="Arial" charset="0"/>
              </a:rPr>
              <a:t>P2 plays left with probability ¼, middle with ¼ and right with ½</a:t>
            </a:r>
          </a:p>
          <a:p>
            <a:pPr lvl="1"/>
            <a:r>
              <a:rPr lang="en-US" kern="1200" dirty="0" smtClean="0">
                <a:latin typeface="Arial" charset="0"/>
                <a:cs typeface="Arial" charset="0"/>
              </a:rPr>
              <a:t>PROBABILITIES HAVE TO SUM TO 1!!</a:t>
            </a:r>
            <a:endParaRPr lang="en-US" sz="2400" kern="1200" dirty="0" smtClean="0">
              <a:latin typeface="Arial" charset="0"/>
              <a:cs typeface="Arial" charset="0"/>
            </a:endParaRPr>
          </a:p>
          <a:p>
            <a:endParaRPr lang="en-US" sz="2400" kern="12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endParaRPr lang="en-US" sz="48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i="1" kern="1200" dirty="0" smtClean="0">
                <a:latin typeface="Arial" charset="0"/>
                <a:cs typeface="Arial" charset="0"/>
              </a:rPr>
              <a:t> </a:t>
            </a:r>
            <a:endParaRPr lang="en-US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686800" cy="4608512"/>
          </a:xfrm>
        </p:spPr>
        <p:txBody>
          <a:bodyPr/>
          <a:lstStyle/>
          <a:p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Each player may chose not only one of his actions but also strategy in which she assigns probability to each of her actions:</a:t>
            </a:r>
          </a:p>
          <a:p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Mixed strategy - </a:t>
            </a:r>
            <a:r>
              <a:rPr lang="en-US" sz="2400" kern="1200" dirty="0" smtClean="0">
                <a:latin typeface="Arial" charset="0"/>
                <a:cs typeface="Arial" charset="0"/>
              </a:rPr>
              <a:t>player assigns probabilities p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1</a:t>
            </a:r>
            <a:r>
              <a:rPr lang="en-US" sz="2400" kern="1200" dirty="0" smtClean="0">
                <a:latin typeface="Arial" charset="0"/>
                <a:cs typeface="Arial" charset="0"/>
              </a:rPr>
              <a:t>, p</a:t>
            </a:r>
            <a:r>
              <a:rPr lang="en-US" sz="2400" kern="1200" baseline="-25000" dirty="0" smtClean="0">
                <a:latin typeface="Arial" charset="0"/>
                <a:cs typeface="Arial" charset="0"/>
              </a:rPr>
              <a:t>2</a:t>
            </a:r>
            <a:r>
              <a:rPr lang="en-US" sz="2400" kern="1200" dirty="0" smtClean="0">
                <a:latin typeface="Arial" charset="0"/>
                <a:cs typeface="Arial" charset="0"/>
              </a:rPr>
              <a:t>, …, </a:t>
            </a:r>
            <a:r>
              <a:rPr lang="en-US" sz="2400" kern="1200" dirty="0" err="1" smtClean="0">
                <a:latin typeface="Arial" charset="0"/>
                <a:cs typeface="Arial" charset="0"/>
              </a:rPr>
              <a:t>p</a:t>
            </a:r>
            <a:r>
              <a:rPr lang="en-US" sz="2400" kern="1200" baseline="-25000" dirty="0" err="1" smtClean="0">
                <a:latin typeface="Arial" charset="0"/>
                <a:cs typeface="Arial" charset="0"/>
              </a:rPr>
              <a:t>N</a:t>
            </a:r>
            <a:endParaRPr lang="en-US" sz="2400" kern="1200" baseline="-25000" dirty="0" smtClean="0"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to all of her actions and she is playing her actions randomly according to these probabilities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kern="1200" dirty="0" smtClean="0">
                <a:latin typeface="Arial" charset="0"/>
                <a:cs typeface="Arial" charset="0"/>
              </a:rPr>
              <a:t>May model also population of several types of players who are playing different actions and players are drawn randomly from the population</a:t>
            </a:r>
          </a:p>
          <a:p>
            <a:pPr>
              <a:buFont typeface="Arial" pitchFamily="34" charset="0"/>
              <a:buChar char="•"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Pure strategy</a:t>
            </a:r>
            <a:r>
              <a:rPr lang="en-US" sz="2400" kern="1200" dirty="0" smtClean="0">
                <a:latin typeface="Arial" charset="0"/>
                <a:cs typeface="Arial" charset="0"/>
              </a:rPr>
              <a:t> – players assigns probability 1 to one of her actions</a:t>
            </a:r>
          </a:p>
          <a:p>
            <a:pPr lvl="1"/>
            <a:r>
              <a:rPr lang="en-US" kern="1200" dirty="0" smtClean="0">
                <a:latin typeface="Arial" charset="0"/>
                <a:cs typeface="Arial" charset="0"/>
              </a:rPr>
              <a:t>PROBABILITIES HAVE TO SUM TO 1!!</a:t>
            </a:r>
            <a:endParaRPr lang="en-US" sz="2400" kern="1200" dirty="0" smtClean="0">
              <a:latin typeface="Arial" charset="0"/>
              <a:cs typeface="Arial" charset="0"/>
            </a:endParaRPr>
          </a:p>
          <a:p>
            <a:endParaRPr lang="en-US" sz="2400" kern="1200" dirty="0" smtClean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endParaRPr lang="en-US" sz="48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i="1" kern="1200" dirty="0" smtClean="0">
                <a:latin typeface="Arial" charset="0"/>
                <a:cs typeface="Arial" charset="0"/>
              </a:rPr>
              <a:t> </a:t>
            </a:r>
            <a:endParaRPr lang="en-US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 strategies – preferences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313"/>
            <a:ext cx="8686800" cy="4608512"/>
          </a:xfrm>
        </p:spPr>
        <p:txBody>
          <a:bodyPr/>
          <a:lstStyle/>
          <a:p>
            <a:r>
              <a:rPr lang="en-US" sz="2400" kern="1200" dirty="0" smtClean="0">
                <a:latin typeface="Arial" charset="0"/>
                <a:cs typeface="Arial" charset="0"/>
              </a:rPr>
              <a:t>if P2 is playing mixed strategy then P1 have to decide whether she prefers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¼ (L,L)+ ¼ (L,M)+ ½ (L,R) when she is playing L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or ¼ (R,L)+ ¼ (R,M)+ ½ (R,R) when she is playing R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or   p(¼ (L,L)+ ¼ (L,M)+ ½ (L,R)) +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       + (1-p)(¼ (R,L)+ ¼ (R,M)+ ½ (R,R)) </a:t>
            </a:r>
            <a:endParaRPr lang="en-US" sz="2800" kern="1200" dirty="0" smtClean="0">
              <a:latin typeface="Arial" charset="0"/>
              <a:cs typeface="Arial" charset="0"/>
            </a:endParaRPr>
          </a:p>
          <a:p>
            <a:pPr lvl="1"/>
            <a:r>
              <a:rPr lang="en-US" sz="2400" kern="1200" dirty="0" smtClean="0">
                <a:latin typeface="Arial" charset="0"/>
                <a:cs typeface="Arial" charset="0"/>
              </a:rPr>
              <a:t>When she is playing L with probability p and R with (1-p)</a:t>
            </a:r>
            <a:endParaRPr lang="en-US" sz="2000" kern="1200" dirty="0" smtClean="0">
              <a:latin typeface="Arial" charset="0"/>
              <a:cs typeface="Arial" charset="0"/>
            </a:endParaRPr>
          </a:p>
          <a:p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Ordinal preferences are not enough to represent preferences over lotteries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von Neumann-Morgenstern</a:t>
            </a:r>
            <a:r>
              <a:rPr lang="en-US" sz="2400" dirty="0" smtClean="0"/>
              <a:t> (</a:t>
            </a:r>
            <a:r>
              <a:rPr lang="en-US" sz="2400" kern="12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vNM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) preferences – represented by expected value of utility (payoff) function</a:t>
            </a:r>
            <a:endParaRPr lang="en-US" sz="48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i="1" kern="1200" dirty="0" smtClean="0">
                <a:latin typeface="Arial" charset="0"/>
                <a:cs typeface="Arial" charset="0"/>
              </a:rPr>
              <a:t> </a:t>
            </a:r>
            <a:endParaRPr lang="en-US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utility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312"/>
            <a:ext cx="9144000" cy="5373687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Preferences over lotteries can be represented as expected value of a </a:t>
            </a:r>
            <a:r>
              <a:rPr lang="cs-CZ" sz="2400" dirty="0" smtClean="0"/>
              <a:t>utility</a:t>
            </a:r>
            <a:r>
              <a:rPr lang="en-US" sz="2400" dirty="0" smtClean="0"/>
              <a:t>(payoff) function over deterministic outcomes:</a:t>
            </a:r>
          </a:p>
          <a:p>
            <a:pPr>
              <a:buNone/>
            </a:pPr>
            <a:r>
              <a:rPr lang="en-US" sz="2400" dirty="0" smtClean="0"/>
              <a:t> there exist utility function u such that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Player 1 prefers ¼ (L,L)+ ¼ (L,M)+ ½ (L,R) over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                           ¼ (R,L)+ ¼ (R,M)+ ½ (R,R) if and only if</a:t>
            </a:r>
          </a:p>
          <a:p>
            <a:pPr algn="ctr"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¼ u(L,L)+ ¼ u(L,M)+ ½ u(L,R)&gt; ¼ u(R,L)+ ¼ u(R,M)+ ½ u(R,R)</a:t>
            </a:r>
            <a:endParaRPr lang="en-US" sz="2400" dirty="0" smtClean="0"/>
          </a:p>
          <a:p>
            <a:pPr algn="ctr">
              <a:buNone/>
            </a:pP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!!!NOW </a:t>
            </a:r>
            <a:r>
              <a:rPr lang="en-US" sz="28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the differences between payoffs does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MATTER!!!</a:t>
            </a:r>
          </a:p>
          <a:p>
            <a:pPr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Example: P1 preferences u(L,L) = 2, u(L,M)=2, u(L,R)=1</a:t>
            </a:r>
          </a:p>
          <a:p>
            <a:pPr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			          u(R,L)= 0, u(L,M)=0, u(R,R)=2</a:t>
            </a:r>
          </a:p>
          <a:p>
            <a:pPr algn="ctr"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	</a:t>
            </a:r>
            <a:r>
              <a:rPr lang="en-US" sz="2800" kern="1200" dirty="0" smtClean="0">
                <a:latin typeface="Arial" charset="0"/>
                <a:cs typeface="Arial" charset="0"/>
              </a:rPr>
              <a:t>¼*2+ ¼*2+ ½*1 = 1 ½  &gt; 1 = ¼*0+ ¼*0+ ½*2</a:t>
            </a:r>
            <a:endParaRPr lang="en-US" sz="2400" kern="1200" dirty="0" smtClean="0">
              <a:latin typeface="Arial" charset="0"/>
              <a:cs typeface="Arial" charset="0"/>
            </a:endParaRPr>
          </a:p>
          <a:p>
            <a:pPr>
              <a:buNone/>
            </a:pPr>
            <a:r>
              <a:rPr lang="en-US" sz="2400" kern="1200" dirty="0" smtClean="0">
                <a:latin typeface="Arial" charset="0"/>
                <a:cs typeface="Arial" charset="0"/>
              </a:rPr>
              <a:t> 	</a:t>
            </a: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utility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66" y="1484313"/>
            <a:ext cx="8880534" cy="4608512"/>
          </a:xfrm>
        </p:spPr>
        <p:txBody>
          <a:bodyPr/>
          <a:lstStyle/>
          <a:p>
            <a:r>
              <a:rPr lang="en-US" sz="2400" kern="12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vNM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preferences</a:t>
            </a:r>
            <a:r>
              <a:rPr lang="en-US" sz="2400" kern="1200" dirty="0" smtClean="0">
                <a:latin typeface="Arial" charset="0"/>
                <a:cs typeface="Arial" charset="0"/>
              </a:rPr>
              <a:t> - significantly stronger assumption than just ordinal preferences over deterministic outcomes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Roughly capture the key essence of decisions and preferences of people in many situations under uncertainty</a:t>
            </a:r>
          </a:p>
          <a:p>
            <a:pPr lvl="1"/>
            <a:r>
              <a:rPr lang="en-US" sz="2400" kern="1200" dirty="0" smtClean="0">
                <a:latin typeface="Arial" charset="0"/>
                <a:cs typeface="Arial" charset="0"/>
              </a:rPr>
              <a:t>dominant theory in standard economic theory</a:t>
            </a:r>
          </a:p>
          <a:p>
            <a:pPr lvl="1"/>
            <a:r>
              <a:rPr lang="en-US" sz="2400" kern="1200" dirty="0" smtClean="0">
                <a:latin typeface="Arial" charset="0"/>
                <a:cs typeface="Arial" charset="0"/>
              </a:rPr>
              <a:t>experimental evidence that people not always behave according to the theory</a:t>
            </a:r>
          </a:p>
          <a:p>
            <a:pPr lvl="1"/>
            <a:r>
              <a:rPr lang="en-US" sz="2400" kern="1200" dirty="0" smtClean="0">
                <a:latin typeface="Arial" charset="0"/>
                <a:cs typeface="Arial" charset="0"/>
              </a:rPr>
              <a:t>Following standard game theory we will use it for the rest of the course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Several other theories</a:t>
            </a:r>
          </a:p>
          <a:p>
            <a:pPr lvl="1"/>
            <a:r>
              <a:rPr lang="en-US" sz="2400" kern="1200" dirty="0" smtClean="0">
                <a:latin typeface="Arial" charset="0"/>
                <a:cs typeface="Arial" charset="0"/>
              </a:rPr>
              <a:t>Cumulative prospect theory, Rank-dependent utility theory</a:t>
            </a:r>
          </a:p>
          <a:p>
            <a:pPr lvl="2"/>
            <a:r>
              <a:rPr lang="en-US" sz="2000" kern="1200" dirty="0" smtClean="0">
                <a:latin typeface="Arial" charset="0"/>
                <a:cs typeface="Arial" charset="0"/>
              </a:rPr>
              <a:t>Assume that people weight probabilities non-linearly</a:t>
            </a:r>
          </a:p>
          <a:p>
            <a:pPr lvl="1"/>
            <a:endParaRPr lang="en-US" sz="2000" kern="1200" dirty="0" smtClean="0">
              <a:latin typeface="Arial" charset="0"/>
              <a:cs typeface="Arial" charset="0"/>
            </a:endParaRPr>
          </a:p>
          <a:p>
            <a:endParaRPr lang="en-US" sz="2400" kern="1200" dirty="0" smtClean="0">
              <a:latin typeface="Arial" charset="0"/>
              <a:cs typeface="Arial" charset="0"/>
            </a:endParaRPr>
          </a:p>
          <a:p>
            <a:pPr lvl="1">
              <a:buNone/>
            </a:pPr>
            <a:endParaRPr lang="en-US" sz="2400" kern="1200" dirty="0" smtClean="0">
              <a:latin typeface="Arial" charset="0"/>
              <a:cs typeface="Arial" charset="0"/>
            </a:endParaRP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¼ (L,L)+ ¼ (L,M)+ ½ (L,R) when she is playing L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or ¼ (R,L)+ ¼ (R,M)+ ½ (R,R) when she is playing R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or   p(¼ (L,L)+ ¼ (L,M)+ ½ (L,R)) +</a:t>
            </a:r>
          </a:p>
          <a:p>
            <a:r>
              <a:rPr lang="en-US" sz="2400" kern="1200" dirty="0" smtClean="0">
                <a:latin typeface="Arial" charset="0"/>
                <a:cs typeface="Arial" charset="0"/>
              </a:rPr>
              <a:t>       + (1-p)(¼ (R,L)+ ¼ (R,M)+ ½ (R,R)) </a:t>
            </a:r>
            <a:endParaRPr lang="en-US" sz="2800" kern="1200" dirty="0" smtClean="0">
              <a:latin typeface="Arial" charset="0"/>
              <a:cs typeface="Arial" charset="0"/>
            </a:endParaRPr>
          </a:p>
          <a:p>
            <a:pPr lvl="1"/>
            <a:r>
              <a:rPr lang="en-US" sz="2400" kern="1200" dirty="0" smtClean="0">
                <a:latin typeface="Arial" charset="0"/>
                <a:cs typeface="Arial" charset="0"/>
              </a:rPr>
              <a:t>When she is playing L with probability p and R with (1-p)</a:t>
            </a:r>
            <a:endParaRPr lang="en-US" sz="2000" kern="1200" dirty="0" smtClean="0">
              <a:latin typeface="Arial" charset="0"/>
              <a:cs typeface="Arial" charset="0"/>
            </a:endParaRPr>
          </a:p>
          <a:p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Ordinal preferences are not enough to represent preferences over lotteries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von Neumann-Morgenstern</a:t>
            </a:r>
            <a:r>
              <a:rPr lang="en-US" sz="2400" dirty="0" smtClean="0"/>
              <a:t> (</a:t>
            </a:r>
            <a:r>
              <a:rPr lang="en-US" sz="2400" kern="1200" dirty="0" err="1" smtClean="0">
                <a:solidFill>
                  <a:srgbClr val="FFFF00"/>
                </a:solidFill>
                <a:latin typeface="Arial" charset="0"/>
                <a:cs typeface="Arial" charset="0"/>
              </a:rPr>
              <a:t>vNM</a:t>
            </a:r>
            <a:r>
              <a:rPr lang="en-US" sz="2400" kern="1200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) preferences – represented by expected value of utility (payoff) function</a:t>
            </a:r>
            <a:endParaRPr lang="en-US" sz="48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kern="1200" dirty="0" smtClean="0">
              <a:latin typeface="Arial" charset="0"/>
              <a:cs typeface="Arial" charset="0"/>
            </a:endParaRP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i="1" kern="1200" dirty="0" smtClean="0">
                <a:latin typeface="Arial" charset="0"/>
                <a:cs typeface="Arial" charset="0"/>
              </a:rPr>
              <a:t> </a:t>
            </a:r>
            <a:endParaRPr lang="en-US" baseline="-25000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762780" y="6550223"/>
            <a:ext cx="2381220" cy="307777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400" dirty="0" smtClean="0">
                <a:solidFill>
                  <a:schemeClr val="bg2">
                    <a:lumMod val="25000"/>
                  </a:schemeClr>
                </a:solidFill>
              </a:rPr>
              <a:t>GAME THEORY 2009/2010</a:t>
            </a:r>
            <a:endParaRPr lang="en-US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5">
      <a:dk1>
        <a:srgbClr val="B3CCE6"/>
      </a:dk1>
      <a:lt1>
        <a:srgbClr val="FFFFFF"/>
      </a:lt1>
      <a:dk2>
        <a:srgbClr val="6698CC"/>
      </a:dk2>
      <a:lt2>
        <a:srgbClr val="FFFFFF"/>
      </a:lt2>
      <a:accent1>
        <a:srgbClr val="336599"/>
      </a:accent1>
      <a:accent2>
        <a:srgbClr val="2E4C6B"/>
      </a:accent2>
      <a:accent3>
        <a:srgbClr val="B8CAE2"/>
      </a:accent3>
      <a:accent4>
        <a:srgbClr val="DADADA"/>
      </a:accent4>
      <a:accent5>
        <a:srgbClr val="ADB8CA"/>
      </a:accent5>
      <a:accent6>
        <a:srgbClr val="294460"/>
      </a:accent6>
      <a:hlink>
        <a:srgbClr val="0B54A3"/>
      </a:hlink>
      <a:folHlink>
        <a:srgbClr val="0B73E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5A58"/>
        </a:dk1>
        <a:lt1>
          <a:srgbClr val="FFFFFF"/>
        </a:lt1>
        <a:dk2>
          <a:srgbClr val="008080"/>
        </a:dk2>
        <a:lt2>
          <a:srgbClr val="FFFFCC"/>
        </a:lt2>
        <a:accent1>
          <a:srgbClr val="006462"/>
        </a:accent1>
        <a:accent2>
          <a:srgbClr val="008080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007373"/>
        </a:accent6>
        <a:hlink>
          <a:srgbClr val="00ACA8"/>
        </a:hlink>
        <a:folHlink>
          <a:srgbClr val="00444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342F61"/>
        </a:dk1>
        <a:lt1>
          <a:srgbClr val="FFFFFF"/>
        </a:lt1>
        <a:dk2>
          <a:srgbClr val="8794D5"/>
        </a:dk2>
        <a:lt2>
          <a:srgbClr val="FFFFFF"/>
        </a:lt2>
        <a:accent1>
          <a:srgbClr val="504D80"/>
        </a:accent1>
        <a:accent2>
          <a:srgbClr val="9791CA"/>
        </a:accent2>
        <a:accent3>
          <a:srgbClr val="C3C8E7"/>
        </a:accent3>
        <a:accent4>
          <a:srgbClr val="DADADA"/>
        </a:accent4>
        <a:accent5>
          <a:srgbClr val="B3B2C0"/>
        </a:accent5>
        <a:accent6>
          <a:srgbClr val="8883B7"/>
        </a:accent6>
        <a:hlink>
          <a:srgbClr val="322D5A"/>
        </a:hlink>
        <a:folHlink>
          <a:srgbClr val="544C9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DBA6"/>
        </a:lt1>
        <a:dk2>
          <a:srgbClr val="000000"/>
        </a:dk2>
        <a:lt2>
          <a:srgbClr val="FFAC31"/>
        </a:lt2>
        <a:accent1>
          <a:srgbClr val="FF9900"/>
        </a:accent1>
        <a:accent2>
          <a:srgbClr val="FFCC80"/>
        </a:accent2>
        <a:accent3>
          <a:srgbClr val="FFEAD0"/>
        </a:accent3>
        <a:accent4>
          <a:srgbClr val="000000"/>
        </a:accent4>
        <a:accent5>
          <a:srgbClr val="FFCAAA"/>
        </a:accent5>
        <a:accent6>
          <a:srgbClr val="E7B973"/>
        </a:accent6>
        <a:hlink>
          <a:srgbClr val="E68A0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66CCCC"/>
        </a:dk1>
        <a:lt1>
          <a:srgbClr val="FFFFFF"/>
        </a:lt1>
        <a:dk2>
          <a:srgbClr val="2E6B6B"/>
        </a:dk2>
        <a:lt2>
          <a:srgbClr val="2E6B6B"/>
        </a:lt2>
        <a:accent1>
          <a:srgbClr val="9ADEDC"/>
        </a:accent1>
        <a:accent2>
          <a:srgbClr val="45A3A1"/>
        </a:accent2>
        <a:accent3>
          <a:srgbClr val="ADBABA"/>
        </a:accent3>
        <a:accent4>
          <a:srgbClr val="DADADA"/>
        </a:accent4>
        <a:accent5>
          <a:srgbClr val="CAECEB"/>
        </a:accent5>
        <a:accent6>
          <a:srgbClr val="3E9391"/>
        </a:accent6>
        <a:hlink>
          <a:srgbClr val="45A3A1"/>
        </a:hlink>
        <a:folHlink>
          <a:srgbClr val="9ADE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B3CCE6"/>
        </a:dk1>
        <a:lt1>
          <a:srgbClr val="FFFFFF"/>
        </a:lt1>
        <a:dk2>
          <a:srgbClr val="6698CC"/>
        </a:dk2>
        <a:lt2>
          <a:srgbClr val="FFFFFF"/>
        </a:lt2>
        <a:accent1>
          <a:srgbClr val="336599"/>
        </a:accent1>
        <a:accent2>
          <a:srgbClr val="2E4C6B"/>
        </a:accent2>
        <a:accent3>
          <a:srgbClr val="B8CAE2"/>
        </a:accent3>
        <a:accent4>
          <a:srgbClr val="DADADA"/>
        </a:accent4>
        <a:accent5>
          <a:srgbClr val="ADB8CA"/>
        </a:accent5>
        <a:accent6>
          <a:srgbClr val="294460"/>
        </a:accent6>
        <a:hlink>
          <a:srgbClr val="0B54A3"/>
        </a:hlink>
        <a:folHlink>
          <a:srgbClr val="0B73E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496B2E"/>
        </a:dk1>
        <a:lt1>
          <a:srgbClr val="CCE3B5"/>
        </a:lt1>
        <a:dk2>
          <a:srgbClr val="619933"/>
        </a:dk2>
        <a:lt2>
          <a:srgbClr val="F2F8ED"/>
        </a:lt2>
        <a:accent1>
          <a:srgbClr val="94CC66"/>
        </a:accent1>
        <a:accent2>
          <a:srgbClr val="FFFFFF"/>
        </a:accent2>
        <a:accent3>
          <a:srgbClr val="E2EFD7"/>
        </a:accent3>
        <a:accent4>
          <a:srgbClr val="3D5A26"/>
        </a:accent4>
        <a:accent5>
          <a:srgbClr val="C8E2B8"/>
        </a:accent5>
        <a:accent6>
          <a:srgbClr val="E7E7E7"/>
        </a:accent6>
        <a:hlink>
          <a:srgbClr val="4891EA"/>
        </a:hlink>
        <a:folHlink>
          <a:srgbClr val="7AAF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8427</TotalTime>
  <Words>2884</Words>
  <Application>Microsoft Office PowerPoint</Application>
  <PresentationFormat>On-screen Show (4:3)</PresentationFormat>
  <Paragraphs>590</Paragraphs>
  <Slides>43</Slides>
  <Notes>43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Default Design</vt:lpstr>
      <vt:lpstr>Mixed Strategies</vt:lpstr>
      <vt:lpstr>Revision</vt:lpstr>
      <vt:lpstr>Revision – Experiment</vt:lpstr>
      <vt:lpstr>Revision – Experiment</vt:lpstr>
      <vt:lpstr>Mixed strategies</vt:lpstr>
      <vt:lpstr>Mixed strategies</vt:lpstr>
      <vt:lpstr>Mixed strategies – preferences</vt:lpstr>
      <vt:lpstr>Expected utility theory</vt:lpstr>
      <vt:lpstr>Expected utility theory</vt:lpstr>
      <vt:lpstr>Notation</vt:lpstr>
      <vt:lpstr>Static game of complete inf.</vt:lpstr>
      <vt:lpstr>MSNE: Matching Pennies</vt:lpstr>
      <vt:lpstr>MSNE: Matching Pennies</vt:lpstr>
      <vt:lpstr>MSNE: Matching Pennies</vt:lpstr>
      <vt:lpstr>MSNE: Matching Pennies</vt:lpstr>
      <vt:lpstr>Mixed strategy Nash Equilibrium</vt:lpstr>
      <vt:lpstr>Mixed strategy Nash Equilibrium</vt:lpstr>
      <vt:lpstr>MSNE: Matching Pennies</vt:lpstr>
      <vt:lpstr>MSNE: Bach or Stravinsky?</vt:lpstr>
      <vt:lpstr>MSNE: Bach or Stravinsky?</vt:lpstr>
      <vt:lpstr>MSNE: Matching Pennies</vt:lpstr>
      <vt:lpstr>MSNE: Matching Pennies</vt:lpstr>
      <vt:lpstr>MSNE: Bach or Stravinsky?</vt:lpstr>
      <vt:lpstr>How to check MSNE</vt:lpstr>
      <vt:lpstr>How to check MSNE</vt:lpstr>
      <vt:lpstr>How to find all MSNE</vt:lpstr>
      <vt:lpstr>How to find all MSNE</vt:lpstr>
      <vt:lpstr>How to find all MSNE</vt:lpstr>
      <vt:lpstr>How to find all MSNE</vt:lpstr>
      <vt:lpstr>How to find all MSNE</vt:lpstr>
      <vt:lpstr>Strictly Dominated strategies</vt:lpstr>
      <vt:lpstr>Strictly Dominated strategies</vt:lpstr>
      <vt:lpstr>Weakly Dominated strategies</vt:lpstr>
      <vt:lpstr>Strictly Dominated strategies</vt:lpstr>
      <vt:lpstr>Strictly Dominated strategies</vt:lpstr>
      <vt:lpstr>Strictly Dominated strategies</vt:lpstr>
      <vt:lpstr>Strictly Dominated strategies</vt:lpstr>
      <vt:lpstr>Strictly Dominated strategies</vt:lpstr>
      <vt:lpstr>Strictly Dominated strategies</vt:lpstr>
      <vt:lpstr>Strictly Dominated strategies</vt:lpstr>
      <vt:lpstr>Strictly Dominated strategies</vt:lpstr>
      <vt:lpstr>Strictly Dominated strategies</vt:lpstr>
      <vt:lpstr>Summary</vt:lpstr>
    </vt:vector>
  </TitlesOfParts>
  <Company>Little Creative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nanci</dc:creator>
  <cp:lastModifiedBy> </cp:lastModifiedBy>
  <cp:revision>593</cp:revision>
  <dcterms:created xsi:type="dcterms:W3CDTF">2005-03-15T10:04:38Z</dcterms:created>
  <dcterms:modified xsi:type="dcterms:W3CDTF">2009-10-06T21:09:40Z</dcterms:modified>
</cp:coreProperties>
</file>