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handoutMasterIdLst>
    <p:handoutMasterId r:id="rId41"/>
  </p:handoutMasterIdLst>
  <p:sldIdLst>
    <p:sldId id="331" r:id="rId2"/>
    <p:sldId id="341" r:id="rId3"/>
    <p:sldId id="397" r:id="rId4"/>
    <p:sldId id="396" r:id="rId5"/>
    <p:sldId id="439" r:id="rId6"/>
    <p:sldId id="440" r:id="rId7"/>
    <p:sldId id="398" r:id="rId8"/>
    <p:sldId id="401" r:id="rId9"/>
    <p:sldId id="399" r:id="rId10"/>
    <p:sldId id="340" r:id="rId11"/>
    <p:sldId id="402" r:id="rId12"/>
    <p:sldId id="441" r:id="rId13"/>
    <p:sldId id="403" r:id="rId14"/>
    <p:sldId id="347" r:id="rId15"/>
    <p:sldId id="442" r:id="rId16"/>
    <p:sldId id="350" r:id="rId17"/>
    <p:sldId id="404" r:id="rId18"/>
    <p:sldId id="353" r:id="rId19"/>
    <p:sldId id="438" r:id="rId20"/>
    <p:sldId id="405" r:id="rId21"/>
    <p:sldId id="412" r:id="rId22"/>
    <p:sldId id="411" r:id="rId23"/>
    <p:sldId id="414" r:id="rId24"/>
    <p:sldId id="415" r:id="rId25"/>
    <p:sldId id="431" r:id="rId26"/>
    <p:sldId id="429" r:id="rId27"/>
    <p:sldId id="428" r:id="rId28"/>
    <p:sldId id="427" r:id="rId29"/>
    <p:sldId id="430" r:id="rId30"/>
    <p:sldId id="426" r:id="rId31"/>
    <p:sldId id="407" r:id="rId32"/>
    <p:sldId id="408" r:id="rId33"/>
    <p:sldId id="417" r:id="rId34"/>
    <p:sldId id="418" r:id="rId35"/>
    <p:sldId id="436" r:id="rId36"/>
    <p:sldId id="437" r:id="rId37"/>
    <p:sldId id="410" r:id="rId38"/>
    <p:sldId id="435"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318" autoAdjust="0"/>
    <p:restoredTop sz="70852" autoAdjust="0"/>
  </p:normalViewPr>
  <p:slideViewPr>
    <p:cSldViewPr>
      <p:cViewPr>
        <p:scale>
          <a:sx n="60" d="100"/>
          <a:sy n="60" d="100"/>
        </p:scale>
        <p:origin x="-164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1141413" y="685800"/>
            <a:ext cx="4575175" cy="3430588"/>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Two suspects in a major crime are held in separate cells. There is enough evidence to convict each of them of a minor offense, but not enough evidence to convict either of them of the major crime unless one of them acts as an informer against the other (finks). If they both stay quiet, each will be convicted of the minor offense and spend one year in prison. If one and only one of them finks, she will be freed and used as a witness against the other, who will spend four years in  prison. If they both fink, each will spend three years in prison</a:t>
            </a:r>
            <a:r>
              <a:rPr lang="en-US" sz="1200" kern="1200" baseline="0" dirty="0" smtClean="0">
                <a:solidFill>
                  <a:schemeClr val="tx1"/>
                </a:solidFill>
                <a:latin typeface="Arial" charset="0"/>
                <a:ea typeface="+mn-ea"/>
                <a:cs typeface="Arial" charset="0"/>
              </a:rPr>
              <a:t>.</a:t>
            </a:r>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The action pair (</a:t>
            </a:r>
            <a:r>
              <a:rPr lang="en-US" sz="1200" i="1" kern="1200" baseline="0" dirty="0" smtClean="0">
                <a:solidFill>
                  <a:schemeClr val="tx1"/>
                </a:solidFill>
                <a:latin typeface="Arial" charset="0"/>
                <a:ea typeface="+mn-ea"/>
                <a:cs typeface="Arial" charset="0"/>
              </a:rPr>
              <a:t>Fink, Fink) is a Nash equilibrium because (</a:t>
            </a:r>
            <a:r>
              <a:rPr lang="en-US" sz="1200" i="1" kern="1200" baseline="0" dirty="0" err="1" smtClean="0">
                <a:solidFill>
                  <a:schemeClr val="tx1"/>
                </a:solidFill>
                <a:latin typeface="Arial" charset="0"/>
                <a:ea typeface="+mn-ea"/>
                <a:cs typeface="Arial" charset="0"/>
              </a:rPr>
              <a:t>i</a:t>
            </a:r>
            <a:r>
              <a:rPr lang="en-US" sz="1200" i="1" kern="1200" baseline="0" dirty="0" smtClean="0">
                <a:solidFill>
                  <a:schemeClr val="tx1"/>
                </a:solidFill>
                <a:latin typeface="Arial" charset="0"/>
                <a:ea typeface="+mn-ea"/>
                <a:cs typeface="Arial" charset="0"/>
              </a:rPr>
              <a:t>) given that player 2</a:t>
            </a:r>
          </a:p>
          <a:p>
            <a:r>
              <a:rPr lang="en-US" sz="1200" kern="1200" baseline="0" dirty="0" smtClean="0">
                <a:solidFill>
                  <a:schemeClr val="tx1"/>
                </a:solidFill>
                <a:latin typeface="Arial" charset="0"/>
                <a:ea typeface="+mn-ea"/>
                <a:cs typeface="Arial" charset="0"/>
              </a:rPr>
              <a:t>chooses </a:t>
            </a:r>
            <a:r>
              <a:rPr lang="en-US" sz="1200" i="1" kern="1200" baseline="0" dirty="0" smtClean="0">
                <a:solidFill>
                  <a:schemeClr val="tx1"/>
                </a:solidFill>
                <a:latin typeface="Arial" charset="0"/>
                <a:ea typeface="+mn-ea"/>
                <a:cs typeface="Arial" charset="0"/>
              </a:rPr>
              <a:t>Fink, player 1 is better off choosing Fink than Quiet (looking at the right</a:t>
            </a:r>
          </a:p>
          <a:p>
            <a:r>
              <a:rPr lang="en-US" sz="1200" kern="1200" baseline="0" dirty="0" smtClean="0">
                <a:solidFill>
                  <a:schemeClr val="tx1"/>
                </a:solidFill>
                <a:latin typeface="Arial" charset="0"/>
                <a:ea typeface="+mn-ea"/>
                <a:cs typeface="Arial" charset="0"/>
              </a:rPr>
              <a:t>column of the table we see that </a:t>
            </a:r>
            <a:r>
              <a:rPr lang="en-US" sz="1200" i="1" kern="1200" baseline="0" dirty="0" smtClean="0">
                <a:solidFill>
                  <a:schemeClr val="tx1"/>
                </a:solidFill>
                <a:latin typeface="Arial" charset="0"/>
                <a:ea typeface="+mn-ea"/>
                <a:cs typeface="Arial" charset="0"/>
              </a:rPr>
              <a:t>Fink yields player 1 a payoff of 1 whereas Quiet</a:t>
            </a:r>
          </a:p>
          <a:p>
            <a:r>
              <a:rPr lang="en-US" sz="1200" kern="1200" baseline="0" dirty="0" smtClean="0">
                <a:solidFill>
                  <a:schemeClr val="tx1"/>
                </a:solidFill>
                <a:latin typeface="Arial" charset="0"/>
                <a:ea typeface="+mn-ea"/>
                <a:cs typeface="Arial" charset="0"/>
              </a:rPr>
              <a:t>yields her a payoff of 0), and (</a:t>
            </a:r>
            <a:r>
              <a:rPr lang="en-US" sz="1200" i="1" kern="1200" baseline="0" dirty="0" smtClean="0">
                <a:solidFill>
                  <a:schemeClr val="tx1"/>
                </a:solidFill>
                <a:latin typeface="Arial" charset="0"/>
                <a:ea typeface="+mn-ea"/>
                <a:cs typeface="Arial" charset="0"/>
              </a:rPr>
              <a:t>ii) given that player 1 chooses Fink, player 2 is better</a:t>
            </a:r>
          </a:p>
          <a:p>
            <a:r>
              <a:rPr lang="en-US" sz="1200" kern="1200" baseline="0" dirty="0" smtClean="0">
                <a:solidFill>
                  <a:schemeClr val="tx1"/>
                </a:solidFill>
                <a:latin typeface="Arial" charset="0"/>
                <a:ea typeface="+mn-ea"/>
                <a:cs typeface="Arial" charset="0"/>
              </a:rPr>
              <a:t>off choosing </a:t>
            </a:r>
            <a:r>
              <a:rPr lang="en-US" sz="1200" i="1" kern="1200" baseline="0" dirty="0" smtClean="0">
                <a:solidFill>
                  <a:schemeClr val="tx1"/>
                </a:solidFill>
                <a:latin typeface="Arial" charset="0"/>
                <a:ea typeface="+mn-ea"/>
                <a:cs typeface="Arial" charset="0"/>
              </a:rPr>
              <a:t>Fink than Quiet (looking at the bottom row of the table we see that</a:t>
            </a:r>
          </a:p>
          <a:p>
            <a:r>
              <a:rPr lang="en-US" sz="1200" i="1" kern="1200" baseline="0" dirty="0" smtClean="0">
                <a:solidFill>
                  <a:schemeClr val="tx1"/>
                </a:solidFill>
                <a:latin typeface="Arial" charset="0"/>
                <a:ea typeface="+mn-ea"/>
                <a:cs typeface="Arial" charset="0"/>
              </a:rPr>
              <a:t>Fink yields player 2 a payoff of 1 whereas Quiet yields her a payoff of 0).</a:t>
            </a:r>
          </a:p>
          <a:p>
            <a:r>
              <a:rPr lang="en-US" sz="1200" kern="1200" baseline="0" dirty="0" smtClean="0">
                <a:solidFill>
                  <a:schemeClr val="tx1"/>
                </a:solidFill>
                <a:latin typeface="Arial" charset="0"/>
                <a:ea typeface="+mn-ea"/>
                <a:cs typeface="Arial" charset="0"/>
              </a:rPr>
              <a:t>No other action profile is a Nash equilibrium:</a:t>
            </a:r>
          </a:p>
          <a:p>
            <a:r>
              <a:rPr lang="en-US" sz="1200" i="1" kern="1200" baseline="0" dirty="0" smtClean="0">
                <a:solidFill>
                  <a:schemeClr val="tx1"/>
                </a:solidFill>
                <a:latin typeface="Arial" charset="0"/>
                <a:ea typeface="+mn-ea"/>
                <a:cs typeface="Arial" charset="0"/>
              </a:rPr>
              <a:t>• (Quiet, Quiet) does not satisfy (21.2) because when player 2 chooses Quiet,</a:t>
            </a:r>
          </a:p>
          <a:p>
            <a:r>
              <a:rPr lang="en-US" sz="1200" kern="1200" baseline="0" dirty="0" smtClean="0">
                <a:solidFill>
                  <a:schemeClr val="tx1"/>
                </a:solidFill>
                <a:latin typeface="Arial" charset="0"/>
                <a:ea typeface="+mn-ea"/>
                <a:cs typeface="Arial" charset="0"/>
              </a:rPr>
              <a:t>player 1’s payoff to </a:t>
            </a:r>
            <a:r>
              <a:rPr lang="en-US" sz="1200" i="1" kern="1200" baseline="0" dirty="0" smtClean="0">
                <a:solidFill>
                  <a:schemeClr val="tx1"/>
                </a:solidFill>
                <a:latin typeface="Arial" charset="0"/>
                <a:ea typeface="+mn-ea"/>
                <a:cs typeface="Arial" charset="0"/>
              </a:rPr>
              <a:t>Fink exceeds her payoff to Quiet (look at the first components</a:t>
            </a:r>
          </a:p>
          <a:p>
            <a:r>
              <a:rPr lang="en-US" sz="1200" kern="1200" baseline="0" dirty="0" smtClean="0">
                <a:solidFill>
                  <a:schemeClr val="tx1"/>
                </a:solidFill>
                <a:latin typeface="Arial" charset="0"/>
                <a:ea typeface="+mn-ea"/>
                <a:cs typeface="Arial" charset="0"/>
              </a:rPr>
              <a:t>of the entries in the left column of the table). (Further, when player 1</a:t>
            </a:r>
          </a:p>
          <a:p>
            <a:r>
              <a:rPr lang="en-US" sz="1200" kern="1200" baseline="0" dirty="0" smtClean="0">
                <a:solidFill>
                  <a:schemeClr val="tx1"/>
                </a:solidFill>
                <a:latin typeface="Arial" charset="0"/>
                <a:ea typeface="+mn-ea"/>
                <a:cs typeface="Arial" charset="0"/>
              </a:rPr>
              <a:t>chooses </a:t>
            </a:r>
            <a:r>
              <a:rPr lang="en-US" sz="1200" i="1" kern="1200" baseline="0" dirty="0" smtClean="0">
                <a:solidFill>
                  <a:schemeClr val="tx1"/>
                </a:solidFill>
                <a:latin typeface="Arial" charset="0"/>
                <a:ea typeface="+mn-ea"/>
                <a:cs typeface="Arial" charset="0"/>
              </a:rPr>
              <a:t>Quiet, player 2’s payoff to Fink exceeds her payoff to Quiet: player 2,</a:t>
            </a:r>
          </a:p>
          <a:p>
            <a:r>
              <a:rPr lang="en-US" sz="1200" kern="1200" baseline="0" dirty="0" smtClean="0">
                <a:solidFill>
                  <a:schemeClr val="tx1"/>
                </a:solidFill>
                <a:latin typeface="Arial" charset="0"/>
                <a:ea typeface="+mn-ea"/>
                <a:cs typeface="Arial" charset="0"/>
              </a:rPr>
              <a:t>as well as player 1, wants to deviate. To show that a pair of actions is not a</a:t>
            </a:r>
          </a:p>
          <a:p>
            <a:r>
              <a:rPr lang="en-US" sz="1200" kern="1200" baseline="0" dirty="0" smtClean="0">
                <a:solidFill>
                  <a:schemeClr val="tx1"/>
                </a:solidFill>
                <a:latin typeface="Arial" charset="0"/>
                <a:ea typeface="+mn-ea"/>
                <a:cs typeface="Arial" charset="0"/>
              </a:rPr>
              <a:t>Nash equilibrium, however, it is not necessary to study player 2’s decision</a:t>
            </a:r>
          </a:p>
          <a:p>
            <a:r>
              <a:rPr lang="en-US" sz="1200" kern="1200" baseline="0" dirty="0" smtClean="0">
                <a:solidFill>
                  <a:schemeClr val="tx1"/>
                </a:solidFill>
                <a:latin typeface="Arial" charset="0"/>
                <a:ea typeface="+mn-ea"/>
                <a:cs typeface="Arial" charset="0"/>
              </a:rPr>
              <a:t>once we have established that player 1 wants to deviate: it is enough to show</a:t>
            </a:r>
          </a:p>
          <a:p>
            <a:r>
              <a:rPr lang="en-US" sz="1200" kern="1200" baseline="0" dirty="0" smtClean="0">
                <a:solidFill>
                  <a:schemeClr val="tx1"/>
                </a:solidFill>
                <a:latin typeface="Arial" charset="0"/>
                <a:ea typeface="+mn-ea"/>
                <a:cs typeface="Arial" charset="0"/>
              </a:rPr>
              <a:t>that </a:t>
            </a:r>
            <a:r>
              <a:rPr lang="en-US" sz="1200" i="1" kern="1200" baseline="0" dirty="0" smtClean="0">
                <a:solidFill>
                  <a:schemeClr val="tx1"/>
                </a:solidFill>
                <a:latin typeface="Arial" charset="0"/>
                <a:ea typeface="+mn-ea"/>
                <a:cs typeface="Arial" charset="0"/>
              </a:rPr>
              <a:t>one player wishes to deviate to show that a pair of actions is not a Nash</a:t>
            </a:r>
          </a:p>
          <a:p>
            <a:r>
              <a:rPr lang="en-US" sz="1200" kern="1200" baseline="0" dirty="0" smtClean="0">
                <a:solidFill>
                  <a:schemeClr val="tx1"/>
                </a:solidFill>
                <a:latin typeface="Arial" charset="0"/>
                <a:ea typeface="+mn-ea"/>
                <a:cs typeface="Arial" charset="0"/>
              </a:rPr>
              <a:t>equilibrium.)</a:t>
            </a:r>
          </a:p>
          <a:p>
            <a:r>
              <a:rPr lang="en-US" sz="1200" i="1" kern="1200" baseline="0" dirty="0" smtClean="0">
                <a:solidFill>
                  <a:schemeClr val="tx1"/>
                </a:solidFill>
                <a:latin typeface="Arial" charset="0"/>
                <a:ea typeface="+mn-ea"/>
                <a:cs typeface="Arial" charset="0"/>
              </a:rPr>
              <a:t>• (Fink, Quiet) does not satisfy (21.2) </a:t>
            </a:r>
            <a:r>
              <a:rPr lang="en-US" sz="1200" i="1" kern="1200" baseline="0" dirty="0" err="1" smtClean="0">
                <a:solidFill>
                  <a:schemeClr val="tx1"/>
                </a:solidFill>
                <a:latin typeface="Arial" charset="0"/>
                <a:ea typeface="+mn-ea"/>
                <a:cs typeface="Arial" charset="0"/>
              </a:rPr>
              <a:t>becausewhen</a:t>
            </a:r>
            <a:r>
              <a:rPr lang="en-US" sz="1200" i="1" kern="1200" baseline="0" dirty="0" smtClean="0">
                <a:solidFill>
                  <a:schemeClr val="tx1"/>
                </a:solidFill>
                <a:latin typeface="Arial" charset="0"/>
                <a:ea typeface="+mn-ea"/>
                <a:cs typeface="Arial" charset="0"/>
              </a:rPr>
              <a:t> player 1 chooses Fink, player 2’s</a:t>
            </a:r>
          </a:p>
          <a:p>
            <a:r>
              <a:rPr lang="en-US" sz="1200" kern="1200" baseline="0" dirty="0" smtClean="0">
                <a:solidFill>
                  <a:schemeClr val="tx1"/>
                </a:solidFill>
                <a:latin typeface="Arial" charset="0"/>
                <a:ea typeface="+mn-ea"/>
                <a:cs typeface="Arial" charset="0"/>
              </a:rPr>
              <a:t>payoff to </a:t>
            </a:r>
            <a:r>
              <a:rPr lang="en-US" sz="1200" i="1" kern="1200" baseline="0" dirty="0" smtClean="0">
                <a:solidFill>
                  <a:schemeClr val="tx1"/>
                </a:solidFill>
                <a:latin typeface="Arial" charset="0"/>
                <a:ea typeface="+mn-ea"/>
                <a:cs typeface="Arial" charset="0"/>
              </a:rPr>
              <a:t>Fink exceeds her payoff to Quiet (look at the second components of</a:t>
            </a:r>
          </a:p>
          <a:p>
            <a:r>
              <a:rPr lang="en-US" sz="1200" kern="1200" baseline="0" dirty="0" smtClean="0">
                <a:solidFill>
                  <a:schemeClr val="tx1"/>
                </a:solidFill>
                <a:latin typeface="Arial" charset="0"/>
                <a:ea typeface="+mn-ea"/>
                <a:cs typeface="Arial" charset="0"/>
              </a:rPr>
              <a:t>the entries in the bottom row of the table).</a:t>
            </a:r>
          </a:p>
          <a:p>
            <a:r>
              <a:rPr lang="en-US" sz="1200" i="1" kern="1200" baseline="0" dirty="0" smtClean="0">
                <a:solidFill>
                  <a:schemeClr val="tx1"/>
                </a:solidFill>
                <a:latin typeface="Arial" charset="0"/>
                <a:ea typeface="+mn-ea"/>
                <a:cs typeface="Arial" charset="0"/>
              </a:rPr>
              <a:t>• (Quiet, Fink) does not satisfy (21.2) </a:t>
            </a:r>
            <a:r>
              <a:rPr lang="en-US" sz="1200" i="1" kern="1200" baseline="0" dirty="0" err="1" smtClean="0">
                <a:solidFill>
                  <a:schemeClr val="tx1"/>
                </a:solidFill>
                <a:latin typeface="Arial" charset="0"/>
                <a:ea typeface="+mn-ea"/>
                <a:cs typeface="Arial" charset="0"/>
              </a:rPr>
              <a:t>becausewhen</a:t>
            </a:r>
            <a:r>
              <a:rPr lang="en-US" sz="1200" i="1" kern="1200" baseline="0" dirty="0" smtClean="0">
                <a:solidFill>
                  <a:schemeClr val="tx1"/>
                </a:solidFill>
                <a:latin typeface="Arial" charset="0"/>
                <a:ea typeface="+mn-ea"/>
                <a:cs typeface="Arial" charset="0"/>
              </a:rPr>
              <a:t> player 2 chooses Fink, player 1’s</a:t>
            </a:r>
          </a:p>
          <a:p>
            <a:r>
              <a:rPr lang="en-US" sz="1200" kern="1200" baseline="0" dirty="0" smtClean="0">
                <a:solidFill>
                  <a:schemeClr val="tx1"/>
                </a:solidFill>
                <a:latin typeface="Arial" charset="0"/>
                <a:ea typeface="+mn-ea"/>
                <a:cs typeface="Arial" charset="0"/>
              </a:rPr>
              <a:t>payoff to </a:t>
            </a:r>
            <a:r>
              <a:rPr lang="en-US" sz="1200" i="1" kern="1200" baseline="0" dirty="0" smtClean="0">
                <a:solidFill>
                  <a:schemeClr val="tx1"/>
                </a:solidFill>
                <a:latin typeface="Arial" charset="0"/>
                <a:ea typeface="+mn-ea"/>
                <a:cs typeface="Arial" charset="0"/>
              </a:rPr>
              <a:t>Fink exceeds her payoff to Quiet (look at the first components of the</a:t>
            </a:r>
          </a:p>
          <a:p>
            <a:r>
              <a:rPr lang="en-US" sz="1200" kern="1200" baseline="0" dirty="0" smtClean="0">
                <a:solidFill>
                  <a:schemeClr val="tx1"/>
                </a:solidFill>
                <a:latin typeface="Arial" charset="0"/>
                <a:ea typeface="+mn-ea"/>
                <a:cs typeface="Arial" charset="0"/>
              </a:rPr>
              <a:t>entries in the right column of the table).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Two people wish to go out together. Two concerts</a:t>
            </a:r>
          </a:p>
          <a:p>
            <a:r>
              <a:rPr lang="en-US" sz="1200" kern="1200" baseline="0" dirty="0" smtClean="0">
                <a:solidFill>
                  <a:schemeClr val="tx1"/>
                </a:solidFill>
                <a:latin typeface="Arial" charset="0"/>
                <a:ea typeface="+mn-ea"/>
                <a:cs typeface="Arial" charset="0"/>
              </a:rPr>
              <a:t>are available: one of music by Bach, and one of music by Stravinsky. One person</a:t>
            </a:r>
          </a:p>
          <a:p>
            <a:r>
              <a:rPr lang="en-US" sz="1200" kern="1200" baseline="0" dirty="0" smtClean="0">
                <a:solidFill>
                  <a:schemeClr val="tx1"/>
                </a:solidFill>
                <a:latin typeface="Arial" charset="0"/>
                <a:ea typeface="+mn-ea"/>
                <a:cs typeface="Arial" charset="0"/>
              </a:rPr>
              <a:t>prefers Bach and the other prefers Stravinsky. If they go to different concerts,</a:t>
            </a:r>
          </a:p>
          <a:p>
            <a:r>
              <a:rPr lang="en-US" sz="1200" kern="1200" baseline="0" dirty="0" smtClean="0">
                <a:solidFill>
                  <a:schemeClr val="tx1"/>
                </a:solidFill>
                <a:latin typeface="Arial" charset="0"/>
                <a:ea typeface="+mn-ea"/>
                <a:cs typeface="Arial" charset="0"/>
              </a:rPr>
              <a:t>each of them is equally unhappy listening to the music of either </a:t>
            </a:r>
            <a:r>
              <a:rPr lang="en-US" sz="1200" kern="1200" baseline="0" dirty="0" smtClean="0">
                <a:solidFill>
                  <a:schemeClr val="tx1"/>
                </a:solidFill>
                <a:latin typeface="Arial" charset="0"/>
                <a:ea typeface="+mn-ea"/>
                <a:cs typeface="Arial" charset="0"/>
              </a:rPr>
              <a:t>composer.</a:t>
            </a:r>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Two people choose, simultaneously, whether</a:t>
            </a:r>
          </a:p>
          <a:p>
            <a:r>
              <a:rPr lang="en-US" sz="1200" kern="1200" baseline="0" dirty="0" smtClean="0">
                <a:solidFill>
                  <a:schemeClr val="tx1"/>
                </a:solidFill>
                <a:latin typeface="Arial" charset="0"/>
                <a:ea typeface="+mn-ea"/>
                <a:cs typeface="Arial" charset="0"/>
              </a:rPr>
              <a:t>to show the Head or the Tail of a coin. If they show the same side, person 2 pays</a:t>
            </a:r>
          </a:p>
          <a:p>
            <a:r>
              <a:rPr lang="en-US" sz="1200" kern="1200" baseline="0" dirty="0" smtClean="0">
                <a:solidFill>
                  <a:schemeClr val="tx1"/>
                </a:solidFill>
                <a:latin typeface="Arial" charset="0"/>
                <a:ea typeface="+mn-ea"/>
                <a:cs typeface="Arial" charset="0"/>
              </a:rPr>
              <a:t>person 1 a dollar; if they show different sides, person 1 pays person 2 a dollar</a:t>
            </a:r>
            <a:r>
              <a:rPr lang="en-US" sz="1200" kern="1200" baseline="0" dirty="0" smtClean="0">
                <a:solidFill>
                  <a:schemeClr val="tx1"/>
                </a:solidFill>
                <a:latin typeface="Arial" charset="0"/>
                <a:ea typeface="+mn-ea"/>
                <a:cs typeface="Arial" charset="0"/>
              </a:rPr>
              <a:t>.</a:t>
            </a: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i="1" kern="1200" baseline="0" dirty="0" smtClean="0">
                <a:solidFill>
                  <a:schemeClr val="tx1"/>
                </a:solidFill>
                <a:latin typeface="Arial" charset="0"/>
                <a:ea typeface="+mn-ea"/>
                <a:cs typeface="Arial" charset="0"/>
              </a:rPr>
              <a:t>If </a:t>
            </a:r>
            <a:r>
              <a:rPr lang="en-US" sz="1200" i="1" kern="1200" baseline="0" dirty="0" smtClean="0">
                <a:solidFill>
                  <a:schemeClr val="tx1"/>
                </a:solidFill>
                <a:latin typeface="Arial" charset="0"/>
                <a:ea typeface="+mn-ea"/>
                <a:cs typeface="Arial" charset="0"/>
              </a:rPr>
              <a:t>one player remains attentive to the </a:t>
            </a:r>
            <a:r>
              <a:rPr lang="en-US" sz="1200" i="1" kern="1200" baseline="0" dirty="0" smtClean="0">
                <a:solidFill>
                  <a:schemeClr val="tx1"/>
                </a:solidFill>
                <a:latin typeface="Arial" charset="0"/>
                <a:ea typeface="+mn-ea"/>
                <a:cs typeface="Arial" charset="0"/>
              </a:rPr>
              <a:t>pursuit </a:t>
            </a:r>
            <a:r>
              <a:rPr lang="en-US" sz="1200" kern="1200" baseline="0" dirty="0" smtClean="0">
                <a:solidFill>
                  <a:schemeClr val="tx1"/>
                </a:solidFill>
                <a:latin typeface="Arial" charset="0"/>
                <a:ea typeface="+mn-ea"/>
                <a:cs typeface="Arial" charset="0"/>
              </a:rPr>
              <a:t>of </a:t>
            </a:r>
            <a:r>
              <a:rPr lang="en-US" sz="1200" kern="1200" baseline="0" dirty="0" smtClean="0">
                <a:solidFill>
                  <a:schemeClr val="tx1"/>
                </a:solidFill>
                <a:latin typeface="Arial" charset="0"/>
                <a:ea typeface="+mn-ea"/>
                <a:cs typeface="Arial" charset="0"/>
              </a:rPr>
              <a:t>the stag, then the other player prefers to remain attentive; if one player chases</a:t>
            </a:r>
          </a:p>
          <a:p>
            <a:r>
              <a:rPr lang="en-US" sz="1200" kern="1200" baseline="0" dirty="0" smtClean="0">
                <a:solidFill>
                  <a:schemeClr val="tx1"/>
                </a:solidFill>
                <a:latin typeface="Arial" charset="0"/>
                <a:ea typeface="+mn-ea"/>
                <a:cs typeface="Arial" charset="0"/>
              </a:rPr>
              <a:t>a hare, the other one prefers to chase a hare (she cannot catch a stag alone</a:t>
            </a:r>
            <a:r>
              <a:rPr lang="en-US" sz="1200" kern="1200" baseline="0" dirty="0" smtClean="0">
                <a:solidFill>
                  <a:schemeClr val="tx1"/>
                </a:solidFill>
                <a:latin typeface="Arial" charset="0"/>
                <a:ea typeface="+mn-ea"/>
                <a:cs typeface="Arial" charset="0"/>
              </a:rPr>
              <a:t>).</a:t>
            </a:r>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19</a:t>
            </a:fld>
            <a:endParaRPr lang="cs-CZ"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a:t>
            </a:fld>
            <a:endParaRPr lang="cs-CZ"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3</a:t>
            </a:fld>
            <a:endParaRPr lang="cs-CZ"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4</a:t>
            </a:fld>
            <a:endParaRPr lang="cs-CZ"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Arial" charset="0"/>
              </a:rPr>
              <a:t>In any game, a player’s action “strictly dominates” another action if it is superior, </a:t>
            </a:r>
            <a:r>
              <a:rPr lang="en-US" sz="1200" i="1" kern="1200" baseline="0" dirty="0" smtClean="0">
                <a:solidFill>
                  <a:schemeClr val="tx1"/>
                </a:solidFill>
                <a:latin typeface="Arial" charset="0"/>
                <a:ea typeface="+mn-ea"/>
                <a:cs typeface="Arial" charset="0"/>
              </a:rPr>
              <a:t>no matter what the other players do.</a:t>
            </a:r>
          </a:p>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Nash equilibrium is an</a:t>
            </a:r>
            <a:r>
              <a:rPr lang="en-US" baseline="0" dirty="0" smtClean="0"/>
              <a:t> action profile in which no player has any incentive to deviate ( or change his action ) when assuming that</a:t>
            </a:r>
          </a:p>
          <a:p>
            <a:r>
              <a:rPr lang="en-US" baseline="0" dirty="0" smtClean="0"/>
              <a:t>the other players will choose the same action.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Arial" charset="0"/>
              </a:rPr>
              <a:t>each player chooses the best available action. In a game, the best action for any given player depends, in general, on the other players’ actions. So when choosing an action a player must have in mind the actions the other players will choose. That is, she must form a </a:t>
            </a:r>
            <a:r>
              <a:rPr lang="en-US" sz="1200" i="1" kern="1200" baseline="0" dirty="0" smtClean="0">
                <a:solidFill>
                  <a:schemeClr val="tx1"/>
                </a:solidFill>
                <a:latin typeface="Arial" charset="0"/>
                <a:ea typeface="+mn-ea"/>
                <a:cs typeface="Arial" charset="0"/>
              </a:rPr>
              <a:t>belief about the other players’ actions.</a:t>
            </a:r>
          </a:p>
          <a:p>
            <a:endParaRPr lang="en-US" sz="1200" i="1" kern="1200" baseline="0" dirty="0" smtClean="0">
              <a:solidFill>
                <a:schemeClr val="tx1"/>
              </a:solidFill>
              <a:latin typeface="Arial" charset="0"/>
              <a:ea typeface="+mn-ea"/>
              <a:cs typeface="Arial" charset="0"/>
            </a:endParaRPr>
          </a:p>
          <a:p>
            <a:r>
              <a:rPr lang="en-US" sz="1200" kern="1200" baseline="0" dirty="0" smtClean="0">
                <a:solidFill>
                  <a:schemeClr val="tx1"/>
                </a:solidFill>
                <a:latin typeface="Arial" charset="0"/>
                <a:ea typeface="+mn-ea"/>
                <a:cs typeface="Arial" charset="0"/>
              </a:rPr>
              <a:t>The underlying assumption is that each player’s belief is derived from her past experience playing the game, and that this experience is sufficiently extensive that she </a:t>
            </a:r>
            <a:r>
              <a:rPr lang="en-US" sz="1200" i="1" kern="1200" baseline="0" dirty="0" smtClean="0">
                <a:solidFill>
                  <a:schemeClr val="tx1"/>
                </a:solidFill>
                <a:latin typeface="Arial" charset="0"/>
                <a:ea typeface="+mn-ea"/>
                <a:cs typeface="Arial" charset="0"/>
              </a:rPr>
              <a:t>knows how her opponents will behave. No one tells her </a:t>
            </a:r>
            <a:r>
              <a:rPr lang="en-US" sz="1200" kern="1200" baseline="0" dirty="0" smtClean="0">
                <a:solidFill>
                  <a:schemeClr val="tx1"/>
                </a:solidFill>
                <a:latin typeface="Arial" charset="0"/>
                <a:ea typeface="+mn-ea"/>
                <a:cs typeface="Arial" charset="0"/>
              </a:rPr>
              <a:t>the actions her opponents will choose, but her previous involvement in the game leads her to be sure of these actions. Although we assume that each player has experience playing the game, we assume that she views each play of the game in isolation. She does not become familiar with the behavior of specific opponents and consequently does not condition her action on the opponent she faces; nor does she expect her current action to affect the other players’ future behavior.</a:t>
            </a:r>
          </a:p>
          <a:p>
            <a:endParaRPr lang="en-US" sz="1200" kern="1200" baseline="0" dirty="0" smtClean="0">
              <a:solidFill>
                <a:schemeClr val="tx1"/>
              </a:solidFill>
              <a:latin typeface="Arial" charset="0"/>
              <a:ea typeface="+mn-ea"/>
              <a:cs typeface="Arial" charset="0"/>
            </a:endParaRPr>
          </a:p>
          <a:p>
            <a:r>
              <a:rPr lang="en-US" sz="1200" kern="1200" baseline="0" dirty="0" smtClean="0">
                <a:solidFill>
                  <a:schemeClr val="tx1"/>
                </a:solidFill>
                <a:latin typeface="Arial" charset="0"/>
                <a:ea typeface="+mn-ea"/>
                <a:cs typeface="Arial" charset="0"/>
              </a:rPr>
              <a:t>It is helpful to think of the following idealized circumstances. For each player in the game there is a population of many decision-makers who may, on any occasion, take that player’s role. In each play of the game, players are selected randomly, one from each population. Thus each player engages in the game repeatedly, against ever-varying opponents. Her experience leads her to beliefs about the actions of “typical” opponents, not any specific set of opponents.</a:t>
            </a:r>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other words </a:t>
            </a:r>
            <a:r>
              <a:rPr lang="en-US" dirty="0" smtClean="0"/>
              <a:t>Nash </a:t>
            </a:r>
            <a:r>
              <a:rPr lang="en-US" dirty="0" smtClean="0"/>
              <a:t>equilibrium is an</a:t>
            </a:r>
            <a:r>
              <a:rPr lang="en-US" baseline="0" dirty="0" smtClean="0"/>
              <a:t> action profile in which no player has any incentive to deviate ( or change his action ) when assuming that</a:t>
            </a:r>
          </a:p>
          <a:p>
            <a:r>
              <a:rPr lang="en-US" baseline="0" dirty="0" smtClean="0"/>
              <a:t>the other players will choose the same action.</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Nash Equilibrium</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2</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Prisoner’s Dilemma</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Quiet</a:t>
                      </a:r>
                      <a:endParaRPr lang="en-US" sz="3200" b="0" dirty="0"/>
                    </a:p>
                  </a:txBody>
                  <a:tcPr anchor="ctr"/>
                </a:tc>
                <a:tc>
                  <a:txBody>
                    <a:bodyPr/>
                    <a:lstStyle/>
                    <a:p>
                      <a:pPr algn="ctr"/>
                      <a:r>
                        <a:rPr lang="en-US" sz="3200" b="0" dirty="0" smtClean="0"/>
                        <a:t>Fink</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Quiet</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3</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Fink</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3</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Suspect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Suspect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Prisoner’s Dilemma</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Quiet</a:t>
                      </a:r>
                      <a:endParaRPr lang="en-US" sz="3200" b="0" dirty="0"/>
                    </a:p>
                  </a:txBody>
                  <a:tcPr anchor="ctr"/>
                </a:tc>
                <a:tc>
                  <a:txBody>
                    <a:bodyPr/>
                    <a:lstStyle/>
                    <a:p>
                      <a:pPr algn="ctr"/>
                      <a:r>
                        <a:rPr lang="en-US" sz="3200" b="0" dirty="0" smtClean="0"/>
                        <a:t>Fink</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Quiet</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3</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Fink</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3</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Suspect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Suspect 1</a:t>
            </a:r>
            <a:endParaRPr lang="en-US" b="1" dirty="0">
              <a:solidFill>
                <a:srgbClr val="C00000"/>
              </a:solidFill>
            </a:endParaRPr>
          </a:p>
        </p:txBody>
      </p:sp>
      <p:sp>
        <p:nvSpPr>
          <p:cNvPr id="10" name="Rectangle 9"/>
          <p:cNvSpPr/>
          <p:nvPr/>
        </p:nvSpPr>
        <p:spPr>
          <a:xfrm>
            <a:off x="7310475" y="4524390"/>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Strict Nash equilibrium</a:t>
            </a:r>
            <a:endParaRPr lang="en-US" dirty="0"/>
          </a:p>
        </p:txBody>
      </p:sp>
      <p:sp>
        <p:nvSpPr>
          <p:cNvPr id="3" name="Content Placeholder 2"/>
          <p:cNvSpPr>
            <a:spLocks noGrp="1"/>
          </p:cNvSpPr>
          <p:nvPr>
            <p:ph idx="1"/>
          </p:nvPr>
        </p:nvSpPr>
        <p:spPr>
          <a:xfrm>
            <a:off x="-7875" y="1484313"/>
            <a:ext cx="9144000" cy="5121318"/>
          </a:xfrm>
        </p:spPr>
        <p:txBody>
          <a:bodyPr/>
          <a:lstStyle/>
          <a:p>
            <a:r>
              <a:rPr lang="en-US" sz="2400" dirty="0" smtClean="0"/>
              <a:t>NE is strict if each player’s equilibrium action is </a:t>
            </a:r>
            <a:r>
              <a:rPr lang="en-US" sz="2400" i="1" dirty="0" smtClean="0"/>
              <a:t>better than all her other actions, given the other players’ actions</a:t>
            </a:r>
            <a:endParaRPr lang="en-US" sz="2400" dirty="0" smtClean="0"/>
          </a:p>
          <a:p>
            <a:endParaRPr lang="en-US" sz="2800" dirty="0" smtClean="0"/>
          </a:p>
          <a:p>
            <a:r>
              <a:rPr lang="en-US" sz="2800" dirty="0" smtClean="0"/>
              <a:t>Definition: </a:t>
            </a:r>
            <a:r>
              <a:rPr lang="en-US" sz="2800" i="1" kern="1200" dirty="0" smtClean="0">
                <a:latin typeface="Arial" charset="0"/>
                <a:cs typeface="Arial" charset="0"/>
              </a:rPr>
              <a:t> </a:t>
            </a:r>
            <a:r>
              <a:rPr lang="en-US" sz="2800" dirty="0" smtClean="0"/>
              <a:t>action profile </a:t>
            </a:r>
            <a:r>
              <a:rPr lang="en-US" sz="2800" i="1" dirty="0" smtClean="0">
                <a:solidFill>
                  <a:srgbClr val="FFFF00"/>
                </a:solidFill>
              </a:rPr>
              <a:t>a</a:t>
            </a:r>
            <a:r>
              <a:rPr lang="en-US" sz="2800" i="1" baseline="30000" dirty="0" smtClean="0">
                <a:solidFill>
                  <a:srgbClr val="FFFF00"/>
                </a:solidFill>
              </a:rPr>
              <a:t>∗</a:t>
            </a:r>
            <a:r>
              <a:rPr lang="en-US" sz="2800" i="1" dirty="0" smtClean="0"/>
              <a:t> is a </a:t>
            </a:r>
            <a:r>
              <a:rPr lang="en-US" sz="2800" b="1" i="1" dirty="0" smtClean="0">
                <a:solidFill>
                  <a:srgbClr val="FFFF00"/>
                </a:solidFill>
              </a:rPr>
              <a:t>strict NE</a:t>
            </a:r>
            <a:r>
              <a:rPr lang="en-US" sz="2800" i="1" dirty="0" smtClean="0"/>
              <a:t> if for every player </a:t>
            </a:r>
            <a:r>
              <a:rPr lang="en-US" sz="2800" i="1" dirty="0" err="1" smtClean="0"/>
              <a:t>i</a:t>
            </a:r>
            <a:r>
              <a:rPr lang="en-US" sz="2800" i="1" dirty="0" smtClean="0"/>
              <a:t> we have </a:t>
            </a:r>
            <a:r>
              <a:rPr lang="en-US" sz="2800" i="1" dirty="0" err="1" smtClean="0"/>
              <a:t>u</a:t>
            </a:r>
            <a:r>
              <a:rPr lang="en-US" sz="2800" i="1" baseline="-25000" dirty="0" err="1" smtClean="0"/>
              <a:t>i</a:t>
            </a:r>
            <a:r>
              <a:rPr lang="en-US" sz="2800" i="1" dirty="0" smtClean="0"/>
              <a:t>(a</a:t>
            </a:r>
            <a:r>
              <a:rPr lang="en-US" sz="2800" i="1" baseline="30000" dirty="0" smtClean="0"/>
              <a:t>∗</a:t>
            </a:r>
            <a:r>
              <a:rPr lang="en-US" sz="2800" i="1" dirty="0" smtClean="0"/>
              <a:t>) &gt; </a:t>
            </a:r>
            <a:r>
              <a:rPr lang="en-US" sz="2800" i="1" dirty="0" err="1" smtClean="0"/>
              <a:t>u</a:t>
            </a:r>
            <a:r>
              <a:rPr lang="en-US" sz="2800" i="1" baseline="-25000" dirty="0" err="1" smtClean="0"/>
              <a:t>i</a:t>
            </a:r>
            <a:r>
              <a:rPr lang="en-US" sz="2800" i="1" dirty="0" smtClean="0"/>
              <a:t>(b</a:t>
            </a:r>
            <a:r>
              <a:rPr lang="en-US" sz="2800" i="1" baseline="-25000" dirty="0" smtClean="0"/>
              <a:t>i</a:t>
            </a:r>
            <a:r>
              <a:rPr lang="en-US" sz="2800" i="1" dirty="0" smtClean="0"/>
              <a:t>, a</a:t>
            </a:r>
            <a:r>
              <a:rPr lang="en-US" sz="2800" i="1" baseline="30000" dirty="0" smtClean="0"/>
              <a:t>∗</a:t>
            </a:r>
            <a:r>
              <a:rPr lang="en-US" sz="2800" i="1" baseline="-25000" dirty="0" smtClean="0"/>
              <a:t>−</a:t>
            </a:r>
            <a:r>
              <a:rPr lang="en-US" sz="2800" i="1" baseline="-25000" dirty="0" err="1" smtClean="0"/>
              <a:t>i</a:t>
            </a:r>
            <a:r>
              <a:rPr lang="en-US" sz="2800" i="1" dirty="0" smtClean="0"/>
              <a:t>) for every action </a:t>
            </a:r>
          </a:p>
          <a:p>
            <a:pPr>
              <a:buNone/>
            </a:pPr>
            <a:r>
              <a:rPr lang="en-US" sz="2800" i="1" dirty="0" smtClean="0"/>
              <a:t>	b</a:t>
            </a:r>
            <a:r>
              <a:rPr lang="en-US" sz="2800" i="1" baseline="-25000" dirty="0" smtClean="0"/>
              <a:t>i</a:t>
            </a:r>
            <a:r>
              <a:rPr lang="en-US" sz="2800" i="1" dirty="0" smtClean="0"/>
              <a:t> ≠ </a:t>
            </a:r>
            <a:r>
              <a:rPr lang="en-US" sz="2800" i="1" dirty="0" err="1" smtClean="0"/>
              <a:t>a</a:t>
            </a:r>
            <a:r>
              <a:rPr lang="en-US" sz="2800" i="1" baseline="30000" dirty="0" err="1" smtClean="0"/>
              <a:t>∗</a:t>
            </a:r>
            <a:r>
              <a:rPr lang="en-US" sz="2800" i="1" baseline="-25000" dirty="0" err="1" smtClean="0"/>
              <a:t>i</a:t>
            </a:r>
            <a:r>
              <a:rPr lang="en-US" sz="2800" i="1" dirty="0" smtClean="0"/>
              <a:t> of every player </a:t>
            </a:r>
            <a:r>
              <a:rPr lang="en-US" sz="2800" i="1" dirty="0" err="1" smtClean="0"/>
              <a:t>i</a:t>
            </a:r>
            <a:r>
              <a:rPr lang="en-US" sz="2800" i="1" dirty="0" smtClean="0"/>
              <a:t> </a:t>
            </a:r>
          </a:p>
          <a:p>
            <a:endParaRPr lang="en-US" sz="2400" dirty="0" smtClean="0"/>
          </a:p>
          <a:p>
            <a:r>
              <a:rPr lang="en-US" sz="2400" dirty="0" smtClean="0"/>
              <a:t>every non-equilibrium action for a player yields her a payoff less than does her equilibrium action, and hence does not weakly dominate the equilibrium action</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Bach or Stravinsky?</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2081241"/>
                <a:gridCol w="1570059"/>
                <a:gridCol w="2058960"/>
              </a:tblGrid>
              <a:tr h="961509">
                <a:tc>
                  <a:txBody>
                    <a:bodyPr/>
                    <a:lstStyle/>
                    <a:p>
                      <a:endParaRPr lang="en-US" b="0" dirty="0"/>
                    </a:p>
                  </a:txBody>
                  <a:tcPr>
                    <a:solidFill>
                      <a:schemeClr val="bg1"/>
                    </a:solidFill>
                  </a:tcPr>
                </a:tc>
                <a:tc>
                  <a:txBody>
                    <a:bodyPr/>
                    <a:lstStyle/>
                    <a:p>
                      <a:pPr algn="ctr"/>
                      <a:r>
                        <a:rPr lang="en-US" sz="3200" b="0" dirty="0" smtClean="0"/>
                        <a:t>Bach</a:t>
                      </a:r>
                      <a:endParaRPr lang="en-US" sz="3200" b="0" dirty="0"/>
                    </a:p>
                  </a:txBody>
                  <a:tcPr anchor="ctr"/>
                </a:tc>
                <a:tc>
                  <a:txBody>
                    <a:bodyPr/>
                    <a:lstStyle/>
                    <a:p>
                      <a:pPr algn="ctr"/>
                      <a:r>
                        <a:rPr lang="en-US" sz="3200" b="0" dirty="0" smtClean="0"/>
                        <a:t>Stravinsky</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Bach</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0</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Stravinsky</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2</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Friend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Friend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Bach or Stravinsky?</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2081241"/>
                <a:gridCol w="1570059"/>
                <a:gridCol w="2058960"/>
              </a:tblGrid>
              <a:tr h="961509">
                <a:tc>
                  <a:txBody>
                    <a:bodyPr/>
                    <a:lstStyle/>
                    <a:p>
                      <a:endParaRPr lang="en-US" b="0" dirty="0"/>
                    </a:p>
                  </a:txBody>
                  <a:tcPr>
                    <a:solidFill>
                      <a:schemeClr val="bg1"/>
                    </a:solidFill>
                  </a:tcPr>
                </a:tc>
                <a:tc>
                  <a:txBody>
                    <a:bodyPr/>
                    <a:lstStyle/>
                    <a:p>
                      <a:pPr algn="ctr"/>
                      <a:r>
                        <a:rPr lang="en-US" sz="3200" b="0" dirty="0" smtClean="0"/>
                        <a:t>Bach</a:t>
                      </a:r>
                      <a:endParaRPr lang="en-US" sz="3200" b="0" dirty="0"/>
                    </a:p>
                  </a:txBody>
                  <a:tcPr anchor="ctr"/>
                </a:tc>
                <a:tc>
                  <a:txBody>
                    <a:bodyPr/>
                    <a:lstStyle/>
                    <a:p>
                      <a:pPr algn="ctr"/>
                      <a:r>
                        <a:rPr lang="en-US" sz="3200" b="0" dirty="0" smtClean="0"/>
                        <a:t>Stravinsky</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Bach</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0</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Stravinsky</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2</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Friend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Friend 1</a:t>
            </a:r>
            <a:endParaRPr lang="en-US" b="1" dirty="0">
              <a:solidFill>
                <a:srgbClr val="C00000"/>
              </a:solidFill>
            </a:endParaRPr>
          </a:p>
        </p:txBody>
      </p:sp>
      <p:sp>
        <p:nvSpPr>
          <p:cNvPr id="10" name="Rectangle 9"/>
          <p:cNvSpPr/>
          <p:nvPr/>
        </p:nvSpPr>
        <p:spPr>
          <a:xfrm>
            <a:off x="7310475" y="4524390"/>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411799" y="3575052"/>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56208" y="5689582"/>
            <a:ext cx="1398140" cy="461665"/>
          </a:xfrm>
          <a:prstGeom prst="rect">
            <a:avLst/>
          </a:prstGeom>
          <a:noFill/>
        </p:spPr>
        <p:txBody>
          <a:bodyPr wrap="none" rtlCol="0">
            <a:spAutoFit/>
          </a:bodyPr>
          <a:lstStyle/>
          <a:p>
            <a:r>
              <a:rPr lang="en-US" sz="2400" dirty="0" smtClean="0">
                <a:solidFill>
                  <a:schemeClr val="bg2">
                    <a:lumMod val="10000"/>
                  </a:schemeClr>
                </a:solidFill>
              </a:rPr>
              <a:t>Strict NE</a:t>
            </a:r>
            <a:endParaRPr lang="en-US" dirty="0">
              <a:solidFill>
                <a:schemeClr val="bg2">
                  <a:lumMod val="10000"/>
                </a:schemeClr>
              </a:solidFill>
            </a:endParaRPr>
          </a:p>
        </p:txBody>
      </p:sp>
      <p:cxnSp>
        <p:nvCxnSpPr>
          <p:cNvPr id="13" name="Straight Arrow Connector 12"/>
          <p:cNvCxnSpPr>
            <a:stCxn id="12" idx="0"/>
          </p:cNvCxnSpPr>
          <p:nvPr/>
        </p:nvCxnSpPr>
        <p:spPr>
          <a:xfrm rot="5400000" flipH="1" flipV="1">
            <a:off x="5288281" y="4799289"/>
            <a:ext cx="1457291" cy="323296"/>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2" idx="0"/>
            <a:endCxn id="10" idx="1"/>
          </p:cNvCxnSpPr>
          <p:nvPr/>
        </p:nvCxnSpPr>
        <p:spPr>
          <a:xfrm rot="5400000" flipH="1" flipV="1">
            <a:off x="6155461" y="4534569"/>
            <a:ext cx="854831" cy="1455197"/>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Matching Pennies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Head</a:t>
                      </a:r>
                      <a:endParaRPr lang="en-US" sz="3200" b="0" dirty="0"/>
                    </a:p>
                  </a:txBody>
                  <a:tcPr anchor="ctr"/>
                </a:tc>
                <a:tc>
                  <a:txBody>
                    <a:bodyPr/>
                    <a:lstStyle/>
                    <a:p>
                      <a:pPr algn="ctr"/>
                      <a:r>
                        <a:rPr lang="en-US" sz="3200" b="0" dirty="0" smtClean="0"/>
                        <a:t>Tail</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Head</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Tail</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Person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Person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Matching Pennies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Head</a:t>
                      </a:r>
                      <a:endParaRPr lang="en-US" sz="3200" b="0" dirty="0"/>
                    </a:p>
                  </a:txBody>
                  <a:tcPr anchor="ctr"/>
                </a:tc>
                <a:tc>
                  <a:txBody>
                    <a:bodyPr/>
                    <a:lstStyle/>
                    <a:p>
                      <a:pPr algn="ctr"/>
                      <a:r>
                        <a:rPr lang="en-US" sz="3200" b="0" dirty="0" smtClean="0"/>
                        <a:t>Tail</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Head</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Tail</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Person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Person 1</a:t>
            </a:r>
            <a:endParaRPr lang="en-US" b="1" dirty="0">
              <a:solidFill>
                <a:srgbClr val="C00000"/>
              </a:solidFill>
            </a:endParaRPr>
          </a:p>
        </p:txBody>
      </p:sp>
      <p:sp>
        <p:nvSpPr>
          <p:cNvPr id="10" name="TextBox 9"/>
          <p:cNvSpPr txBox="1"/>
          <p:nvPr/>
        </p:nvSpPr>
        <p:spPr>
          <a:xfrm>
            <a:off x="701622" y="5583267"/>
            <a:ext cx="7923321" cy="830997"/>
          </a:xfrm>
          <a:prstGeom prst="rect">
            <a:avLst/>
          </a:prstGeom>
          <a:noFill/>
        </p:spPr>
        <p:txBody>
          <a:bodyPr wrap="square" rtlCol="0">
            <a:spAutoFit/>
          </a:bodyPr>
          <a:lstStyle/>
          <a:p>
            <a:r>
              <a:rPr lang="en-US" sz="2400" dirty="0" smtClean="0"/>
              <a:t>No NE in pure strategies, only in mixed strategies – will cover next lecture</a:t>
            </a:r>
            <a:endParaRPr lang="en-US" sz="2400"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a:t>
            </a:r>
            <a:r>
              <a:rPr lang="en-US" b="1" dirty="0" smtClean="0"/>
              <a:t> </a:t>
            </a:r>
            <a:r>
              <a:rPr lang="en-US" dirty="0" smtClean="0"/>
              <a:t>Stag Hunt 2 hunters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Stag</a:t>
                      </a:r>
                      <a:endParaRPr lang="en-US" sz="3200" b="0" dirty="0"/>
                    </a:p>
                  </a:txBody>
                  <a:tcPr anchor="ctr"/>
                </a:tc>
                <a:tc>
                  <a:txBody>
                    <a:bodyPr/>
                    <a:lstStyle/>
                    <a:p>
                      <a:pPr algn="ctr"/>
                      <a:r>
                        <a:rPr lang="en-US" sz="3200" b="0" dirty="0" smtClean="0"/>
                        <a:t>Hare</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Stag</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Hare</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Hunter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Hunter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a:t>
            </a:r>
            <a:r>
              <a:rPr lang="en-US" b="1" dirty="0" smtClean="0"/>
              <a:t> </a:t>
            </a:r>
            <a:r>
              <a:rPr lang="en-US" dirty="0" smtClean="0"/>
              <a:t>Stag Hunt 2 hunters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Stag</a:t>
                      </a:r>
                      <a:endParaRPr lang="en-US" sz="3200" b="0" dirty="0"/>
                    </a:p>
                  </a:txBody>
                  <a:tcPr anchor="ctr"/>
                </a:tc>
                <a:tc>
                  <a:txBody>
                    <a:bodyPr/>
                    <a:lstStyle/>
                    <a:p>
                      <a:pPr algn="ctr"/>
                      <a:r>
                        <a:rPr lang="en-US" sz="3200" b="0" dirty="0" smtClean="0"/>
                        <a:t>Hare</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Stag</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Hare</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Hunter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Hunter 1</a:t>
            </a:r>
            <a:endParaRPr lang="en-US" b="1" dirty="0">
              <a:solidFill>
                <a:srgbClr val="C00000"/>
              </a:solidFill>
            </a:endParaRPr>
          </a:p>
        </p:txBody>
      </p:sp>
      <p:sp>
        <p:nvSpPr>
          <p:cNvPr id="10" name="Rectangle 9"/>
          <p:cNvSpPr/>
          <p:nvPr/>
        </p:nvSpPr>
        <p:spPr>
          <a:xfrm>
            <a:off x="5411799" y="3575052"/>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273962" y="4524390"/>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732201" y="1603350"/>
            <a:ext cx="1398140" cy="461665"/>
          </a:xfrm>
          <a:prstGeom prst="rect">
            <a:avLst/>
          </a:prstGeom>
          <a:noFill/>
        </p:spPr>
        <p:txBody>
          <a:bodyPr wrap="square" rtlCol="0">
            <a:spAutoFit/>
          </a:bodyPr>
          <a:lstStyle/>
          <a:p>
            <a:r>
              <a:rPr lang="en-US" sz="2400" dirty="0" smtClean="0">
                <a:solidFill>
                  <a:schemeClr val="bg2">
                    <a:lumMod val="10000"/>
                  </a:schemeClr>
                </a:solidFill>
              </a:rPr>
              <a:t>Strict NE</a:t>
            </a:r>
            <a:endParaRPr lang="en-US" dirty="0">
              <a:solidFill>
                <a:schemeClr val="bg2">
                  <a:lumMod val="10000"/>
                </a:schemeClr>
              </a:solidFill>
            </a:endParaRPr>
          </a:p>
        </p:txBody>
      </p:sp>
      <p:cxnSp>
        <p:nvCxnSpPr>
          <p:cNvPr id="13" name="Straight Arrow Connector 12"/>
          <p:cNvCxnSpPr>
            <a:stCxn id="12" idx="2"/>
          </p:cNvCxnSpPr>
          <p:nvPr/>
        </p:nvCxnSpPr>
        <p:spPr>
          <a:xfrm rot="16200000" flipH="1">
            <a:off x="4276055" y="2220230"/>
            <a:ext cx="1473524" cy="1163093"/>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flipH="1" flipV="1">
            <a:off x="6310209" y="5136022"/>
            <a:ext cx="1191925" cy="724934"/>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557851" y="6094449"/>
            <a:ext cx="2154268" cy="461665"/>
          </a:xfrm>
          <a:prstGeom prst="rect">
            <a:avLst/>
          </a:prstGeom>
          <a:noFill/>
        </p:spPr>
        <p:txBody>
          <a:bodyPr wrap="square" rtlCol="0">
            <a:spAutoFit/>
          </a:bodyPr>
          <a:lstStyle/>
          <a:p>
            <a:r>
              <a:rPr lang="en-US" sz="2400" dirty="0" smtClean="0">
                <a:solidFill>
                  <a:schemeClr val="bg2">
                    <a:lumMod val="10000"/>
                  </a:schemeClr>
                </a:solidFill>
              </a:rPr>
              <a:t>Strict NE</a:t>
            </a:r>
            <a:endParaRPr lang="en-US"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4:</a:t>
            </a:r>
            <a:r>
              <a:rPr lang="en-US" b="1" dirty="0" smtClean="0"/>
              <a:t> </a:t>
            </a:r>
            <a:r>
              <a:rPr lang="en-US" dirty="0" smtClean="0"/>
              <a:t>Stag Hunt N players</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endParaRPr lang="en-US" sz="2400" i="1" dirty="0" smtClean="0"/>
          </a:p>
          <a:p>
            <a:pPr marL="800100" lvl="1" indent="-342900" eaLnBrk="0" hangingPunct="0">
              <a:spcBef>
                <a:spcPct val="20000"/>
              </a:spcBef>
            </a:pPr>
            <a:r>
              <a:rPr lang="en-US" sz="2400" i="1" dirty="0" smtClean="0"/>
              <a:t>(</a:t>
            </a:r>
            <a:r>
              <a:rPr lang="en-US" sz="2400" i="1" dirty="0" smtClean="0">
                <a:solidFill>
                  <a:srgbClr val="FFFF00"/>
                </a:solidFill>
              </a:rPr>
              <a:t>Stag</a:t>
            </a:r>
            <a:r>
              <a:rPr lang="en-US" sz="2400" i="1" dirty="0" smtClean="0"/>
              <a:t>, Stag, Stag, Stag , Stag) ….. NE</a:t>
            </a:r>
          </a:p>
          <a:p>
            <a:pPr marL="800100" lvl="1" indent="-342900" eaLnBrk="0" hangingPunct="0">
              <a:spcBef>
                <a:spcPct val="20000"/>
              </a:spcBef>
            </a:pPr>
            <a:r>
              <a:rPr lang="en-US" sz="2400" i="1" dirty="0" smtClean="0"/>
              <a:t>     - all players will have part of Stag</a:t>
            </a:r>
          </a:p>
          <a:p>
            <a:pPr marL="800100" lvl="1" indent="-342900" eaLnBrk="0" hangingPunct="0">
              <a:spcBef>
                <a:spcPct val="20000"/>
              </a:spcBef>
            </a:pPr>
            <a:endParaRPr lang="en-US" sz="2400" i="1" dirty="0" smtClean="0"/>
          </a:p>
          <a:p>
            <a:pPr marL="800100" lvl="1" indent="-342900" eaLnBrk="0" hangingPunct="0">
              <a:spcBef>
                <a:spcPct val="20000"/>
              </a:spcBef>
            </a:pPr>
            <a:r>
              <a:rPr lang="en-US" sz="2400" i="1" dirty="0" smtClean="0"/>
              <a:t>(</a:t>
            </a:r>
            <a:r>
              <a:rPr lang="en-US" sz="2400" i="1" dirty="0" smtClean="0">
                <a:solidFill>
                  <a:srgbClr val="FFFF00"/>
                </a:solidFill>
              </a:rPr>
              <a:t>Hare</a:t>
            </a:r>
            <a:r>
              <a:rPr lang="en-US" sz="2400" i="1" dirty="0" smtClean="0"/>
              <a:t>, …   ,  Stag   , ...  , … ) ... not NE – others players playing Stag can increase their utility from changing their action to Hare as well</a:t>
            </a:r>
          </a:p>
          <a:p>
            <a:pPr marL="800100" lvl="1" indent="-342900" eaLnBrk="0" hangingPunct="0">
              <a:spcBef>
                <a:spcPct val="20000"/>
              </a:spcBef>
            </a:pPr>
            <a:r>
              <a:rPr lang="en-US" sz="2400" i="1" dirty="0" smtClean="0"/>
              <a:t>(</a:t>
            </a:r>
            <a:r>
              <a:rPr lang="en-US" sz="2400" i="1" dirty="0" smtClean="0">
                <a:solidFill>
                  <a:srgbClr val="FFFF00"/>
                </a:solidFill>
              </a:rPr>
              <a:t>Stag</a:t>
            </a:r>
            <a:r>
              <a:rPr lang="en-US" sz="2400" i="1" dirty="0" smtClean="0"/>
              <a:t>, …   , Hare, …., …..) … not NE – player 1 can increase their utility from changing their action to Hare as well</a:t>
            </a:r>
          </a:p>
          <a:p>
            <a:pPr marL="800100" lvl="1" indent="-342900" eaLnBrk="0" hangingPunct="0">
              <a:spcBef>
                <a:spcPct val="20000"/>
              </a:spcBef>
            </a:pPr>
            <a:endParaRPr lang="en-US" sz="2400" i="1" dirty="0" smtClean="0"/>
          </a:p>
          <a:p>
            <a:pPr marL="800100" lvl="1" indent="-342900" eaLnBrk="0" hangingPunct="0">
              <a:spcBef>
                <a:spcPct val="20000"/>
              </a:spcBef>
            </a:pPr>
            <a:r>
              <a:rPr lang="en-US" sz="2400" dirty="0" smtClean="0"/>
              <a:t>(</a:t>
            </a:r>
            <a:r>
              <a:rPr lang="en-US" sz="2400" i="1" dirty="0" smtClean="0">
                <a:solidFill>
                  <a:srgbClr val="FFFF00"/>
                </a:solidFill>
              </a:rPr>
              <a:t>Hare</a:t>
            </a:r>
            <a:r>
              <a:rPr lang="en-US" sz="2400" i="1" dirty="0" smtClean="0"/>
              <a:t>, Hare, Hare, Hare , Hare)…. NE</a:t>
            </a: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Revision</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3308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Wingdings" pitchFamily="2" charset="2"/>
              <a:buChar char="§"/>
            </a:pPr>
            <a:r>
              <a:rPr lang="en-US" sz="2800" dirty="0" smtClean="0">
                <a:solidFill>
                  <a:srgbClr val="FFFF00"/>
                </a:solidFill>
              </a:rPr>
              <a:t>Static game of complete information</a:t>
            </a:r>
          </a:p>
          <a:p>
            <a:pPr marL="800100" lvl="1" indent="-342900" eaLnBrk="0" hangingPunct="0">
              <a:spcBef>
                <a:spcPct val="20000"/>
              </a:spcBef>
              <a:buFontTx/>
              <a:buChar char="•"/>
            </a:pPr>
            <a:r>
              <a:rPr lang="en-US" sz="2400" dirty="0" smtClean="0"/>
              <a:t>Set of players (firms, political candidates, bidders, etc.)</a:t>
            </a:r>
          </a:p>
          <a:p>
            <a:pPr marL="800100" lvl="1" indent="-342900" eaLnBrk="0" hangingPunct="0">
              <a:spcBef>
                <a:spcPct val="20000"/>
              </a:spcBef>
              <a:buFontTx/>
              <a:buChar char="•"/>
            </a:pPr>
            <a:r>
              <a:rPr lang="en-US" sz="2400" dirty="0" smtClean="0"/>
              <a:t>Set of actions (possible choices of player in the game)</a:t>
            </a:r>
          </a:p>
          <a:p>
            <a:pPr marL="800100" lvl="1" indent="-342900" eaLnBrk="0" hangingPunct="0">
              <a:spcBef>
                <a:spcPct val="20000"/>
              </a:spcBef>
              <a:buFontTx/>
              <a:buChar char="•"/>
            </a:pPr>
            <a:r>
              <a:rPr lang="en-US" sz="2400" dirty="0" smtClean="0"/>
              <a:t>Set of preferences over the set of action profiles</a:t>
            </a:r>
          </a:p>
          <a:p>
            <a:pPr marL="1257300" lvl="2" indent="-342900" eaLnBrk="0" hangingPunct="0">
              <a:spcBef>
                <a:spcPct val="20000"/>
              </a:spcBef>
              <a:buFont typeface="Wingdings" pitchFamily="2" charset="2"/>
              <a:buChar char="§"/>
            </a:pPr>
            <a:r>
              <a:rPr lang="en-US" sz="2400" dirty="0" smtClean="0"/>
              <a:t>action profile – set of chosen actions by players</a:t>
            </a:r>
          </a:p>
          <a:p>
            <a:pPr marL="342900" indent="-342900" eaLnBrk="0" hangingPunct="0">
              <a:spcBef>
                <a:spcPct val="20000"/>
              </a:spcBef>
              <a:buFont typeface="Wingdings" pitchFamily="2" charset="2"/>
              <a:buChar char="§"/>
            </a:pPr>
            <a:r>
              <a:rPr lang="en-US" sz="2800" dirty="0" smtClean="0">
                <a:solidFill>
                  <a:srgbClr val="FFFF00"/>
                </a:solidFill>
              </a:rPr>
              <a:t>Examples</a:t>
            </a:r>
            <a:r>
              <a:rPr lang="en-US" sz="3200" dirty="0" smtClean="0">
                <a:solidFill>
                  <a:srgbClr val="FFFF00"/>
                </a:solidFill>
              </a:rPr>
              <a:t> </a:t>
            </a:r>
            <a:r>
              <a:rPr lang="en-US" sz="3200" dirty="0" smtClean="0"/>
              <a:t>- </a:t>
            </a:r>
            <a:r>
              <a:rPr lang="en-US" sz="2400" dirty="0" smtClean="0"/>
              <a:t>Prisoner’s dilemma, Bach or Stravinsky, 			     Matching pennies, Stag hunt</a:t>
            </a:r>
            <a:endParaRPr lang="en-US" sz="2400" dirty="0" smtClean="0">
              <a:solidFill>
                <a:srgbClr val="FFFF00"/>
              </a:solidFill>
            </a:endParaRPr>
          </a:p>
          <a:p>
            <a:pPr marL="342900" indent="-342900" eaLnBrk="0" hangingPunct="0">
              <a:spcBef>
                <a:spcPct val="20000"/>
              </a:spcBef>
              <a:buFont typeface="Wingdings" pitchFamily="2" charset="2"/>
              <a:buChar char="§"/>
            </a:pPr>
            <a:r>
              <a:rPr lang="en-US" sz="2800" dirty="0" smtClean="0">
                <a:solidFill>
                  <a:srgbClr val="FFFF00"/>
                </a:solidFill>
              </a:rPr>
              <a:t>Construction of normal form of game</a:t>
            </a:r>
            <a:endParaRPr lang="en-US" sz="2400" dirty="0" smtClean="0">
              <a:solidFill>
                <a:srgbClr val="FFFF00"/>
              </a:solidFill>
            </a:endParaRPr>
          </a:p>
          <a:p>
            <a:pPr marL="800100" lvl="1" indent="-342900" eaLnBrk="0" hangingPunct="0">
              <a:spcBef>
                <a:spcPct val="20000"/>
              </a:spcBef>
              <a:buFont typeface="Arial" pitchFamily="34" charset="0"/>
              <a:buChar char="•"/>
            </a:pPr>
            <a:r>
              <a:rPr lang="en-US" sz="2400" dirty="0" smtClean="0"/>
              <a:t>According to preferences assign payoffs for every player to each action profile</a:t>
            </a:r>
          </a:p>
          <a:p>
            <a:pPr marL="800100" lvl="1" indent="-342900" eaLnBrk="0" hangingPunct="0">
              <a:spcBef>
                <a:spcPct val="20000"/>
              </a:spcBef>
              <a:buFont typeface="Arial" pitchFamily="34" charset="0"/>
              <a:buChar char="•"/>
            </a:pPr>
            <a:r>
              <a:rPr lang="en-US" sz="2400" dirty="0" err="1" smtClean="0"/>
              <a:t>MxN</a:t>
            </a:r>
            <a:r>
              <a:rPr lang="en-US" sz="2400" dirty="0" smtClean="0"/>
              <a:t> matrix in case of 2 players – M number of actions of player 1, N number of actions of player 2</a:t>
            </a:r>
          </a:p>
          <a:p>
            <a:pPr marL="342900" indent="-342900" eaLnBrk="0" hangingPunct="0">
              <a:spcBef>
                <a:spcPct val="20000"/>
              </a:spcBef>
            </a:pPr>
            <a:endParaRPr lang="en-US" sz="2400" dirty="0" smtClean="0">
              <a:solidFill>
                <a:srgbClr val="FFFF00"/>
              </a:solidFill>
            </a:endParaRPr>
          </a:p>
          <a:p>
            <a:pPr marL="342900" indent="-342900" eaLnBrk="0" hangingPunct="0">
              <a:spcBef>
                <a:spcPct val="20000"/>
              </a:spcBef>
              <a:buFont typeface="Wingdings" pitchFamily="2" charset="2"/>
              <a:buChar char="§"/>
            </a:pPr>
            <a:endParaRPr lang="en-US" sz="2400" dirty="0" smtClean="0">
              <a:solidFill>
                <a:srgbClr val="FFFF00"/>
              </a:solidFill>
            </a:endParaRPr>
          </a:p>
          <a:p>
            <a:pPr marL="800100" lvl="1" indent="-342900" eaLnBrk="0" hangingPunct="0">
              <a:spcBef>
                <a:spcPct val="20000"/>
              </a:spcBef>
            </a:pP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a:t>
            </a:r>
            <a:endParaRPr lang="en-US" dirty="0"/>
          </a:p>
        </p:txBody>
      </p:sp>
      <p:sp>
        <p:nvSpPr>
          <p:cNvPr id="3" name="Content Placeholder 2"/>
          <p:cNvSpPr>
            <a:spLocks noGrp="1"/>
          </p:cNvSpPr>
          <p:nvPr>
            <p:ph idx="1"/>
          </p:nvPr>
        </p:nvSpPr>
        <p:spPr/>
        <p:txBody>
          <a:bodyPr/>
          <a:lstStyle/>
          <a:p>
            <a:pPr>
              <a:buNone/>
            </a:pPr>
            <a:r>
              <a:rPr lang="it-IT" i="1" dirty="0" smtClean="0"/>
              <a:t>B</a:t>
            </a:r>
            <a:r>
              <a:rPr lang="it-IT" i="1" baseline="-25000" dirty="0" smtClean="0"/>
              <a:t>i</a:t>
            </a:r>
            <a:r>
              <a:rPr lang="it-IT" i="1" dirty="0" smtClean="0"/>
              <a:t>(a</a:t>
            </a:r>
            <a:r>
              <a:rPr lang="it-IT" i="1" baseline="-25000" dirty="0" smtClean="0"/>
              <a:t>−i</a:t>
            </a:r>
            <a:r>
              <a:rPr lang="it-IT" i="1" dirty="0" smtClean="0"/>
              <a:t>) =</a:t>
            </a:r>
          </a:p>
          <a:p>
            <a:pPr>
              <a:buNone/>
            </a:pPr>
            <a:r>
              <a:rPr lang="it-IT" i="1" dirty="0" smtClean="0"/>
              <a:t>  {a</a:t>
            </a:r>
            <a:r>
              <a:rPr lang="it-IT" i="1" baseline="-25000" dirty="0" smtClean="0"/>
              <a:t>i</a:t>
            </a:r>
            <a:r>
              <a:rPr lang="it-IT" i="1" dirty="0" smtClean="0"/>
              <a:t> in A</a:t>
            </a:r>
            <a:r>
              <a:rPr lang="it-IT" i="1" baseline="-25000" dirty="0" smtClean="0"/>
              <a:t>i</a:t>
            </a:r>
            <a:r>
              <a:rPr lang="it-IT" i="1" dirty="0" smtClean="0"/>
              <a:t> : u</a:t>
            </a:r>
            <a:r>
              <a:rPr lang="it-IT" i="1" baseline="-25000" dirty="0" smtClean="0"/>
              <a:t>i</a:t>
            </a:r>
            <a:r>
              <a:rPr lang="it-IT" i="1" dirty="0" smtClean="0"/>
              <a:t>(a</a:t>
            </a:r>
            <a:r>
              <a:rPr lang="it-IT" i="1" baseline="-25000" dirty="0" smtClean="0"/>
              <a:t>i</a:t>
            </a:r>
            <a:r>
              <a:rPr lang="it-IT" i="1" dirty="0" smtClean="0"/>
              <a:t> , a</a:t>
            </a:r>
            <a:r>
              <a:rPr lang="it-IT" i="1" baseline="-25000" dirty="0" smtClean="0"/>
              <a:t>−i</a:t>
            </a:r>
            <a:r>
              <a:rPr lang="it-IT" i="1" dirty="0" smtClean="0"/>
              <a:t>) ≥ u</a:t>
            </a:r>
            <a:r>
              <a:rPr lang="it-IT" i="1" baseline="-25000" dirty="0" smtClean="0"/>
              <a:t>i</a:t>
            </a:r>
            <a:r>
              <a:rPr lang="it-IT" i="1" dirty="0" smtClean="0"/>
              <a:t>(a</a:t>
            </a:r>
            <a:r>
              <a:rPr lang="it-IT" i="1" baseline="-25000" dirty="0" smtClean="0"/>
              <a:t>i</a:t>
            </a:r>
            <a:r>
              <a:rPr lang="it-IT" i="1" dirty="0" smtClean="0"/>
              <a:t> , a</a:t>
            </a:r>
            <a:r>
              <a:rPr lang="it-IT" i="1" baseline="-25000" dirty="0" smtClean="0"/>
              <a:t>−i</a:t>
            </a:r>
            <a:r>
              <a:rPr lang="it-IT" i="1" dirty="0" smtClean="0"/>
              <a:t>) for all a</a:t>
            </a:r>
            <a:r>
              <a:rPr lang="it-IT" i="1" baseline="-25000" dirty="0" smtClean="0"/>
              <a:t>i</a:t>
            </a:r>
            <a:r>
              <a:rPr lang="it-IT" i="1" dirty="0" smtClean="0"/>
              <a:t> in A</a:t>
            </a:r>
            <a:r>
              <a:rPr lang="it-IT" i="1" baseline="-25000" dirty="0" smtClean="0"/>
              <a:t>i</a:t>
            </a:r>
            <a:r>
              <a:rPr lang="it-IT" i="1" dirty="0" smtClean="0"/>
              <a:t>}</a:t>
            </a:r>
          </a:p>
          <a:p>
            <a:pPr>
              <a:buNone/>
            </a:pPr>
            <a:endParaRPr lang="it-IT" i="1" dirty="0" smtClean="0"/>
          </a:p>
          <a:p>
            <a:pPr>
              <a:buNone/>
            </a:pPr>
            <a:r>
              <a:rPr lang="en-US" dirty="0" smtClean="0"/>
              <a:t>   Every member of the set </a:t>
            </a:r>
            <a:r>
              <a:rPr lang="en-US" i="1" dirty="0" smtClean="0"/>
              <a:t>B</a:t>
            </a:r>
            <a:r>
              <a:rPr lang="en-US" i="1" baseline="-25000" dirty="0" smtClean="0"/>
              <a:t>i</a:t>
            </a:r>
            <a:r>
              <a:rPr lang="en-US" i="1" dirty="0" smtClean="0"/>
              <a:t>(a</a:t>
            </a:r>
            <a:r>
              <a:rPr lang="en-US" i="1" baseline="-25000" dirty="0" smtClean="0"/>
              <a:t>−</a:t>
            </a:r>
            <a:r>
              <a:rPr lang="en-US" i="1" baseline="-25000" dirty="0" err="1" smtClean="0"/>
              <a:t>i</a:t>
            </a:r>
            <a:r>
              <a:rPr lang="en-US" i="1" dirty="0" smtClean="0"/>
              <a:t>) is a </a:t>
            </a:r>
            <a:r>
              <a:rPr lang="en-US" b="1" i="1" dirty="0" smtClean="0"/>
              <a:t>best response of </a:t>
            </a:r>
            <a:r>
              <a:rPr lang="en-US" dirty="0" smtClean="0"/>
              <a:t>player </a:t>
            </a:r>
            <a:r>
              <a:rPr lang="en-US" i="1" dirty="0" err="1" smtClean="0"/>
              <a:t>i</a:t>
            </a:r>
            <a:r>
              <a:rPr lang="en-US" i="1" dirty="0" smtClean="0"/>
              <a:t> to a</a:t>
            </a:r>
            <a:r>
              <a:rPr lang="en-US" i="1" baseline="-25000" dirty="0" smtClean="0"/>
              <a:t>−</a:t>
            </a:r>
            <a:r>
              <a:rPr lang="en-US" i="1" baseline="-25000" dirty="0" err="1" smtClean="0"/>
              <a:t>i</a:t>
            </a:r>
            <a:r>
              <a:rPr lang="en-US" i="1" dirty="0" smtClean="0"/>
              <a:t>: if each of the other players adheres to a</a:t>
            </a:r>
            <a:r>
              <a:rPr lang="en-US" i="1" baseline="-25000" dirty="0" smtClean="0"/>
              <a:t>−</a:t>
            </a:r>
            <a:r>
              <a:rPr lang="en-US" i="1" baseline="-25000" dirty="0" err="1" smtClean="0"/>
              <a:t>i</a:t>
            </a:r>
            <a:r>
              <a:rPr lang="en-US" i="1" dirty="0" smtClean="0"/>
              <a:t> then player </a:t>
            </a:r>
            <a:r>
              <a:rPr lang="en-US" i="1" dirty="0" err="1" smtClean="0"/>
              <a:t>i</a:t>
            </a:r>
            <a:r>
              <a:rPr lang="en-US" i="1" dirty="0" smtClean="0"/>
              <a:t> can do </a:t>
            </a:r>
            <a:r>
              <a:rPr lang="en-US" dirty="0" smtClean="0"/>
              <a:t>no better than choose a member of </a:t>
            </a:r>
            <a:r>
              <a:rPr lang="en-US" i="1" dirty="0" smtClean="0"/>
              <a:t>B</a:t>
            </a:r>
            <a:r>
              <a:rPr lang="en-US" i="1" baseline="-25000" dirty="0" smtClean="0"/>
              <a:t>i</a:t>
            </a:r>
            <a:r>
              <a:rPr lang="en-US" i="1" dirty="0" smtClean="0"/>
              <a:t>(a</a:t>
            </a:r>
            <a:r>
              <a:rPr lang="en-US" i="1" baseline="-25000" dirty="0" smtClean="0"/>
              <a:t>−</a:t>
            </a:r>
            <a:r>
              <a:rPr lang="en-US" i="1" baseline="-25000" dirty="0" err="1" smtClean="0"/>
              <a:t>i</a:t>
            </a:r>
            <a:r>
              <a:rPr lang="en-US" i="1" dirty="0" smtClean="0"/>
              <a:t>)</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graphicFrame>
        <p:nvGraphicFramePr>
          <p:cNvPr id="7" name="Content Placeholder 6"/>
          <p:cNvGraphicFramePr>
            <a:graphicFrameLocks noGrp="1"/>
          </p:cNvGraphicFramePr>
          <p:nvPr>
            <p:ph idx="1"/>
          </p:nvPr>
        </p:nvGraphicFramePr>
        <p:xfrm>
          <a:off x="1541421" y="3429000"/>
          <a:ext cx="6207208" cy="2884528"/>
        </p:xfrm>
        <a:graphic>
          <a:graphicData uri="http://schemas.openxmlformats.org/drawingml/2006/table">
            <a:tbl>
              <a:tblPr firstRow="1" bandRow="1">
                <a:tableStyleId>{5C22544A-7EE6-4342-B048-85BDC9FD1C3A}</a:tableStyleId>
              </a:tblPr>
              <a:tblGrid>
                <a:gridCol w="1551802"/>
                <a:gridCol w="1551802"/>
                <a:gridCol w="1551802"/>
                <a:gridCol w="1551802"/>
              </a:tblGrid>
              <a:tr h="721132">
                <a:tc>
                  <a:txBody>
                    <a:bodyPr/>
                    <a:lstStyle/>
                    <a:p>
                      <a:endParaRPr lang="en-US" b="0" dirty="0"/>
                    </a:p>
                  </a:txBody>
                  <a:tcPr>
                    <a:solidFill>
                      <a:schemeClr val="bg1"/>
                    </a:solidFill>
                  </a:tcPr>
                </a:tc>
                <a:tc>
                  <a:txBody>
                    <a:bodyPr/>
                    <a:lstStyle/>
                    <a:p>
                      <a:pPr algn="ctr"/>
                      <a:r>
                        <a:rPr lang="en-US" sz="3200" b="0" dirty="0" smtClean="0"/>
                        <a:t>L</a:t>
                      </a:r>
                      <a:endParaRPr lang="en-US" sz="3200" b="0" dirty="0"/>
                    </a:p>
                  </a:txBody>
                  <a:tcPr anchor="ctr"/>
                </a:tc>
                <a:tc>
                  <a:txBody>
                    <a:bodyPr/>
                    <a:lstStyle/>
                    <a:p>
                      <a:pPr algn="ctr"/>
                      <a:r>
                        <a:rPr lang="en-US" sz="3200" b="0" dirty="0" smtClean="0">
                          <a:solidFill>
                            <a:schemeClr val="tx1"/>
                          </a:solidFill>
                        </a:rPr>
                        <a:t>C</a:t>
                      </a:r>
                      <a:endParaRPr lang="en-US" b="0" dirty="0">
                        <a:solidFill>
                          <a:schemeClr val="tx1"/>
                        </a:solidFill>
                      </a:endParaRPr>
                    </a:p>
                  </a:txBody>
                  <a:tcPr anchor="ctr"/>
                </a:tc>
                <a:tc>
                  <a:txBody>
                    <a:bodyPr/>
                    <a:lstStyle/>
                    <a:p>
                      <a:pPr algn="ctr"/>
                      <a:r>
                        <a:rPr lang="en-US" sz="3200" b="0" dirty="0" smtClean="0"/>
                        <a:t>R</a:t>
                      </a:r>
                      <a:endParaRPr lang="en-US" b="0" dirty="0"/>
                    </a:p>
                  </a:txBody>
                  <a:tcPr anchor="ctr"/>
                </a:tc>
              </a:tr>
              <a:tr h="7211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T</a:t>
                      </a:r>
                      <a:endParaRPr lang="en-US" sz="1800" b="0" dirty="0" smtClean="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 2</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2</a:t>
                      </a:r>
                      <a:r>
                        <a:rPr lang="en-US" sz="3200" b="0" baseline="0" dirty="0" smtClean="0">
                          <a:solidFill>
                            <a:schemeClr val="accent4">
                              <a:lumMod val="10000"/>
                            </a:schemeClr>
                          </a:solidFill>
                        </a:rPr>
                        <a:t> </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baseline="0" dirty="0" smtClean="0">
                          <a:solidFill>
                            <a:schemeClr val="accent4">
                              <a:lumMod val="10000"/>
                            </a:schemeClr>
                          </a:solidFill>
                        </a:rPr>
                        <a:t> </a:t>
                      </a:r>
                      <a:r>
                        <a:rPr lang="en-US" sz="3200" b="0" dirty="0" smtClean="0">
                          <a:solidFill>
                            <a:schemeClr val="accent4">
                              <a:lumMod val="10000"/>
                            </a:schemeClr>
                          </a:solidFill>
                        </a:rPr>
                        <a:t>, 0</a:t>
                      </a:r>
                      <a:endParaRPr lang="en-US" sz="3200" b="0"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M</a:t>
                      </a:r>
                      <a:endParaRPr lang="en-US" b="0" dirty="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u="none" dirty="0" smtClean="0">
                          <a:solidFill>
                            <a:srgbClr val="C00000"/>
                          </a:solidFill>
                        </a:rPr>
                        <a:t>2</a:t>
                      </a:r>
                      <a:r>
                        <a:rPr lang="en-US" sz="3200" b="0" u="none" baseline="0" dirty="0" smtClean="0">
                          <a:solidFill>
                            <a:schemeClr val="accent4">
                              <a:lumMod val="10000"/>
                            </a:schemeClr>
                          </a:solidFill>
                        </a:rPr>
                        <a:t> </a:t>
                      </a:r>
                      <a:r>
                        <a:rPr lang="en-US" sz="3200" b="0" u="none" dirty="0" smtClean="0">
                          <a:solidFill>
                            <a:schemeClr val="accent4">
                              <a:lumMod val="10000"/>
                            </a:schemeClr>
                          </a:solidFill>
                        </a:rPr>
                        <a:t>,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B</a:t>
                      </a:r>
                      <a:endParaRPr lang="en-US" b="0" dirty="0"/>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0</a:t>
                      </a:r>
                      <a:r>
                        <a:rPr lang="en-US" sz="3200" b="0" baseline="0" dirty="0" smtClean="0">
                          <a:solidFill>
                            <a:schemeClr val="accent4">
                              <a:lumMod val="10000"/>
                            </a:schemeClr>
                          </a:solidFill>
                        </a:rPr>
                        <a:t> </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1</a:t>
                      </a:r>
                      <a:r>
                        <a:rPr lang="en-US" sz="3200" b="0" u="none" baseline="0" dirty="0" smtClean="0">
                          <a:solidFill>
                            <a:schemeClr val="accent4">
                              <a:lumMod val="10000"/>
                            </a:schemeClr>
                          </a:solidFill>
                        </a:rPr>
                        <a:t> </a:t>
                      </a:r>
                      <a:r>
                        <a:rPr lang="en-US" sz="3200" b="0" u="none" dirty="0" smtClean="0">
                          <a:solidFill>
                            <a:schemeClr val="accent4">
                              <a:lumMod val="10000"/>
                            </a:schemeClr>
                          </a:solidFill>
                        </a:rPr>
                        <a:t>, 2</a:t>
                      </a:r>
                      <a:r>
                        <a:rPr lang="en-US" sz="3200" b="0" u="none" baseline="0" dirty="0" smtClean="0">
                          <a:solidFill>
                            <a:schemeClr val="accent4">
                              <a:lumMod val="10000"/>
                            </a:schemeClr>
                          </a:solidFill>
                        </a:rPr>
                        <a:t> </a:t>
                      </a:r>
                      <a:endParaRPr lang="en-US" sz="3200" b="0" u="none" dirty="0">
                        <a:solidFill>
                          <a:schemeClr val="accent4">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190440" y="1347759"/>
            <a:ext cx="8690094" cy="1384995"/>
          </a:xfrm>
          <a:prstGeom prst="rect">
            <a:avLst/>
          </a:prstGeom>
          <a:noFill/>
        </p:spPr>
        <p:txBody>
          <a:bodyPr wrap="square" rtlCol="0">
            <a:spAutoFit/>
          </a:bodyPr>
          <a:lstStyle/>
          <a:p>
            <a:pPr algn="just"/>
            <a:r>
              <a:rPr lang="en-US" sz="2800" i="1" dirty="0" smtClean="0"/>
              <a:t>The action profile </a:t>
            </a:r>
            <a:r>
              <a:rPr lang="en-US" sz="2800" i="1" dirty="0" smtClean="0">
                <a:solidFill>
                  <a:srgbClr val="FFFF00"/>
                </a:solidFill>
              </a:rPr>
              <a:t>a</a:t>
            </a:r>
            <a:r>
              <a:rPr lang="en-US" sz="2800" i="1" baseline="30000" dirty="0" smtClean="0">
                <a:solidFill>
                  <a:srgbClr val="FFFF00"/>
                </a:solidFill>
              </a:rPr>
              <a:t>∗</a:t>
            </a:r>
            <a:r>
              <a:rPr lang="en-US" sz="2800" i="1" dirty="0" smtClean="0"/>
              <a:t> is a Nash equilibrium if and only if every  player’s action is a best response to the other players’ actions.</a:t>
            </a:r>
            <a:endParaRPr lang="en-US" sz="2800" dirty="0"/>
          </a:p>
        </p:txBody>
      </p:sp>
      <p:sp>
        <p:nvSpPr>
          <p:cNvPr id="6" name="TextBox 5"/>
          <p:cNvSpPr txBox="1"/>
          <p:nvPr/>
        </p:nvSpPr>
        <p:spPr>
          <a:xfrm>
            <a:off x="482544" y="492603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8" name="TextBox 7"/>
          <p:cNvSpPr txBox="1"/>
          <p:nvPr/>
        </p:nvSpPr>
        <p:spPr>
          <a:xfrm>
            <a:off x="4900617" y="2881305"/>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graphicFrame>
        <p:nvGraphicFramePr>
          <p:cNvPr id="7" name="Content Placeholder 6"/>
          <p:cNvGraphicFramePr>
            <a:graphicFrameLocks noGrp="1"/>
          </p:cNvGraphicFramePr>
          <p:nvPr>
            <p:ph idx="1"/>
          </p:nvPr>
        </p:nvGraphicFramePr>
        <p:xfrm>
          <a:off x="1541421" y="3429000"/>
          <a:ext cx="6207208" cy="2884528"/>
        </p:xfrm>
        <a:graphic>
          <a:graphicData uri="http://schemas.openxmlformats.org/drawingml/2006/table">
            <a:tbl>
              <a:tblPr firstRow="1" bandRow="1">
                <a:tableStyleId>{5C22544A-7EE6-4342-B048-85BDC9FD1C3A}</a:tableStyleId>
              </a:tblPr>
              <a:tblGrid>
                <a:gridCol w="1551802"/>
                <a:gridCol w="1551802"/>
                <a:gridCol w="1551802"/>
                <a:gridCol w="1551802"/>
              </a:tblGrid>
              <a:tr h="721132">
                <a:tc>
                  <a:txBody>
                    <a:bodyPr/>
                    <a:lstStyle/>
                    <a:p>
                      <a:endParaRPr lang="en-US" b="0" dirty="0"/>
                    </a:p>
                  </a:txBody>
                  <a:tcPr>
                    <a:solidFill>
                      <a:schemeClr val="bg1"/>
                    </a:solidFill>
                  </a:tcPr>
                </a:tc>
                <a:tc>
                  <a:txBody>
                    <a:bodyPr/>
                    <a:lstStyle/>
                    <a:p>
                      <a:pPr algn="ctr"/>
                      <a:r>
                        <a:rPr lang="en-US" sz="3200" b="0" dirty="0" smtClean="0"/>
                        <a:t>L</a:t>
                      </a:r>
                      <a:endParaRPr lang="en-US" sz="3200" b="0" dirty="0"/>
                    </a:p>
                  </a:txBody>
                  <a:tcPr anchor="ctr"/>
                </a:tc>
                <a:tc>
                  <a:txBody>
                    <a:bodyPr/>
                    <a:lstStyle/>
                    <a:p>
                      <a:pPr algn="ctr"/>
                      <a:r>
                        <a:rPr lang="en-US" sz="3200" b="0" dirty="0" smtClean="0">
                          <a:solidFill>
                            <a:schemeClr val="tx1"/>
                          </a:solidFill>
                        </a:rPr>
                        <a:t>C</a:t>
                      </a:r>
                      <a:endParaRPr lang="en-US" b="0" dirty="0">
                        <a:solidFill>
                          <a:schemeClr val="tx1"/>
                        </a:solidFill>
                      </a:endParaRPr>
                    </a:p>
                  </a:txBody>
                  <a:tcPr anchor="ctr"/>
                </a:tc>
                <a:tc>
                  <a:txBody>
                    <a:bodyPr/>
                    <a:lstStyle/>
                    <a:p>
                      <a:pPr algn="ctr"/>
                      <a:r>
                        <a:rPr lang="en-US" sz="3200" b="0" dirty="0" smtClean="0"/>
                        <a:t>R</a:t>
                      </a:r>
                      <a:endParaRPr lang="en-US" b="0" dirty="0"/>
                    </a:p>
                  </a:txBody>
                  <a:tcPr anchor="ctr"/>
                </a:tc>
              </a:tr>
              <a:tr h="7211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T</a:t>
                      </a:r>
                      <a:endParaRPr lang="en-US" sz="1800" b="0" dirty="0" smtClean="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 2</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2*</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0</a:t>
                      </a:r>
                      <a:endParaRPr lang="en-US" sz="3200" b="0"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M</a:t>
                      </a:r>
                      <a:endParaRPr lang="en-US" b="0" dirty="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u="none" dirty="0" smtClean="0">
                          <a:solidFill>
                            <a:srgbClr val="C00000"/>
                          </a:solidFill>
                        </a:rPr>
                        <a:t>2*</a:t>
                      </a:r>
                      <a:r>
                        <a:rPr lang="en-US" sz="3200" b="0" u="none" dirty="0" smtClean="0">
                          <a:solidFill>
                            <a:schemeClr val="accent4">
                              <a:lumMod val="10000"/>
                            </a:schemeClr>
                          </a:solidFill>
                        </a:rPr>
                        <a:t>,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B</a:t>
                      </a:r>
                      <a:endParaRPr lang="en-US" b="0" dirty="0"/>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0</a:t>
                      </a:r>
                      <a:r>
                        <a:rPr lang="en-US" sz="3200" b="0" baseline="0" dirty="0" smtClean="0">
                          <a:solidFill>
                            <a:schemeClr val="accent4">
                              <a:lumMod val="10000"/>
                            </a:schemeClr>
                          </a:solidFill>
                        </a:rPr>
                        <a:t> </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1*</a:t>
                      </a:r>
                      <a:r>
                        <a:rPr lang="en-US" sz="3200" b="0" u="none" dirty="0" smtClean="0">
                          <a:solidFill>
                            <a:schemeClr val="accent4">
                              <a:lumMod val="10000"/>
                            </a:schemeClr>
                          </a:solidFill>
                        </a:rPr>
                        <a:t>, 2</a:t>
                      </a:r>
                      <a:r>
                        <a:rPr lang="en-US" sz="3200" b="0" u="none" baseline="0" dirty="0" smtClean="0">
                          <a:solidFill>
                            <a:schemeClr val="accent4">
                              <a:lumMod val="10000"/>
                            </a:schemeClr>
                          </a:solidFill>
                        </a:rPr>
                        <a:t> </a:t>
                      </a:r>
                      <a:endParaRPr lang="en-US" sz="3200" b="0" u="none" dirty="0">
                        <a:solidFill>
                          <a:schemeClr val="accent4">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190440" y="1347759"/>
            <a:ext cx="8690094" cy="1384995"/>
          </a:xfrm>
          <a:prstGeom prst="rect">
            <a:avLst/>
          </a:prstGeom>
          <a:noFill/>
        </p:spPr>
        <p:txBody>
          <a:bodyPr wrap="square" rtlCol="0">
            <a:spAutoFit/>
          </a:bodyPr>
          <a:lstStyle/>
          <a:p>
            <a:pPr algn="just"/>
            <a:r>
              <a:rPr lang="en-US" sz="2800" i="1" dirty="0" smtClean="0"/>
              <a:t>The action profile </a:t>
            </a:r>
            <a:r>
              <a:rPr lang="en-US" sz="2800" i="1" dirty="0" smtClean="0">
                <a:solidFill>
                  <a:srgbClr val="FFFF00"/>
                </a:solidFill>
              </a:rPr>
              <a:t>a</a:t>
            </a:r>
            <a:r>
              <a:rPr lang="en-US" sz="2800" i="1" baseline="30000" dirty="0" smtClean="0">
                <a:solidFill>
                  <a:srgbClr val="FFFF00"/>
                </a:solidFill>
              </a:rPr>
              <a:t>∗</a:t>
            </a:r>
            <a:r>
              <a:rPr lang="en-US" sz="2800" i="1" dirty="0" smtClean="0"/>
              <a:t> is a Nash equilibrium if and only if every  player’s action is a best response to the other players’ actions.</a:t>
            </a:r>
            <a:endParaRPr lang="en-US" sz="2800" dirty="0"/>
          </a:p>
        </p:txBody>
      </p:sp>
      <p:sp>
        <p:nvSpPr>
          <p:cNvPr id="6" name="TextBox 5"/>
          <p:cNvSpPr txBox="1"/>
          <p:nvPr/>
        </p:nvSpPr>
        <p:spPr>
          <a:xfrm>
            <a:off x="482544" y="492603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8" name="TextBox 7"/>
          <p:cNvSpPr txBox="1"/>
          <p:nvPr/>
        </p:nvSpPr>
        <p:spPr>
          <a:xfrm>
            <a:off x="4900617" y="2881305"/>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graphicFrame>
        <p:nvGraphicFramePr>
          <p:cNvPr id="7" name="Content Placeholder 6"/>
          <p:cNvGraphicFramePr>
            <a:graphicFrameLocks noGrp="1"/>
          </p:cNvGraphicFramePr>
          <p:nvPr>
            <p:ph idx="1"/>
          </p:nvPr>
        </p:nvGraphicFramePr>
        <p:xfrm>
          <a:off x="1541421" y="3429000"/>
          <a:ext cx="6207208" cy="2884528"/>
        </p:xfrm>
        <a:graphic>
          <a:graphicData uri="http://schemas.openxmlformats.org/drawingml/2006/table">
            <a:tbl>
              <a:tblPr firstRow="1" bandRow="1">
                <a:tableStyleId>{5C22544A-7EE6-4342-B048-85BDC9FD1C3A}</a:tableStyleId>
              </a:tblPr>
              <a:tblGrid>
                <a:gridCol w="1551802"/>
                <a:gridCol w="1551802"/>
                <a:gridCol w="1551802"/>
                <a:gridCol w="1551802"/>
              </a:tblGrid>
              <a:tr h="721132">
                <a:tc>
                  <a:txBody>
                    <a:bodyPr/>
                    <a:lstStyle/>
                    <a:p>
                      <a:endParaRPr lang="en-US" b="0" dirty="0"/>
                    </a:p>
                  </a:txBody>
                  <a:tcPr>
                    <a:solidFill>
                      <a:schemeClr val="bg1"/>
                    </a:solidFill>
                  </a:tcPr>
                </a:tc>
                <a:tc>
                  <a:txBody>
                    <a:bodyPr/>
                    <a:lstStyle/>
                    <a:p>
                      <a:pPr algn="ctr"/>
                      <a:r>
                        <a:rPr lang="en-US" sz="3200" b="0" dirty="0" smtClean="0"/>
                        <a:t>L</a:t>
                      </a:r>
                      <a:endParaRPr lang="en-US" sz="3200" b="0" dirty="0"/>
                    </a:p>
                  </a:txBody>
                  <a:tcPr anchor="ctr"/>
                </a:tc>
                <a:tc>
                  <a:txBody>
                    <a:bodyPr/>
                    <a:lstStyle/>
                    <a:p>
                      <a:pPr algn="ctr"/>
                      <a:r>
                        <a:rPr lang="en-US" sz="3200" b="0" dirty="0" smtClean="0">
                          <a:solidFill>
                            <a:schemeClr val="tx1"/>
                          </a:solidFill>
                        </a:rPr>
                        <a:t>C</a:t>
                      </a:r>
                      <a:endParaRPr lang="en-US" b="0" dirty="0">
                        <a:solidFill>
                          <a:schemeClr val="tx1"/>
                        </a:solidFill>
                      </a:endParaRPr>
                    </a:p>
                  </a:txBody>
                  <a:tcPr anchor="ctr"/>
                </a:tc>
                <a:tc>
                  <a:txBody>
                    <a:bodyPr/>
                    <a:lstStyle/>
                    <a:p>
                      <a:pPr algn="ctr"/>
                      <a:r>
                        <a:rPr lang="en-US" sz="3200" b="0" dirty="0" smtClean="0"/>
                        <a:t>R</a:t>
                      </a:r>
                      <a:endParaRPr lang="en-US" b="0" dirty="0"/>
                    </a:p>
                  </a:txBody>
                  <a:tcPr anchor="ctr"/>
                </a:tc>
              </a:tr>
              <a:tr h="7211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T</a:t>
                      </a:r>
                      <a:endParaRPr lang="en-US" sz="1800" b="0" dirty="0" smtClean="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 2*</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2*</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0</a:t>
                      </a:r>
                      <a:endParaRPr lang="en-US" sz="3200" b="0"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M</a:t>
                      </a:r>
                      <a:endParaRPr lang="en-US" b="0" dirty="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u="none" dirty="0" smtClean="0">
                          <a:solidFill>
                            <a:srgbClr val="C00000"/>
                          </a:solidFill>
                        </a:rPr>
                        <a:t>2*</a:t>
                      </a:r>
                      <a:r>
                        <a:rPr lang="en-US" sz="3200" b="0" u="none" dirty="0" smtClean="0">
                          <a:solidFill>
                            <a:schemeClr val="accent4">
                              <a:lumMod val="10000"/>
                            </a:schemeClr>
                          </a:solidFill>
                        </a:rPr>
                        <a:t>,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B</a:t>
                      </a:r>
                      <a:endParaRPr lang="en-US" b="0" dirty="0"/>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0</a:t>
                      </a:r>
                      <a:r>
                        <a:rPr lang="en-US" sz="3200" b="0" baseline="0" dirty="0" smtClean="0">
                          <a:solidFill>
                            <a:schemeClr val="accent4">
                              <a:lumMod val="10000"/>
                            </a:schemeClr>
                          </a:solidFill>
                        </a:rPr>
                        <a:t> </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1*</a:t>
                      </a:r>
                      <a:r>
                        <a:rPr lang="en-US" sz="3200" b="0" u="none" dirty="0" smtClean="0">
                          <a:solidFill>
                            <a:schemeClr val="accent4">
                              <a:lumMod val="10000"/>
                            </a:schemeClr>
                          </a:solidFill>
                        </a:rPr>
                        <a:t>, 2*</a:t>
                      </a:r>
                      <a:r>
                        <a:rPr lang="en-US" sz="3200" b="0" u="none" baseline="0" dirty="0" smtClean="0">
                          <a:solidFill>
                            <a:schemeClr val="accent4">
                              <a:lumMod val="10000"/>
                            </a:schemeClr>
                          </a:solidFill>
                        </a:rPr>
                        <a:t> </a:t>
                      </a:r>
                      <a:endParaRPr lang="en-US" sz="3200" b="0" u="none" dirty="0">
                        <a:solidFill>
                          <a:schemeClr val="accent4">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190440" y="1347759"/>
            <a:ext cx="8690094" cy="1384995"/>
          </a:xfrm>
          <a:prstGeom prst="rect">
            <a:avLst/>
          </a:prstGeom>
          <a:noFill/>
        </p:spPr>
        <p:txBody>
          <a:bodyPr wrap="square" rtlCol="0">
            <a:spAutoFit/>
          </a:bodyPr>
          <a:lstStyle/>
          <a:p>
            <a:pPr algn="just"/>
            <a:r>
              <a:rPr lang="en-US" sz="2800" i="1" dirty="0" smtClean="0"/>
              <a:t>The action profile </a:t>
            </a:r>
            <a:r>
              <a:rPr lang="en-US" sz="2800" i="1" dirty="0" smtClean="0">
                <a:solidFill>
                  <a:srgbClr val="FFFF00"/>
                </a:solidFill>
              </a:rPr>
              <a:t>a</a:t>
            </a:r>
            <a:r>
              <a:rPr lang="en-US" sz="2800" i="1" baseline="30000" dirty="0" smtClean="0">
                <a:solidFill>
                  <a:srgbClr val="FFFF00"/>
                </a:solidFill>
              </a:rPr>
              <a:t>∗</a:t>
            </a:r>
            <a:r>
              <a:rPr lang="en-US" sz="2800" i="1" dirty="0" smtClean="0"/>
              <a:t> is a Nash equilibrium if and only if every  player’s action is a best response to the other players’ actions.</a:t>
            </a:r>
            <a:endParaRPr lang="en-US" sz="2800" dirty="0"/>
          </a:p>
        </p:txBody>
      </p:sp>
      <p:sp>
        <p:nvSpPr>
          <p:cNvPr id="6" name="TextBox 5"/>
          <p:cNvSpPr txBox="1"/>
          <p:nvPr/>
        </p:nvSpPr>
        <p:spPr>
          <a:xfrm>
            <a:off x="482544" y="492603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8" name="TextBox 7"/>
          <p:cNvSpPr txBox="1"/>
          <p:nvPr/>
        </p:nvSpPr>
        <p:spPr>
          <a:xfrm>
            <a:off x="4900617" y="2881305"/>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graphicFrame>
        <p:nvGraphicFramePr>
          <p:cNvPr id="7" name="Content Placeholder 6"/>
          <p:cNvGraphicFramePr>
            <a:graphicFrameLocks noGrp="1"/>
          </p:cNvGraphicFramePr>
          <p:nvPr>
            <p:ph idx="1"/>
          </p:nvPr>
        </p:nvGraphicFramePr>
        <p:xfrm>
          <a:off x="1541421" y="3429000"/>
          <a:ext cx="6207208" cy="2884528"/>
        </p:xfrm>
        <a:graphic>
          <a:graphicData uri="http://schemas.openxmlformats.org/drawingml/2006/table">
            <a:tbl>
              <a:tblPr firstRow="1" bandRow="1">
                <a:tableStyleId>{5C22544A-7EE6-4342-B048-85BDC9FD1C3A}</a:tableStyleId>
              </a:tblPr>
              <a:tblGrid>
                <a:gridCol w="1551802"/>
                <a:gridCol w="1551802"/>
                <a:gridCol w="1551802"/>
                <a:gridCol w="1551802"/>
              </a:tblGrid>
              <a:tr h="721132">
                <a:tc>
                  <a:txBody>
                    <a:bodyPr/>
                    <a:lstStyle/>
                    <a:p>
                      <a:endParaRPr lang="en-US" b="0" dirty="0"/>
                    </a:p>
                  </a:txBody>
                  <a:tcPr>
                    <a:solidFill>
                      <a:schemeClr val="bg1"/>
                    </a:solidFill>
                  </a:tcPr>
                </a:tc>
                <a:tc>
                  <a:txBody>
                    <a:bodyPr/>
                    <a:lstStyle/>
                    <a:p>
                      <a:pPr algn="ctr"/>
                      <a:r>
                        <a:rPr lang="en-US" sz="3200" b="0" dirty="0" smtClean="0"/>
                        <a:t>L</a:t>
                      </a:r>
                      <a:endParaRPr lang="en-US" sz="3200" b="0" dirty="0"/>
                    </a:p>
                  </a:txBody>
                  <a:tcPr anchor="ctr"/>
                </a:tc>
                <a:tc>
                  <a:txBody>
                    <a:bodyPr/>
                    <a:lstStyle/>
                    <a:p>
                      <a:pPr algn="ctr"/>
                      <a:r>
                        <a:rPr lang="en-US" sz="3200" b="0" dirty="0" smtClean="0">
                          <a:solidFill>
                            <a:schemeClr val="tx1"/>
                          </a:solidFill>
                        </a:rPr>
                        <a:t>C</a:t>
                      </a:r>
                      <a:endParaRPr lang="en-US" b="0" dirty="0">
                        <a:solidFill>
                          <a:schemeClr val="tx1"/>
                        </a:solidFill>
                      </a:endParaRPr>
                    </a:p>
                  </a:txBody>
                  <a:tcPr anchor="ctr"/>
                </a:tc>
                <a:tc>
                  <a:txBody>
                    <a:bodyPr/>
                    <a:lstStyle/>
                    <a:p>
                      <a:pPr algn="ctr"/>
                      <a:r>
                        <a:rPr lang="en-US" sz="3200" b="0" dirty="0" smtClean="0"/>
                        <a:t>R</a:t>
                      </a:r>
                      <a:endParaRPr lang="en-US" b="0" dirty="0"/>
                    </a:p>
                  </a:txBody>
                  <a:tcPr anchor="ctr"/>
                </a:tc>
              </a:tr>
              <a:tr h="7211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T</a:t>
                      </a:r>
                      <a:endParaRPr lang="en-US" sz="1800" b="0" dirty="0" smtClean="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 2*</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2*</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1*</a:t>
                      </a:r>
                      <a:r>
                        <a:rPr lang="en-US" sz="3200" b="0" dirty="0" smtClean="0">
                          <a:solidFill>
                            <a:schemeClr val="accent4">
                              <a:lumMod val="10000"/>
                            </a:schemeClr>
                          </a:solidFill>
                        </a:rPr>
                        <a:t>, 0</a:t>
                      </a:r>
                      <a:endParaRPr lang="en-US" sz="3200" b="0"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M</a:t>
                      </a:r>
                      <a:endParaRPr lang="en-US" b="0" dirty="0">
                        <a:solidFill>
                          <a:schemeClr val="tx1"/>
                        </a:solidFill>
                      </a:endParaRPr>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u="none" dirty="0" smtClean="0">
                          <a:solidFill>
                            <a:srgbClr val="C00000"/>
                          </a:solidFill>
                        </a:rPr>
                        <a:t>2*</a:t>
                      </a:r>
                      <a:r>
                        <a:rPr lang="en-US" sz="3200" b="0" u="none" dirty="0" smtClean="0">
                          <a:solidFill>
                            <a:schemeClr val="accent4">
                              <a:lumMod val="10000"/>
                            </a:schemeClr>
                          </a:solidFill>
                        </a:rPr>
                        <a:t>,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1*</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r>
              <a:tr h="721132">
                <a:tc>
                  <a:txBody>
                    <a:bodyPr/>
                    <a:lstStyle/>
                    <a:p>
                      <a:pPr algn="ctr"/>
                      <a:r>
                        <a:rPr lang="en-US" sz="3200" b="0" dirty="0" smtClean="0">
                          <a:solidFill>
                            <a:schemeClr val="tx1"/>
                          </a:solidFill>
                        </a:rPr>
                        <a:t>B</a:t>
                      </a:r>
                      <a:endParaRPr lang="en-US" b="0" dirty="0"/>
                    </a:p>
                  </a:txBody>
                  <a:tcPr anchor="ctr">
                    <a:solidFill>
                      <a:schemeClr val="bg2">
                        <a:lumMod val="50000"/>
                      </a:schemeClr>
                    </a:solidFill>
                  </a:tcPr>
                </a:tc>
                <a:tc>
                  <a:txBody>
                    <a:bodyPr/>
                    <a:lstStyle/>
                    <a:p>
                      <a:pPr algn="l"/>
                      <a:r>
                        <a:rPr lang="en-US" sz="3200" b="0" dirty="0" smtClean="0">
                          <a:solidFill>
                            <a:schemeClr val="accent4">
                              <a:lumMod val="10000"/>
                            </a:schemeClr>
                          </a:solidFill>
                        </a:rPr>
                        <a:t>  </a:t>
                      </a:r>
                      <a:r>
                        <a:rPr lang="en-US" sz="3200" b="0" dirty="0" smtClean="0">
                          <a:solidFill>
                            <a:srgbClr val="C00000"/>
                          </a:solidFill>
                        </a:rPr>
                        <a:t>0</a:t>
                      </a:r>
                      <a:r>
                        <a:rPr lang="en-US" sz="3200" b="0" baseline="0" dirty="0" smtClean="0">
                          <a:solidFill>
                            <a:schemeClr val="accent4">
                              <a:lumMod val="10000"/>
                            </a:schemeClr>
                          </a:solidFill>
                        </a:rPr>
                        <a:t> </a:t>
                      </a:r>
                      <a:r>
                        <a:rPr lang="en-US" sz="3200" b="0" dirty="0" smtClean="0">
                          <a:solidFill>
                            <a:schemeClr val="accent4">
                              <a:lumMod val="10000"/>
                            </a:schemeClr>
                          </a:solidFill>
                        </a:rPr>
                        <a:t>, 1</a:t>
                      </a:r>
                      <a:endParaRPr lang="en-US" sz="3200" b="0"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0</a:t>
                      </a:r>
                      <a:r>
                        <a:rPr lang="en-US" sz="3200" b="0" u="none" dirty="0" smtClean="0">
                          <a:solidFill>
                            <a:schemeClr val="accent4">
                              <a:lumMod val="10000"/>
                            </a:schemeClr>
                          </a:solidFill>
                        </a:rPr>
                        <a:t> , 0</a:t>
                      </a:r>
                      <a:endParaRPr lang="en-US" sz="3200" b="0" u="none" dirty="0">
                        <a:solidFill>
                          <a:schemeClr val="accent4">
                            <a:lumMod val="10000"/>
                          </a:schemeClr>
                        </a:solidFill>
                      </a:endParaRPr>
                    </a:p>
                  </a:txBody>
                  <a:tcPr anchor="ctr">
                    <a:solidFill>
                      <a:schemeClr val="accent5">
                        <a:lumMod val="20000"/>
                        <a:lumOff val="80000"/>
                      </a:schemeClr>
                    </a:solidFill>
                  </a:tcPr>
                </a:tc>
                <a:tc>
                  <a:txBody>
                    <a:bodyPr/>
                    <a:lstStyle/>
                    <a:p>
                      <a:pPr algn="l"/>
                      <a:r>
                        <a:rPr lang="en-US" sz="3200" b="0" u="none" dirty="0" smtClean="0">
                          <a:solidFill>
                            <a:schemeClr val="accent4">
                              <a:lumMod val="10000"/>
                            </a:schemeClr>
                          </a:solidFill>
                        </a:rPr>
                        <a:t>  </a:t>
                      </a:r>
                      <a:r>
                        <a:rPr lang="en-US" sz="3200" b="0" u="none" dirty="0" smtClean="0">
                          <a:solidFill>
                            <a:srgbClr val="C00000"/>
                          </a:solidFill>
                        </a:rPr>
                        <a:t>1*</a:t>
                      </a:r>
                      <a:r>
                        <a:rPr lang="en-US" sz="3200" b="0" u="none" dirty="0" smtClean="0">
                          <a:solidFill>
                            <a:schemeClr val="accent4">
                              <a:lumMod val="10000"/>
                            </a:schemeClr>
                          </a:solidFill>
                        </a:rPr>
                        <a:t>, 2*</a:t>
                      </a:r>
                      <a:r>
                        <a:rPr lang="en-US" sz="3200" b="0" u="none" baseline="0" dirty="0" smtClean="0">
                          <a:solidFill>
                            <a:schemeClr val="accent4">
                              <a:lumMod val="10000"/>
                            </a:schemeClr>
                          </a:solidFill>
                        </a:rPr>
                        <a:t> </a:t>
                      </a:r>
                      <a:endParaRPr lang="en-US" sz="3200" b="0" u="none" dirty="0">
                        <a:solidFill>
                          <a:schemeClr val="accent4">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190440" y="1347759"/>
            <a:ext cx="8690094" cy="1384995"/>
          </a:xfrm>
          <a:prstGeom prst="rect">
            <a:avLst/>
          </a:prstGeom>
          <a:noFill/>
        </p:spPr>
        <p:txBody>
          <a:bodyPr wrap="square" rtlCol="0">
            <a:spAutoFit/>
          </a:bodyPr>
          <a:lstStyle/>
          <a:p>
            <a:pPr algn="just"/>
            <a:r>
              <a:rPr lang="en-US" sz="2800" i="1" dirty="0" smtClean="0"/>
              <a:t>The action profile </a:t>
            </a:r>
            <a:r>
              <a:rPr lang="en-US" sz="2800" i="1" dirty="0" smtClean="0">
                <a:solidFill>
                  <a:srgbClr val="FFFF00"/>
                </a:solidFill>
              </a:rPr>
              <a:t>a</a:t>
            </a:r>
            <a:r>
              <a:rPr lang="en-US" sz="2800" i="1" baseline="30000" dirty="0" smtClean="0">
                <a:solidFill>
                  <a:srgbClr val="FFFF00"/>
                </a:solidFill>
              </a:rPr>
              <a:t>∗</a:t>
            </a:r>
            <a:r>
              <a:rPr lang="en-US" sz="2800" i="1" dirty="0" smtClean="0"/>
              <a:t> is a Nash equilibrium if and only if every  player’s action is a best response to the other players’ actions.</a:t>
            </a:r>
            <a:endParaRPr lang="en-US" sz="2800" dirty="0"/>
          </a:p>
        </p:txBody>
      </p:sp>
      <p:sp>
        <p:nvSpPr>
          <p:cNvPr id="6" name="TextBox 5"/>
          <p:cNvSpPr txBox="1"/>
          <p:nvPr/>
        </p:nvSpPr>
        <p:spPr>
          <a:xfrm>
            <a:off x="482544" y="492603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8" name="TextBox 7"/>
          <p:cNvSpPr txBox="1"/>
          <p:nvPr/>
        </p:nvSpPr>
        <p:spPr>
          <a:xfrm>
            <a:off x="4900617" y="2881305"/>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Rectangle 8"/>
          <p:cNvSpPr/>
          <p:nvPr/>
        </p:nvSpPr>
        <p:spPr>
          <a:xfrm>
            <a:off x="3330559" y="4926033"/>
            <a:ext cx="1095390"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470676" y="5656293"/>
            <a:ext cx="1058877"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rot="5400000">
            <a:off x="6561959" y="4177517"/>
            <a:ext cx="2336832" cy="620721"/>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193062" y="2516174"/>
            <a:ext cx="1870038" cy="830997"/>
          </a:xfrm>
          <a:prstGeom prst="rect">
            <a:avLst/>
          </a:prstGeom>
          <a:noFill/>
        </p:spPr>
        <p:txBody>
          <a:bodyPr wrap="square" rtlCol="0">
            <a:spAutoFit/>
          </a:bodyPr>
          <a:lstStyle/>
          <a:p>
            <a:r>
              <a:rPr lang="en-US" sz="2400" dirty="0" smtClean="0">
                <a:solidFill>
                  <a:schemeClr val="bg2">
                    <a:lumMod val="10000"/>
                  </a:schemeClr>
                </a:solidFill>
              </a:rPr>
              <a:t>Non-Strict NE</a:t>
            </a:r>
            <a:endParaRPr lang="en-US" dirty="0">
              <a:solidFill>
                <a:schemeClr val="bg2">
                  <a:lumMod val="10000"/>
                </a:schemeClr>
              </a:solidFill>
            </a:endParaRPr>
          </a:p>
        </p:txBody>
      </p:sp>
      <p:cxnSp>
        <p:nvCxnSpPr>
          <p:cNvPr id="16" name="Straight Arrow Connector 15"/>
          <p:cNvCxnSpPr>
            <a:stCxn id="13" idx="1"/>
          </p:cNvCxnSpPr>
          <p:nvPr/>
        </p:nvCxnSpPr>
        <p:spPr>
          <a:xfrm rot="10800000" flipV="1">
            <a:off x="4352922" y="2931673"/>
            <a:ext cx="2840140" cy="195784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none" strike="noStrike" dirty="0" smtClean="0">
                          <a:solidFill>
                            <a:srgbClr val="C00000"/>
                          </a:solidFill>
                        </a:rPr>
                        <a:t>2</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1</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5</a:t>
                      </a:r>
                      <a:r>
                        <a:rPr lang="en-US" sz="2400" b="0" u="none" dirty="0" smtClean="0">
                          <a:solidFill>
                            <a:schemeClr val="bg2">
                              <a:lumMod val="10000"/>
                            </a:schemeClr>
                          </a:solidFill>
                        </a:rPr>
                        <a:t>, </a:t>
                      </a:r>
                      <a:r>
                        <a:rPr lang="en-US" sz="2400" b="1" u="none" dirty="0" smtClean="0">
                          <a:solidFill>
                            <a:schemeClr val="bg2">
                              <a:lumMod val="10000"/>
                            </a:schemeClr>
                          </a:solidFill>
                        </a:rPr>
                        <a:t>8,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2</a:t>
                      </a:r>
                      <a:r>
                        <a:rPr lang="en-US" sz="2400" b="0" u="none"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1, </a:t>
                      </a:r>
                      <a:r>
                        <a:rPr lang="en-US" sz="2400" b="1" u="none"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3, </a:t>
                      </a:r>
                      <a:r>
                        <a:rPr lang="en-US" sz="2400" b="1" u="none"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none" strike="noStrike" dirty="0" smtClean="0">
                          <a:solidFill>
                            <a:srgbClr val="C00000"/>
                          </a:solidFill>
                        </a:rPr>
                        <a:t>1</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7, </a:t>
                      </a:r>
                      <a:r>
                        <a:rPr lang="en-US" sz="2400" b="1" u="none" strike="noStrike" dirty="0" smtClean="0">
                          <a:solidFill>
                            <a:srgbClr val="5E0A3C"/>
                          </a:solidFill>
                        </a:rPr>
                        <a:t>8</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5</a:t>
                      </a:r>
                      <a:r>
                        <a:rPr lang="en-US" sz="2400" b="0" u="none"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2</a:t>
                      </a:r>
                      <a:r>
                        <a:rPr lang="en-US" sz="2400" b="0" u="none"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0, </a:t>
                      </a:r>
                      <a:r>
                        <a:rPr lang="en-US" sz="2400" b="1" u="none" strike="noStrike" dirty="0" smtClean="0">
                          <a:solidFill>
                            <a:srgbClr val="5E0A3C"/>
                          </a:solidFill>
                        </a:rPr>
                        <a:t>3</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7</a:t>
                      </a:r>
                      <a:r>
                        <a:rPr lang="en-US" sz="2400" b="0" u="none"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6, </a:t>
                      </a:r>
                      <a:r>
                        <a:rPr lang="en-US" sz="2400" b="1" u="none"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none" strike="noStrike" dirty="0" smtClean="0">
                          <a:solidFill>
                            <a:srgbClr val="C00000"/>
                          </a:solidFill>
                        </a:rPr>
                        <a:t>7</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6,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3</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6,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2</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1</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5</a:t>
                      </a:r>
                      <a:r>
                        <a:rPr lang="en-US" sz="2400" b="0" u="none" dirty="0" smtClean="0">
                          <a:solidFill>
                            <a:schemeClr val="bg2">
                              <a:lumMod val="10000"/>
                            </a:schemeClr>
                          </a:solidFill>
                        </a:rPr>
                        <a:t>, </a:t>
                      </a:r>
                      <a:r>
                        <a:rPr lang="en-US" sz="2400" b="1" u="none" dirty="0" smtClean="0">
                          <a:solidFill>
                            <a:schemeClr val="bg2">
                              <a:lumMod val="10000"/>
                            </a:schemeClr>
                          </a:solidFill>
                        </a:rPr>
                        <a:t>8,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2</a:t>
                      </a:r>
                      <a:r>
                        <a:rPr lang="en-US" sz="2400" b="0" u="none"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2</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1, </a:t>
                      </a:r>
                      <a:r>
                        <a:rPr lang="en-US" sz="2400" b="1" u="none"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3, </a:t>
                      </a:r>
                      <a:r>
                        <a:rPr lang="en-US" sz="2400" b="1" u="none"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none" strike="noStrike" dirty="0" smtClean="0">
                          <a:solidFill>
                            <a:srgbClr val="C00000"/>
                          </a:solidFill>
                        </a:rPr>
                        <a:t>1</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7, </a:t>
                      </a:r>
                      <a:r>
                        <a:rPr lang="en-US" sz="2400" b="1" u="none" strike="noStrike" dirty="0" smtClean="0">
                          <a:solidFill>
                            <a:srgbClr val="5E0A3C"/>
                          </a:solidFill>
                        </a:rPr>
                        <a:t>8</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5</a:t>
                      </a:r>
                      <a:r>
                        <a:rPr lang="en-US" sz="2400" b="0" u="none"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2</a:t>
                      </a:r>
                      <a:r>
                        <a:rPr lang="en-US" sz="2400" b="0" u="none"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sng" dirty="0" smtClean="0">
                          <a:solidFill>
                            <a:srgbClr val="C00000"/>
                          </a:solidFill>
                        </a:rPr>
                        <a:t>4</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0, </a:t>
                      </a:r>
                      <a:r>
                        <a:rPr lang="en-US" sz="2400" b="1" u="none" strike="noStrike" dirty="0" smtClean="0">
                          <a:solidFill>
                            <a:srgbClr val="5E0A3C"/>
                          </a:solidFill>
                        </a:rPr>
                        <a:t>3</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7</a:t>
                      </a:r>
                      <a:r>
                        <a:rPr lang="en-US" sz="2400" b="0" u="none"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6, </a:t>
                      </a:r>
                      <a:r>
                        <a:rPr lang="en-US" sz="2400" b="1" u="none"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7</a:t>
                      </a:r>
                      <a:r>
                        <a:rPr lang="en-US" sz="2400" b="0" u="none" strike="noStrik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6,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3</a:t>
                      </a:r>
                      <a:r>
                        <a:rPr lang="en-US" sz="2400" b="0" u="none"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3</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6,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5,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u="none" dirty="0" smtClean="0">
                          <a:solidFill>
                            <a:schemeClr val="bg2">
                              <a:lumMod val="10000"/>
                            </a:schemeClr>
                          </a:solidFill>
                        </a:rPr>
                        <a:t>, </a:t>
                      </a:r>
                      <a:r>
                        <a:rPr lang="en-US" sz="2400" b="1" u="none" strike="noStrike" dirty="0" smtClean="0">
                          <a:solidFill>
                            <a:schemeClr val="accent3">
                              <a:lumMod val="10000"/>
                            </a:schemeClr>
                          </a:solidFill>
                        </a:rPr>
                        <a:t>4, </a:t>
                      </a:r>
                      <a:r>
                        <a:rPr lang="en-US" sz="2400" b="1" u="none"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3" name="TextBox 22"/>
          <p:cNvSpPr txBox="1"/>
          <p:nvPr/>
        </p:nvSpPr>
        <p:spPr>
          <a:xfrm>
            <a:off x="5192721" y="5218137"/>
            <a:ext cx="3951279" cy="830997"/>
          </a:xfrm>
          <a:prstGeom prst="rect">
            <a:avLst/>
          </a:prstGeom>
          <a:noFill/>
        </p:spPr>
        <p:txBody>
          <a:bodyPr wrap="square" rtlCol="0">
            <a:spAutoFit/>
          </a:bodyPr>
          <a:lstStyle/>
          <a:p>
            <a:r>
              <a:rPr lang="en-US" sz="2400" dirty="0" smtClean="0"/>
              <a:t>Player’s 1 action A weakly dominates action C</a:t>
            </a:r>
            <a:endParaRPr lang="en-US" sz="2400" dirty="0"/>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2</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1</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5</a:t>
                      </a:r>
                      <a:r>
                        <a:rPr lang="en-US" sz="2400" b="0" dirty="0" smtClean="0">
                          <a:solidFill>
                            <a:schemeClr val="bg2">
                              <a:lumMod val="10000"/>
                            </a:schemeClr>
                          </a:solidFill>
                        </a:rPr>
                        <a:t>, </a:t>
                      </a:r>
                      <a:r>
                        <a:rPr lang="en-US" sz="2400" b="1" u="sng" dirty="0" smtClean="0">
                          <a:solidFill>
                            <a:schemeClr val="bg2">
                              <a:lumMod val="10000"/>
                            </a:schemeClr>
                          </a:solidFill>
                        </a:rPr>
                        <a:t>8</a:t>
                      </a:r>
                      <a:r>
                        <a:rPr lang="en-US" sz="2400" b="1" u="none" dirty="0" smtClean="0">
                          <a:solidFill>
                            <a:schemeClr val="bg2">
                              <a:lumMod val="10000"/>
                            </a:schemeClr>
                          </a:solidFill>
                        </a:rPr>
                        <a:t>,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2</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u="none"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u="none"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u="sng" strike="noStrike" dirty="0" smtClean="0">
                          <a:solidFill>
                            <a:schemeClr val="accent3">
                              <a:lumMod val="10000"/>
                            </a:schemeClr>
                          </a:solidFill>
                        </a:rPr>
                        <a:t>7</a:t>
                      </a:r>
                      <a:r>
                        <a:rPr lang="en-US" sz="2400" b="1" strike="noStrike" dirty="0" smtClean="0">
                          <a:solidFill>
                            <a:schemeClr val="accent3">
                              <a:lumMod val="10000"/>
                            </a:schemeClr>
                          </a:solidFill>
                        </a:rPr>
                        <a:t>, </a:t>
                      </a:r>
                      <a:r>
                        <a:rPr lang="en-US" sz="2400" b="1" u="none" strike="noStrike" dirty="0" smtClean="0">
                          <a:solidFill>
                            <a:srgbClr val="5E0A3C"/>
                          </a:solidFill>
                        </a:rPr>
                        <a:t>8</a:t>
                      </a:r>
                      <a:endParaRPr lang="en-US" sz="2400" b="1" u="none"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5</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sng"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6</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4</a:t>
                      </a:r>
                      <a:r>
                        <a:rPr lang="en-US" sz="2400" b="1" u="none" strike="noStrike" dirty="0" smtClean="0">
                          <a:solidFill>
                            <a:schemeClr val="bg2">
                              <a:lumMod val="10000"/>
                            </a:schemeClr>
                          </a:solidFill>
                        </a:rPr>
                        <a:t>,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6</a:t>
                      </a:r>
                      <a:r>
                        <a:rPr lang="en-US" sz="2400" b="1" strike="noStrike" dirty="0" smtClean="0">
                          <a:solidFill>
                            <a:schemeClr val="accent3">
                              <a:lumMod val="10000"/>
                            </a:schemeClr>
                          </a:solidFill>
                        </a:rPr>
                        <a:t>,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7</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u="none" dirty="0" smtClean="0">
                          <a:solidFill>
                            <a:schemeClr val="bg2">
                              <a:lumMod val="10000"/>
                            </a:schemeClr>
                          </a:solidFill>
                        </a:rPr>
                        <a:t>,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6</a:t>
                      </a:r>
                      <a:r>
                        <a:rPr lang="en-US" sz="2400" b="1" u="none" strike="noStrike" dirty="0" smtClean="0">
                          <a:solidFill>
                            <a:schemeClr val="bg2">
                              <a:lumMod val="10000"/>
                            </a:schemeClr>
                          </a:solidFill>
                        </a:rPr>
                        <a:t>,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none"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9" name="TextBox 28"/>
          <p:cNvSpPr txBox="1"/>
          <p:nvPr/>
        </p:nvSpPr>
        <p:spPr>
          <a:xfrm>
            <a:off x="5192721" y="5218137"/>
            <a:ext cx="3951279" cy="830997"/>
          </a:xfrm>
          <a:prstGeom prst="rect">
            <a:avLst/>
          </a:prstGeom>
          <a:noFill/>
        </p:spPr>
        <p:txBody>
          <a:bodyPr wrap="square" rtlCol="0">
            <a:spAutoFit/>
          </a:bodyPr>
          <a:lstStyle/>
          <a:p>
            <a:r>
              <a:rPr lang="en-US" sz="2400" dirty="0" smtClean="0"/>
              <a:t>Player’s 1 action A weakly dominates action C</a:t>
            </a:r>
            <a:endParaRPr lang="en-US" sz="2400" dirty="0"/>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2</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1</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5</a:t>
                      </a:r>
                      <a:r>
                        <a:rPr lang="en-US" sz="2400" b="0" dirty="0" smtClean="0">
                          <a:solidFill>
                            <a:schemeClr val="bg2">
                              <a:lumMod val="10000"/>
                            </a:schemeClr>
                          </a:solidFill>
                        </a:rPr>
                        <a:t>, </a:t>
                      </a:r>
                      <a:r>
                        <a:rPr lang="en-US" sz="2400" b="1" u="sng" dirty="0" smtClean="0">
                          <a:solidFill>
                            <a:schemeClr val="bg2">
                              <a:lumMod val="10000"/>
                            </a:schemeClr>
                          </a:solidFill>
                        </a:rPr>
                        <a:t>8</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sng" dirty="0" smtClean="0">
                          <a:solidFill>
                            <a:srgbClr val="5E0A3C"/>
                          </a:solidFill>
                        </a:rPr>
                        <a:t>7</a:t>
                      </a:r>
                      <a:endParaRPr lang="en-US" sz="2400" b="1" u="sng"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2</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u="sng"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u="sng"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u="sng" strike="noStrike" dirty="0" smtClean="0">
                          <a:solidFill>
                            <a:schemeClr val="accent3">
                              <a:lumMod val="10000"/>
                            </a:schemeClr>
                          </a:solidFill>
                        </a:rPr>
                        <a:t>7</a:t>
                      </a:r>
                      <a:r>
                        <a:rPr lang="en-US" sz="2400" b="1" strike="noStrike" dirty="0" smtClean="0">
                          <a:solidFill>
                            <a:schemeClr val="accent3">
                              <a:lumMod val="10000"/>
                            </a:schemeClr>
                          </a:solidFill>
                        </a:rPr>
                        <a:t>, </a:t>
                      </a:r>
                      <a:r>
                        <a:rPr lang="en-US" sz="2400" b="1" u="sng" strike="noStrike" dirty="0" smtClean="0">
                          <a:solidFill>
                            <a:srgbClr val="5E0A3C"/>
                          </a:solidFill>
                        </a:rPr>
                        <a:t>8</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5</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sng"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6</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4</a:t>
                      </a:r>
                      <a:r>
                        <a:rPr lang="en-US" sz="2400" b="1" u="none" strike="noStrike" dirty="0" smtClean="0">
                          <a:solidFill>
                            <a:schemeClr val="bg2">
                              <a:lumMod val="10000"/>
                            </a:schemeClr>
                          </a:solidFill>
                        </a:rPr>
                        <a:t>,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6</a:t>
                      </a:r>
                      <a:r>
                        <a:rPr lang="en-US" sz="2400" b="1" strike="noStrike" dirty="0" smtClean="0">
                          <a:solidFill>
                            <a:schemeClr val="accent3">
                              <a:lumMod val="10000"/>
                            </a:schemeClr>
                          </a:solidFill>
                        </a:rPr>
                        <a:t>,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7</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6</a:t>
                      </a:r>
                      <a:r>
                        <a:rPr lang="en-US" sz="2400" b="1" u="none" strike="noStrike" dirty="0" smtClean="0">
                          <a:solidFill>
                            <a:schemeClr val="bg2">
                              <a:lumMod val="10000"/>
                            </a:schemeClr>
                          </a:solidFill>
                        </a:rPr>
                        <a:t>,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9" name="TextBox 28"/>
          <p:cNvSpPr txBox="1"/>
          <p:nvPr/>
        </p:nvSpPr>
        <p:spPr>
          <a:xfrm>
            <a:off x="5192721" y="5218137"/>
            <a:ext cx="3951279" cy="830997"/>
          </a:xfrm>
          <a:prstGeom prst="rect">
            <a:avLst/>
          </a:prstGeom>
          <a:noFill/>
        </p:spPr>
        <p:txBody>
          <a:bodyPr wrap="square" rtlCol="0">
            <a:spAutoFit/>
          </a:bodyPr>
          <a:lstStyle/>
          <a:p>
            <a:r>
              <a:rPr lang="en-US" sz="2400" dirty="0" smtClean="0"/>
              <a:t>Player’s 1 action A weakly dominates action C</a:t>
            </a:r>
            <a:endParaRPr lang="en-US" sz="2400" dirty="0"/>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2</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1</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5</a:t>
                      </a:r>
                      <a:r>
                        <a:rPr lang="en-US" sz="2400" b="0" dirty="0" smtClean="0">
                          <a:solidFill>
                            <a:schemeClr val="bg2">
                              <a:lumMod val="10000"/>
                            </a:schemeClr>
                          </a:solidFill>
                        </a:rPr>
                        <a:t>, </a:t>
                      </a:r>
                      <a:r>
                        <a:rPr lang="en-US" sz="2400" b="1" u="sng" dirty="0" smtClean="0">
                          <a:solidFill>
                            <a:schemeClr val="bg2">
                              <a:lumMod val="10000"/>
                            </a:schemeClr>
                          </a:solidFill>
                        </a:rPr>
                        <a:t>8</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sng" dirty="0" smtClean="0">
                          <a:solidFill>
                            <a:srgbClr val="5E0A3C"/>
                          </a:solidFill>
                        </a:rPr>
                        <a:t>7</a:t>
                      </a:r>
                      <a:endParaRPr lang="en-US" sz="2400" b="1" u="sng"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2</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u="sng"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u="sng"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u="sng" strike="noStrike" dirty="0" smtClean="0">
                          <a:solidFill>
                            <a:schemeClr val="accent3">
                              <a:lumMod val="10000"/>
                            </a:schemeClr>
                          </a:solidFill>
                        </a:rPr>
                        <a:t>7</a:t>
                      </a:r>
                      <a:r>
                        <a:rPr lang="en-US" sz="2400" b="1" strike="noStrike" dirty="0" smtClean="0">
                          <a:solidFill>
                            <a:schemeClr val="accent3">
                              <a:lumMod val="10000"/>
                            </a:schemeClr>
                          </a:solidFill>
                        </a:rPr>
                        <a:t>, </a:t>
                      </a:r>
                      <a:r>
                        <a:rPr lang="en-US" sz="2400" b="1" u="sng" strike="noStrike" dirty="0" smtClean="0">
                          <a:solidFill>
                            <a:srgbClr val="5E0A3C"/>
                          </a:solidFill>
                        </a:rPr>
                        <a:t>8</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5</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sng"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6</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4</a:t>
                      </a:r>
                      <a:r>
                        <a:rPr lang="en-US" sz="2400" b="1" u="none" strike="noStrike" dirty="0" smtClean="0">
                          <a:solidFill>
                            <a:schemeClr val="bg2">
                              <a:lumMod val="10000"/>
                            </a:schemeClr>
                          </a:solidFill>
                        </a:rPr>
                        <a:t>,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6</a:t>
                      </a:r>
                      <a:r>
                        <a:rPr lang="en-US" sz="2400" b="1" strike="noStrike" dirty="0" smtClean="0">
                          <a:solidFill>
                            <a:schemeClr val="accent3">
                              <a:lumMod val="10000"/>
                            </a:schemeClr>
                          </a:solidFill>
                        </a:rPr>
                        <a:t>,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7</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6</a:t>
                      </a:r>
                      <a:r>
                        <a:rPr lang="en-US" sz="2400" b="1" u="none" strike="noStrike" dirty="0" smtClean="0">
                          <a:solidFill>
                            <a:schemeClr val="bg2">
                              <a:lumMod val="10000"/>
                            </a:schemeClr>
                          </a:solidFill>
                        </a:rPr>
                        <a:t>,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9" name="TextBox 28"/>
          <p:cNvSpPr txBox="1"/>
          <p:nvPr/>
        </p:nvSpPr>
        <p:spPr>
          <a:xfrm>
            <a:off x="5192721" y="5218137"/>
            <a:ext cx="3951279" cy="830997"/>
          </a:xfrm>
          <a:prstGeom prst="rect">
            <a:avLst/>
          </a:prstGeom>
          <a:noFill/>
        </p:spPr>
        <p:txBody>
          <a:bodyPr wrap="square" rtlCol="0">
            <a:spAutoFit/>
          </a:bodyPr>
          <a:lstStyle/>
          <a:p>
            <a:r>
              <a:rPr lang="en-US" sz="2400" dirty="0" smtClean="0"/>
              <a:t>Player’s 1 action A weakly dominates action C</a:t>
            </a:r>
            <a:endParaRPr lang="en-US" sz="240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Revision</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311246"/>
            <a:ext cx="8763120" cy="5257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Wingdings" pitchFamily="2" charset="2"/>
              <a:buChar char="§"/>
            </a:pPr>
            <a:r>
              <a:rPr lang="en-US" sz="2800" dirty="0" smtClean="0">
                <a:solidFill>
                  <a:srgbClr val="FFFF00"/>
                </a:solidFill>
              </a:rPr>
              <a:t>Strictly Dominated actions</a:t>
            </a:r>
          </a:p>
          <a:p>
            <a:pPr marL="800100" lvl="1" indent="-342900" eaLnBrk="0" hangingPunct="0">
              <a:spcBef>
                <a:spcPct val="20000"/>
              </a:spcBef>
              <a:buFontTx/>
              <a:buChar char="•"/>
            </a:pPr>
            <a:r>
              <a:rPr lang="en-US" sz="2800" i="1" dirty="0" smtClean="0"/>
              <a:t>Action </a:t>
            </a:r>
            <a:r>
              <a:rPr lang="en-US" sz="2800" b="1" i="1" dirty="0" smtClean="0">
                <a:solidFill>
                  <a:srgbClr val="FFFF00"/>
                </a:solidFill>
              </a:rPr>
              <a:t>b</a:t>
            </a:r>
            <a:r>
              <a:rPr lang="en-US" sz="2800" b="1" i="1" baseline="-25000" dirty="0" smtClean="0">
                <a:solidFill>
                  <a:srgbClr val="FFFF00"/>
                </a:solidFill>
              </a:rPr>
              <a:t>i</a:t>
            </a:r>
            <a:r>
              <a:rPr lang="en-US" sz="2800" i="1" dirty="0" smtClean="0"/>
              <a:t> of </a:t>
            </a:r>
            <a:r>
              <a:rPr lang="en-US" sz="2800" i="1" dirty="0" err="1" smtClean="0"/>
              <a:t>i</a:t>
            </a:r>
            <a:r>
              <a:rPr lang="en-US" sz="2800" i="1" baseline="30000" dirty="0" err="1" smtClean="0"/>
              <a:t>th</a:t>
            </a:r>
            <a:r>
              <a:rPr lang="en-US" sz="2800" i="1" baseline="30000" dirty="0" smtClean="0"/>
              <a:t> </a:t>
            </a:r>
            <a:r>
              <a:rPr lang="en-US" sz="2800" i="1" dirty="0" smtClean="0"/>
              <a:t>player is strictly dominated if there exists action </a:t>
            </a:r>
            <a:r>
              <a:rPr lang="en-US" sz="2800" b="1" i="1" dirty="0" err="1" smtClean="0">
                <a:solidFill>
                  <a:srgbClr val="FFFF00"/>
                </a:solidFill>
              </a:rPr>
              <a:t>a</a:t>
            </a:r>
            <a:r>
              <a:rPr lang="en-US" sz="2800" b="1" i="1" baseline="-25000" dirty="0" err="1" smtClean="0">
                <a:solidFill>
                  <a:srgbClr val="FFFF00"/>
                </a:solidFill>
              </a:rPr>
              <a:t>i</a:t>
            </a:r>
            <a:r>
              <a:rPr lang="en-US" sz="2800" i="1" dirty="0" smtClean="0"/>
              <a:t> such that for every combination of others players’ actions payoff when playing </a:t>
            </a:r>
            <a:r>
              <a:rPr lang="en-US" sz="2800" b="1" i="1" dirty="0" err="1" smtClean="0">
                <a:solidFill>
                  <a:srgbClr val="FFFF00"/>
                </a:solidFill>
              </a:rPr>
              <a:t>a</a:t>
            </a:r>
            <a:r>
              <a:rPr lang="en-US" sz="2800" b="1" i="1" baseline="-25000" dirty="0" err="1" smtClean="0">
                <a:solidFill>
                  <a:srgbClr val="FFFF00"/>
                </a:solidFill>
              </a:rPr>
              <a:t>i</a:t>
            </a:r>
            <a:r>
              <a:rPr lang="en-US" sz="2800" i="1" dirty="0" smtClean="0"/>
              <a:t> is strictly higher than when playing </a:t>
            </a:r>
            <a:r>
              <a:rPr lang="en-US" sz="2800" b="1" i="1" dirty="0" smtClean="0">
                <a:solidFill>
                  <a:srgbClr val="FFFF00"/>
                </a:solidFill>
              </a:rPr>
              <a:t>b</a:t>
            </a:r>
            <a:r>
              <a:rPr lang="en-US" sz="2800" b="1" i="1" baseline="-25000" dirty="0" smtClean="0">
                <a:solidFill>
                  <a:srgbClr val="FFFF00"/>
                </a:solidFill>
              </a:rPr>
              <a:t>i</a:t>
            </a:r>
            <a:endParaRPr lang="en-US" sz="2800" dirty="0" smtClean="0">
              <a:solidFill>
                <a:srgbClr val="FFFF00"/>
              </a:solidFill>
            </a:endParaRPr>
          </a:p>
          <a:p>
            <a:pPr marL="342900" indent="-342900" eaLnBrk="0" hangingPunct="0">
              <a:spcBef>
                <a:spcPct val="20000"/>
              </a:spcBef>
              <a:buFont typeface="Wingdings" pitchFamily="2" charset="2"/>
              <a:buChar char="§"/>
            </a:pPr>
            <a:r>
              <a:rPr lang="en-US" sz="2800" dirty="0" smtClean="0">
                <a:solidFill>
                  <a:srgbClr val="FFFF00"/>
                </a:solidFill>
              </a:rPr>
              <a:t>Iterative elimination of strictly dominated actions</a:t>
            </a:r>
            <a:endParaRPr lang="en-US" sz="2400" dirty="0" smtClean="0">
              <a:solidFill>
                <a:srgbClr val="FFFF00"/>
              </a:solidFill>
            </a:endParaRPr>
          </a:p>
          <a:p>
            <a:pPr marL="800100" lvl="1" indent="-342900" eaLnBrk="0" hangingPunct="0">
              <a:spcBef>
                <a:spcPct val="20000"/>
              </a:spcBef>
              <a:buFont typeface="Arial" pitchFamily="34" charset="0"/>
              <a:buChar char="•"/>
            </a:pPr>
            <a:r>
              <a:rPr lang="en-US" sz="2400" dirty="0" smtClean="0"/>
              <a:t>Rational players do not play strictly dominated actions</a:t>
            </a:r>
          </a:p>
          <a:p>
            <a:pPr marL="800100" lvl="1" indent="-342900" eaLnBrk="0" hangingPunct="0">
              <a:spcBef>
                <a:spcPct val="20000"/>
              </a:spcBef>
              <a:buFont typeface="Arial" pitchFamily="34" charset="0"/>
              <a:buChar char="•"/>
            </a:pPr>
            <a:r>
              <a:rPr lang="en-US" sz="2400" dirty="0" smtClean="0"/>
              <a:t>Common knowledge: all players are rational</a:t>
            </a:r>
          </a:p>
          <a:p>
            <a:pPr marL="800100" lvl="1" indent="-342900" eaLnBrk="0" hangingPunct="0">
              <a:spcBef>
                <a:spcPct val="20000"/>
              </a:spcBef>
              <a:buFont typeface="Arial" pitchFamily="34" charset="0"/>
              <a:buChar char="•"/>
            </a:pPr>
            <a:r>
              <a:rPr lang="en-US" sz="2400" dirty="0" smtClean="0"/>
              <a:t>all the players know that all the players know that all the players are rational etc. – thinking infinitely steps ahead</a:t>
            </a:r>
          </a:p>
          <a:p>
            <a:pPr marL="342900" indent="-342900" eaLnBrk="0" hangingPunct="0">
              <a:spcBef>
                <a:spcPct val="20000"/>
              </a:spcBef>
            </a:pPr>
            <a:endParaRPr lang="en-US" sz="2400" dirty="0" smtClean="0">
              <a:solidFill>
                <a:srgbClr val="FFFF00"/>
              </a:solidFill>
            </a:endParaRPr>
          </a:p>
          <a:p>
            <a:pPr marL="342900" indent="-342900" eaLnBrk="0" hangingPunct="0">
              <a:spcBef>
                <a:spcPct val="20000"/>
              </a:spcBef>
              <a:buFont typeface="Wingdings" pitchFamily="2" charset="2"/>
              <a:buChar char="§"/>
            </a:pPr>
            <a:endParaRPr lang="en-US" sz="2400" dirty="0" smtClean="0">
              <a:solidFill>
                <a:srgbClr val="FFFF00"/>
              </a:solidFill>
            </a:endParaRPr>
          </a:p>
          <a:p>
            <a:pPr marL="800100" lvl="1" indent="-342900" eaLnBrk="0" hangingPunct="0">
              <a:spcBef>
                <a:spcPct val="20000"/>
              </a:spcBef>
            </a:pP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 strict and non-strict</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2</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1</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5</a:t>
                      </a:r>
                      <a:r>
                        <a:rPr lang="en-US" sz="2400" b="0" dirty="0" smtClean="0">
                          <a:solidFill>
                            <a:schemeClr val="bg2">
                              <a:lumMod val="10000"/>
                            </a:schemeClr>
                          </a:solidFill>
                        </a:rPr>
                        <a:t>, </a:t>
                      </a:r>
                      <a:r>
                        <a:rPr lang="en-US" sz="2400" b="1" u="sng" dirty="0" smtClean="0">
                          <a:solidFill>
                            <a:schemeClr val="bg2">
                              <a:lumMod val="10000"/>
                            </a:schemeClr>
                          </a:solidFill>
                        </a:rPr>
                        <a:t>8</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sng" dirty="0" smtClean="0">
                          <a:solidFill>
                            <a:srgbClr val="5E0A3C"/>
                          </a:solidFill>
                        </a:rPr>
                        <a:t>7</a:t>
                      </a:r>
                      <a:endParaRPr lang="en-US" sz="2400" b="1" u="sng"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2</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u="sng"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u="sng"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u="sng" strike="noStrike" dirty="0" smtClean="0">
                          <a:solidFill>
                            <a:schemeClr val="accent3">
                              <a:lumMod val="10000"/>
                            </a:schemeClr>
                          </a:solidFill>
                        </a:rPr>
                        <a:t>7</a:t>
                      </a:r>
                      <a:r>
                        <a:rPr lang="en-US" sz="2400" b="1" strike="noStrike" dirty="0" smtClean="0">
                          <a:solidFill>
                            <a:schemeClr val="accent3">
                              <a:lumMod val="10000"/>
                            </a:schemeClr>
                          </a:solidFill>
                        </a:rPr>
                        <a:t>, </a:t>
                      </a:r>
                      <a:r>
                        <a:rPr lang="en-US" sz="2400" b="1" u="sng" strike="noStrike" dirty="0" smtClean="0">
                          <a:solidFill>
                            <a:srgbClr val="5E0A3C"/>
                          </a:solidFill>
                        </a:rPr>
                        <a:t>8</a:t>
                      </a:r>
                      <a:endParaRPr lang="en-US" sz="2400" b="1" u="sng"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5</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sng"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6</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4</a:t>
                      </a:r>
                      <a:r>
                        <a:rPr lang="en-US" sz="2400" b="1" u="none" strike="noStrike" dirty="0" smtClean="0">
                          <a:solidFill>
                            <a:schemeClr val="bg2">
                              <a:lumMod val="10000"/>
                            </a:schemeClr>
                          </a:solidFill>
                        </a:rPr>
                        <a:t>, </a:t>
                      </a:r>
                      <a:r>
                        <a:rPr lang="en-US" sz="2400" b="1" u="sng"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6</a:t>
                      </a:r>
                      <a:r>
                        <a:rPr lang="en-US" sz="2400" b="1" strike="noStrike" dirty="0" smtClean="0">
                          <a:solidFill>
                            <a:schemeClr val="accent3">
                              <a:lumMod val="10000"/>
                            </a:schemeClr>
                          </a:solidFill>
                        </a:rPr>
                        <a:t>,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u="sng" strike="noStrike" dirty="0" smtClean="0">
                          <a:solidFill>
                            <a:srgbClr val="C00000"/>
                          </a:solidFill>
                        </a:rPr>
                        <a:t>7</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u="none" dirty="0" smtClean="0">
                          <a:solidFill>
                            <a:schemeClr val="bg2">
                              <a:lumMod val="10000"/>
                            </a:schemeClr>
                          </a:solidFill>
                        </a:rPr>
                        <a:t>, </a:t>
                      </a:r>
                      <a:r>
                        <a:rPr lang="en-US" sz="2400" b="1" u="sng" dirty="0" smtClean="0">
                          <a:solidFill>
                            <a:srgbClr val="5E0A3C"/>
                          </a:solidFill>
                        </a:rPr>
                        <a:t>8</a:t>
                      </a:r>
                      <a:endParaRPr lang="en-US" sz="2400" b="1" u="sng"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2</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u="none" strike="noStrike" dirty="0" smtClean="0">
                          <a:solidFill>
                            <a:schemeClr val="bg2">
                              <a:lumMod val="10000"/>
                            </a:schemeClr>
                          </a:solidFill>
                        </a:rPr>
                        <a:t>, </a:t>
                      </a:r>
                      <a:r>
                        <a:rPr lang="en-US" sz="2400" b="1" u="sng" strike="noStrike" dirty="0" smtClean="0">
                          <a:solidFill>
                            <a:schemeClr val="bg2">
                              <a:lumMod val="10000"/>
                            </a:schemeClr>
                          </a:solidFill>
                        </a:rPr>
                        <a:t>6</a:t>
                      </a:r>
                      <a:r>
                        <a:rPr lang="en-US" sz="2400" b="1" u="none" strike="noStrike" dirty="0" smtClean="0">
                          <a:solidFill>
                            <a:schemeClr val="bg2">
                              <a:lumMod val="10000"/>
                            </a:schemeClr>
                          </a:solidFill>
                        </a:rPr>
                        <a:t>, </a:t>
                      </a:r>
                      <a:r>
                        <a:rPr lang="en-US" sz="2400" b="1" u="none" strike="noStrike" dirty="0" smtClean="0">
                          <a:solidFill>
                            <a:srgbClr val="5E0A3C"/>
                          </a:solidFill>
                        </a:rPr>
                        <a:t>1</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u="sng" strike="noStrike" dirty="0" smtClean="0">
                          <a:solidFill>
                            <a:srgbClr val="C00000"/>
                          </a:solidFill>
                        </a:rPr>
                        <a:t>4</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6</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u="sng" strike="noStrike" dirty="0" smtClean="0">
                          <a:solidFill>
                            <a:schemeClr val="accent3">
                              <a:lumMod val="10000"/>
                            </a:schemeClr>
                          </a:solidFill>
                        </a:rPr>
                        <a:t>5</a:t>
                      </a:r>
                      <a:r>
                        <a:rPr lang="en-US" sz="2400" b="1" strike="noStrike" dirty="0" smtClean="0">
                          <a:solidFill>
                            <a:schemeClr val="accent3">
                              <a:lumMod val="10000"/>
                            </a:schemeClr>
                          </a:solidFill>
                        </a:rPr>
                        <a:t>, </a:t>
                      </a:r>
                      <a:r>
                        <a:rPr lang="en-US" sz="2400" b="1" u="sng"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2</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12" name="Rectangle 11"/>
          <p:cNvSpPr/>
          <p:nvPr/>
        </p:nvSpPr>
        <p:spPr>
          <a:xfrm>
            <a:off x="1650960" y="3173409"/>
            <a:ext cx="985851" cy="401643"/>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805227" y="2260584"/>
            <a:ext cx="985851" cy="401643"/>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endCxn id="12" idx="2"/>
          </p:cNvCxnSpPr>
          <p:nvPr/>
        </p:nvCxnSpPr>
        <p:spPr>
          <a:xfrm flipV="1">
            <a:off x="1468395" y="3575052"/>
            <a:ext cx="675491" cy="328617"/>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133844" y="1092168"/>
            <a:ext cx="1398140" cy="461665"/>
          </a:xfrm>
          <a:prstGeom prst="rect">
            <a:avLst/>
          </a:prstGeom>
          <a:noFill/>
        </p:spPr>
        <p:txBody>
          <a:bodyPr wrap="none" rtlCol="0">
            <a:spAutoFit/>
          </a:bodyPr>
          <a:lstStyle/>
          <a:p>
            <a:r>
              <a:rPr lang="en-US" sz="2400" dirty="0" smtClean="0">
                <a:solidFill>
                  <a:schemeClr val="bg2">
                    <a:lumMod val="10000"/>
                  </a:schemeClr>
                </a:solidFill>
              </a:rPr>
              <a:t>Strict NE</a:t>
            </a:r>
            <a:endParaRPr lang="en-US" dirty="0">
              <a:solidFill>
                <a:schemeClr val="bg2">
                  <a:lumMod val="10000"/>
                </a:schemeClr>
              </a:solidFill>
            </a:endParaRPr>
          </a:p>
        </p:txBody>
      </p:sp>
      <p:sp>
        <p:nvSpPr>
          <p:cNvPr id="18" name="TextBox 17"/>
          <p:cNvSpPr txBox="1"/>
          <p:nvPr/>
        </p:nvSpPr>
        <p:spPr>
          <a:xfrm>
            <a:off x="1" y="3684591"/>
            <a:ext cx="1870038" cy="830997"/>
          </a:xfrm>
          <a:prstGeom prst="rect">
            <a:avLst/>
          </a:prstGeom>
          <a:noFill/>
        </p:spPr>
        <p:txBody>
          <a:bodyPr wrap="square" rtlCol="0">
            <a:spAutoFit/>
          </a:bodyPr>
          <a:lstStyle/>
          <a:p>
            <a:r>
              <a:rPr lang="en-US" sz="2400" dirty="0" smtClean="0">
                <a:solidFill>
                  <a:schemeClr val="bg2">
                    <a:lumMod val="10000"/>
                  </a:schemeClr>
                </a:solidFill>
              </a:rPr>
              <a:t>Non-Strict NE</a:t>
            </a:r>
            <a:endParaRPr lang="en-US" dirty="0">
              <a:solidFill>
                <a:schemeClr val="bg2">
                  <a:lumMod val="10000"/>
                </a:schemeClr>
              </a:solidFill>
            </a:endParaRPr>
          </a:p>
        </p:txBody>
      </p:sp>
      <p:cxnSp>
        <p:nvCxnSpPr>
          <p:cNvPr id="25" name="Straight Arrow Connector 24"/>
          <p:cNvCxnSpPr>
            <a:stCxn id="17" idx="2"/>
          </p:cNvCxnSpPr>
          <p:nvPr/>
        </p:nvCxnSpPr>
        <p:spPr>
          <a:xfrm rot="5400000">
            <a:off x="4276055" y="1703726"/>
            <a:ext cx="706753" cy="406966"/>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192721" y="5218137"/>
            <a:ext cx="3951279" cy="830997"/>
          </a:xfrm>
          <a:prstGeom prst="rect">
            <a:avLst/>
          </a:prstGeom>
          <a:noFill/>
        </p:spPr>
        <p:txBody>
          <a:bodyPr wrap="square" rtlCol="0">
            <a:spAutoFit/>
          </a:bodyPr>
          <a:lstStyle/>
          <a:p>
            <a:r>
              <a:rPr lang="en-US" sz="2400" dirty="0" smtClean="0"/>
              <a:t>Player’s 1 action A weakly dominates action C</a:t>
            </a:r>
            <a:endParaRPr lang="en-US" sz="2400" dirty="0"/>
          </a:p>
        </p:txBody>
      </p:sp>
      <p:sp>
        <p:nvSpPr>
          <p:cNvPr id="30" name="Rectangle 29"/>
          <p:cNvSpPr/>
          <p:nvPr/>
        </p:nvSpPr>
        <p:spPr>
          <a:xfrm>
            <a:off x="7018371" y="2698740"/>
            <a:ext cx="985851" cy="401643"/>
          </a:xfrm>
          <a:prstGeom prst="rect">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273962" y="4086234"/>
            <a:ext cx="1870038" cy="830997"/>
          </a:xfrm>
          <a:prstGeom prst="rect">
            <a:avLst/>
          </a:prstGeom>
          <a:noFill/>
        </p:spPr>
        <p:txBody>
          <a:bodyPr wrap="square" rtlCol="0">
            <a:spAutoFit/>
          </a:bodyPr>
          <a:lstStyle/>
          <a:p>
            <a:r>
              <a:rPr lang="en-US" sz="2400" dirty="0" smtClean="0">
                <a:solidFill>
                  <a:schemeClr val="bg2">
                    <a:lumMod val="10000"/>
                  </a:schemeClr>
                </a:solidFill>
              </a:rPr>
              <a:t>Non-Strict NE</a:t>
            </a:r>
            <a:endParaRPr lang="en-US" dirty="0">
              <a:solidFill>
                <a:schemeClr val="bg2">
                  <a:lumMod val="10000"/>
                </a:schemeClr>
              </a:solidFill>
            </a:endParaRPr>
          </a:p>
        </p:txBody>
      </p:sp>
      <p:cxnSp>
        <p:nvCxnSpPr>
          <p:cNvPr id="32" name="Straight Arrow Connector 31"/>
          <p:cNvCxnSpPr>
            <a:endCxn id="30" idx="2"/>
          </p:cNvCxnSpPr>
          <p:nvPr/>
        </p:nvCxnSpPr>
        <p:spPr>
          <a:xfrm rot="16200000" flipV="1">
            <a:off x="7246578" y="3365102"/>
            <a:ext cx="1058878" cy="529440"/>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sp>
        <p:nvSpPr>
          <p:cNvPr id="3" name="Content Placeholder 2"/>
          <p:cNvSpPr>
            <a:spLocks noGrp="1"/>
          </p:cNvSpPr>
          <p:nvPr>
            <p:ph idx="1"/>
          </p:nvPr>
        </p:nvSpPr>
        <p:spPr/>
        <p:txBody>
          <a:bodyPr/>
          <a:lstStyle/>
          <a:p>
            <a:pPr algn="just">
              <a:buNone/>
            </a:pPr>
            <a:r>
              <a:rPr lang="en-US" dirty="0" smtClean="0"/>
              <a:t>  Two individuals are involved in a synergistic relationship. If both individuals devote more effort to the relationship, they are both better off. For any given effort of individual </a:t>
            </a:r>
            <a:r>
              <a:rPr lang="en-US" i="1" dirty="0" smtClean="0"/>
              <a:t>j, the return to individual </a:t>
            </a:r>
            <a:r>
              <a:rPr lang="en-US" i="1" dirty="0" err="1" smtClean="0"/>
              <a:t>i’s</a:t>
            </a:r>
            <a:r>
              <a:rPr lang="en-US" i="1" dirty="0" smtClean="0"/>
              <a:t> </a:t>
            </a:r>
            <a:r>
              <a:rPr lang="en-US" dirty="0" smtClean="0"/>
              <a:t>effort first increases, then decreases.</a:t>
            </a:r>
          </a:p>
          <a:p>
            <a:pPr algn="just">
              <a:buNone/>
            </a:pPr>
            <a:r>
              <a:rPr lang="en-US" i="1" dirty="0" smtClean="0"/>
              <a:t>   </a:t>
            </a:r>
          </a:p>
          <a:p>
            <a:pPr algn="just">
              <a:buNone/>
            </a:pPr>
            <a:r>
              <a:rPr lang="en-US" i="1" dirty="0" smtClean="0"/>
              <a:t>                   </a:t>
            </a:r>
            <a:r>
              <a:rPr lang="en-US" i="1" dirty="0" err="1" smtClean="0"/>
              <a:t>u</a:t>
            </a:r>
            <a:r>
              <a:rPr lang="en-US" i="1" baseline="-25000" dirty="0" err="1" smtClean="0"/>
              <a:t>i</a:t>
            </a:r>
            <a:r>
              <a:rPr lang="en-US" i="1" dirty="0" smtClean="0"/>
              <a:t>=</a:t>
            </a:r>
            <a:r>
              <a:rPr lang="en-US" i="1" dirty="0" err="1" smtClean="0"/>
              <a:t>a</a:t>
            </a:r>
            <a:r>
              <a:rPr lang="en-US" i="1" baseline="-25000" dirty="0" err="1" smtClean="0"/>
              <a:t>i</a:t>
            </a:r>
            <a:r>
              <a:rPr lang="en-US" i="1" dirty="0" smtClean="0"/>
              <a:t>(c + </a:t>
            </a:r>
            <a:r>
              <a:rPr lang="en-US" i="1" dirty="0" err="1" smtClean="0"/>
              <a:t>a</a:t>
            </a:r>
            <a:r>
              <a:rPr lang="en-US" i="1" baseline="-25000" dirty="0" err="1" smtClean="0"/>
              <a:t>j</a:t>
            </a:r>
            <a:r>
              <a:rPr lang="en-US" i="1" dirty="0" smtClean="0"/>
              <a:t> − </a:t>
            </a:r>
            <a:r>
              <a:rPr lang="en-US" i="1" dirty="0" err="1" smtClean="0"/>
              <a:t>a</a:t>
            </a:r>
            <a:r>
              <a:rPr lang="en-US" i="1" baseline="-25000" dirty="0" err="1" smtClean="0"/>
              <a:t>i</a:t>
            </a:r>
            <a:r>
              <a:rPr lang="en-US" i="1" dirty="0" smtClean="0"/>
              <a:t>)</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Response Function - NE</a:t>
            </a:r>
            <a:endParaRPr lang="en-US" dirty="0"/>
          </a:p>
        </p:txBody>
      </p:sp>
      <p:sp>
        <p:nvSpPr>
          <p:cNvPr id="3" name="Content Placeholder 2"/>
          <p:cNvSpPr>
            <a:spLocks noGrp="1"/>
          </p:cNvSpPr>
          <p:nvPr>
            <p:ph idx="1"/>
          </p:nvPr>
        </p:nvSpPr>
        <p:spPr/>
        <p:txBody>
          <a:bodyPr/>
          <a:lstStyle/>
          <a:p>
            <a:pPr>
              <a:buNone/>
            </a:pPr>
            <a:r>
              <a:rPr lang="en-US" dirty="0" smtClean="0"/>
              <a:t> b(</a:t>
            </a:r>
            <a:r>
              <a:rPr lang="en-US" i="1" dirty="0" smtClean="0"/>
              <a:t>a</a:t>
            </a:r>
            <a:r>
              <a:rPr lang="en-US" i="1" baseline="-25000" dirty="0" smtClean="0"/>
              <a:t>1</a:t>
            </a:r>
            <a:r>
              <a:rPr lang="en-US" i="1" dirty="0" smtClean="0"/>
              <a:t>)= ½ </a:t>
            </a:r>
            <a:r>
              <a:rPr lang="en-US" dirty="0" smtClean="0"/>
              <a:t>(</a:t>
            </a:r>
            <a:r>
              <a:rPr lang="en-US" i="1" dirty="0" smtClean="0"/>
              <a:t>c + a</a:t>
            </a:r>
            <a:r>
              <a:rPr lang="en-US" i="1" baseline="-25000" dirty="0" smtClean="0"/>
              <a:t>2</a:t>
            </a:r>
            <a:r>
              <a:rPr lang="en-US" i="1" dirty="0" smtClean="0"/>
              <a:t>)</a:t>
            </a:r>
          </a:p>
          <a:p>
            <a:pPr>
              <a:buNone/>
            </a:pPr>
            <a:r>
              <a:rPr lang="en-US" dirty="0" smtClean="0"/>
              <a:t> b(</a:t>
            </a:r>
            <a:r>
              <a:rPr lang="en-US" i="1" dirty="0" smtClean="0"/>
              <a:t>a</a:t>
            </a:r>
            <a:r>
              <a:rPr lang="en-US" i="1" baseline="-25000" dirty="0" smtClean="0"/>
              <a:t>2</a:t>
            </a:r>
            <a:r>
              <a:rPr lang="en-US" i="1" dirty="0" smtClean="0"/>
              <a:t>)= ½ </a:t>
            </a:r>
            <a:r>
              <a:rPr lang="en-US" dirty="0" smtClean="0"/>
              <a:t>(</a:t>
            </a:r>
            <a:r>
              <a:rPr lang="en-US" i="1" dirty="0" smtClean="0"/>
              <a:t>c + a</a:t>
            </a:r>
            <a:r>
              <a:rPr lang="en-US" i="1" baseline="-25000" dirty="0" smtClean="0"/>
              <a:t>1</a:t>
            </a:r>
            <a:r>
              <a:rPr lang="en-US" i="1" dirty="0" smtClean="0"/>
              <a:t>)</a:t>
            </a:r>
          </a:p>
          <a:p>
            <a:pPr>
              <a:buNone/>
            </a:pPr>
            <a:endParaRPr lang="en-US" i="1" dirty="0" smtClean="0"/>
          </a:p>
          <a:p>
            <a:pPr>
              <a:buNone/>
            </a:pPr>
            <a:r>
              <a:rPr lang="en-US" i="1" dirty="0" smtClean="0"/>
              <a:t>      NE: a</a:t>
            </a:r>
            <a:r>
              <a:rPr lang="en-US" i="1" baseline="-25000" dirty="0" smtClean="0"/>
              <a:t>1</a:t>
            </a:r>
            <a:r>
              <a:rPr lang="en-US" i="1" dirty="0" smtClean="0"/>
              <a:t> = b</a:t>
            </a:r>
            <a:r>
              <a:rPr lang="en-US" i="1" baseline="-25000" dirty="0" smtClean="0"/>
              <a:t>1</a:t>
            </a:r>
            <a:r>
              <a:rPr lang="en-US" i="1" dirty="0" smtClean="0"/>
              <a:t>(a</a:t>
            </a:r>
            <a:r>
              <a:rPr lang="en-US" i="1" baseline="-25000" dirty="0" smtClean="0"/>
              <a:t>2</a:t>
            </a:r>
            <a:r>
              <a:rPr lang="en-US" i="1" dirty="0" smtClean="0"/>
              <a:t>) and a</a:t>
            </a:r>
            <a:r>
              <a:rPr lang="en-US" i="1" baseline="-25000" dirty="0" smtClean="0"/>
              <a:t>2</a:t>
            </a:r>
            <a:r>
              <a:rPr lang="en-US" i="1" dirty="0" smtClean="0"/>
              <a:t> = b</a:t>
            </a:r>
            <a:r>
              <a:rPr lang="en-US" i="1" baseline="-25000" dirty="0" smtClean="0"/>
              <a:t>2</a:t>
            </a:r>
            <a:r>
              <a:rPr lang="en-US" i="1" dirty="0" smtClean="0"/>
              <a:t>(a</a:t>
            </a:r>
            <a:r>
              <a:rPr lang="en-US" i="1" baseline="-25000" dirty="0" smtClean="0"/>
              <a:t>1</a:t>
            </a:r>
            <a:r>
              <a:rPr lang="en-US" i="1" dirty="0" smtClean="0"/>
              <a:t>)</a:t>
            </a:r>
          </a:p>
          <a:p>
            <a:pPr>
              <a:buNone/>
            </a:pPr>
            <a:endParaRPr lang="en-US" i="1" dirty="0" smtClean="0"/>
          </a:p>
          <a:p>
            <a:pPr>
              <a:buNone/>
            </a:pPr>
            <a:r>
              <a:rPr lang="en-US" i="1" dirty="0" smtClean="0"/>
              <a:t> a</a:t>
            </a:r>
            <a:r>
              <a:rPr lang="en-US" i="1" baseline="-25000" dirty="0" smtClean="0"/>
              <a:t>1</a:t>
            </a:r>
            <a:r>
              <a:rPr lang="en-US" i="1" dirty="0" smtClean="0"/>
              <a:t> = ½ </a:t>
            </a:r>
            <a:r>
              <a:rPr lang="en-US" dirty="0" smtClean="0"/>
              <a:t>(</a:t>
            </a:r>
            <a:r>
              <a:rPr lang="en-US" i="1" dirty="0" smtClean="0"/>
              <a:t>c + ½ </a:t>
            </a:r>
            <a:r>
              <a:rPr lang="en-US" dirty="0" smtClean="0"/>
              <a:t>(</a:t>
            </a:r>
            <a:r>
              <a:rPr lang="en-US" i="1" dirty="0" smtClean="0"/>
              <a:t>c + a</a:t>
            </a:r>
            <a:r>
              <a:rPr lang="en-US" i="1" baseline="-25000" dirty="0" smtClean="0"/>
              <a:t>1</a:t>
            </a:r>
            <a:r>
              <a:rPr lang="en-US" i="1" dirty="0" smtClean="0"/>
              <a:t>)) = ¾ c + </a:t>
            </a:r>
            <a:r>
              <a:rPr lang="en-US" dirty="0" smtClean="0"/>
              <a:t>¼ </a:t>
            </a:r>
            <a:r>
              <a:rPr lang="en-US" i="1" dirty="0" smtClean="0"/>
              <a:t>a</a:t>
            </a:r>
            <a:r>
              <a:rPr lang="en-US" i="1" baseline="-25000" dirty="0" smtClean="0"/>
              <a:t>1</a:t>
            </a:r>
          </a:p>
          <a:p>
            <a:pPr>
              <a:buNone/>
            </a:pPr>
            <a:r>
              <a:rPr lang="en-US" i="1" dirty="0" smtClean="0"/>
              <a:t> a</a:t>
            </a:r>
            <a:r>
              <a:rPr lang="en-US" i="1" baseline="-25000" dirty="0" smtClean="0"/>
              <a:t>1</a:t>
            </a:r>
            <a:r>
              <a:rPr lang="en-US" i="1" dirty="0" smtClean="0"/>
              <a:t> = c</a:t>
            </a:r>
          </a:p>
          <a:p>
            <a:pPr>
              <a:buNone/>
            </a:pPr>
            <a:r>
              <a:rPr lang="pt-BR" dirty="0" smtClean="0"/>
              <a:t>  unique Nash equilibrium (</a:t>
            </a:r>
            <a:r>
              <a:rPr lang="pt-BR" i="1" dirty="0" smtClean="0"/>
              <a:t>a</a:t>
            </a:r>
            <a:r>
              <a:rPr lang="pt-BR" i="1" baseline="-25000" dirty="0" smtClean="0"/>
              <a:t>1</a:t>
            </a:r>
            <a:r>
              <a:rPr lang="pt-BR" i="1" dirty="0" smtClean="0"/>
              <a:t>, a</a:t>
            </a:r>
            <a:r>
              <a:rPr lang="pt-BR" i="1" baseline="-25000" dirty="0" smtClean="0"/>
              <a:t>2</a:t>
            </a:r>
            <a:r>
              <a:rPr lang="pt-BR" i="1" dirty="0" smtClean="0"/>
              <a:t>) = (c, c)</a:t>
            </a:r>
            <a:endParaRPr lang="en-US" i="1" baseline="-250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 - properties</a:t>
            </a:r>
            <a:endParaRPr lang="en-US" dirty="0"/>
          </a:p>
        </p:txBody>
      </p:sp>
      <p:sp>
        <p:nvSpPr>
          <p:cNvPr id="3" name="Content Placeholder 2"/>
          <p:cNvSpPr>
            <a:spLocks noGrp="1"/>
          </p:cNvSpPr>
          <p:nvPr>
            <p:ph idx="1"/>
          </p:nvPr>
        </p:nvSpPr>
        <p:spPr>
          <a:xfrm>
            <a:off x="457200" y="1484313"/>
            <a:ext cx="8686800" cy="4608512"/>
          </a:xfrm>
        </p:spPr>
        <p:txBody>
          <a:bodyPr/>
          <a:lstStyle/>
          <a:p>
            <a:r>
              <a:rPr lang="en-US" sz="2400" kern="1200" dirty="0" smtClean="0">
                <a:solidFill>
                  <a:srgbClr val="FFFF00"/>
                </a:solidFill>
                <a:latin typeface="Arial" charset="0"/>
                <a:cs typeface="Arial" charset="0"/>
              </a:rPr>
              <a:t>Any finite game (finite number of players and actions) has at least one Nash equilibrium (include mixed strategies)</a:t>
            </a:r>
          </a:p>
          <a:p>
            <a:r>
              <a:rPr lang="en-US" sz="2400" kern="1200" dirty="0" smtClean="0">
                <a:solidFill>
                  <a:srgbClr val="FFFF00"/>
                </a:solidFill>
                <a:latin typeface="Arial" charset="0"/>
                <a:cs typeface="Arial" charset="0"/>
              </a:rPr>
              <a:t>All Nash </a:t>
            </a:r>
            <a:r>
              <a:rPr lang="en-US" sz="2400" kern="1200" dirty="0" err="1" smtClean="0">
                <a:solidFill>
                  <a:srgbClr val="FFFF00"/>
                </a:solidFill>
                <a:latin typeface="Arial" charset="0"/>
                <a:cs typeface="Arial" charset="0"/>
              </a:rPr>
              <a:t>equilibria</a:t>
            </a:r>
            <a:r>
              <a:rPr lang="en-US" sz="2400" kern="1200" dirty="0" smtClean="0">
                <a:solidFill>
                  <a:srgbClr val="FFFF00"/>
                </a:solidFill>
                <a:latin typeface="Arial" charset="0"/>
                <a:cs typeface="Arial" charset="0"/>
              </a:rPr>
              <a:t> survive iterative elimination of strictly dominant strategies</a:t>
            </a:r>
          </a:p>
          <a:p>
            <a:pPr lvl="1"/>
            <a:r>
              <a:rPr lang="en-US" sz="2400" kern="1200" dirty="0" smtClean="0">
                <a:latin typeface="Arial" charset="0"/>
                <a:cs typeface="Arial" charset="0"/>
              </a:rPr>
              <a:t>If iterative elimination give us solution to the game it is Nash equilibrium</a:t>
            </a:r>
            <a:endParaRPr lang="en-US" sz="2000" kern="1200" dirty="0" smtClean="0">
              <a:latin typeface="Arial" charset="0"/>
              <a:cs typeface="Arial" charset="0"/>
            </a:endParaRPr>
          </a:p>
          <a:p>
            <a:r>
              <a:rPr lang="en-US" sz="2400" kern="1200" dirty="0" smtClean="0">
                <a:solidFill>
                  <a:srgbClr val="FFFF00"/>
                </a:solidFill>
                <a:latin typeface="Arial" charset="0"/>
                <a:cs typeface="Arial" charset="0"/>
              </a:rPr>
              <a:t>Nash equilibrium corresponds to a steady state</a:t>
            </a:r>
            <a:endParaRPr lang="en-US" sz="2400" dirty="0" smtClean="0">
              <a:solidFill>
                <a:srgbClr val="FFFF00"/>
              </a:solidFill>
            </a:endParaRPr>
          </a:p>
          <a:p>
            <a:pPr lvl="1"/>
            <a:r>
              <a:rPr lang="en-US" sz="2400" kern="1200" dirty="0" smtClean="0">
                <a:latin typeface="Arial" charset="0"/>
                <a:cs typeface="Arial" charset="0"/>
              </a:rPr>
              <a:t>embodies a stable “social norm”: if everyone else adheres to it, no individual wishes to deviate from it</a:t>
            </a:r>
            <a:endParaRPr lang="en-US" sz="2400" dirty="0" smtClean="0"/>
          </a:p>
          <a:p>
            <a:pPr lvl="1"/>
            <a:r>
              <a:rPr lang="en-US" sz="2400" kern="1200" dirty="0" smtClean="0">
                <a:latin typeface="Arial" charset="0"/>
                <a:cs typeface="Arial" charset="0"/>
              </a:rPr>
              <a:t>whether appropriate model of given situation – matter of judgment</a:t>
            </a:r>
          </a:p>
          <a:p>
            <a:endParaRPr lang="en-US" sz="2400" kern="1200" dirty="0" smtClean="0">
              <a:solidFill>
                <a:srgbClr val="FFFF00"/>
              </a:solidFill>
              <a:latin typeface="Arial" charset="0"/>
              <a:cs typeface="Arial" charset="0"/>
            </a:endParaRPr>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 - properties</a:t>
            </a:r>
            <a:endParaRPr lang="en-US" dirty="0"/>
          </a:p>
        </p:txBody>
      </p:sp>
      <p:sp>
        <p:nvSpPr>
          <p:cNvPr id="3" name="Content Placeholder 2"/>
          <p:cNvSpPr>
            <a:spLocks noGrp="1"/>
          </p:cNvSpPr>
          <p:nvPr>
            <p:ph idx="1"/>
          </p:nvPr>
        </p:nvSpPr>
        <p:spPr>
          <a:xfrm>
            <a:off x="457200" y="1484313"/>
            <a:ext cx="8686800" cy="4608512"/>
          </a:xfrm>
        </p:spPr>
        <p:txBody>
          <a:bodyPr/>
          <a:lstStyle/>
          <a:p>
            <a:r>
              <a:rPr lang="en-US" sz="2400" b="1" dirty="0" smtClean="0"/>
              <a:t>Is Nash Equilibrium a Good Prediction?</a:t>
            </a:r>
          </a:p>
          <a:p>
            <a:pPr lvl="1"/>
            <a:r>
              <a:rPr lang="en-US" sz="2400" dirty="0" smtClean="0"/>
              <a:t>Is the equilibrium a "good" outcome? Could the players jointly do better at another profile? (communication, repetition, sanctions) strict, non-strict NE</a:t>
            </a:r>
          </a:p>
          <a:p>
            <a:pPr lvl="1"/>
            <a:r>
              <a:rPr lang="en-US" sz="2400" dirty="0" smtClean="0"/>
              <a:t>Is this game to be played just once … or a few times … or a great many times, repeatedly? - may converge to NE</a:t>
            </a:r>
          </a:p>
          <a:p>
            <a:pPr lvl="1"/>
            <a:r>
              <a:rPr lang="en-US" sz="2400" dirty="0" smtClean="0"/>
              <a:t>how much experience do players have?</a:t>
            </a:r>
          </a:p>
          <a:p>
            <a:pPr lvl="1"/>
            <a:r>
              <a:rPr lang="en-US" sz="2400" dirty="0" smtClean="0"/>
              <a:t>How much do the players know about one another? Have they communicated beforehand?</a:t>
            </a:r>
          </a:p>
          <a:p>
            <a:pPr lvl="1"/>
            <a:r>
              <a:rPr lang="en-US" sz="2400" dirty="0" smtClean="0"/>
              <a:t>How many firms (players) are there?</a:t>
            </a:r>
          </a:p>
          <a:p>
            <a:pPr lvl="2"/>
            <a:r>
              <a:rPr lang="en-US" sz="2000" dirty="0" smtClean="0"/>
              <a:t> just 2 players  - easier to coordinate or punish</a:t>
            </a:r>
          </a:p>
          <a:p>
            <a:pPr lvl="2"/>
            <a:r>
              <a:rPr lang="en-US" sz="2000" dirty="0" smtClean="0"/>
              <a:t>With many players, it might be difficult to detect and punish "cheaters"</a:t>
            </a:r>
          </a:p>
          <a:p>
            <a:pPr lvl="1"/>
            <a:endParaRPr lang="en-US" sz="2400" kern="1200" dirty="0" smtClean="0">
              <a:latin typeface="Arial" charset="0"/>
              <a:cs typeface="Arial" charset="0"/>
            </a:endParaRPr>
          </a:p>
          <a:p>
            <a:endParaRPr lang="en-US" sz="2400" kern="1200" dirty="0" smtClean="0">
              <a:solidFill>
                <a:srgbClr val="FFFF00"/>
              </a:solidFill>
              <a:latin typeface="Arial" charset="0"/>
              <a:cs typeface="Arial" charset="0"/>
            </a:endParaRPr>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t>
            </a:r>
            <a:endParaRPr lang="en-US" dirty="0"/>
          </a:p>
        </p:txBody>
      </p:sp>
      <p:sp>
        <p:nvSpPr>
          <p:cNvPr id="3" name="Content Placeholder 2"/>
          <p:cNvSpPr>
            <a:spLocks noGrp="1"/>
          </p:cNvSpPr>
          <p:nvPr>
            <p:ph idx="1"/>
          </p:nvPr>
        </p:nvSpPr>
        <p:spPr>
          <a:xfrm>
            <a:off x="0" y="1484313"/>
            <a:ext cx="9144000" cy="4608512"/>
          </a:xfrm>
        </p:spPr>
        <p:txBody>
          <a:bodyPr/>
          <a:lstStyle/>
          <a:p>
            <a:pPr algn="just">
              <a:buNone/>
            </a:pPr>
            <a:r>
              <a:rPr lang="en-US" sz="2800" dirty="0" smtClean="0"/>
              <a:t>	You may participate in a microeconomic experiment. You are free to leave, those of you who would like to participate please sit into the front rows of the class. </a:t>
            </a:r>
          </a:p>
          <a:p>
            <a:pPr algn="just">
              <a:buNone/>
            </a:pPr>
            <a:endParaRPr lang="en-US" sz="2800" dirty="0" smtClean="0"/>
          </a:p>
          <a:p>
            <a:pPr>
              <a:buNone/>
            </a:pPr>
            <a:r>
              <a:rPr lang="en-US" sz="2800" dirty="0" smtClean="0"/>
              <a:t>	There will be several rounds. The winner of each round will receive a prize of 0.5 extra point valid toward the midterm exam. </a:t>
            </a:r>
          </a:p>
          <a:p>
            <a:pPr>
              <a:buNone/>
            </a:pPr>
            <a:r>
              <a:rPr lang="en-US" sz="2800" dirty="0" smtClean="0"/>
              <a:t>	A person so lucky as to guess the right number in all rounds might get 2 points (if we will have enough time to play 4 rounds)!</a:t>
            </a:r>
          </a:p>
          <a:p>
            <a:pPr algn="just">
              <a:buNone/>
            </a:pPr>
            <a:endParaRPr lang="en-US" sz="28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t>
            </a:r>
            <a:endParaRPr lang="en-US" dirty="0"/>
          </a:p>
        </p:txBody>
      </p:sp>
      <p:sp>
        <p:nvSpPr>
          <p:cNvPr id="3" name="Content Placeholder 2"/>
          <p:cNvSpPr>
            <a:spLocks noGrp="1"/>
          </p:cNvSpPr>
          <p:nvPr>
            <p:ph idx="1"/>
          </p:nvPr>
        </p:nvSpPr>
        <p:spPr>
          <a:xfrm>
            <a:off x="263466" y="1484313"/>
            <a:ext cx="8880534" cy="4608512"/>
          </a:xfrm>
        </p:spPr>
        <p:txBody>
          <a:bodyPr/>
          <a:lstStyle/>
          <a:p>
            <a:pPr>
              <a:buNone/>
            </a:pPr>
            <a:r>
              <a:rPr lang="en-US" sz="2800" dirty="0" smtClean="0"/>
              <a:t>	In this game you will have to make decisions repeatedly in several rounds. </a:t>
            </a:r>
          </a:p>
          <a:p>
            <a:pPr>
              <a:buNone/>
            </a:pPr>
            <a:r>
              <a:rPr lang="en-US" sz="2800" dirty="0" smtClean="0"/>
              <a:t>	In every round you should choose a number in the interval [0–100]. You are allowed to choose 0 and 100. The winning number is the number closest to 2/3 of the average of all the numbers chosen by your group: </a:t>
            </a:r>
          </a:p>
          <a:p>
            <a:pPr>
              <a:buNone/>
            </a:pPr>
            <a:r>
              <a:rPr lang="en-US" sz="2800" dirty="0" smtClean="0"/>
              <a:t>numbers A,B,C,D,E</a:t>
            </a:r>
          </a:p>
          <a:p>
            <a:pPr>
              <a:buNone/>
            </a:pPr>
            <a:r>
              <a:rPr lang="en-US" sz="2800" dirty="0" smtClean="0"/>
              <a:t>(A+B+C+D+E)/5=average</a:t>
            </a:r>
          </a:p>
          <a:p>
            <a:pPr>
              <a:buNone/>
            </a:pPr>
            <a:r>
              <a:rPr lang="en-US" sz="2800" dirty="0" smtClean="0"/>
              <a:t>winning number – the closest to the </a:t>
            </a:r>
            <a:r>
              <a:rPr lang="en-US" sz="4000" dirty="0" smtClean="0">
                <a:solidFill>
                  <a:srgbClr val="FFFF00"/>
                </a:solidFill>
              </a:rPr>
              <a:t>2/3*average</a:t>
            </a:r>
            <a:endParaRPr lang="en-US" sz="2800" dirty="0" smtClean="0">
              <a:solidFill>
                <a:srgbClr val="FFFF00"/>
              </a:solidFill>
            </a:endParaRPr>
          </a:p>
          <a:p>
            <a:pPr>
              <a:buNone/>
            </a:pPr>
            <a:r>
              <a:rPr lang="en-US" sz="2800" dirty="0" smtClean="0"/>
              <a:t>    </a:t>
            </a:r>
          </a:p>
          <a:p>
            <a:pPr>
              <a:buNone/>
            </a:pPr>
            <a:r>
              <a:rPr lang="en-US" sz="2800" dirty="0" smtClean="0"/>
              <a:t>		 </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t>
            </a:r>
            <a:endParaRPr lang="en-US" dirty="0"/>
          </a:p>
        </p:txBody>
      </p:sp>
      <p:sp>
        <p:nvSpPr>
          <p:cNvPr id="3" name="Content Placeholder 2"/>
          <p:cNvSpPr>
            <a:spLocks noGrp="1"/>
          </p:cNvSpPr>
          <p:nvPr>
            <p:ph idx="1"/>
          </p:nvPr>
        </p:nvSpPr>
        <p:spPr>
          <a:xfrm>
            <a:off x="0" y="1311246"/>
            <a:ext cx="9144000" cy="4781579"/>
          </a:xfrm>
        </p:spPr>
        <p:txBody>
          <a:bodyPr/>
          <a:lstStyle/>
          <a:p>
            <a:pPr>
              <a:buNone/>
            </a:pPr>
            <a:r>
              <a:rPr lang="en-US" sz="2800" dirty="0" smtClean="0"/>
              <a:t>	The rules of the game in each period are as follows:</a:t>
            </a:r>
          </a:p>
          <a:p>
            <a:pPr>
              <a:buNone/>
            </a:pPr>
            <a:r>
              <a:rPr lang="en-US" sz="2800" dirty="0" smtClean="0"/>
              <a:t>	Each row is separate group for the experiment. I will pass each row a paper and every person will write his or her number and name on it, and fold the paper in such a way that the written numbers are not visible. Then he or she passes it to the next person and the process continues. Please make sure that the number is not visible and that the next person is not unfolding the paper as you act as competitors in the experiment and if anybody knows your strategy he can profit from it. Also try to be honest and do not look at what are your colleagues writing.</a:t>
            </a:r>
          </a:p>
          <a:p>
            <a:pPr>
              <a:buNone/>
            </a:pPr>
            <a:endParaRPr lang="en-US" sz="28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kern="1200" dirty="0" smtClean="0">
                <a:latin typeface="Arial" charset="0"/>
                <a:cs typeface="Arial" charset="0"/>
              </a:rPr>
              <a:t>Experiment – results at my webpage</a:t>
            </a:r>
          </a:p>
          <a:p>
            <a:r>
              <a:rPr lang="en-US" kern="1200" dirty="0" smtClean="0">
                <a:latin typeface="Arial" charset="0"/>
                <a:cs typeface="Arial" charset="0"/>
              </a:rPr>
              <a:t>Nash equilibrium</a:t>
            </a:r>
          </a:p>
          <a:p>
            <a:r>
              <a:rPr lang="en-US" kern="1200" dirty="0" smtClean="0">
                <a:latin typeface="Arial" charset="0"/>
                <a:cs typeface="Arial" charset="0"/>
              </a:rPr>
              <a:t>Best response function</a:t>
            </a:r>
          </a:p>
          <a:p>
            <a:r>
              <a:rPr lang="en-US" kern="1200" dirty="0" smtClean="0">
                <a:latin typeface="Arial" charset="0"/>
                <a:cs typeface="Arial" charset="0"/>
              </a:rPr>
              <a:t>Gibbons 1.1.C-1.2.D; Osborne 2.6-3</a:t>
            </a:r>
          </a:p>
          <a:p>
            <a:endParaRPr lang="en-US" kern="1200" dirty="0" smtClean="0">
              <a:latin typeface="Arial" charset="0"/>
              <a:cs typeface="Arial" charset="0"/>
            </a:endParaRP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Examples of NE, mixed strategies, mixed strategy Nash equilibrium</a:t>
            </a:r>
          </a:p>
          <a:p>
            <a:pPr>
              <a:buNone/>
            </a:pP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Notation</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311246"/>
            <a:ext cx="8763120" cy="5257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Wingdings" pitchFamily="2" charset="2"/>
              <a:buChar char="§"/>
            </a:pPr>
            <a:r>
              <a:rPr lang="en-US" sz="2800" b="1" dirty="0" smtClean="0">
                <a:solidFill>
                  <a:srgbClr val="FFFF00"/>
                </a:solidFill>
              </a:rPr>
              <a:t>a </a:t>
            </a:r>
            <a:r>
              <a:rPr lang="en-US" sz="2800" dirty="0" smtClean="0"/>
              <a:t>-</a:t>
            </a:r>
            <a:r>
              <a:rPr lang="en-US" sz="2800" b="1" dirty="0" smtClean="0">
                <a:solidFill>
                  <a:srgbClr val="FFFF00"/>
                </a:solidFill>
              </a:rPr>
              <a:t> </a:t>
            </a:r>
            <a:r>
              <a:rPr lang="en-US" sz="2800" dirty="0" smtClean="0"/>
              <a:t>action profile = set of actions of all players</a:t>
            </a:r>
          </a:p>
          <a:p>
            <a:pPr marL="800100" lvl="1" indent="-342900" eaLnBrk="0" hangingPunct="0">
              <a:spcBef>
                <a:spcPct val="20000"/>
              </a:spcBef>
            </a:pPr>
            <a:r>
              <a:rPr lang="en-US" sz="2800" dirty="0" smtClean="0"/>
              <a:t>a=(a</a:t>
            </a:r>
            <a:r>
              <a:rPr lang="en-US" sz="2800" baseline="-25000" dirty="0" smtClean="0"/>
              <a:t>1</a:t>
            </a:r>
            <a:r>
              <a:rPr lang="en-US" sz="2800" dirty="0" smtClean="0"/>
              <a:t> ,a</a:t>
            </a:r>
            <a:r>
              <a:rPr lang="en-US" sz="2800" baseline="-25000" dirty="0" smtClean="0"/>
              <a:t>2</a:t>
            </a:r>
            <a:r>
              <a:rPr lang="en-US" sz="2800" dirty="0" smtClean="0"/>
              <a:t> ,a</a:t>
            </a:r>
            <a:r>
              <a:rPr lang="en-US" sz="2800" baseline="-25000" dirty="0" smtClean="0"/>
              <a:t>3</a:t>
            </a:r>
            <a:r>
              <a:rPr lang="en-US" sz="2800" dirty="0" smtClean="0"/>
              <a:t> ,a</a:t>
            </a:r>
            <a:r>
              <a:rPr lang="en-US" sz="2800" baseline="-25000" dirty="0" smtClean="0"/>
              <a:t>4</a:t>
            </a:r>
            <a:r>
              <a:rPr lang="en-US" sz="2800" dirty="0" smtClean="0"/>
              <a:t> , … ,a</a:t>
            </a:r>
            <a:r>
              <a:rPr lang="en-US" sz="2800" baseline="-25000" dirty="0" smtClean="0"/>
              <a:t>i-1</a:t>
            </a:r>
            <a:r>
              <a:rPr lang="en-US" sz="2800" dirty="0" smtClean="0"/>
              <a:t> ,</a:t>
            </a:r>
            <a:r>
              <a:rPr lang="en-US" sz="2800" dirty="0" err="1" smtClean="0"/>
              <a:t>a</a:t>
            </a:r>
            <a:r>
              <a:rPr lang="en-US" sz="2800" baseline="-25000" dirty="0" err="1" smtClean="0"/>
              <a:t>i</a:t>
            </a:r>
            <a:r>
              <a:rPr lang="en-US" sz="2800" dirty="0" smtClean="0"/>
              <a:t> ,a</a:t>
            </a:r>
            <a:r>
              <a:rPr lang="en-US" sz="2800" baseline="-25000" dirty="0" smtClean="0"/>
              <a:t>i+1</a:t>
            </a:r>
            <a:r>
              <a:rPr lang="en-US" sz="2800" dirty="0" smtClean="0"/>
              <a:t> ,… , a</a:t>
            </a:r>
            <a:r>
              <a:rPr lang="en-US" sz="2800" baseline="-25000" dirty="0" smtClean="0"/>
              <a:t>N-2</a:t>
            </a:r>
            <a:r>
              <a:rPr lang="en-US" sz="2800" dirty="0" smtClean="0"/>
              <a:t> ,a</a:t>
            </a:r>
            <a:r>
              <a:rPr lang="en-US" sz="2800" baseline="-25000" dirty="0" smtClean="0"/>
              <a:t>N-1</a:t>
            </a:r>
            <a:r>
              <a:rPr lang="en-US" sz="2800" dirty="0" smtClean="0"/>
              <a:t> ,</a:t>
            </a:r>
            <a:r>
              <a:rPr lang="en-US" sz="2800" dirty="0" err="1" smtClean="0"/>
              <a:t>a</a:t>
            </a:r>
            <a:r>
              <a:rPr lang="en-US" sz="2800" baseline="-25000" dirty="0" err="1" smtClean="0"/>
              <a:t>N</a:t>
            </a:r>
            <a:r>
              <a:rPr lang="en-US" sz="2800" dirty="0" smtClean="0"/>
              <a:t> )</a:t>
            </a:r>
            <a:endParaRPr lang="en-US" sz="2400" dirty="0" smtClean="0"/>
          </a:p>
          <a:p>
            <a:pPr marL="342900" indent="-342900" eaLnBrk="0" hangingPunct="0">
              <a:spcBef>
                <a:spcPct val="20000"/>
              </a:spcBef>
              <a:buFont typeface="Wingdings" pitchFamily="2" charset="2"/>
              <a:buChar char="§"/>
            </a:pPr>
            <a:endParaRPr lang="en-US" sz="2800" b="1" smtClean="0">
              <a:solidFill>
                <a:srgbClr val="FFFF00"/>
              </a:solidFill>
            </a:endParaRPr>
          </a:p>
          <a:p>
            <a:pPr marL="342900" indent="-342900" eaLnBrk="0" hangingPunct="0">
              <a:spcBef>
                <a:spcPct val="20000"/>
              </a:spcBef>
              <a:buFont typeface="Wingdings" pitchFamily="2" charset="2"/>
              <a:buChar char="§"/>
            </a:pPr>
            <a:r>
              <a:rPr lang="en-US" sz="2800" b="1" smtClean="0">
                <a:solidFill>
                  <a:srgbClr val="FFFF00"/>
                </a:solidFill>
              </a:rPr>
              <a:t>a</a:t>
            </a:r>
            <a:r>
              <a:rPr lang="en-US" sz="2800" b="1" baseline="-25000" smtClean="0">
                <a:solidFill>
                  <a:srgbClr val="FFFF00"/>
                </a:solidFill>
              </a:rPr>
              <a:t>i</a:t>
            </a:r>
            <a:r>
              <a:rPr lang="en-US" sz="2800" b="1" smtClean="0">
                <a:solidFill>
                  <a:srgbClr val="FFFF00"/>
                </a:solidFill>
              </a:rPr>
              <a:t> </a:t>
            </a:r>
            <a:r>
              <a:rPr lang="en-US" sz="2800" smtClean="0"/>
              <a:t>- particular </a:t>
            </a:r>
            <a:r>
              <a:rPr lang="en-US" sz="2800" dirty="0" smtClean="0"/>
              <a:t>action of </a:t>
            </a:r>
            <a:r>
              <a:rPr lang="en-US" sz="2800" err="1" smtClean="0"/>
              <a:t>i</a:t>
            </a:r>
            <a:r>
              <a:rPr lang="en-US" sz="2800" baseline="30000" err="1" smtClean="0"/>
              <a:t>th</a:t>
            </a:r>
            <a:r>
              <a:rPr lang="en-US" sz="2800" smtClean="0"/>
              <a:t> player</a:t>
            </a:r>
            <a:endParaRPr lang="en-US" sz="2800" baseline="30000" dirty="0" smtClean="0"/>
          </a:p>
          <a:p>
            <a:pPr marL="342900" indent="-342900" eaLnBrk="0" hangingPunct="0">
              <a:spcBef>
                <a:spcPct val="20000"/>
              </a:spcBef>
              <a:buFont typeface="Wingdings" pitchFamily="2" charset="2"/>
              <a:buChar char="§"/>
            </a:pPr>
            <a:r>
              <a:rPr lang="en-US" sz="2800" b="1" smtClean="0">
                <a:solidFill>
                  <a:srgbClr val="FFFF00"/>
                </a:solidFill>
              </a:rPr>
              <a:t>a</a:t>
            </a:r>
            <a:r>
              <a:rPr lang="en-US" sz="2800" b="1" baseline="-25000" smtClean="0">
                <a:solidFill>
                  <a:srgbClr val="FFFF00"/>
                </a:solidFill>
              </a:rPr>
              <a:t>-i</a:t>
            </a:r>
            <a:r>
              <a:rPr lang="en-US" sz="2800" b="1" smtClean="0">
                <a:solidFill>
                  <a:srgbClr val="FFFF00"/>
                </a:solidFill>
              </a:rPr>
              <a:t> </a:t>
            </a:r>
            <a:r>
              <a:rPr lang="en-US" sz="2800" smtClean="0"/>
              <a:t>-</a:t>
            </a:r>
            <a:r>
              <a:rPr lang="en-US" sz="2800" b="1" smtClean="0">
                <a:solidFill>
                  <a:srgbClr val="FFFF00"/>
                </a:solidFill>
              </a:rPr>
              <a:t> </a:t>
            </a:r>
            <a:r>
              <a:rPr lang="en-US" sz="2800" smtClean="0"/>
              <a:t>action profile of actions of all players except i</a:t>
            </a:r>
            <a:r>
              <a:rPr lang="en-US" sz="2800" baseline="30000" smtClean="0"/>
              <a:t>th</a:t>
            </a:r>
            <a:r>
              <a:rPr lang="en-US" sz="2800" smtClean="0"/>
              <a:t> 	 player</a:t>
            </a:r>
            <a:endParaRPr lang="en-US" sz="2800" dirty="0" smtClean="0"/>
          </a:p>
          <a:p>
            <a:pPr marL="800100" lvl="1" indent="-342900" eaLnBrk="0" hangingPunct="0">
              <a:spcBef>
                <a:spcPct val="20000"/>
              </a:spcBef>
            </a:pPr>
            <a:r>
              <a:rPr lang="en-US" sz="2800" smtClean="0"/>
              <a:t>a</a:t>
            </a:r>
            <a:r>
              <a:rPr lang="en-US" sz="2800" baseline="-25000" smtClean="0"/>
              <a:t>-i</a:t>
            </a:r>
            <a:r>
              <a:rPr lang="en-US" sz="2800" smtClean="0"/>
              <a:t> =(a</a:t>
            </a:r>
            <a:r>
              <a:rPr lang="en-US" sz="2800" baseline="-25000" smtClean="0"/>
              <a:t>1 </a:t>
            </a:r>
            <a:r>
              <a:rPr lang="en-US" sz="2800" smtClean="0"/>
              <a:t>,a</a:t>
            </a:r>
            <a:r>
              <a:rPr lang="en-US" sz="2800" baseline="-25000" smtClean="0"/>
              <a:t>2 </a:t>
            </a:r>
            <a:r>
              <a:rPr lang="en-US" sz="2800" smtClean="0"/>
              <a:t>,a</a:t>
            </a:r>
            <a:r>
              <a:rPr lang="en-US" sz="2800" baseline="-25000" smtClean="0"/>
              <a:t>3 </a:t>
            </a:r>
            <a:r>
              <a:rPr lang="en-US" sz="2800" smtClean="0"/>
              <a:t>,a</a:t>
            </a:r>
            <a:r>
              <a:rPr lang="en-US" sz="2800" baseline="-25000" smtClean="0"/>
              <a:t>4</a:t>
            </a:r>
            <a:r>
              <a:rPr lang="en-US" sz="2800" smtClean="0"/>
              <a:t> , … , a</a:t>
            </a:r>
            <a:r>
              <a:rPr lang="en-US" sz="2800" baseline="-25000" smtClean="0"/>
              <a:t>i -1</a:t>
            </a:r>
            <a:r>
              <a:rPr lang="en-US" sz="2800" smtClean="0"/>
              <a:t>, a</a:t>
            </a:r>
            <a:r>
              <a:rPr lang="en-US" sz="2800" baseline="-25000" smtClean="0"/>
              <a:t>i +1</a:t>
            </a:r>
            <a:r>
              <a:rPr lang="en-US" sz="2800" smtClean="0"/>
              <a:t> ,… , a</a:t>
            </a:r>
            <a:r>
              <a:rPr lang="en-US" sz="2800" baseline="-25000" smtClean="0"/>
              <a:t>N -2</a:t>
            </a:r>
            <a:r>
              <a:rPr lang="en-US" sz="2800" smtClean="0"/>
              <a:t> , a</a:t>
            </a:r>
            <a:r>
              <a:rPr lang="en-US" sz="2800" baseline="-25000" smtClean="0"/>
              <a:t>N -1 </a:t>
            </a:r>
            <a:r>
              <a:rPr lang="en-US" sz="2800" smtClean="0"/>
              <a:t>,a</a:t>
            </a:r>
            <a:r>
              <a:rPr lang="en-US" sz="2800" baseline="-25000" smtClean="0"/>
              <a:t>N</a:t>
            </a:r>
            <a:r>
              <a:rPr lang="en-US" sz="2800" smtClean="0"/>
              <a:t> )</a:t>
            </a:r>
            <a:endParaRPr lang="en-US" sz="2400" smtClean="0"/>
          </a:p>
          <a:p>
            <a:pPr marL="342900" indent="-342900" eaLnBrk="0" hangingPunct="0">
              <a:spcBef>
                <a:spcPct val="20000"/>
              </a:spcBef>
            </a:pPr>
            <a:r>
              <a:rPr lang="en-US" sz="2800" smtClean="0"/>
              <a:t>	(a</a:t>
            </a:r>
            <a:r>
              <a:rPr lang="en-US" sz="2800" baseline="-25000" smtClean="0"/>
              <a:t>i </a:t>
            </a:r>
            <a:r>
              <a:rPr lang="en-US" sz="2800" smtClean="0"/>
              <a:t>,a</a:t>
            </a:r>
            <a:r>
              <a:rPr lang="en-US" sz="2800" baseline="-25000" smtClean="0"/>
              <a:t>-i</a:t>
            </a:r>
            <a:r>
              <a:rPr lang="en-US" sz="2800" smtClean="0"/>
              <a:t>) = a</a:t>
            </a:r>
            <a:endParaRPr lang="en-US" sz="2400" smtClean="0">
              <a:solidFill>
                <a:srgbClr val="FFFF00"/>
              </a:solidFill>
            </a:endParaRPr>
          </a:p>
          <a:p>
            <a:pPr marL="342900" indent="-342900" eaLnBrk="0" hangingPunct="0">
              <a:spcBef>
                <a:spcPct val="20000"/>
              </a:spcBef>
              <a:buFont typeface="Wingdings" pitchFamily="2" charset="2"/>
              <a:buChar char="§"/>
            </a:pPr>
            <a:r>
              <a:rPr lang="en-US" sz="2800" smtClean="0">
                <a:solidFill>
                  <a:srgbClr val="FFFF00"/>
                </a:solidFill>
              </a:rPr>
              <a:t>But if </a:t>
            </a:r>
            <a:r>
              <a:rPr lang="en-US" sz="2800" smtClean="0"/>
              <a:t>b</a:t>
            </a:r>
            <a:r>
              <a:rPr lang="en-US" sz="2800" baseline="-25000" smtClean="0"/>
              <a:t>i </a:t>
            </a:r>
            <a:r>
              <a:rPr lang="en-US" sz="2800" smtClean="0"/>
              <a:t>≠ a</a:t>
            </a:r>
            <a:r>
              <a:rPr lang="en-US" sz="2800" baseline="-25000" smtClean="0"/>
              <a:t>i </a:t>
            </a:r>
            <a:endParaRPr lang="en-US" sz="3200" dirty="0" smtClean="0"/>
          </a:p>
          <a:p>
            <a:pPr marL="800100" lvl="1" indent="-342900" eaLnBrk="0" hangingPunct="0">
              <a:spcBef>
                <a:spcPct val="20000"/>
              </a:spcBef>
            </a:pPr>
            <a:r>
              <a:rPr lang="en-US" sz="3200" smtClean="0"/>
              <a:t>(b</a:t>
            </a:r>
            <a:r>
              <a:rPr lang="en-US" sz="3200" baseline="-25000" smtClean="0"/>
              <a:t>i </a:t>
            </a:r>
            <a:r>
              <a:rPr lang="en-US" sz="3200" smtClean="0"/>
              <a:t>,a</a:t>
            </a:r>
            <a:r>
              <a:rPr lang="en-US" sz="3200" baseline="-25000" smtClean="0"/>
              <a:t>-i</a:t>
            </a:r>
            <a:r>
              <a:rPr lang="en-US" sz="3200" smtClean="0"/>
              <a:t>) = (a</a:t>
            </a:r>
            <a:r>
              <a:rPr lang="en-US" sz="3200" baseline="-25000" smtClean="0"/>
              <a:t>1 </a:t>
            </a:r>
            <a:r>
              <a:rPr lang="en-US" sz="3200" smtClean="0"/>
              <a:t>, … , a</a:t>
            </a:r>
            <a:r>
              <a:rPr lang="en-US" sz="3200" baseline="-25000" smtClean="0"/>
              <a:t>i -1</a:t>
            </a:r>
            <a:r>
              <a:rPr lang="en-US" sz="3200" smtClean="0"/>
              <a:t>, b</a:t>
            </a:r>
            <a:r>
              <a:rPr lang="en-US" sz="3200" baseline="-25000" smtClean="0"/>
              <a:t>i </a:t>
            </a:r>
            <a:r>
              <a:rPr lang="en-US" sz="3200" smtClean="0"/>
              <a:t>,a</a:t>
            </a:r>
            <a:r>
              <a:rPr lang="en-US" sz="3200" baseline="-25000" smtClean="0"/>
              <a:t>i +1</a:t>
            </a:r>
            <a:r>
              <a:rPr lang="en-US" sz="3200" smtClean="0"/>
              <a:t> ,… , a</a:t>
            </a:r>
            <a:r>
              <a:rPr lang="en-US" sz="3200" baseline="-25000" smtClean="0"/>
              <a:t>N</a:t>
            </a:r>
            <a:r>
              <a:rPr lang="en-US" sz="3200" smtClean="0"/>
              <a:t> ) ≠ a</a:t>
            </a: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cxnSp>
        <p:nvCxnSpPr>
          <p:cNvPr id="7" name="Straight Arrow Connector 6"/>
          <p:cNvCxnSpPr/>
          <p:nvPr/>
        </p:nvCxnSpPr>
        <p:spPr>
          <a:xfrm rot="10800000" flipV="1">
            <a:off x="884188" y="2297095"/>
            <a:ext cx="3833867" cy="65723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4937131" y="3757616"/>
            <a:ext cx="3468735" cy="620721"/>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Strictly Dominated strategies</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i="1" kern="1200" dirty="0" smtClean="0">
                <a:solidFill>
                  <a:srgbClr val="FFFF00"/>
                </a:solidFill>
                <a:latin typeface="Arial" charset="0"/>
                <a:cs typeface="Arial" charset="0"/>
              </a:rPr>
              <a:t>Strict domination</a:t>
            </a:r>
            <a:r>
              <a:rPr lang="en-US" sz="2800" i="1" kern="1200" dirty="0" smtClean="0">
                <a:latin typeface="Arial" charset="0"/>
                <a:cs typeface="Arial" charset="0"/>
              </a:rPr>
              <a:t> in a static game with ordinal preferences - </a:t>
            </a:r>
            <a:r>
              <a:rPr lang="en-US" sz="2800" kern="1200" dirty="0" smtClean="0">
                <a:latin typeface="Arial" charset="0"/>
                <a:cs typeface="Arial" charset="0"/>
              </a:rPr>
              <a:t>action if it is superior no matter what the other players do</a:t>
            </a:r>
            <a:endParaRPr lang="en-US" sz="2800" dirty="0" smtClean="0"/>
          </a:p>
          <a:p>
            <a:r>
              <a:rPr lang="en-US" sz="2800" dirty="0" smtClean="0"/>
              <a:t>Definition: </a:t>
            </a:r>
            <a:r>
              <a:rPr lang="en-US" sz="2800" i="1" kern="1200" dirty="0" smtClean="0">
                <a:latin typeface="Arial" charset="0"/>
                <a:cs typeface="Arial" charset="0"/>
              </a:rPr>
              <a:t> </a:t>
            </a:r>
            <a:r>
              <a:rPr lang="en-US" sz="2800" kern="1200" dirty="0" smtClean="0">
                <a:latin typeface="Arial" charset="0"/>
                <a:cs typeface="Arial" charset="0"/>
              </a:rPr>
              <a:t>player </a:t>
            </a:r>
            <a:r>
              <a:rPr lang="en-US" sz="2800" i="1" kern="1200" dirty="0" err="1" smtClean="0">
                <a:latin typeface="Arial" charset="0"/>
                <a:cs typeface="Arial" charset="0"/>
              </a:rPr>
              <a:t>i’s</a:t>
            </a:r>
            <a:r>
              <a:rPr lang="en-US" sz="2800" i="1" kern="1200" dirty="0" smtClean="0">
                <a:latin typeface="Arial" charset="0"/>
                <a:cs typeface="Arial" charset="0"/>
              </a:rPr>
              <a:t> action </a:t>
            </a:r>
            <a:r>
              <a:rPr lang="en-US" sz="2800" b="1" i="1" kern="1200" dirty="0" err="1" smtClean="0">
                <a:solidFill>
                  <a:srgbClr val="FFFF00"/>
                </a:solidFill>
                <a:latin typeface="Arial" charset="0"/>
                <a:cs typeface="Arial" charset="0"/>
              </a:rPr>
              <a:t>a</a:t>
            </a:r>
            <a:r>
              <a:rPr lang="en-US" sz="2800" b="1" i="1" kern="1200" baseline="-25000" dirty="0" err="1" smtClean="0">
                <a:solidFill>
                  <a:srgbClr val="FFFF00"/>
                </a:solidFill>
                <a:latin typeface="Arial" charset="0"/>
                <a:cs typeface="Arial" charset="0"/>
              </a:rPr>
              <a:t>i</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strictly dominates her action b</a:t>
            </a:r>
            <a:r>
              <a:rPr lang="en-US" sz="2800" b="1" i="1" kern="1200" baseline="-25000" dirty="0" smtClean="0">
                <a:solidFill>
                  <a:srgbClr val="FFFF00"/>
                </a:solidFill>
                <a:latin typeface="Arial" charset="0"/>
                <a:cs typeface="Arial" charset="0"/>
              </a:rPr>
              <a:t>i</a:t>
            </a:r>
            <a:r>
              <a:rPr lang="en-US" sz="2800" b="1" i="1" kern="1200" dirty="0" smtClean="0">
                <a:latin typeface="Arial" charset="0"/>
                <a:cs typeface="Arial" charset="0"/>
              </a:rPr>
              <a:t> if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err="1" smtClean="0">
                <a:solidFill>
                  <a:srgbClr val="FFFF00"/>
                </a:solidFill>
                <a:latin typeface="Arial" charset="0"/>
                <a:cs typeface="Arial" charset="0"/>
              </a:rPr>
              <a:t>a</a:t>
            </a:r>
            <a:r>
              <a:rPr lang="en-US" sz="2800" b="1" i="1" kern="1200" baseline="-25000" dirty="0" err="1" smtClean="0">
                <a:solidFill>
                  <a:srgbClr val="FFFF00"/>
                </a:solidFill>
                <a:latin typeface="Arial" charset="0"/>
                <a:cs typeface="Arial" charset="0"/>
              </a:rPr>
              <a:t>i</a:t>
            </a:r>
            <a:r>
              <a:rPr lang="en-US" sz="2800" i="1" kern="1200" dirty="0" smtClean="0">
                <a:latin typeface="Arial" charset="0"/>
                <a:cs typeface="Arial" charset="0"/>
              </a:rPr>
              <a: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&gt;</a:t>
            </a:r>
            <a:r>
              <a:rPr lang="en-US" sz="2800" i="1" kern="1200" dirty="0" smtClean="0">
                <a:solidFill>
                  <a:srgbClr val="C00000"/>
                </a:solidFill>
                <a:latin typeface="Arial" charset="0"/>
                <a:cs typeface="Arial" charset="0"/>
              </a:rPr>
              <a:t>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smtClean="0">
                <a:solidFill>
                  <a:srgbClr val="FFFF00"/>
                </a:solidFill>
                <a:latin typeface="Arial" charset="0"/>
                <a:cs typeface="Arial" charset="0"/>
              </a:rPr>
              <a:t>b</a:t>
            </a:r>
            <a:r>
              <a:rPr lang="en-US" sz="2800" b="1" i="1" kern="1200" baseline="-25000" dirty="0" smtClean="0">
                <a:solidFill>
                  <a:srgbClr val="FFFF00"/>
                </a:solidFill>
                <a:latin typeface="Arial" charset="0"/>
                <a:cs typeface="Arial" charset="0"/>
              </a:rPr>
              <a:t>i</a:t>
            </a:r>
            <a:r>
              <a:rPr lang="en-US" sz="2800" i="1" kern="1200" dirty="0" smtClean="0">
                <a:latin typeface="Arial" charset="0"/>
                <a:cs typeface="Arial" charset="0"/>
              </a:rPr>
              <a:t> ,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for every list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of the other players’ actions, </a:t>
            </a:r>
            <a:r>
              <a:rPr lang="en-US" sz="2800" kern="1200" dirty="0" smtClean="0">
                <a:latin typeface="Arial" charset="0"/>
                <a:cs typeface="Arial" charset="0"/>
              </a:rPr>
              <a:t>where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 is a payoff function that represents player </a:t>
            </a:r>
            <a:r>
              <a:rPr lang="en-US" sz="2800" i="1" kern="1200" dirty="0" err="1" smtClean="0">
                <a:latin typeface="Arial" charset="0"/>
                <a:cs typeface="Arial" charset="0"/>
              </a:rPr>
              <a:t>i’s</a:t>
            </a:r>
            <a:r>
              <a:rPr lang="en-US" sz="2800" i="1" kern="1200" dirty="0" smtClean="0">
                <a:latin typeface="Arial" charset="0"/>
                <a:cs typeface="Arial" charset="0"/>
              </a:rPr>
              <a:t> preferences</a:t>
            </a:r>
          </a:p>
          <a:p>
            <a:pPr lvl="1"/>
            <a:r>
              <a:rPr lang="en-US" sz="2000" i="1" kern="1200" dirty="0" smtClean="0">
                <a:latin typeface="Arial" charset="0"/>
                <a:cs typeface="Arial" charset="0"/>
              </a:rPr>
              <a:t>For every combination of others players’ actions payoff when playing </a:t>
            </a:r>
            <a:r>
              <a:rPr lang="en-US" sz="2000" i="1" kern="1200" dirty="0" smtClean="0">
                <a:solidFill>
                  <a:srgbClr val="FFFF00"/>
                </a:solidFill>
                <a:latin typeface="Arial" charset="0"/>
                <a:cs typeface="Arial" charset="0"/>
              </a:rPr>
              <a:t>a</a:t>
            </a:r>
            <a:r>
              <a:rPr lang="en-US" sz="2000" i="1" kern="1200" dirty="0" smtClean="0">
                <a:latin typeface="Arial" charset="0"/>
                <a:cs typeface="Arial" charset="0"/>
              </a:rPr>
              <a:t> is strictly higher than when playing </a:t>
            </a:r>
            <a:r>
              <a:rPr lang="en-US" sz="2000" i="1" kern="1200" dirty="0" smtClean="0">
                <a:solidFill>
                  <a:srgbClr val="FFFF00"/>
                </a:solidFill>
                <a:latin typeface="Arial" charset="0"/>
                <a:cs typeface="Arial" charset="0"/>
              </a:rPr>
              <a:t>b</a:t>
            </a:r>
          </a:p>
          <a:p>
            <a:pPr lvl="1">
              <a:buFont typeface="Arial" pitchFamily="34" charset="0"/>
              <a:buChar char="•"/>
            </a:pPr>
            <a:r>
              <a:rPr lang="en-US" sz="2400" i="1" kern="1200" dirty="0" smtClean="0">
                <a:latin typeface="Arial" charset="0"/>
                <a:cs typeface="Arial" charset="0"/>
              </a:rPr>
              <a:t>a</a:t>
            </a:r>
            <a:r>
              <a:rPr lang="en-US" sz="2400" i="1" kern="1200" baseline="-25000" dirty="0" smtClean="0">
                <a:latin typeface="Arial" charset="0"/>
                <a:cs typeface="Arial" charset="0"/>
              </a:rPr>
              <a:t>−I </a:t>
            </a:r>
            <a:r>
              <a:rPr lang="sk-SK" sz="2400" i="1" kern="1200" dirty="0" smtClean="0">
                <a:latin typeface="Arial" charset="0"/>
                <a:cs typeface="Arial" charset="0"/>
              </a:rPr>
              <a:t>=</a:t>
            </a:r>
            <a:r>
              <a:rPr lang="en-US" sz="2400" i="1" kern="1200" dirty="0" smtClean="0">
                <a:latin typeface="Arial" charset="0"/>
                <a:cs typeface="Arial" charset="0"/>
              </a:rPr>
              <a:t>{a</a:t>
            </a:r>
            <a:r>
              <a:rPr lang="en-US" sz="2400" i="1" kern="1200" baseline="-25000" dirty="0" smtClean="0">
                <a:latin typeface="Arial" charset="0"/>
                <a:cs typeface="Arial" charset="0"/>
              </a:rPr>
              <a:t>1</a:t>
            </a:r>
            <a:r>
              <a:rPr lang="en-US" sz="2400" i="1" kern="1200" dirty="0" smtClean="0">
                <a:latin typeface="Arial" charset="0"/>
                <a:cs typeface="Arial" charset="0"/>
              </a:rPr>
              <a:t>, … , a</a:t>
            </a:r>
            <a:r>
              <a:rPr lang="en-US" sz="2400" i="1" kern="1200" baseline="-25000" dirty="0" smtClean="0">
                <a:latin typeface="Arial" charset="0"/>
                <a:cs typeface="Arial" charset="0"/>
              </a:rPr>
              <a:t>i-1</a:t>
            </a:r>
            <a:r>
              <a:rPr lang="en-US" sz="2400" i="1" kern="1200" dirty="0" smtClean="0">
                <a:latin typeface="Arial" charset="0"/>
                <a:cs typeface="Arial" charset="0"/>
              </a:rPr>
              <a:t>, a</a:t>
            </a:r>
            <a:r>
              <a:rPr lang="en-US" sz="2400" i="1" kern="1200" baseline="-25000" dirty="0" smtClean="0">
                <a:latin typeface="Arial" charset="0"/>
                <a:cs typeface="Arial" charset="0"/>
              </a:rPr>
              <a:t>i+1</a:t>
            </a:r>
            <a:r>
              <a:rPr lang="en-US" sz="2400" i="1" kern="1200" dirty="0" smtClean="0">
                <a:latin typeface="Arial" charset="0"/>
                <a:cs typeface="Arial" charset="0"/>
              </a:rPr>
              <a:t>,…, </a:t>
            </a:r>
            <a:r>
              <a:rPr lang="en-US" sz="2400" i="1" kern="1200" dirty="0" err="1" smtClean="0">
                <a:latin typeface="Arial" charset="0"/>
                <a:cs typeface="Arial" charset="0"/>
              </a:rPr>
              <a:t>a</a:t>
            </a:r>
            <a:r>
              <a:rPr lang="en-US" sz="2400" i="1" kern="1200" baseline="-25000" dirty="0" err="1" smtClean="0">
                <a:latin typeface="Arial" charset="0"/>
                <a:cs typeface="Arial" charset="0"/>
              </a:rPr>
              <a:t>N</a:t>
            </a:r>
            <a:r>
              <a:rPr lang="en-US" sz="2400" i="1" kern="1200" dirty="0" smtClean="0">
                <a:latin typeface="Arial" charset="0"/>
                <a:cs typeface="Arial" charset="0"/>
              </a:rPr>
              <a:t>}</a:t>
            </a:r>
            <a:r>
              <a:rPr lang="sk-SK" sz="2400" i="1" kern="1200" dirty="0" smtClean="0">
                <a:latin typeface="Arial" charset="0"/>
                <a:cs typeface="Arial" charset="0"/>
              </a:rPr>
              <a:t> </a:t>
            </a:r>
            <a:r>
              <a:rPr lang="en-US" sz="2400" i="1" kern="1200" dirty="0" smtClean="0">
                <a:latin typeface="Arial" charset="0"/>
                <a:cs typeface="Arial" charset="0"/>
              </a:rPr>
              <a:t> - actions of others players</a:t>
            </a:r>
          </a:p>
          <a:p>
            <a:pPr>
              <a:buFont typeface="Arial" pitchFamily="34" charset="0"/>
              <a:buChar char="•"/>
            </a:pPr>
            <a:r>
              <a:rPr lang="en-US" sz="2800" dirty="0" smtClean="0"/>
              <a:t>Definition: If any action strictly dominates the action </a:t>
            </a:r>
            <a:r>
              <a:rPr lang="en-US" sz="2800" dirty="0" smtClean="0">
                <a:solidFill>
                  <a:srgbClr val="FFFF00"/>
                </a:solidFill>
              </a:rPr>
              <a:t>b</a:t>
            </a:r>
            <a:r>
              <a:rPr lang="en-US" sz="2800" b="1" i="1" kern="1200" baseline="-25000" dirty="0" smtClean="0">
                <a:solidFill>
                  <a:srgbClr val="FFFF00"/>
                </a:solidFill>
                <a:latin typeface="Arial" charset="0"/>
                <a:cs typeface="Arial" charset="0"/>
              </a:rPr>
              <a:t>i</a:t>
            </a:r>
            <a:r>
              <a:rPr lang="en-US" sz="2800" i="1" dirty="0" smtClean="0"/>
              <a:t>, we say that </a:t>
            </a:r>
            <a:r>
              <a:rPr lang="en-US" sz="2800" i="1" dirty="0" smtClean="0">
                <a:solidFill>
                  <a:srgbClr val="FFFF00"/>
                </a:solidFill>
              </a:rPr>
              <a:t>b</a:t>
            </a:r>
            <a:r>
              <a:rPr lang="en-US" sz="2800" b="1" i="1" kern="1200" baseline="-25000" dirty="0" smtClean="0">
                <a:solidFill>
                  <a:srgbClr val="FFFF00"/>
                </a:solidFill>
                <a:latin typeface="Arial" charset="0"/>
                <a:cs typeface="Arial" charset="0"/>
              </a:rPr>
              <a:t>i</a:t>
            </a:r>
            <a:r>
              <a:rPr lang="en-US" sz="2800" i="1" dirty="0" smtClean="0"/>
              <a:t> is </a:t>
            </a:r>
            <a:r>
              <a:rPr lang="en-US" sz="2800" b="1" i="1" dirty="0" smtClean="0">
                <a:solidFill>
                  <a:srgbClr val="FFFF00"/>
                </a:solidFill>
              </a:rPr>
              <a:t>strictly</a:t>
            </a:r>
            <a:r>
              <a:rPr lang="en-US" sz="2800" b="1" i="1" dirty="0" smtClean="0"/>
              <a:t> </a:t>
            </a:r>
            <a:r>
              <a:rPr lang="en-US" sz="2800" b="1" i="1" dirty="0" smtClean="0">
                <a:solidFill>
                  <a:srgbClr val="FFFF00"/>
                </a:solidFill>
              </a:rPr>
              <a:t>dominated</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Weakly Dominated strategies</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dirty="0" smtClean="0"/>
              <a:t>Definition: </a:t>
            </a:r>
            <a:r>
              <a:rPr lang="en-US" sz="2800" i="1" kern="1200" dirty="0" smtClean="0">
                <a:latin typeface="Arial" charset="0"/>
                <a:cs typeface="Arial" charset="0"/>
              </a:rPr>
              <a:t> </a:t>
            </a:r>
            <a:r>
              <a:rPr lang="en-US" sz="2800" kern="1200" dirty="0" smtClean="0">
                <a:latin typeface="Arial" charset="0"/>
                <a:cs typeface="Arial" charset="0"/>
              </a:rPr>
              <a:t>player </a:t>
            </a:r>
            <a:r>
              <a:rPr lang="en-US" sz="2800" i="1" kern="1200" dirty="0" err="1" smtClean="0">
                <a:latin typeface="Arial" charset="0"/>
                <a:cs typeface="Arial" charset="0"/>
              </a:rPr>
              <a:t>i’s</a:t>
            </a:r>
            <a:r>
              <a:rPr lang="en-US" sz="2800" i="1" kern="1200" dirty="0" smtClean="0">
                <a:latin typeface="Arial" charset="0"/>
                <a:cs typeface="Arial" charset="0"/>
              </a:rPr>
              <a:t> action </a:t>
            </a:r>
            <a:r>
              <a:rPr lang="en-US" sz="2800" b="1" i="1" kern="1200" dirty="0" err="1" smtClean="0">
                <a:solidFill>
                  <a:srgbClr val="FFFF00"/>
                </a:solidFill>
                <a:latin typeface="Arial" charset="0"/>
                <a:cs typeface="Arial" charset="0"/>
              </a:rPr>
              <a:t>a</a:t>
            </a:r>
            <a:r>
              <a:rPr lang="en-US" sz="2800" b="1" i="1" kern="1200" baseline="-25000" dirty="0" err="1" smtClean="0">
                <a:solidFill>
                  <a:srgbClr val="FFFF00"/>
                </a:solidFill>
                <a:latin typeface="Arial" charset="0"/>
                <a:cs typeface="Arial" charset="0"/>
              </a:rPr>
              <a:t>i</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weakly dominates her action b</a:t>
            </a:r>
            <a:r>
              <a:rPr lang="en-US" sz="2800" b="1" i="1" kern="1200" baseline="-25000" dirty="0" smtClean="0">
                <a:solidFill>
                  <a:srgbClr val="FFFF00"/>
                </a:solidFill>
                <a:latin typeface="Arial" charset="0"/>
                <a:cs typeface="Arial" charset="0"/>
              </a:rPr>
              <a:t>i</a:t>
            </a:r>
            <a:r>
              <a:rPr lang="en-US" sz="2800" b="1" i="1" kern="1200" dirty="0" smtClean="0">
                <a:latin typeface="Arial" charset="0"/>
                <a:cs typeface="Arial" charset="0"/>
              </a:rPr>
              <a:t> if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err="1" smtClean="0">
                <a:solidFill>
                  <a:srgbClr val="FFFF00"/>
                </a:solidFill>
                <a:latin typeface="Arial" charset="0"/>
                <a:cs typeface="Arial" charset="0"/>
              </a:rPr>
              <a:t>a</a:t>
            </a:r>
            <a:r>
              <a:rPr lang="en-US" sz="2800" b="1" i="1" kern="1200" baseline="-25000" dirty="0" err="1" smtClean="0">
                <a:solidFill>
                  <a:srgbClr val="FFFF00"/>
                </a:solidFill>
                <a:latin typeface="Arial" charset="0"/>
                <a:cs typeface="Arial" charset="0"/>
              </a:rPr>
              <a:t>i</a:t>
            </a:r>
            <a:r>
              <a:rPr lang="en-US" sz="2800" i="1" kern="1200" dirty="0" smtClean="0">
                <a:latin typeface="Arial" charset="0"/>
                <a:cs typeface="Arial" charset="0"/>
              </a:rPr>
              <a: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a:t>
            </a:r>
            <a:r>
              <a:rPr lang="en-US" sz="2800" i="1" kern="1200" dirty="0" smtClean="0">
                <a:solidFill>
                  <a:srgbClr val="C00000"/>
                </a:solidFill>
                <a:latin typeface="Arial" charset="0"/>
                <a:cs typeface="Arial" charset="0"/>
              </a:rPr>
              <a:t>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smtClean="0">
                <a:solidFill>
                  <a:srgbClr val="FFFF00"/>
                </a:solidFill>
                <a:latin typeface="Arial" charset="0"/>
                <a:cs typeface="Arial" charset="0"/>
              </a:rPr>
              <a:t>b</a:t>
            </a:r>
            <a:r>
              <a:rPr lang="en-US" sz="2800" b="1" i="1" kern="1200" baseline="-25000" dirty="0" smtClean="0">
                <a:solidFill>
                  <a:srgbClr val="FFFF00"/>
                </a:solidFill>
                <a:latin typeface="Arial" charset="0"/>
                <a:cs typeface="Arial" charset="0"/>
              </a:rPr>
              <a:t>i</a:t>
            </a:r>
            <a:r>
              <a:rPr lang="en-US" sz="2800" i="1" kern="1200" dirty="0" smtClean="0">
                <a:latin typeface="Arial" charset="0"/>
                <a:cs typeface="Arial" charset="0"/>
              </a:rPr>
              <a:t> ,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for every list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of the other players’ actions, </a:t>
            </a:r>
            <a:r>
              <a:rPr lang="en-US" sz="2800" kern="1200" dirty="0" smtClean="0">
                <a:latin typeface="Arial" charset="0"/>
                <a:cs typeface="Arial" charset="0"/>
              </a:rPr>
              <a:t>where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 is a payoff function that represents player </a:t>
            </a:r>
            <a:r>
              <a:rPr lang="en-US" sz="2800" i="1" kern="1200" dirty="0" err="1" smtClean="0">
                <a:latin typeface="Arial" charset="0"/>
                <a:cs typeface="Arial" charset="0"/>
              </a:rPr>
              <a:t>i’s</a:t>
            </a:r>
            <a:r>
              <a:rPr lang="en-US" sz="2800" i="1" kern="1200" dirty="0" smtClean="0">
                <a:latin typeface="Arial" charset="0"/>
                <a:cs typeface="Arial" charset="0"/>
              </a:rPr>
              <a:t> preferences</a:t>
            </a:r>
          </a:p>
          <a:p>
            <a:pPr lvl="1"/>
            <a:r>
              <a:rPr lang="en-US" sz="2400" i="1" kern="1200" dirty="0" smtClean="0">
                <a:latin typeface="Arial" charset="0"/>
                <a:cs typeface="Arial" charset="0"/>
              </a:rPr>
              <a:t>For every combination of others players’ actions payoff when playing </a:t>
            </a:r>
            <a:r>
              <a:rPr lang="en-US" sz="2400" i="1" kern="1200" dirty="0" smtClean="0">
                <a:solidFill>
                  <a:srgbClr val="FFFF00"/>
                </a:solidFill>
                <a:latin typeface="Arial" charset="0"/>
                <a:cs typeface="Arial" charset="0"/>
              </a:rPr>
              <a:t>a</a:t>
            </a:r>
            <a:r>
              <a:rPr lang="en-US" sz="2400" i="1" kern="1200" dirty="0" smtClean="0">
                <a:latin typeface="Arial" charset="0"/>
                <a:cs typeface="Arial" charset="0"/>
              </a:rPr>
              <a:t> is equal or higher than when playing </a:t>
            </a:r>
            <a:r>
              <a:rPr lang="en-US" sz="2400" i="1" kern="1200" dirty="0" smtClean="0">
                <a:solidFill>
                  <a:srgbClr val="FFFF00"/>
                </a:solidFill>
                <a:latin typeface="Arial" charset="0"/>
                <a:cs typeface="Arial" charset="0"/>
              </a:rPr>
              <a:t>b</a:t>
            </a:r>
          </a:p>
          <a:p>
            <a:pPr lvl="1">
              <a:buFont typeface="Arial" pitchFamily="34" charset="0"/>
              <a:buChar char="•"/>
            </a:pPr>
            <a:r>
              <a:rPr lang="en-US" sz="2400" i="1" kern="1200" dirty="0" smtClean="0">
                <a:latin typeface="Arial" charset="0"/>
                <a:cs typeface="Arial" charset="0"/>
              </a:rPr>
              <a:t>a</a:t>
            </a:r>
            <a:r>
              <a:rPr lang="en-US" sz="2400" i="1" kern="1200" baseline="-25000" dirty="0" smtClean="0">
                <a:latin typeface="Arial" charset="0"/>
                <a:cs typeface="Arial" charset="0"/>
              </a:rPr>
              <a:t>−I </a:t>
            </a:r>
            <a:r>
              <a:rPr lang="sk-SK" sz="2400" i="1" kern="1200" dirty="0" smtClean="0">
                <a:latin typeface="Arial" charset="0"/>
                <a:cs typeface="Arial" charset="0"/>
              </a:rPr>
              <a:t>=</a:t>
            </a:r>
            <a:r>
              <a:rPr lang="en-US" sz="2400" i="1" kern="1200" dirty="0" smtClean="0">
                <a:latin typeface="Arial" charset="0"/>
                <a:cs typeface="Arial" charset="0"/>
              </a:rPr>
              <a:t>{a</a:t>
            </a:r>
            <a:r>
              <a:rPr lang="en-US" sz="2400" i="1" kern="1200" baseline="-25000" dirty="0" smtClean="0">
                <a:latin typeface="Arial" charset="0"/>
                <a:cs typeface="Arial" charset="0"/>
              </a:rPr>
              <a:t>1</a:t>
            </a:r>
            <a:r>
              <a:rPr lang="en-US" sz="2400" i="1" kern="1200" dirty="0" smtClean="0">
                <a:latin typeface="Arial" charset="0"/>
                <a:cs typeface="Arial" charset="0"/>
              </a:rPr>
              <a:t>, … , a</a:t>
            </a:r>
            <a:r>
              <a:rPr lang="en-US" sz="2400" i="1" kern="1200" baseline="-25000" dirty="0" smtClean="0">
                <a:latin typeface="Arial" charset="0"/>
                <a:cs typeface="Arial" charset="0"/>
              </a:rPr>
              <a:t>i-1</a:t>
            </a:r>
            <a:r>
              <a:rPr lang="en-US" sz="2400" i="1" kern="1200" dirty="0" smtClean="0">
                <a:latin typeface="Arial" charset="0"/>
                <a:cs typeface="Arial" charset="0"/>
              </a:rPr>
              <a:t>, a</a:t>
            </a:r>
            <a:r>
              <a:rPr lang="en-US" sz="2400" i="1" kern="1200" baseline="-25000" dirty="0" smtClean="0">
                <a:latin typeface="Arial" charset="0"/>
                <a:cs typeface="Arial" charset="0"/>
              </a:rPr>
              <a:t>i+1</a:t>
            </a:r>
            <a:r>
              <a:rPr lang="en-US" sz="2400" i="1" kern="1200" dirty="0" smtClean="0">
                <a:latin typeface="Arial" charset="0"/>
                <a:cs typeface="Arial" charset="0"/>
              </a:rPr>
              <a:t>,…, </a:t>
            </a:r>
            <a:r>
              <a:rPr lang="en-US" sz="2400" i="1" kern="1200" dirty="0" err="1" smtClean="0">
                <a:latin typeface="Arial" charset="0"/>
                <a:cs typeface="Arial" charset="0"/>
              </a:rPr>
              <a:t>a</a:t>
            </a:r>
            <a:r>
              <a:rPr lang="en-US" sz="2400" i="1" kern="1200" baseline="-25000" dirty="0" err="1" smtClean="0">
                <a:latin typeface="Arial" charset="0"/>
                <a:cs typeface="Arial" charset="0"/>
              </a:rPr>
              <a:t>N</a:t>
            </a:r>
            <a:r>
              <a:rPr lang="en-US" sz="2400" i="1" kern="1200" dirty="0" smtClean="0">
                <a:latin typeface="Arial" charset="0"/>
                <a:cs typeface="Arial" charset="0"/>
              </a:rPr>
              <a:t>}</a:t>
            </a:r>
            <a:r>
              <a:rPr lang="sk-SK" sz="2400" i="1" kern="1200" dirty="0" smtClean="0">
                <a:latin typeface="Arial" charset="0"/>
                <a:cs typeface="Arial" charset="0"/>
              </a:rPr>
              <a:t> </a:t>
            </a:r>
            <a:r>
              <a:rPr lang="en-US" sz="2400" i="1" kern="1200" dirty="0" smtClean="0">
                <a:latin typeface="Arial" charset="0"/>
                <a:cs typeface="Arial" charset="0"/>
              </a:rPr>
              <a:t> - actions of others players</a:t>
            </a:r>
          </a:p>
          <a:p>
            <a:pPr>
              <a:buFont typeface="Arial" pitchFamily="34" charset="0"/>
              <a:buChar char="•"/>
            </a:pPr>
            <a:r>
              <a:rPr lang="en-US" sz="2800" dirty="0" smtClean="0"/>
              <a:t>Definition: If any action weakly dominates the action </a:t>
            </a:r>
            <a:r>
              <a:rPr lang="en-US" sz="2800" dirty="0" smtClean="0">
                <a:solidFill>
                  <a:srgbClr val="FFFF00"/>
                </a:solidFill>
              </a:rPr>
              <a:t>b</a:t>
            </a:r>
            <a:r>
              <a:rPr lang="en-US" sz="2800" b="1" i="1" kern="1200" baseline="-25000" dirty="0" smtClean="0">
                <a:solidFill>
                  <a:srgbClr val="FFFF00"/>
                </a:solidFill>
                <a:latin typeface="Arial" charset="0"/>
                <a:cs typeface="Arial" charset="0"/>
              </a:rPr>
              <a:t>i</a:t>
            </a:r>
            <a:r>
              <a:rPr lang="en-US" sz="2800" i="1" dirty="0" smtClean="0"/>
              <a:t>, we say that </a:t>
            </a:r>
            <a:r>
              <a:rPr lang="en-US" sz="2800" i="1" dirty="0" smtClean="0">
                <a:solidFill>
                  <a:srgbClr val="FFFF00"/>
                </a:solidFill>
              </a:rPr>
              <a:t>b</a:t>
            </a:r>
            <a:r>
              <a:rPr lang="en-US" sz="2800" b="1" i="1" kern="1200" baseline="-25000" dirty="0" smtClean="0">
                <a:solidFill>
                  <a:srgbClr val="FFFF00"/>
                </a:solidFill>
                <a:latin typeface="Arial" charset="0"/>
                <a:cs typeface="Arial" charset="0"/>
              </a:rPr>
              <a:t>i</a:t>
            </a:r>
            <a:r>
              <a:rPr lang="en-US" sz="2800" i="1" dirty="0" smtClean="0"/>
              <a:t> is </a:t>
            </a:r>
            <a:r>
              <a:rPr lang="en-US" sz="2800" b="1" i="1" dirty="0" smtClean="0">
                <a:solidFill>
                  <a:srgbClr val="FFFF00"/>
                </a:solidFill>
              </a:rPr>
              <a:t>weakly</a:t>
            </a:r>
            <a:r>
              <a:rPr lang="en-US" sz="2800" b="1" i="1" dirty="0" smtClean="0"/>
              <a:t> </a:t>
            </a:r>
            <a:r>
              <a:rPr lang="en-US" sz="2800" b="1" i="1" dirty="0" smtClean="0">
                <a:solidFill>
                  <a:srgbClr val="FFFF00"/>
                </a:solidFill>
              </a:rPr>
              <a:t>dominated</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a:t>
            </a:r>
            <a:endParaRPr lang="en-US" dirty="0"/>
          </a:p>
        </p:txBody>
      </p:sp>
      <p:sp>
        <p:nvSpPr>
          <p:cNvPr id="3" name="Content Placeholder 2"/>
          <p:cNvSpPr>
            <a:spLocks noGrp="1"/>
          </p:cNvSpPr>
          <p:nvPr>
            <p:ph idx="1"/>
          </p:nvPr>
        </p:nvSpPr>
        <p:spPr/>
        <p:txBody>
          <a:bodyPr/>
          <a:lstStyle/>
          <a:p>
            <a:endParaRPr lang="en-US" dirty="0" smtClean="0"/>
          </a:p>
          <a:p>
            <a:r>
              <a:rPr lang="en-US" dirty="0" smtClean="0"/>
              <a:t>Definition: </a:t>
            </a:r>
          </a:p>
          <a:p>
            <a:pPr lvl="1">
              <a:buNone/>
            </a:pPr>
            <a:r>
              <a:rPr lang="en-US" dirty="0" smtClean="0"/>
              <a:t>   A </a:t>
            </a:r>
            <a:r>
              <a:rPr lang="en-US" i="1" dirty="0" smtClean="0">
                <a:solidFill>
                  <a:srgbClr val="FFFF00"/>
                </a:solidFill>
              </a:rPr>
              <a:t>Nash equilibrium</a:t>
            </a:r>
            <a:r>
              <a:rPr lang="en-US" i="1" dirty="0" smtClean="0"/>
              <a:t> </a:t>
            </a:r>
            <a:r>
              <a:rPr lang="en-US" i="1" dirty="0" smtClean="0">
                <a:solidFill>
                  <a:srgbClr val="FFFF00"/>
                </a:solidFill>
              </a:rPr>
              <a:t>(NE)</a:t>
            </a:r>
            <a:r>
              <a:rPr lang="en-US" i="1" dirty="0" smtClean="0"/>
              <a:t> is an action profile </a:t>
            </a:r>
            <a:r>
              <a:rPr lang="en-US" i="1" dirty="0" smtClean="0">
                <a:solidFill>
                  <a:srgbClr val="FFFF00"/>
                </a:solidFill>
              </a:rPr>
              <a:t>a</a:t>
            </a:r>
            <a:r>
              <a:rPr lang="en-US" i="1" baseline="30000" dirty="0" smtClean="0">
                <a:solidFill>
                  <a:srgbClr val="FFFF00"/>
                </a:solidFill>
              </a:rPr>
              <a:t>∗</a:t>
            </a:r>
            <a:r>
              <a:rPr lang="en-US" i="1" dirty="0" smtClean="0"/>
              <a:t> with the property that no </a:t>
            </a:r>
            <a:r>
              <a:rPr lang="en-US" dirty="0" smtClean="0"/>
              <a:t>player </a:t>
            </a:r>
            <a:r>
              <a:rPr lang="en-US" i="1" dirty="0" err="1" smtClean="0"/>
              <a:t>i</a:t>
            </a:r>
            <a:r>
              <a:rPr lang="en-US" i="1" dirty="0" smtClean="0"/>
              <a:t> can do better by choosing an action different from </a:t>
            </a:r>
            <a:r>
              <a:rPr lang="en-US" i="1" dirty="0" err="1" smtClean="0">
                <a:solidFill>
                  <a:srgbClr val="FFFF00"/>
                </a:solidFill>
              </a:rPr>
              <a:t>a</a:t>
            </a:r>
            <a:r>
              <a:rPr lang="en-US" i="1" baseline="30000" dirty="0" err="1" smtClean="0">
                <a:solidFill>
                  <a:srgbClr val="FFFF00"/>
                </a:solidFill>
              </a:rPr>
              <a:t>∗</a:t>
            </a:r>
            <a:r>
              <a:rPr lang="en-US" i="1" baseline="-25000" dirty="0" err="1" smtClean="0">
                <a:solidFill>
                  <a:srgbClr val="FFFF00"/>
                </a:solidFill>
              </a:rPr>
              <a:t>i</a:t>
            </a:r>
            <a:r>
              <a:rPr lang="en-US" i="1" dirty="0" smtClean="0"/>
              <a:t> , given </a:t>
            </a:r>
            <a:r>
              <a:rPr lang="en-US" dirty="0" smtClean="0"/>
              <a:t>that every other player </a:t>
            </a:r>
            <a:r>
              <a:rPr lang="en-US" i="1" dirty="0" smtClean="0"/>
              <a:t>j adheres to </a:t>
            </a:r>
            <a:r>
              <a:rPr lang="en-US" i="1" dirty="0" err="1" smtClean="0">
                <a:solidFill>
                  <a:srgbClr val="FFFF00"/>
                </a:solidFill>
              </a:rPr>
              <a:t>a</a:t>
            </a:r>
            <a:r>
              <a:rPr lang="en-US" i="1" baseline="30000" dirty="0" err="1" smtClean="0">
                <a:solidFill>
                  <a:srgbClr val="FFFF00"/>
                </a:solidFill>
              </a:rPr>
              <a:t>∗</a:t>
            </a:r>
            <a:r>
              <a:rPr lang="en-US" i="1" baseline="-25000" dirty="0" err="1" smtClean="0">
                <a:solidFill>
                  <a:srgbClr val="FFFF00"/>
                </a:solidFill>
              </a:rPr>
              <a:t>j</a:t>
            </a:r>
            <a:endParaRPr lang="en-US" i="1" baseline="-25000" dirty="0" smtClean="0">
              <a:solidFill>
                <a:srgbClr val="FFFF00"/>
              </a:solidFill>
            </a:endParaRPr>
          </a:p>
          <a:p>
            <a:pPr lvl="1"/>
            <a:endParaRPr lang="en-US" baseline="-250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 - assumptions</a:t>
            </a:r>
            <a:endParaRPr lang="en-US" dirty="0"/>
          </a:p>
        </p:txBody>
      </p:sp>
      <p:sp>
        <p:nvSpPr>
          <p:cNvPr id="3" name="Content Placeholder 2"/>
          <p:cNvSpPr>
            <a:spLocks noGrp="1"/>
          </p:cNvSpPr>
          <p:nvPr>
            <p:ph idx="1"/>
          </p:nvPr>
        </p:nvSpPr>
        <p:spPr>
          <a:xfrm>
            <a:off x="457200" y="1484313"/>
            <a:ext cx="8686800" cy="4608512"/>
          </a:xfrm>
        </p:spPr>
        <p:txBody>
          <a:bodyPr/>
          <a:lstStyle/>
          <a:p>
            <a:r>
              <a:rPr lang="en-US" sz="2400" kern="1200" dirty="0" smtClean="0">
                <a:solidFill>
                  <a:srgbClr val="FFFF00"/>
                </a:solidFill>
                <a:latin typeface="Arial" charset="0"/>
                <a:cs typeface="Arial" charset="0"/>
              </a:rPr>
              <a:t>Each player chooses best available action</a:t>
            </a:r>
          </a:p>
          <a:p>
            <a:pPr lvl="1"/>
            <a:r>
              <a:rPr lang="en-US" sz="2400" kern="1200" dirty="0" smtClean="0">
                <a:latin typeface="Arial" charset="0"/>
                <a:cs typeface="Arial" charset="0"/>
              </a:rPr>
              <a:t>Best action depends on other players’ actions</a:t>
            </a:r>
          </a:p>
          <a:p>
            <a:r>
              <a:rPr lang="en-US" sz="2400" kern="1200" dirty="0" smtClean="0">
                <a:solidFill>
                  <a:srgbClr val="FFFF00"/>
                </a:solidFill>
                <a:latin typeface="Arial" charset="0"/>
                <a:cs typeface="Arial" charset="0"/>
              </a:rPr>
              <a:t>Each player has belief about other players’ actions</a:t>
            </a:r>
          </a:p>
          <a:p>
            <a:pPr lvl="1"/>
            <a:r>
              <a:rPr lang="en-US" sz="2400" kern="1200" dirty="0" smtClean="0">
                <a:latin typeface="Arial" charset="0"/>
                <a:cs typeface="Arial" charset="0"/>
              </a:rPr>
              <a:t>Derived from past experience playing the game</a:t>
            </a:r>
          </a:p>
          <a:p>
            <a:pPr lvl="1"/>
            <a:r>
              <a:rPr lang="en-US" sz="2400" kern="1200" dirty="0" smtClean="0">
                <a:latin typeface="Arial" charset="0"/>
                <a:cs typeface="Arial" charset="0"/>
              </a:rPr>
              <a:t>Experience sufficient to know how opponents will behave</a:t>
            </a:r>
          </a:p>
          <a:p>
            <a:pPr lvl="1"/>
            <a:r>
              <a:rPr lang="en-US" sz="2400" kern="1200" dirty="0" smtClean="0">
                <a:latin typeface="Arial" charset="0"/>
                <a:cs typeface="Arial" charset="0"/>
              </a:rPr>
              <a:t>Does not know action of her particular opponents</a:t>
            </a:r>
          </a:p>
          <a:p>
            <a:r>
              <a:rPr lang="en-US" sz="2400" kern="1200" dirty="0" smtClean="0">
                <a:solidFill>
                  <a:srgbClr val="FFFF00"/>
                </a:solidFill>
                <a:latin typeface="Arial" charset="0"/>
                <a:cs typeface="Arial" charset="0"/>
              </a:rPr>
              <a:t>Idealized circumstances:</a:t>
            </a:r>
          </a:p>
          <a:p>
            <a:pPr lvl="1"/>
            <a:r>
              <a:rPr lang="en-US" sz="2400" kern="1200" dirty="0" smtClean="0">
                <a:latin typeface="Arial" charset="0"/>
                <a:cs typeface="Arial" charset="0"/>
              </a:rPr>
              <a:t>For each player - population of many such players; players are selected randomly from each population. Players gain experience about “typical” opponents, but not any specific set of opponents</a:t>
            </a:r>
          </a:p>
          <a:p>
            <a:endParaRPr lang="en-US" sz="2400" kern="1200" dirty="0" smtClean="0">
              <a:solidFill>
                <a:srgbClr val="FFFF00"/>
              </a:solidFill>
              <a:latin typeface="Arial" charset="0"/>
              <a:cs typeface="Arial" charset="0"/>
            </a:endParaRPr>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Nash Equilibrium</a:t>
            </a:r>
            <a:endParaRPr lang="en-US" dirty="0"/>
          </a:p>
        </p:txBody>
      </p:sp>
      <p:sp>
        <p:nvSpPr>
          <p:cNvPr id="3" name="Content Placeholder 2"/>
          <p:cNvSpPr>
            <a:spLocks noGrp="1"/>
          </p:cNvSpPr>
          <p:nvPr>
            <p:ph idx="1"/>
          </p:nvPr>
        </p:nvSpPr>
        <p:spPr>
          <a:xfrm>
            <a:off x="457200" y="1484313"/>
            <a:ext cx="8496360" cy="4608512"/>
          </a:xfrm>
        </p:spPr>
        <p:txBody>
          <a:bodyPr/>
          <a:lstStyle/>
          <a:p>
            <a:r>
              <a:rPr lang="en-US" dirty="0" smtClean="0"/>
              <a:t>Definition: </a:t>
            </a:r>
          </a:p>
          <a:p>
            <a:pPr lvl="1">
              <a:buNone/>
            </a:pPr>
            <a:r>
              <a:rPr lang="en-US" kern="1200" dirty="0" smtClean="0">
                <a:latin typeface="Arial" charset="0"/>
                <a:cs typeface="Arial" charset="0"/>
              </a:rPr>
              <a:t>The action profile </a:t>
            </a:r>
            <a:r>
              <a:rPr lang="en-US" i="1" kern="1200" dirty="0" smtClean="0">
                <a:solidFill>
                  <a:srgbClr val="FFFF00"/>
                </a:solidFill>
                <a:latin typeface="Arial" charset="0"/>
                <a:cs typeface="Arial" charset="0"/>
              </a:rPr>
              <a:t>a</a:t>
            </a:r>
            <a:r>
              <a:rPr lang="en-US" i="1" kern="1200" baseline="30000" dirty="0" smtClean="0">
                <a:solidFill>
                  <a:srgbClr val="FFFF00"/>
                </a:solidFill>
                <a:latin typeface="Arial" charset="0"/>
                <a:cs typeface="Arial" charset="0"/>
              </a:rPr>
              <a:t>∗</a:t>
            </a:r>
            <a:r>
              <a:rPr lang="en-US" i="1" kern="1200" dirty="0" smtClean="0">
                <a:latin typeface="Arial" charset="0"/>
                <a:cs typeface="Arial" charset="0"/>
              </a:rPr>
              <a:t> is a </a:t>
            </a:r>
            <a:r>
              <a:rPr lang="en-US" kern="1200" dirty="0" smtClean="0">
                <a:solidFill>
                  <a:srgbClr val="FFFF00"/>
                </a:solidFill>
                <a:latin typeface="Arial" charset="0"/>
                <a:cs typeface="Arial" charset="0"/>
              </a:rPr>
              <a:t>Nash equilibrium</a:t>
            </a:r>
            <a:r>
              <a:rPr lang="en-US" b="1" i="1" kern="1200" dirty="0" smtClean="0">
                <a:latin typeface="Arial" charset="0"/>
                <a:cs typeface="Arial" charset="0"/>
              </a:rPr>
              <a:t> </a:t>
            </a:r>
            <a:r>
              <a:rPr lang="en-US" kern="1200" dirty="0" smtClean="0">
                <a:latin typeface="Arial" charset="0"/>
                <a:cs typeface="Arial" charset="0"/>
              </a:rPr>
              <a:t>if, for every player </a:t>
            </a:r>
            <a:r>
              <a:rPr lang="en-US" i="1" kern="1200" dirty="0" err="1" smtClean="0">
                <a:latin typeface="Arial" charset="0"/>
                <a:cs typeface="Arial" charset="0"/>
              </a:rPr>
              <a:t>i</a:t>
            </a:r>
            <a:r>
              <a:rPr lang="en-US" i="1" kern="1200" dirty="0" smtClean="0">
                <a:latin typeface="Arial" charset="0"/>
                <a:cs typeface="Arial" charset="0"/>
              </a:rPr>
              <a:t> and every action </a:t>
            </a:r>
            <a:r>
              <a:rPr lang="en-US" i="1" kern="1200" dirty="0" smtClean="0">
                <a:solidFill>
                  <a:srgbClr val="FFFF00"/>
                </a:solidFill>
                <a:latin typeface="Arial" charset="0"/>
                <a:cs typeface="Arial" charset="0"/>
              </a:rPr>
              <a:t>b</a:t>
            </a:r>
            <a:r>
              <a:rPr lang="en-US" i="1" kern="1200" baseline="-25000" dirty="0" smtClean="0">
                <a:solidFill>
                  <a:srgbClr val="FFFF00"/>
                </a:solidFill>
                <a:latin typeface="Arial" charset="0"/>
                <a:cs typeface="Arial" charset="0"/>
              </a:rPr>
              <a:t>i</a:t>
            </a:r>
            <a:r>
              <a:rPr lang="en-US" i="1" kern="1200" dirty="0" smtClean="0">
                <a:latin typeface="Arial" charset="0"/>
                <a:cs typeface="Arial" charset="0"/>
              </a:rPr>
              <a:t> of player </a:t>
            </a:r>
            <a:r>
              <a:rPr lang="en-US" i="1" kern="1200" dirty="0" err="1" smtClean="0">
                <a:latin typeface="Arial" charset="0"/>
                <a:cs typeface="Arial" charset="0"/>
              </a:rPr>
              <a:t>i</a:t>
            </a:r>
            <a:r>
              <a:rPr lang="en-US" i="1" kern="1200" dirty="0" smtClean="0">
                <a:latin typeface="Arial" charset="0"/>
                <a:cs typeface="Arial" charset="0"/>
              </a:rPr>
              <a:t>, </a:t>
            </a:r>
            <a:r>
              <a:rPr lang="en-US" i="1" kern="1200" dirty="0" smtClean="0">
                <a:solidFill>
                  <a:srgbClr val="FFFF00"/>
                </a:solidFill>
                <a:latin typeface="Arial" charset="0"/>
                <a:cs typeface="Arial" charset="0"/>
              </a:rPr>
              <a:t>a</a:t>
            </a:r>
            <a:r>
              <a:rPr lang="en-US" i="1" kern="1200" baseline="30000" dirty="0" smtClean="0">
                <a:solidFill>
                  <a:srgbClr val="FFFF00"/>
                </a:solidFill>
                <a:latin typeface="Arial" charset="0"/>
                <a:cs typeface="Arial" charset="0"/>
              </a:rPr>
              <a:t>∗</a:t>
            </a:r>
            <a:r>
              <a:rPr lang="en-US" i="1" kern="1200" dirty="0" smtClean="0">
                <a:latin typeface="Arial" charset="0"/>
                <a:cs typeface="Arial" charset="0"/>
              </a:rPr>
              <a:t> is at least as good according </a:t>
            </a:r>
            <a:r>
              <a:rPr lang="en-US" kern="1200" dirty="0" smtClean="0">
                <a:latin typeface="Arial" charset="0"/>
                <a:cs typeface="Arial" charset="0"/>
              </a:rPr>
              <a:t>to player </a:t>
            </a:r>
            <a:r>
              <a:rPr lang="en-US" i="1" kern="1200" dirty="0" err="1" smtClean="0">
                <a:latin typeface="Arial" charset="0"/>
                <a:cs typeface="Arial" charset="0"/>
              </a:rPr>
              <a:t>i’s</a:t>
            </a:r>
            <a:r>
              <a:rPr lang="en-US" i="1" kern="1200" dirty="0" smtClean="0">
                <a:latin typeface="Arial" charset="0"/>
                <a:cs typeface="Arial" charset="0"/>
              </a:rPr>
              <a:t> preferences as the action profile </a:t>
            </a:r>
            <a:r>
              <a:rPr lang="en-US" i="1" kern="1200" dirty="0" smtClean="0">
                <a:solidFill>
                  <a:srgbClr val="FFFF00"/>
                </a:solidFill>
                <a:latin typeface="Arial" charset="0"/>
                <a:cs typeface="Arial" charset="0"/>
              </a:rPr>
              <a:t>(b</a:t>
            </a:r>
            <a:r>
              <a:rPr lang="en-US" i="1" kern="1200" baseline="-25000" dirty="0" smtClean="0">
                <a:solidFill>
                  <a:srgbClr val="FFFF00"/>
                </a:solidFill>
                <a:latin typeface="Arial" charset="0"/>
                <a:cs typeface="Arial" charset="0"/>
              </a:rPr>
              <a:t>i</a:t>
            </a:r>
            <a:r>
              <a:rPr lang="en-US" i="1" kern="1200" dirty="0" smtClean="0">
                <a:solidFill>
                  <a:srgbClr val="FFFF00"/>
                </a:solidFill>
                <a:latin typeface="Arial" charset="0"/>
                <a:cs typeface="Arial" charset="0"/>
              </a:rPr>
              <a:t> , a</a:t>
            </a:r>
            <a:r>
              <a:rPr lang="en-US" i="1" kern="1200" baseline="30000" dirty="0" smtClean="0">
                <a:solidFill>
                  <a:srgbClr val="FFFF00"/>
                </a:solidFill>
                <a:latin typeface="Arial" charset="0"/>
                <a:cs typeface="Arial" charset="0"/>
              </a:rPr>
              <a:t>∗</a:t>
            </a:r>
            <a:r>
              <a:rPr lang="en-US" i="1" kern="1200" baseline="-25000" dirty="0" smtClean="0">
                <a:solidFill>
                  <a:srgbClr val="FFFF00"/>
                </a:solidFill>
                <a:latin typeface="Arial" charset="0"/>
                <a:cs typeface="Arial" charset="0"/>
              </a:rPr>
              <a:t>−</a:t>
            </a:r>
            <a:r>
              <a:rPr lang="en-US" i="1" kern="1200" baseline="-25000" dirty="0" err="1" smtClean="0">
                <a:solidFill>
                  <a:srgbClr val="FFFF00"/>
                </a:solidFill>
                <a:latin typeface="Arial" charset="0"/>
                <a:cs typeface="Arial" charset="0"/>
              </a:rPr>
              <a:t>i</a:t>
            </a:r>
            <a:r>
              <a:rPr lang="en-US" i="1" kern="1200" baseline="-25000" dirty="0" smtClean="0">
                <a:solidFill>
                  <a:srgbClr val="FFFF00"/>
                </a:solidFill>
                <a:latin typeface="Arial" charset="0"/>
                <a:cs typeface="Arial" charset="0"/>
              </a:rPr>
              <a:t> </a:t>
            </a:r>
            <a:r>
              <a:rPr lang="en-US" i="1" kern="1200" dirty="0" smtClean="0">
                <a:solidFill>
                  <a:srgbClr val="FFFF00"/>
                </a:solidFill>
                <a:latin typeface="Arial" charset="0"/>
                <a:cs typeface="Arial" charset="0"/>
              </a:rPr>
              <a:t>)</a:t>
            </a:r>
            <a:r>
              <a:rPr lang="en-US" i="1" kern="1200" dirty="0" smtClean="0">
                <a:latin typeface="Arial" charset="0"/>
                <a:cs typeface="Arial" charset="0"/>
              </a:rPr>
              <a:t> in which player </a:t>
            </a:r>
            <a:r>
              <a:rPr lang="en-US" i="1" kern="1200" dirty="0" err="1" smtClean="0">
                <a:latin typeface="Arial" charset="0"/>
                <a:cs typeface="Arial" charset="0"/>
              </a:rPr>
              <a:t>i</a:t>
            </a:r>
            <a:r>
              <a:rPr lang="en-US" i="1" kern="1200" dirty="0" smtClean="0">
                <a:latin typeface="Arial" charset="0"/>
                <a:cs typeface="Arial" charset="0"/>
              </a:rPr>
              <a:t> chooses </a:t>
            </a:r>
            <a:r>
              <a:rPr lang="en-US" i="1" kern="1200" dirty="0" smtClean="0">
                <a:solidFill>
                  <a:srgbClr val="FFFF00"/>
                </a:solidFill>
                <a:latin typeface="Arial" charset="0"/>
                <a:cs typeface="Arial" charset="0"/>
              </a:rPr>
              <a:t>b</a:t>
            </a:r>
            <a:r>
              <a:rPr lang="en-US" i="1" kern="1200" baseline="-25000" dirty="0" smtClean="0">
                <a:solidFill>
                  <a:srgbClr val="FFFF00"/>
                </a:solidFill>
                <a:latin typeface="Arial" charset="0"/>
                <a:cs typeface="Arial" charset="0"/>
              </a:rPr>
              <a:t>i</a:t>
            </a:r>
            <a:r>
              <a:rPr lang="en-US" i="1" kern="1200" dirty="0" smtClean="0">
                <a:latin typeface="Arial" charset="0"/>
                <a:cs typeface="Arial" charset="0"/>
              </a:rPr>
              <a:t>  </a:t>
            </a:r>
            <a:r>
              <a:rPr lang="en-US" kern="1200" dirty="0" smtClean="0">
                <a:latin typeface="Arial" charset="0"/>
                <a:cs typeface="Arial" charset="0"/>
              </a:rPr>
              <a:t>while every other player</a:t>
            </a:r>
            <a:r>
              <a:rPr lang="en-US" i="1" kern="1200" dirty="0" smtClean="0">
                <a:latin typeface="Arial" charset="0"/>
                <a:cs typeface="Arial" charset="0"/>
              </a:rPr>
              <a:t> chooses </a:t>
            </a:r>
            <a:r>
              <a:rPr lang="en-US" i="1" kern="1200" dirty="0" smtClean="0">
                <a:solidFill>
                  <a:srgbClr val="FFFF00"/>
                </a:solidFill>
                <a:latin typeface="Arial" charset="0"/>
                <a:cs typeface="Arial" charset="0"/>
              </a:rPr>
              <a:t>a</a:t>
            </a:r>
            <a:r>
              <a:rPr lang="en-US" i="1" kern="1200" baseline="30000" dirty="0" smtClean="0">
                <a:solidFill>
                  <a:srgbClr val="FFFF00"/>
                </a:solidFill>
                <a:latin typeface="Arial" charset="0"/>
                <a:cs typeface="Arial" charset="0"/>
              </a:rPr>
              <a:t>∗</a:t>
            </a:r>
            <a:r>
              <a:rPr lang="en-US" i="1" kern="1200" baseline="-25000" dirty="0" smtClean="0">
                <a:solidFill>
                  <a:srgbClr val="FFFF00"/>
                </a:solidFill>
                <a:latin typeface="Arial" charset="0"/>
                <a:cs typeface="Arial" charset="0"/>
              </a:rPr>
              <a:t>-i</a:t>
            </a:r>
            <a:r>
              <a:rPr lang="en-US" i="1" kern="1200" dirty="0" smtClean="0">
                <a:solidFill>
                  <a:srgbClr val="FFFF00"/>
                </a:solidFill>
                <a:latin typeface="Arial" charset="0"/>
                <a:cs typeface="Arial" charset="0"/>
              </a:rPr>
              <a:t> </a:t>
            </a:r>
            <a:r>
              <a:rPr lang="en-US" i="1" kern="1200" dirty="0" smtClean="0">
                <a:latin typeface="Arial" charset="0"/>
                <a:cs typeface="Arial" charset="0"/>
              </a:rPr>
              <a:t>. </a:t>
            </a:r>
          </a:p>
          <a:p>
            <a:pPr lvl="1">
              <a:buNone/>
            </a:pPr>
            <a:r>
              <a:rPr lang="en-US" i="1" kern="1200" dirty="0" smtClean="0">
                <a:latin typeface="Arial" charset="0"/>
                <a:cs typeface="Arial" charset="0"/>
              </a:rPr>
              <a:t>Equivalently, for every player </a:t>
            </a:r>
            <a:r>
              <a:rPr lang="en-US" i="1" kern="1200" dirty="0" err="1" smtClean="0">
                <a:latin typeface="Arial" charset="0"/>
                <a:cs typeface="Arial" charset="0"/>
              </a:rPr>
              <a:t>i</a:t>
            </a:r>
            <a:r>
              <a:rPr lang="en-US" i="1" kern="1200" dirty="0" smtClean="0">
                <a:latin typeface="Arial" charset="0"/>
                <a:cs typeface="Arial" charset="0"/>
              </a:rPr>
              <a:t>, </a:t>
            </a:r>
          </a:p>
          <a:p>
            <a:pPr lvl="1">
              <a:buNone/>
            </a:pPr>
            <a:r>
              <a:rPr lang="en-US" i="1" kern="1200" dirty="0" err="1" smtClean="0">
                <a:latin typeface="Arial" charset="0"/>
                <a:cs typeface="Arial" charset="0"/>
              </a:rPr>
              <a:t>u</a:t>
            </a:r>
            <a:r>
              <a:rPr lang="en-US" i="1" kern="1200" baseline="-25000" dirty="0" err="1" smtClean="0">
                <a:latin typeface="Arial" charset="0"/>
                <a:cs typeface="Arial" charset="0"/>
              </a:rPr>
              <a:t>i</a:t>
            </a:r>
            <a:r>
              <a:rPr lang="en-US" i="1" kern="1200" dirty="0" smtClean="0">
                <a:latin typeface="Arial" charset="0"/>
                <a:cs typeface="Arial" charset="0"/>
              </a:rPr>
              <a:t>(a</a:t>
            </a:r>
            <a:r>
              <a:rPr lang="en-US" i="1" kern="1200" baseline="30000" dirty="0" smtClean="0">
                <a:latin typeface="Arial" charset="0"/>
                <a:cs typeface="Arial" charset="0"/>
              </a:rPr>
              <a:t>∗</a:t>
            </a:r>
            <a:r>
              <a:rPr lang="en-US" i="1" kern="1200" dirty="0" smtClean="0">
                <a:latin typeface="Arial" charset="0"/>
                <a:cs typeface="Arial" charset="0"/>
              </a:rPr>
              <a:t>) ≥ </a:t>
            </a:r>
            <a:r>
              <a:rPr lang="en-US" i="1" kern="1200" dirty="0" err="1" smtClean="0">
                <a:latin typeface="Arial" charset="0"/>
                <a:cs typeface="Arial" charset="0"/>
              </a:rPr>
              <a:t>u</a:t>
            </a:r>
            <a:r>
              <a:rPr lang="en-US" i="1" kern="1200" baseline="-25000" dirty="0" err="1" smtClean="0">
                <a:latin typeface="Arial" charset="0"/>
                <a:cs typeface="Arial" charset="0"/>
              </a:rPr>
              <a:t>i</a:t>
            </a:r>
            <a:r>
              <a:rPr lang="en-US" i="1" kern="1200" dirty="0" smtClean="0">
                <a:latin typeface="Arial" charset="0"/>
                <a:cs typeface="Arial" charset="0"/>
              </a:rPr>
              <a:t>(b</a:t>
            </a:r>
            <a:r>
              <a:rPr lang="en-US" i="1" kern="1200" baseline="-25000" dirty="0" smtClean="0">
                <a:latin typeface="Arial" charset="0"/>
                <a:cs typeface="Arial" charset="0"/>
              </a:rPr>
              <a:t>i</a:t>
            </a:r>
            <a:r>
              <a:rPr lang="en-US" i="1" kern="1200" dirty="0" smtClean="0">
                <a:latin typeface="Arial" charset="0"/>
                <a:cs typeface="Arial" charset="0"/>
              </a:rPr>
              <a:t> , a</a:t>
            </a:r>
            <a:r>
              <a:rPr lang="en-US" i="1" kern="1200" baseline="30000" dirty="0" smtClean="0">
                <a:latin typeface="Arial" charset="0"/>
                <a:cs typeface="Arial" charset="0"/>
              </a:rPr>
              <a:t>∗</a:t>
            </a:r>
            <a:r>
              <a:rPr lang="en-US" i="1" kern="1200" baseline="-25000" dirty="0" smtClean="0">
                <a:latin typeface="Arial" charset="0"/>
                <a:cs typeface="Arial" charset="0"/>
              </a:rPr>
              <a:t>−</a:t>
            </a:r>
            <a:r>
              <a:rPr lang="en-US" i="1" kern="1200" baseline="-25000" dirty="0" err="1" smtClean="0">
                <a:latin typeface="Arial" charset="0"/>
                <a:cs typeface="Arial" charset="0"/>
              </a:rPr>
              <a:t>i</a:t>
            </a:r>
            <a:r>
              <a:rPr lang="en-US" i="1" kern="1200" baseline="-25000" dirty="0" smtClean="0">
                <a:latin typeface="Arial" charset="0"/>
                <a:cs typeface="Arial" charset="0"/>
              </a:rPr>
              <a:t> </a:t>
            </a:r>
            <a:r>
              <a:rPr lang="en-US" i="1" kern="1200" dirty="0" smtClean="0">
                <a:latin typeface="Arial" charset="0"/>
                <a:cs typeface="Arial" charset="0"/>
              </a:rPr>
              <a:t>) for  every action b</a:t>
            </a:r>
            <a:r>
              <a:rPr lang="en-US" i="1" kern="1200" baseline="-25000" dirty="0" smtClean="0">
                <a:latin typeface="Arial" charset="0"/>
                <a:cs typeface="Arial" charset="0"/>
              </a:rPr>
              <a:t>i</a:t>
            </a:r>
            <a:r>
              <a:rPr lang="en-US" i="1" kern="1200" dirty="0" smtClean="0">
                <a:latin typeface="Arial" charset="0"/>
                <a:cs typeface="Arial" charset="0"/>
              </a:rPr>
              <a:t> of player </a:t>
            </a:r>
            <a:r>
              <a:rPr lang="en-US" i="1" kern="1200" dirty="0" err="1" smtClean="0">
                <a:latin typeface="Arial" charset="0"/>
                <a:cs typeface="Arial" charset="0"/>
              </a:rPr>
              <a:t>i</a:t>
            </a:r>
            <a:r>
              <a:rPr lang="en-US" i="1" kern="1200" dirty="0" smtClean="0">
                <a:latin typeface="Arial" charset="0"/>
                <a:cs typeface="Arial" charset="0"/>
              </a:rPr>
              <a:t>, </a:t>
            </a:r>
            <a:r>
              <a:rPr lang="en-US" kern="1200" dirty="0" smtClean="0">
                <a:latin typeface="Arial" charset="0"/>
                <a:cs typeface="Arial" charset="0"/>
              </a:rPr>
              <a:t>where </a:t>
            </a:r>
            <a:r>
              <a:rPr lang="en-US" i="1" kern="1200" dirty="0" err="1" smtClean="0">
                <a:latin typeface="Arial" charset="0"/>
                <a:cs typeface="Arial" charset="0"/>
              </a:rPr>
              <a:t>u</a:t>
            </a:r>
            <a:r>
              <a:rPr lang="en-US" i="1" kern="1200" baseline="-25000" dirty="0" err="1" smtClean="0">
                <a:latin typeface="Arial" charset="0"/>
                <a:cs typeface="Arial" charset="0"/>
              </a:rPr>
              <a:t>i</a:t>
            </a:r>
            <a:r>
              <a:rPr lang="en-US" i="1" kern="1200" dirty="0" smtClean="0">
                <a:latin typeface="Arial" charset="0"/>
                <a:cs typeface="Arial" charset="0"/>
              </a:rPr>
              <a:t> is a payoff function that represents player </a:t>
            </a:r>
            <a:r>
              <a:rPr lang="en-US" i="1" kern="1200" dirty="0" err="1" smtClean="0">
                <a:latin typeface="Arial" charset="0"/>
                <a:cs typeface="Arial" charset="0"/>
              </a:rPr>
              <a:t>i’s</a:t>
            </a:r>
            <a:r>
              <a:rPr lang="en-US" i="1" kern="1200" dirty="0" smtClean="0">
                <a:latin typeface="Arial" charset="0"/>
                <a:cs typeface="Arial" charset="0"/>
              </a:rPr>
              <a:t> preferences.</a:t>
            </a:r>
            <a:endParaRPr lang="en-US" dirty="0" smtClean="0"/>
          </a:p>
          <a:p>
            <a:pPr lvl="1"/>
            <a:endParaRPr lang="en-US" baseline="-250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7388</TotalTime>
  <Words>4049</Words>
  <Application>Microsoft Office PowerPoint</Application>
  <PresentationFormat>On-screen Show (4:3)</PresentationFormat>
  <Paragraphs>779</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Default Design</vt:lpstr>
      <vt:lpstr>Nash Equilibrium</vt:lpstr>
      <vt:lpstr>Revision</vt:lpstr>
      <vt:lpstr>Revision</vt:lpstr>
      <vt:lpstr>Notation</vt:lpstr>
      <vt:lpstr>Strictly Dominated strategies</vt:lpstr>
      <vt:lpstr>Weakly Dominated strategies</vt:lpstr>
      <vt:lpstr>Nash Equilibrium</vt:lpstr>
      <vt:lpstr>Nash Equilibrium - assumptions</vt:lpstr>
      <vt:lpstr>Nash Equilibrium</vt:lpstr>
      <vt:lpstr>Example 1: Prisoner’s Dilemma</vt:lpstr>
      <vt:lpstr>Example 1: Prisoner’s Dilemma</vt:lpstr>
      <vt:lpstr>Strict Nash equilibrium</vt:lpstr>
      <vt:lpstr>Example 2: Bach or Stravinsky?</vt:lpstr>
      <vt:lpstr>Example 2: Bach or Stravinsky?</vt:lpstr>
      <vt:lpstr>Example 3: Matching Pennies</vt:lpstr>
      <vt:lpstr>Example 3: Matching Pennies</vt:lpstr>
      <vt:lpstr>Example 4: Stag Hunt 2 hunters</vt:lpstr>
      <vt:lpstr>Example 4: Stag Hunt 2 hunters</vt:lpstr>
      <vt:lpstr>Example 4: Stag Hunt N players</vt:lpstr>
      <vt:lpstr>Best Response Function</vt:lpstr>
      <vt:lpstr>Best Response Function - NE</vt:lpstr>
      <vt:lpstr>Best Response Function - NE</vt:lpstr>
      <vt:lpstr>Best Response Function - NE</vt:lpstr>
      <vt:lpstr>Best Response Function - NE</vt:lpstr>
      <vt:lpstr>NE – strict and non-strict</vt:lpstr>
      <vt:lpstr>NE – strict and non-strict</vt:lpstr>
      <vt:lpstr>NE – strict and non-strict</vt:lpstr>
      <vt:lpstr>NE – strict and non-strict</vt:lpstr>
      <vt:lpstr>NE – strict and non-strict</vt:lpstr>
      <vt:lpstr>NE – strict and non-strict</vt:lpstr>
      <vt:lpstr>Best Response Function - NE</vt:lpstr>
      <vt:lpstr>Best Response Function - NE</vt:lpstr>
      <vt:lpstr>Nash Equilibrium - properties</vt:lpstr>
      <vt:lpstr>Nash Equilibrium - properties</vt:lpstr>
      <vt:lpstr>Experiment</vt:lpstr>
      <vt:lpstr>Experiment</vt:lpstr>
      <vt:lpstr>Experiment</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484</cp:revision>
  <dcterms:created xsi:type="dcterms:W3CDTF">2005-03-15T10:04:38Z</dcterms:created>
  <dcterms:modified xsi:type="dcterms:W3CDTF">2009-09-30T07:14:54Z</dcterms:modified>
</cp:coreProperties>
</file>