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331" r:id="rId2"/>
    <p:sldId id="783" r:id="rId3"/>
    <p:sldId id="784" r:id="rId4"/>
    <p:sldId id="782" r:id="rId5"/>
    <p:sldId id="711" r:id="rId6"/>
    <p:sldId id="845" r:id="rId7"/>
    <p:sldId id="824" r:id="rId8"/>
    <p:sldId id="825" r:id="rId9"/>
    <p:sldId id="808" r:id="rId10"/>
    <p:sldId id="844" r:id="rId11"/>
    <p:sldId id="826" r:id="rId12"/>
    <p:sldId id="827" r:id="rId13"/>
    <p:sldId id="828" r:id="rId14"/>
    <p:sldId id="829" r:id="rId15"/>
    <p:sldId id="830" r:id="rId16"/>
    <p:sldId id="831" r:id="rId17"/>
    <p:sldId id="832" r:id="rId18"/>
    <p:sldId id="833" r:id="rId19"/>
    <p:sldId id="834" r:id="rId20"/>
    <p:sldId id="835" r:id="rId21"/>
    <p:sldId id="836" r:id="rId22"/>
    <p:sldId id="837" r:id="rId23"/>
    <p:sldId id="838" r:id="rId24"/>
    <p:sldId id="839" r:id="rId25"/>
    <p:sldId id="840" r:id="rId26"/>
    <p:sldId id="841" r:id="rId27"/>
    <p:sldId id="842" r:id="rId28"/>
    <p:sldId id="843" r:id="rId29"/>
    <p:sldId id="707" r:id="rId30"/>
    <p:sldId id="846" r:id="rId31"/>
    <p:sldId id="850" r:id="rId32"/>
    <p:sldId id="708" r:id="rId33"/>
    <p:sldId id="847" r:id="rId34"/>
    <p:sldId id="848" r:id="rId35"/>
    <p:sldId id="849" r:id="rId36"/>
    <p:sldId id="851" r:id="rId37"/>
    <p:sldId id="852" r:id="rId38"/>
    <p:sldId id="853" r:id="rId39"/>
    <p:sldId id="854" r:id="rId40"/>
    <p:sldId id="855" r:id="rId41"/>
    <p:sldId id="856" r:id="rId42"/>
    <p:sldId id="788" r:id="rId43"/>
    <p:sldId id="860" r:id="rId44"/>
    <p:sldId id="857" r:id="rId45"/>
    <p:sldId id="861" r:id="rId46"/>
    <p:sldId id="858" r:id="rId47"/>
    <p:sldId id="791" r:id="rId48"/>
    <p:sldId id="792" r:id="rId49"/>
    <p:sldId id="793" r:id="rId50"/>
    <p:sldId id="794" r:id="rId51"/>
    <p:sldId id="797" r:id="rId52"/>
    <p:sldId id="795" r:id="rId53"/>
    <p:sldId id="796" r:id="rId54"/>
    <p:sldId id="798" r:id="rId55"/>
    <p:sldId id="799" r:id="rId56"/>
    <p:sldId id="435" r:id="rId57"/>
    <p:sldId id="787" r:id="rId58"/>
    <p:sldId id="786" r:id="rId59"/>
    <p:sldId id="785" r:id="rId60"/>
    <p:sldId id="859" r:id="rId61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5E0A3C"/>
    <a:srgbClr val="78680A"/>
    <a:srgbClr val="363080"/>
    <a:srgbClr val="03A103"/>
    <a:srgbClr val="CCECFF"/>
    <a:srgbClr val="3399FF"/>
    <a:srgbClr val="333399"/>
    <a:srgbClr val="5850A5"/>
    <a:srgbClr val="342F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789" autoAdjust="0"/>
    <p:restoredTop sz="72139" autoAdjust="0"/>
  </p:normalViewPr>
  <p:slideViewPr>
    <p:cSldViewPr>
      <p:cViewPr>
        <p:scale>
          <a:sx n="60" d="100"/>
          <a:sy n="60" d="100"/>
        </p:scale>
        <p:origin x="-164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632" y="-72"/>
      </p:cViewPr>
      <p:guideLst>
        <p:guide orient="horz" pos="3127"/>
        <p:guide pos="210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1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4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428584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85C945-658C-4CF3-96CC-79920B953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1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153"/>
            <a:ext cx="533527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4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28584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3FBC8E-999C-46C8-9333-FEADEDAF05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624B-0810-47D9-8A97-0E3D5EBB4936}" type="slidenum">
              <a:rPr lang="cs-CZ" smtClean="0"/>
              <a:pPr/>
              <a:t>1</a:t>
            </a:fld>
            <a:endParaRPr lang="cs-CZ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Do you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think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the game is fair for both players?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41</a:t>
            </a:fld>
            <a:endParaRPr lang="cs-CZ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42</a:t>
            </a:fld>
            <a:endParaRPr lang="cs-CZ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46</a:t>
            </a:fld>
            <a:endParaRPr lang="cs-CZ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47</a:t>
            </a:fld>
            <a:endParaRPr lang="cs-CZ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48</a:t>
            </a:fld>
            <a:endParaRPr lang="cs-CZ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49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50</a:t>
            </a:fld>
            <a:endParaRPr lang="cs-CZ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51</a:t>
            </a:fld>
            <a:endParaRPr lang="cs-CZ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52</a:t>
            </a:fld>
            <a:endParaRPr lang="cs-CZ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53</a:t>
            </a:fld>
            <a:endParaRPr lang="cs-CZ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54</a:t>
            </a:fld>
            <a:endParaRPr lang="cs-CZ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55</a:t>
            </a:fld>
            <a:endParaRPr lang="cs-CZ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56</a:t>
            </a:fld>
            <a:endParaRPr lang="cs-CZ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57</a:t>
            </a:fld>
            <a:endParaRPr lang="cs-CZ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58</a:t>
            </a:fld>
            <a:endParaRPr lang="cs-CZ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59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60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divide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equilibria</a:t>
            </a:r>
            <a:r>
              <a:rPr lang="en-US" baseline="0" dirty="0" smtClean="0"/>
              <a:t> according to the strategy of P1: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3662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617913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68313" y="1773238"/>
            <a:ext cx="7989887" cy="1655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886200"/>
            <a:ext cx="7304087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605588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9142E-C61A-488B-B97E-9F02A5F32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C8031-8E0C-4899-A104-095000FB2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7025" y="260350"/>
            <a:ext cx="2071688" cy="5832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67425" cy="5832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64550-FFB1-4C4F-84BF-E39EE3872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BB79D-C266-402F-B5D2-2FB8A3337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0CC33-5344-4AB4-ABEC-7692CA467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6876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484313"/>
            <a:ext cx="407035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E3AD7-C36E-4F33-86B2-3CFA7A7EA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98518-E8A6-47DB-AF48-9C3C7AAAA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C130C-0425-467B-95C9-47FD76AA3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4D8E3-D881-4D7C-9927-0C4316AD1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1177C-85F0-4A3D-94E0-FE1B694C2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03752-32D4-45C4-8E40-9B4ACF0F8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3175" y="0"/>
            <a:ext cx="9144000" cy="1196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308725"/>
            <a:ext cx="9139238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3175" y="1089025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915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08725"/>
            <a:ext cx="2895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2DDD67-D2CA-4739-98DB-56130096F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wipe dir="r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3466" y="1420785"/>
            <a:ext cx="8675687" cy="165576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sz="4800" b="1" dirty="0" smtClean="0"/>
              <a:t>DYNAMIC GAMES with incomplete information</a:t>
            </a:r>
            <a:endParaRPr lang="en-US" sz="48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dirty="0" smtClean="0"/>
              <a:t>Lecture 12</a:t>
            </a:r>
            <a:endParaRPr lang="en-GB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686800" cy="720725"/>
          </a:xfrm>
        </p:spPr>
        <p:txBody>
          <a:bodyPr/>
          <a:lstStyle/>
          <a:p>
            <a:r>
              <a:rPr lang="en-US" dirty="0" smtClean="0"/>
              <a:t>Finding weak sequential </a:t>
            </a:r>
            <a:r>
              <a:rPr lang="en-US" dirty="0" err="1" smtClean="0"/>
              <a:t>equilibria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33"/>
            <a:ext cx="9144000" cy="4818092"/>
          </a:xfrm>
        </p:spPr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If the game has any 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subgame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sz="2400" kern="1200" dirty="0" smtClean="0">
                <a:latin typeface="Arial" charset="0"/>
                <a:cs typeface="Arial" charset="0"/>
                <a:sym typeface="Wingdings" pitchFamily="2" charset="2"/>
              </a:rPr>
              <a:t>find at first the weak sequential </a:t>
            </a:r>
            <a:r>
              <a:rPr lang="en-US" sz="2400" kern="1200" dirty="0" err="1" smtClean="0">
                <a:latin typeface="Arial" charset="0"/>
                <a:cs typeface="Arial" charset="0"/>
                <a:sym typeface="Wingdings" pitchFamily="2" charset="2"/>
              </a:rPr>
              <a:t>equilibria</a:t>
            </a:r>
            <a:r>
              <a:rPr lang="en-US" sz="2400" kern="1200" dirty="0" smtClean="0">
                <a:latin typeface="Arial" charset="0"/>
                <a:cs typeface="Arial" charset="0"/>
                <a:sym typeface="Wingdings" pitchFamily="2" charset="2"/>
              </a:rPr>
              <a:t> of the </a:t>
            </a:r>
            <a:r>
              <a:rPr lang="en-US" sz="2400" kern="1200" dirty="0" err="1" smtClean="0">
                <a:latin typeface="Arial" charset="0"/>
                <a:cs typeface="Arial" charset="0"/>
                <a:sym typeface="Wingdings" pitchFamily="2" charset="2"/>
              </a:rPr>
              <a:t>subgame</a:t>
            </a:r>
            <a:endParaRPr lang="en-US" sz="2400" kern="1200" dirty="0" smtClean="0">
              <a:latin typeface="Arial" charset="0"/>
              <a:cs typeface="Arial" charset="0"/>
            </a:endParaRPr>
          </a:p>
          <a:p>
            <a:pPr marL="1314450" lvl="2" indent="-457200">
              <a:buNone/>
            </a:pPr>
            <a:endParaRPr lang="en-US" kern="1200" dirty="0" smtClean="0">
              <a:latin typeface="Arial" charset="0"/>
              <a:cs typeface="Arial" charset="0"/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Identify all possible strategies of all players</a:t>
            </a:r>
          </a:p>
          <a:p>
            <a:pPr marL="914400" lvl="1" indent="-457200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SIMPLE GAMES: (2 players, finite number of actions)</a:t>
            </a:r>
          </a:p>
          <a:p>
            <a:pPr marL="91440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In our quite simple games - start from the beginning by analyzing one after each other strategies of the first player and compute the respective beliefs of the other players, given the strategy of first player</a:t>
            </a:r>
          </a:p>
          <a:p>
            <a:pPr marL="91440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Continue by finding the optimal strategies of further players, given their beliefs and strategies of the other players.</a:t>
            </a:r>
          </a:p>
          <a:p>
            <a:pPr marL="91440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Check for the equilibrium</a:t>
            </a:r>
          </a:p>
          <a:p>
            <a:pPr marL="914400" lvl="1" indent="-457200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  <a:endParaRPr lang="en-US" sz="2400" kern="12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marL="914400" lvl="1" indent="-457200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622662" cy="4295530"/>
              <a:chOff x="2709837" y="1822428"/>
              <a:chExt cx="3622662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297097"/>
                <a:ext cx="3622662" cy="3784348"/>
                <a:chOff x="2709837" y="2297097"/>
                <a:chExt cx="3622662" cy="3784348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594364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63087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0800000">
            <a:off x="2928916" y="5583267"/>
            <a:ext cx="1716111" cy="158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2344707" y="690525"/>
            <a:ext cx="4596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start with some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906891" cy="4368556"/>
              <a:chOff x="2709837" y="1822428"/>
              <a:chExt cx="3906891" cy="4368556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370123"/>
                <a:ext cx="3906891" cy="3820861"/>
                <a:chOff x="2709837" y="2370123"/>
                <a:chExt cx="3906891" cy="3820861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729319"/>
                  <a:ext cx="131446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589201"/>
                  <a:ext cx="13509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2779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0800000">
            <a:off x="2855890" y="5583267"/>
            <a:ext cx="1789137" cy="158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3558053" y="2398221"/>
            <a:ext cx="275272" cy="21907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630877" y="543721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5557851" y="215104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3534554" y="5598349"/>
            <a:ext cx="249243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750457" y="4871264"/>
            <a:ext cx="474671" cy="36513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rot="16200000" flipV="1">
            <a:off x="3695690" y="2370124"/>
            <a:ext cx="693745" cy="25559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1" y="2808279"/>
            <a:ext cx="8742355" cy="2848015"/>
            <a:chOff x="1" y="2808279"/>
            <a:chExt cx="8742355" cy="2848015"/>
          </a:xfrm>
        </p:grpSpPr>
        <p:sp>
          <p:nvSpPr>
            <p:cNvPr id="96" name="Rectangle 95"/>
            <p:cNvSpPr/>
            <p:nvPr/>
          </p:nvSpPr>
          <p:spPr>
            <a:xfrm>
              <a:off x="1" y="3429000"/>
              <a:ext cx="234470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Consistency of beliefs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397650" y="3355974"/>
              <a:ext cx="234470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Reached with 0 probability </a:t>
              </a:r>
              <a:r>
                <a:rPr lang="en-US" sz="2400" dirty="0" smtClean="0">
                  <a:sym typeface="Wingdings" pitchFamily="2" charset="2"/>
                </a:rPr>
                <a:t> no requirement</a:t>
              </a:r>
              <a:endParaRPr lang="en-US" sz="2400" dirty="0" smtClean="0"/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rot="10800000">
              <a:off x="6069034" y="2808279"/>
              <a:ext cx="547695" cy="5111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rot="5400000">
              <a:off x="6069034" y="4999059"/>
              <a:ext cx="949338" cy="21907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rot="16200000" flipH="1">
              <a:off x="1504908" y="4086235"/>
              <a:ext cx="1716110" cy="142400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1979577" y="3063872"/>
              <a:ext cx="1277957" cy="36513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Rectangle 113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29772" y="4697694"/>
                  <a:ext cx="1138731" cy="1477103"/>
                  <a:chOff x="6229772" y="4697694"/>
                  <a:chExt cx="1138731" cy="147710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29772" y="4697694"/>
                    <a:ext cx="85079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5" y="1822428"/>
              <a:ext cx="3687816" cy="4295530"/>
              <a:chOff x="2709835" y="1822428"/>
              <a:chExt cx="3687816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5" y="2370123"/>
                <a:ext cx="3687816" cy="3747835"/>
                <a:chOff x="2709835" y="2370123"/>
                <a:chExt cx="3687816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12049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5" y="2443149"/>
                  <a:ext cx="127795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156209" y="5656293"/>
                  <a:ext cx="12414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86" idx="6"/>
          </p:cNvCxnSpPr>
          <p:nvPr/>
        </p:nvCxnSpPr>
        <p:spPr>
          <a:xfrm rot="10800000" flipV="1">
            <a:off x="2900278" y="5583266"/>
            <a:ext cx="1744749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10800000" flipV="1">
            <a:off x="2709838" y="2808280"/>
            <a:ext cx="766772" cy="65723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 flipH="1" flipV="1">
            <a:off x="5466570" y="4761725"/>
            <a:ext cx="1387493" cy="47467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82" idx="0"/>
          </p:cNvCxnSpPr>
          <p:nvPr/>
        </p:nvCxnSpPr>
        <p:spPr>
          <a:xfrm rot="5400000">
            <a:off x="6971843" y="4672934"/>
            <a:ext cx="1436517" cy="70127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6200000" flipV="1">
            <a:off x="2253425" y="4615672"/>
            <a:ext cx="1533546" cy="69374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1" y="3429000"/>
            <a:ext cx="3038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EU(L)=.3*3+.7*4=3.7</a:t>
            </a:r>
          </a:p>
          <a:p>
            <a:pPr marL="0" lvl="1" indent="-457200"/>
            <a:r>
              <a:rPr lang="en-US" sz="2400" dirty="0" smtClean="0"/>
              <a:t>EU(R)=.3*0+.7*1=.7</a:t>
            </a:r>
          </a:p>
        </p:txBody>
      </p:sp>
      <p:cxnSp>
        <p:nvCxnSpPr>
          <p:cNvPr id="111" name="Straight Arrow Connector 110"/>
          <p:cNvCxnSpPr>
            <a:endCxn id="80" idx="2"/>
          </p:cNvCxnSpPr>
          <p:nvPr/>
        </p:nvCxnSpPr>
        <p:spPr>
          <a:xfrm rot="16200000" flipV="1">
            <a:off x="1578327" y="2480056"/>
            <a:ext cx="1521107" cy="37678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rot="5400000">
            <a:off x="2034347" y="4433108"/>
            <a:ext cx="693747" cy="21907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5411800" y="3465513"/>
            <a:ext cx="37322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EU(L)=p*1+(1-p)*0=p</a:t>
            </a:r>
          </a:p>
          <a:p>
            <a:pPr marL="0" lvl="1" indent="-457200"/>
            <a:r>
              <a:rPr lang="en-US" sz="2400" dirty="0" smtClean="0"/>
              <a:t>EU(R)=p*0+(1-p)*2=2-2p</a:t>
            </a:r>
          </a:p>
        </p:txBody>
      </p:sp>
      <p:cxnSp>
        <p:nvCxnSpPr>
          <p:cNvPr id="125" name="Straight Arrow Connector 124"/>
          <p:cNvCxnSpPr/>
          <p:nvPr/>
        </p:nvCxnSpPr>
        <p:spPr>
          <a:xfrm rot="16200000" flipV="1">
            <a:off x="7383502" y="3063869"/>
            <a:ext cx="511184" cy="36513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7545303" y="1603350"/>
            <a:ext cx="15986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If p≤2/3 </a:t>
            </a:r>
            <a:r>
              <a:rPr lang="en-US" sz="2400" dirty="0" smtClean="0">
                <a:sym typeface="Wingdings" pitchFamily="2" charset="2"/>
              </a:rPr>
              <a:t> </a:t>
            </a:r>
          </a:p>
          <a:p>
            <a:pPr marL="0" lvl="1" indent="-457200"/>
            <a:r>
              <a:rPr lang="en-US" sz="2400" dirty="0" smtClean="0">
                <a:sym typeface="Wingdings" pitchFamily="2" charset="2"/>
              </a:rPr>
              <a:t>3p</a:t>
            </a:r>
            <a:r>
              <a:rPr lang="en-US" sz="2400" dirty="0" smtClean="0"/>
              <a:t> ≤ </a:t>
            </a:r>
            <a:r>
              <a:rPr lang="en-US" sz="2400" dirty="0" smtClean="0">
                <a:sym typeface="Wingdings" pitchFamily="2" charset="2"/>
              </a:rPr>
              <a:t>2 </a:t>
            </a:r>
          </a:p>
          <a:p>
            <a:pPr marL="0" lvl="1" indent="-457200"/>
            <a:r>
              <a:rPr lang="en-US" sz="2400" dirty="0" smtClean="0"/>
              <a:t>p ≤ 2-2p</a:t>
            </a:r>
          </a:p>
          <a:p>
            <a:pPr marL="0" lvl="1" indent="-457200"/>
            <a:r>
              <a:rPr lang="en-US" sz="2400" dirty="0" smtClean="0">
                <a:sym typeface="Wingdings" pitchFamily="2" charset="2"/>
              </a:rPr>
              <a:t> R(1)</a:t>
            </a:r>
            <a:endParaRPr lang="en-US" sz="2400" dirty="0" smtClean="0"/>
          </a:p>
        </p:txBody>
      </p:sp>
      <p:cxnSp>
        <p:nvCxnSpPr>
          <p:cNvPr id="142" name="Straight Arrow Connector 141"/>
          <p:cNvCxnSpPr/>
          <p:nvPr/>
        </p:nvCxnSpPr>
        <p:spPr>
          <a:xfrm rot="16200000" flipH="1">
            <a:off x="5886469" y="2844792"/>
            <a:ext cx="693749" cy="62072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ectangle 145"/>
          <p:cNvSpPr/>
          <p:nvPr/>
        </p:nvSpPr>
        <p:spPr>
          <a:xfrm>
            <a:off x="7545303" y="4889520"/>
            <a:ext cx="1598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If p≥2/3 </a:t>
            </a:r>
            <a:r>
              <a:rPr lang="en-US" sz="2400" dirty="0" smtClean="0">
                <a:sym typeface="Wingdings" pitchFamily="2" charset="2"/>
              </a:rPr>
              <a:t> </a:t>
            </a:r>
          </a:p>
          <a:p>
            <a:pPr marL="0" lvl="1" indent="-457200"/>
            <a:r>
              <a:rPr lang="en-US" sz="2400" dirty="0" smtClean="0"/>
              <a:t>p ≥ 2-2p</a:t>
            </a:r>
          </a:p>
          <a:p>
            <a:pPr marL="0" lvl="1" indent="-457200"/>
            <a:r>
              <a:rPr lang="en-US" sz="2400" dirty="0" smtClean="0">
                <a:sym typeface="Wingdings" pitchFamily="2" charset="2"/>
              </a:rPr>
              <a:t> L(1)</a:t>
            </a:r>
            <a:endParaRPr lang="en-US" sz="2400" dirty="0" smtClean="0"/>
          </a:p>
        </p:txBody>
      </p:sp>
      <p:sp>
        <p:nvSpPr>
          <p:cNvPr id="103" name="Rectangle 102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29772" y="4697694"/>
                  <a:ext cx="1138731" cy="1477103"/>
                  <a:chOff x="6229772" y="4697694"/>
                  <a:chExt cx="1138731" cy="147710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29772" y="4697694"/>
                    <a:ext cx="85079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5" y="1822428"/>
              <a:ext cx="3687816" cy="4295530"/>
              <a:chOff x="2709835" y="1822428"/>
              <a:chExt cx="3687816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5" y="2370123"/>
                <a:ext cx="3687816" cy="3747835"/>
                <a:chOff x="2709835" y="2370123"/>
                <a:chExt cx="3687816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12049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5" y="2443149"/>
                  <a:ext cx="127795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156209" y="5656293"/>
                  <a:ext cx="12414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86" idx="6"/>
          </p:cNvCxnSpPr>
          <p:nvPr/>
        </p:nvCxnSpPr>
        <p:spPr>
          <a:xfrm rot="10800000" flipV="1">
            <a:off x="2900278" y="5583266"/>
            <a:ext cx="1744749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endCxn id="138" idx="3"/>
          </p:cNvCxnSpPr>
          <p:nvPr/>
        </p:nvCxnSpPr>
        <p:spPr>
          <a:xfrm rot="10800000">
            <a:off x="4041721" y="2162800"/>
            <a:ext cx="3633884" cy="101060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103" idx="1"/>
          </p:cNvCxnSpPr>
          <p:nvPr/>
        </p:nvCxnSpPr>
        <p:spPr>
          <a:xfrm rot="10800000">
            <a:off x="3914767" y="5437215"/>
            <a:ext cx="3760839" cy="93108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1030239" y="4524391"/>
            <a:ext cx="2263806" cy="730259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1066750" y="1274733"/>
            <a:ext cx="2263808" cy="69374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7675605" y="6094449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748631" y="2917818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55570" y="1238220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55570" y="4451364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2381220" y="6167475"/>
            <a:ext cx="4262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OK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563785" y="1201707"/>
            <a:ext cx="4262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OK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215085" y="3136896"/>
            <a:ext cx="15986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If p≤2/3 </a:t>
            </a:r>
            <a:r>
              <a:rPr lang="en-US" sz="2400" dirty="0" smtClean="0">
                <a:sym typeface="Wingdings" pitchFamily="2" charset="2"/>
              </a:rPr>
              <a:t> </a:t>
            </a:r>
          </a:p>
          <a:p>
            <a:pPr marL="0" lvl="1" indent="-457200"/>
            <a:r>
              <a:rPr lang="en-US" sz="2400" dirty="0" smtClean="0">
                <a:sym typeface="Wingdings" pitchFamily="2" charset="2"/>
              </a:rPr>
              <a:t>3p</a:t>
            </a:r>
            <a:r>
              <a:rPr lang="en-US" sz="2400" dirty="0" smtClean="0"/>
              <a:t> ≤ </a:t>
            </a:r>
            <a:r>
              <a:rPr lang="en-US" sz="2400" dirty="0" smtClean="0">
                <a:sym typeface="Wingdings" pitchFamily="2" charset="2"/>
              </a:rPr>
              <a:t>2 </a:t>
            </a:r>
          </a:p>
          <a:p>
            <a:pPr marL="0" lvl="1" indent="-457200"/>
            <a:r>
              <a:rPr lang="en-US" sz="2400" dirty="0" smtClean="0"/>
              <a:t>p ≤ 2-2p</a:t>
            </a:r>
          </a:p>
          <a:p>
            <a:pPr marL="0" lvl="1" indent="-457200"/>
            <a:r>
              <a:rPr lang="en-US" sz="2400" dirty="0" smtClean="0">
                <a:sym typeface="Wingdings" pitchFamily="2" charset="2"/>
              </a:rPr>
              <a:t> R(1)</a:t>
            </a:r>
            <a:endParaRPr lang="en-US" sz="2400" dirty="0" smtClean="0"/>
          </a:p>
        </p:txBody>
      </p:sp>
      <p:sp>
        <p:nvSpPr>
          <p:cNvPr id="105" name="Rectangle 104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29772" y="4697694"/>
                  <a:ext cx="1138731" cy="1477103"/>
                  <a:chOff x="6229772" y="4697694"/>
                  <a:chExt cx="1138731" cy="147710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29772" y="4697694"/>
                    <a:ext cx="85079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5" y="1822428"/>
              <a:ext cx="3687816" cy="4295530"/>
              <a:chOff x="2709835" y="1822428"/>
              <a:chExt cx="3687816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5" y="2370123"/>
                <a:ext cx="3687816" cy="3747835"/>
                <a:chOff x="2709835" y="2370123"/>
                <a:chExt cx="3687816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12049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5" y="2443149"/>
                  <a:ext cx="127795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156209" y="5656293"/>
                  <a:ext cx="12414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86" idx="6"/>
          </p:cNvCxnSpPr>
          <p:nvPr/>
        </p:nvCxnSpPr>
        <p:spPr>
          <a:xfrm rot="10800000" flipV="1">
            <a:off x="2900278" y="5583266"/>
            <a:ext cx="1744749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104" idx="1"/>
          </p:cNvCxnSpPr>
          <p:nvPr/>
        </p:nvCxnSpPr>
        <p:spPr>
          <a:xfrm rot="10800000" flipV="1">
            <a:off x="5521339" y="1512068"/>
            <a:ext cx="2227293" cy="52943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103" idx="1"/>
          </p:cNvCxnSpPr>
          <p:nvPr/>
        </p:nvCxnSpPr>
        <p:spPr>
          <a:xfrm rot="10800000" flipV="1">
            <a:off x="3914766" y="4725212"/>
            <a:ext cx="3797352" cy="602464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1030239" y="4524391"/>
            <a:ext cx="2263806" cy="730259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1066750" y="1274733"/>
            <a:ext cx="3943406" cy="73026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7712118" y="4451364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748631" y="1238220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55570" y="1238220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55570" y="4451364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2381220" y="6167475"/>
            <a:ext cx="2145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563785" y="1201707"/>
            <a:ext cx="3986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L(1)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NOT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288111" y="3282948"/>
            <a:ext cx="1598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If p≥2/3 </a:t>
            </a:r>
            <a:r>
              <a:rPr lang="en-US" sz="2400" dirty="0" smtClean="0">
                <a:sym typeface="Wingdings" pitchFamily="2" charset="2"/>
              </a:rPr>
              <a:t> </a:t>
            </a:r>
          </a:p>
          <a:p>
            <a:pPr marL="0" lvl="1" indent="-457200"/>
            <a:r>
              <a:rPr lang="en-US" sz="2400" dirty="0" smtClean="0"/>
              <a:t>p ≥ 2-2p</a:t>
            </a:r>
          </a:p>
          <a:p>
            <a:pPr marL="0" lvl="1" indent="-457200"/>
            <a:r>
              <a:rPr lang="en-US" sz="2400" dirty="0" smtClean="0">
                <a:sym typeface="Wingdings" pitchFamily="2" charset="2"/>
              </a:rPr>
              <a:t> L(1)</a:t>
            </a:r>
            <a:endParaRPr lang="en-US" sz="2400" dirty="0" smtClean="0"/>
          </a:p>
        </p:txBody>
      </p:sp>
      <p:sp>
        <p:nvSpPr>
          <p:cNvPr id="109" name="Rectangle 108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622662" cy="4295530"/>
              <a:chOff x="2709837" y="1822428"/>
              <a:chExt cx="3622662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297097"/>
                <a:ext cx="3622662" cy="3784348"/>
                <a:chOff x="2709837" y="2297097"/>
                <a:chExt cx="3622662" cy="3784348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594364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63087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 flipH="1">
            <a:off x="4397309" y="2333611"/>
            <a:ext cx="1744749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4645028" y="5583267"/>
            <a:ext cx="1497031" cy="158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2344707" y="690525"/>
            <a:ext cx="4596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start with some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906891" cy="4368556"/>
              <a:chOff x="2709837" y="1822428"/>
              <a:chExt cx="3906891" cy="4368556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370123"/>
                <a:ext cx="3906891" cy="3820861"/>
                <a:chOff x="2709837" y="2370123"/>
                <a:chExt cx="3906891" cy="3820861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729319"/>
                  <a:ext cx="131446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589201"/>
                  <a:ext cx="13509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4900617" y="2370123"/>
                  <a:ext cx="12779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2779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  <a:endCxn id="89" idx="2"/>
          </p:cNvCxnSpPr>
          <p:nvPr/>
        </p:nvCxnSpPr>
        <p:spPr>
          <a:xfrm rot="10800000" flipH="1">
            <a:off x="4397309" y="2315355"/>
            <a:ext cx="1716111" cy="36513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88" idx="2"/>
          </p:cNvCxnSpPr>
          <p:nvPr/>
        </p:nvCxnSpPr>
        <p:spPr>
          <a:xfrm>
            <a:off x="4645028" y="5584855"/>
            <a:ext cx="1431880" cy="16669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3558053" y="2398221"/>
            <a:ext cx="275272" cy="21907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630877" y="543721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5557851" y="215104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3534554" y="5598349"/>
            <a:ext cx="249243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endCxn id="117" idx="0"/>
          </p:cNvCxnSpPr>
          <p:nvPr/>
        </p:nvCxnSpPr>
        <p:spPr>
          <a:xfrm>
            <a:off x="4389435" y="4706955"/>
            <a:ext cx="958670" cy="474669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101" idx="3"/>
            <a:endCxn id="16" idx="1"/>
          </p:cNvCxnSpPr>
          <p:nvPr/>
        </p:nvCxnSpPr>
        <p:spPr>
          <a:xfrm rot="5400000" flipH="1" flipV="1">
            <a:off x="4323686" y="2138641"/>
            <a:ext cx="589285" cy="637604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0" y="2808279"/>
            <a:ext cx="8705843" cy="2848015"/>
            <a:chOff x="0" y="2808279"/>
            <a:chExt cx="8705843" cy="2848015"/>
          </a:xfrm>
        </p:grpSpPr>
        <p:sp>
          <p:nvSpPr>
            <p:cNvPr id="105" name="Rectangle 104"/>
            <p:cNvSpPr/>
            <p:nvPr/>
          </p:nvSpPr>
          <p:spPr>
            <a:xfrm>
              <a:off x="6361137" y="3465513"/>
              <a:ext cx="234470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Consistency of beliefs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0" y="3319461"/>
              <a:ext cx="234470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Reached with 0 probability </a:t>
              </a:r>
              <a:r>
                <a:rPr lang="en-US" sz="2400" dirty="0" smtClean="0">
                  <a:sym typeface="Wingdings" pitchFamily="2" charset="2"/>
                </a:rPr>
                <a:t> no requirement</a:t>
              </a:r>
              <a:endParaRPr lang="en-US" sz="2400" dirty="0" smtClean="0"/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 rot="16200000" flipV="1">
              <a:off x="6069034" y="2808280"/>
              <a:ext cx="730260" cy="73025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rot="5400000">
              <a:off x="5941239" y="4725214"/>
              <a:ext cx="1350980" cy="3651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rot="16200000" flipH="1">
              <a:off x="2034346" y="4615674"/>
              <a:ext cx="1131904" cy="94933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1979577" y="3063872"/>
              <a:ext cx="1277957" cy="36513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29772" y="4697694"/>
                  <a:ext cx="1138731" cy="1477103"/>
                  <a:chOff x="6229772" y="4697694"/>
                  <a:chExt cx="1138731" cy="147710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29772" y="4697694"/>
                    <a:ext cx="85079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5" y="1822428"/>
              <a:ext cx="3687816" cy="4295530"/>
              <a:chOff x="2709835" y="1822428"/>
              <a:chExt cx="3687816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5" y="2370123"/>
                <a:ext cx="3687816" cy="3747835"/>
                <a:chOff x="2709835" y="2370123"/>
                <a:chExt cx="3687816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12779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5" y="2443149"/>
                  <a:ext cx="127795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4973643" y="2370123"/>
                  <a:ext cx="12049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156209" y="5656293"/>
                  <a:ext cx="12414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 flipH="1">
            <a:off x="4397310" y="2333611"/>
            <a:ext cx="1708236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88" idx="2"/>
          </p:cNvCxnSpPr>
          <p:nvPr/>
        </p:nvCxnSpPr>
        <p:spPr>
          <a:xfrm>
            <a:off x="4645028" y="5583266"/>
            <a:ext cx="1431880" cy="1825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10800000" flipV="1">
            <a:off x="2709838" y="2808280"/>
            <a:ext cx="766772" cy="65723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 flipH="1" flipV="1">
            <a:off x="5466570" y="4761725"/>
            <a:ext cx="1387493" cy="47467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82" idx="0"/>
          </p:cNvCxnSpPr>
          <p:nvPr/>
        </p:nvCxnSpPr>
        <p:spPr>
          <a:xfrm rot="5400000">
            <a:off x="6971843" y="4672934"/>
            <a:ext cx="1436517" cy="70127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6200000" flipV="1">
            <a:off x="2253425" y="4615672"/>
            <a:ext cx="1533546" cy="69374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5996007" y="3465513"/>
            <a:ext cx="31479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EU(L)=.3*1+.7*0=0.3</a:t>
            </a:r>
          </a:p>
          <a:p>
            <a:pPr marL="0" lvl="1" indent="-457200"/>
            <a:r>
              <a:rPr lang="en-US" sz="2400" dirty="0" smtClean="0"/>
              <a:t>EU(R)=.3*0+.7*2=1.4</a:t>
            </a:r>
          </a:p>
        </p:txBody>
      </p:sp>
      <p:cxnSp>
        <p:nvCxnSpPr>
          <p:cNvPr id="111" name="Straight Arrow Connector 110"/>
          <p:cNvCxnSpPr>
            <a:endCxn id="80" idx="2"/>
          </p:cNvCxnSpPr>
          <p:nvPr/>
        </p:nvCxnSpPr>
        <p:spPr>
          <a:xfrm rot="16200000" flipV="1">
            <a:off x="1578327" y="2480056"/>
            <a:ext cx="1521107" cy="37678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rot="5400000">
            <a:off x="2034347" y="4433108"/>
            <a:ext cx="693747" cy="21907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0" y="3429000"/>
            <a:ext cx="35496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EU(L)=p*3+(1-p)*4=4-p</a:t>
            </a:r>
          </a:p>
          <a:p>
            <a:pPr marL="0" lvl="1" indent="-457200"/>
            <a:r>
              <a:rPr lang="en-US" sz="2400" dirty="0" smtClean="0"/>
              <a:t>EU(R)=p*0+(1-p)*1=1-p</a:t>
            </a:r>
          </a:p>
        </p:txBody>
      </p:sp>
      <p:cxnSp>
        <p:nvCxnSpPr>
          <p:cNvPr id="125" name="Straight Arrow Connector 124"/>
          <p:cNvCxnSpPr/>
          <p:nvPr/>
        </p:nvCxnSpPr>
        <p:spPr>
          <a:xfrm rot="16200000" flipV="1">
            <a:off x="7383502" y="3063869"/>
            <a:ext cx="511184" cy="36513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16200000" flipH="1">
            <a:off x="5868214" y="2826535"/>
            <a:ext cx="620721" cy="58420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Pooling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29772" y="4697694"/>
                  <a:ext cx="1138731" cy="1477103"/>
                  <a:chOff x="6229772" y="4697694"/>
                  <a:chExt cx="1138731" cy="147710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29772" y="4697694"/>
                    <a:ext cx="85079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5" y="1822428"/>
              <a:ext cx="3687816" cy="4295530"/>
              <a:chOff x="2709835" y="1822428"/>
              <a:chExt cx="3687816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5" y="2370123"/>
                <a:ext cx="3687816" cy="3747835"/>
                <a:chOff x="2709835" y="2370123"/>
                <a:chExt cx="3687816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5" y="5619780"/>
                  <a:ext cx="13874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P2[1-p]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5" y="2443149"/>
                  <a:ext cx="127795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P2[p]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4900617" y="2370123"/>
                  <a:ext cx="12779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P2[0.3]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156209" y="5656293"/>
                  <a:ext cx="12414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P2[0.7]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 flipH="1">
            <a:off x="4397309" y="2333611"/>
            <a:ext cx="1744749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88" idx="2"/>
          </p:cNvCxnSpPr>
          <p:nvPr/>
        </p:nvCxnSpPr>
        <p:spPr>
          <a:xfrm>
            <a:off x="4645028" y="5583266"/>
            <a:ext cx="1431880" cy="1825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endCxn id="138" idx="3"/>
          </p:cNvCxnSpPr>
          <p:nvPr/>
        </p:nvCxnSpPr>
        <p:spPr>
          <a:xfrm rot="10800000">
            <a:off x="4041721" y="2162800"/>
            <a:ext cx="3633884" cy="101060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103" idx="1"/>
          </p:cNvCxnSpPr>
          <p:nvPr/>
        </p:nvCxnSpPr>
        <p:spPr>
          <a:xfrm rot="10800000">
            <a:off x="3914767" y="5437215"/>
            <a:ext cx="3760839" cy="93108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1030239" y="4524391"/>
            <a:ext cx="2263806" cy="730259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1066750" y="1274733"/>
            <a:ext cx="2263808" cy="69374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7675605" y="6094449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748631" y="2917818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55570" y="1238220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55570" y="4451364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1906551" y="6094449"/>
            <a:ext cx="404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NOT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563785" y="1201707"/>
            <a:ext cx="404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NOT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226953" y="3611565"/>
            <a:ext cx="23081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4-p&gt;1-p</a:t>
            </a:r>
            <a:r>
              <a:rPr lang="en-US" sz="2400" dirty="0" smtClean="0">
                <a:sym typeface="Wingdings" pitchFamily="2" charset="2"/>
              </a:rPr>
              <a:t> L(1)</a:t>
            </a:r>
            <a:endParaRPr lang="en-US" sz="2400" dirty="0" smtClean="0"/>
          </a:p>
        </p:txBody>
      </p:sp>
      <p:sp>
        <p:nvSpPr>
          <p:cNvPr id="105" name="Rectangle 104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33"/>
            <a:ext cx="9144000" cy="536741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 smtClean="0"/>
              <a:t>Nash Equilibrium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consists only of strategies (plan of action for every information set) of all players</a:t>
            </a:r>
          </a:p>
          <a:p>
            <a:pPr lvl="1"/>
            <a:r>
              <a:rPr lang="en-US" sz="2400" dirty="0" smtClean="0"/>
              <a:t>given these strategies nobody has any incentive to deviate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Information partition and information sets</a:t>
            </a:r>
          </a:p>
          <a:p>
            <a:pPr lvl="1"/>
            <a:r>
              <a:rPr lang="en-US" sz="2400" dirty="0" smtClean="0"/>
              <a:t>defines the amount of information</a:t>
            </a:r>
          </a:p>
          <a:p>
            <a:pPr lvl="1"/>
            <a:r>
              <a:rPr lang="en-US" sz="2400" dirty="0" smtClean="0"/>
              <a:t>collection of decision nodes (histories after which it is player’s turn) such that the player does not know which node in the information set has been reached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Beliefs </a:t>
            </a:r>
            <a:r>
              <a:rPr lang="en-US" sz="2400" dirty="0" smtClean="0"/>
              <a:t>- </a:t>
            </a:r>
            <a:r>
              <a:rPr lang="en-US" sz="2400" kern="1200" dirty="0" smtClean="0">
                <a:latin typeface="Arial" charset="0"/>
                <a:cs typeface="Arial" charset="0"/>
              </a:rPr>
              <a:t>assign </a:t>
            </a:r>
            <a:r>
              <a:rPr lang="en-US" sz="2400" kern="1200" dirty="0" smtClean="0">
                <a:latin typeface="Arial" charset="0"/>
                <a:cs typeface="Arial" charset="0"/>
              </a:rPr>
              <a:t>probability distribution over the decision nodes (histories) in each information set</a:t>
            </a:r>
            <a:r>
              <a:rPr lang="en-US" sz="2000" dirty="0" smtClean="0"/>
              <a:t>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Behavioral strategy</a:t>
            </a:r>
            <a:r>
              <a:rPr lang="en-US" sz="2400" dirty="0" smtClean="0"/>
              <a:t> - PLAN OF ACTION - assigns action for each information set at which it is the player’s turn</a:t>
            </a:r>
            <a:endParaRPr lang="en-US" sz="2400" dirty="0" smtClean="0">
              <a:solidFill>
                <a:srgbClr val="FFFF00"/>
              </a:solidFill>
            </a:endParaRPr>
          </a:p>
          <a:p>
            <a:endParaRPr lang="en-US" dirty="0" smtClean="0"/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6031" y="252369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4000" dirty="0" smtClean="0"/>
              <a:t>Revision – weak sequential eq.</a:t>
            </a:r>
            <a:endParaRPr lang="en-US" sz="48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622662" cy="4295530"/>
              <a:chOff x="2709837" y="1822428"/>
              <a:chExt cx="3622662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297097"/>
                <a:ext cx="3622662" cy="3784348"/>
                <a:chOff x="2709837" y="2297097"/>
                <a:chExt cx="3622662" cy="3784348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594364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63087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45026" y="5583267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2344707" y="690525"/>
            <a:ext cx="4596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start with some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6" y="1822428"/>
              <a:ext cx="3687814" cy="4295530"/>
              <a:chOff x="2709836" y="1822428"/>
              <a:chExt cx="3687814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6" y="2370123"/>
                <a:ext cx="3687814" cy="3747835"/>
                <a:chOff x="2709836" y="2370123"/>
                <a:chExt cx="3687814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98585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6" y="2443149"/>
                  <a:ext cx="9858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0588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45026" y="5583267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3558053" y="2398221"/>
            <a:ext cx="275272" cy="21907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630877" y="543721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5557851" y="215104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3534554" y="5598349"/>
            <a:ext cx="249243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1" y="2808279"/>
            <a:ext cx="8742355" cy="2848015"/>
            <a:chOff x="1" y="2808279"/>
            <a:chExt cx="8742355" cy="2848015"/>
          </a:xfrm>
        </p:grpSpPr>
        <p:sp>
          <p:nvSpPr>
            <p:cNvPr id="104" name="Rectangle 103"/>
            <p:cNvSpPr/>
            <p:nvPr/>
          </p:nvSpPr>
          <p:spPr>
            <a:xfrm>
              <a:off x="1" y="3429000"/>
              <a:ext cx="234470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Consistency of beliefs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397650" y="3502026"/>
              <a:ext cx="234470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Consistency of beliefs</a:t>
              </a: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rot="16200000" flipV="1">
              <a:off x="6050778" y="2826537"/>
              <a:ext cx="766773" cy="73025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rot="5400000">
              <a:off x="5977752" y="4761727"/>
              <a:ext cx="1277954" cy="3651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rot="16200000" flipH="1">
              <a:off x="1504908" y="4086235"/>
              <a:ext cx="1716110" cy="142400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V="1">
              <a:off x="1979577" y="3063872"/>
              <a:ext cx="1277957" cy="36513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35274" y="4717357"/>
                  <a:ext cx="1133229" cy="1457440"/>
                  <a:chOff x="6235274" y="4717357"/>
                  <a:chExt cx="1133229" cy="1457440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35274" y="4717357"/>
                    <a:ext cx="77501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6" y="1822428"/>
              <a:ext cx="3687814" cy="4295530"/>
              <a:chOff x="2709836" y="1822428"/>
              <a:chExt cx="3687814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6" y="2370123"/>
                <a:ext cx="3687814" cy="3747835"/>
                <a:chOff x="2709836" y="2370123"/>
                <a:chExt cx="3687814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98585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6" y="2443149"/>
                  <a:ext cx="9858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0588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45026" y="5583267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10800000">
            <a:off x="2417733" y="1822430"/>
            <a:ext cx="766772" cy="65723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6251598" y="5875371"/>
            <a:ext cx="584208" cy="73026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83" idx="2"/>
          </p:cNvCxnSpPr>
          <p:nvPr/>
        </p:nvCxnSpPr>
        <p:spPr>
          <a:xfrm rot="5400000" flipH="1" flipV="1">
            <a:off x="5266217" y="3893800"/>
            <a:ext cx="2893926" cy="923165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128" idx="2"/>
          </p:cNvCxnSpPr>
          <p:nvPr/>
        </p:nvCxnSpPr>
        <p:spPr>
          <a:xfrm rot="5400000">
            <a:off x="1836151" y="3522911"/>
            <a:ext cx="1984709" cy="748515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{High, Low}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35274" y="4717357"/>
                  <a:ext cx="1133229" cy="1457440"/>
                  <a:chOff x="6235274" y="4717357"/>
                  <a:chExt cx="1133229" cy="1457440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35274" y="4717357"/>
                    <a:ext cx="77501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6" y="1822428"/>
              <a:ext cx="3687814" cy="4295530"/>
              <a:chOff x="2709836" y="1822428"/>
              <a:chExt cx="3687814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6" y="2370123"/>
                <a:ext cx="3687814" cy="3747835"/>
                <a:chOff x="2709836" y="2370123"/>
                <a:chExt cx="3687814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98585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6" y="2443149"/>
                  <a:ext cx="9858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0588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84" idx="2"/>
          </p:cNvCxnSpPr>
          <p:nvPr/>
        </p:nvCxnSpPr>
        <p:spPr>
          <a:xfrm rot="10800000">
            <a:off x="2892402" y="2333611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45026" y="5583267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1066752" y="4487877"/>
            <a:ext cx="2701962" cy="803286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endCxn id="137" idx="3"/>
          </p:cNvCxnSpPr>
          <p:nvPr/>
        </p:nvCxnSpPr>
        <p:spPr>
          <a:xfrm rot="10800000">
            <a:off x="4041722" y="5412457"/>
            <a:ext cx="3642809" cy="82482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555570" y="4451364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7675605" y="6094449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381220" y="6167475"/>
            <a:ext cx="404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NOT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 rot="16200000" flipH="1">
            <a:off x="3494867" y="5893628"/>
            <a:ext cx="657236" cy="36514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622662" cy="4295530"/>
              <a:chOff x="2709837" y="1822428"/>
              <a:chExt cx="3622662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297097"/>
                <a:ext cx="3622662" cy="3784348"/>
                <a:chOff x="2709837" y="2297097"/>
                <a:chExt cx="3622662" cy="3784348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594364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63087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rot="10800000">
            <a:off x="2928915" y="5583267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81539" y="2333610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2344707" y="690525"/>
            <a:ext cx="4596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start with some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6" y="1822428"/>
              <a:ext cx="3687814" cy="4295530"/>
              <a:chOff x="2709836" y="1822428"/>
              <a:chExt cx="3687814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6" y="2370123"/>
                <a:ext cx="3687814" cy="3747835"/>
                <a:chOff x="2709836" y="2370123"/>
                <a:chExt cx="3687814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98585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6" y="2443149"/>
                  <a:ext cx="9858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0588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rot="10800000">
            <a:off x="2928915" y="5546754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81539" y="2333610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3558053" y="2398221"/>
            <a:ext cx="275272" cy="21907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630877" y="543721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5557851" y="2151045"/>
            <a:ext cx="400270" cy="26226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3534554" y="5598349"/>
            <a:ext cx="249243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1" y="2808279"/>
            <a:ext cx="8742355" cy="2848015"/>
            <a:chOff x="1" y="2808279"/>
            <a:chExt cx="8742355" cy="2848015"/>
          </a:xfrm>
        </p:grpSpPr>
        <p:sp>
          <p:nvSpPr>
            <p:cNvPr id="104" name="Rectangle 103"/>
            <p:cNvSpPr/>
            <p:nvPr/>
          </p:nvSpPr>
          <p:spPr>
            <a:xfrm>
              <a:off x="1" y="3429000"/>
              <a:ext cx="234470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Consistency of beliefs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397650" y="3502026"/>
              <a:ext cx="234470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Consistency of beliefs</a:t>
              </a: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rot="16200000" flipV="1">
              <a:off x="6069034" y="2808280"/>
              <a:ext cx="803286" cy="80328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rot="5400000">
              <a:off x="6014265" y="4725214"/>
              <a:ext cx="1277954" cy="4381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rot="16200000" flipH="1">
              <a:off x="1504908" y="4086235"/>
              <a:ext cx="1716110" cy="142400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V="1">
              <a:off x="1979577" y="3063872"/>
              <a:ext cx="1277957" cy="36513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35274" y="4717357"/>
                  <a:ext cx="1133229" cy="1457440"/>
                  <a:chOff x="6235274" y="4717357"/>
                  <a:chExt cx="1133229" cy="1457440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35274" y="4717357"/>
                    <a:ext cx="77501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6" y="1822428"/>
              <a:ext cx="3687814" cy="4295530"/>
              <a:chOff x="2709836" y="1822428"/>
              <a:chExt cx="3687814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6" y="2370123"/>
                <a:ext cx="3687814" cy="3747835"/>
                <a:chOff x="2709836" y="2370123"/>
                <a:chExt cx="3687814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98585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6" y="2443149"/>
                  <a:ext cx="9858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0588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rot="10800000">
            <a:off x="2928915" y="5583267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45026" y="2333610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16200000" flipV="1">
            <a:off x="865932" y="3447256"/>
            <a:ext cx="3724327" cy="693749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6200000" flipH="1">
            <a:off x="5484825" y="3428999"/>
            <a:ext cx="2008215" cy="62072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6142059" y="1858941"/>
            <a:ext cx="876312" cy="77617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endCxn id="79" idx="3"/>
          </p:cNvCxnSpPr>
          <p:nvPr/>
        </p:nvCxnSpPr>
        <p:spPr>
          <a:xfrm rot="16200000" flipV="1">
            <a:off x="2290376" y="5419399"/>
            <a:ext cx="687369" cy="224576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Separating </a:t>
            </a:r>
            <a:r>
              <a:rPr lang="en-US" sz="3600" dirty="0" err="1" smtClean="0"/>
              <a:t>equilibria</a:t>
            </a:r>
            <a:r>
              <a:rPr lang="en-US" sz="3600" dirty="0" smtClean="0"/>
              <a:t>? P1: {Low, High}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1189725" y="1417979"/>
                <a:ext cx="6261813" cy="4756818"/>
                <a:chOff x="1189725" y="1417979"/>
                <a:chExt cx="6261813" cy="4756818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1223491" y="4760174"/>
                  <a:ext cx="1090568" cy="1358871"/>
                  <a:chOff x="1223491" y="4760174"/>
                  <a:chExt cx="1090568" cy="1358871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1223491" y="5657380"/>
                    <a:ext cx="9120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562250" y="4760174"/>
                    <a:ext cx="75180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1189725" y="1480464"/>
                  <a:ext cx="1276173" cy="1414138"/>
                  <a:chOff x="1189725" y="1480464"/>
                  <a:chExt cx="1276173" cy="1414138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1189725" y="2432937"/>
                    <a:ext cx="8628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550085" y="1480464"/>
                    <a:ext cx="9158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235274" y="4717357"/>
                  <a:ext cx="1133229" cy="1457440"/>
                  <a:chOff x="6235274" y="4717357"/>
                  <a:chExt cx="1133229" cy="1457440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235274" y="4717357"/>
                    <a:ext cx="77501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560559" y="5713132"/>
                    <a:ext cx="80794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340351" y="1417979"/>
                  <a:ext cx="1111187" cy="1519137"/>
                  <a:chOff x="6340351" y="1417979"/>
                  <a:chExt cx="1111187" cy="1519137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340351" y="1417979"/>
                    <a:ext cx="82199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L(1)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593989" y="2475451"/>
                    <a:ext cx="8575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R(0)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785436" cy="3711322"/>
                        <a:chOff x="4673664" y="1931967"/>
                        <a:chExt cx="785436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L(1)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74892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L(0)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6" y="1822428"/>
              <a:ext cx="3687814" cy="4295530"/>
              <a:chOff x="2709836" y="1822428"/>
              <a:chExt cx="3687814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6" y="2370123"/>
                <a:ext cx="3687814" cy="3747835"/>
                <a:chOff x="2709836" y="2370123"/>
                <a:chExt cx="3687814" cy="3747835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6" y="5619780"/>
                  <a:ext cx="98585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6" y="2443149"/>
                  <a:ext cx="9858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229234" y="2370123"/>
                  <a:ext cx="9493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P2[1]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338773" y="5656293"/>
                  <a:ext cx="10588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P2[0]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H(1)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H(0)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rot="10800000">
            <a:off x="2928915" y="5583267"/>
            <a:ext cx="1504908" cy="18257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645026" y="2333610"/>
            <a:ext cx="1452645" cy="18255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1066750" y="1384272"/>
            <a:ext cx="4016432" cy="62072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 flipV="1">
            <a:off x="3914767" y="4524390"/>
            <a:ext cx="3687815" cy="803286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10800000" flipV="1">
            <a:off x="5667390" y="1493811"/>
            <a:ext cx="1898676" cy="547696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1103263" y="4597416"/>
            <a:ext cx="2154269" cy="69374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519057" y="1238220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555570" y="4451364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748631" y="1274733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7639092" y="4414851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2563785" y="6057936"/>
            <a:ext cx="4262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H(1)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OK 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855889" y="1128681"/>
            <a:ext cx="4262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L(1)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OK 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075307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The game has two pure strategy weak sequential </a:t>
            </a:r>
            <a:r>
              <a:rPr lang="en-US" sz="2800" dirty="0" err="1" smtClean="0">
                <a:solidFill>
                  <a:srgbClr val="FFFF00"/>
                </a:solidFill>
              </a:rPr>
              <a:t>equilibria</a:t>
            </a:r>
            <a:r>
              <a:rPr lang="en-US" sz="2800" dirty="0" smtClean="0">
                <a:solidFill>
                  <a:srgbClr val="FFFF00"/>
                </a:solidFill>
              </a:rPr>
              <a:t>: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Pooling eq.:</a:t>
            </a:r>
            <a:r>
              <a:rPr lang="en-US" sz="2400" dirty="0" smtClean="0"/>
              <a:t>{P1X – High, P1Y - High, </a:t>
            </a:r>
          </a:p>
          <a:p>
            <a:pPr>
              <a:buNone/>
            </a:pPr>
            <a:r>
              <a:rPr lang="en-US" sz="2400" dirty="0" smtClean="0"/>
              <a:t>	P2 – Left if observes High, P2 Right if observes Low, </a:t>
            </a:r>
          </a:p>
          <a:p>
            <a:pPr>
              <a:buNone/>
            </a:pPr>
            <a:r>
              <a:rPr lang="en-US" sz="2400" dirty="0" smtClean="0"/>
              <a:t>	P2 believes after High: Type X(0.3) Type Y(0.7), </a:t>
            </a:r>
          </a:p>
          <a:p>
            <a:pPr>
              <a:buNone/>
            </a:pPr>
            <a:r>
              <a:rPr lang="en-US" sz="2400" dirty="0" smtClean="0"/>
              <a:t>	P2 believes after Low: Type X (p) Type Y(1-p) ,0≤ p ≤ 2/3}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400" dirty="0" smtClean="0">
                <a:solidFill>
                  <a:srgbClr val="FFFF00"/>
                </a:solidFill>
              </a:rPr>
              <a:t>Separating eq.: </a:t>
            </a:r>
            <a:r>
              <a:rPr lang="en-US" sz="2400" dirty="0" smtClean="0"/>
              <a:t>{P1X – Low, P1Y - High, </a:t>
            </a:r>
          </a:p>
          <a:p>
            <a:pPr>
              <a:buNone/>
            </a:pPr>
            <a:r>
              <a:rPr lang="en-US" sz="2400" dirty="0" smtClean="0"/>
              <a:t>	P2 – Left if observes High, P2 Left if observes Low, </a:t>
            </a:r>
          </a:p>
          <a:p>
            <a:pPr>
              <a:buNone/>
            </a:pPr>
            <a:r>
              <a:rPr lang="en-US" sz="2400" dirty="0" smtClean="0"/>
              <a:t>	P2 believes after High: Type X(0) Type Y(1),</a:t>
            </a:r>
          </a:p>
          <a:p>
            <a:pPr>
              <a:buNone/>
            </a:pPr>
            <a:r>
              <a:rPr lang="en-US" sz="2400" dirty="0" smtClean="0"/>
              <a:t>	P2 believes after Low: Type X (1) Type Y(0)}</a:t>
            </a: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252369"/>
            <a:ext cx="9143999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/>
            <a:r>
              <a:rPr lang="en-US" sz="4000" dirty="0" smtClean="0"/>
              <a:t>Example 1: Signaling game – 2 types</a:t>
            </a:r>
            <a:endParaRPr lang="en-US" sz="48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 2: Simple poker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294385"/>
          </a:xfrm>
        </p:spPr>
        <p:txBody>
          <a:bodyPr/>
          <a:lstStyle/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Two people are playing a following card </a:t>
            </a:r>
            <a:r>
              <a:rPr lang="en-US" sz="2400" kern="1200" dirty="0" smtClean="0">
                <a:latin typeface="Arial" charset="0"/>
                <a:cs typeface="Arial" charset="0"/>
              </a:rPr>
              <a:t>game, each </a:t>
            </a:r>
            <a:r>
              <a:rPr lang="en-US" sz="2400" kern="1200" dirty="0" smtClean="0">
                <a:latin typeface="Arial" charset="0"/>
                <a:cs typeface="Arial" charset="0"/>
              </a:rPr>
              <a:t>of them having just 2 dollars: At the beginning of the game each  player has to put one dollar into the pot (mandatory bet). 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Then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1(dealer</a:t>
            </a:r>
            <a:r>
              <a:rPr lang="en-US" sz="2400" kern="1200" dirty="0" smtClean="0">
                <a:latin typeface="Arial" charset="0"/>
                <a:cs typeface="Arial" charset="0"/>
              </a:rPr>
              <a:t>) draws a card from a deck which contains only KINGS and QUEENS. With probability 0.5 player 1 draws </a:t>
            </a:r>
            <a:r>
              <a:rPr lang="en-US" sz="2400" kern="1200" dirty="0" smtClean="0">
                <a:latin typeface="Arial" charset="0"/>
                <a:cs typeface="Arial" charset="0"/>
              </a:rPr>
              <a:t>a KING </a:t>
            </a:r>
            <a:r>
              <a:rPr lang="en-US" sz="2400" kern="1200" dirty="0" smtClean="0">
                <a:latin typeface="Arial" charset="0"/>
                <a:cs typeface="Arial" charset="0"/>
              </a:rPr>
              <a:t>and with probability 0.5 player 1 draws </a:t>
            </a:r>
            <a:r>
              <a:rPr lang="en-US" sz="2400" kern="1200" dirty="0" smtClean="0">
                <a:latin typeface="Arial" charset="0"/>
                <a:cs typeface="Arial" charset="0"/>
              </a:rPr>
              <a:t>a QUEEN</a:t>
            </a:r>
            <a:r>
              <a:rPr lang="en-US" sz="2400" kern="1200" dirty="0" smtClean="0">
                <a:latin typeface="Arial" charset="0"/>
                <a:cs typeface="Arial" charset="0"/>
              </a:rPr>
              <a:t>. 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After the player 1 privately observes her own card, she moves by either </a:t>
            </a:r>
            <a:r>
              <a:rPr lang="en-US" sz="2400" kern="1200" dirty="0" smtClean="0">
                <a:latin typeface="Arial" charset="0"/>
                <a:cs typeface="Arial" charset="0"/>
              </a:rPr>
              <a:t>FOLD </a:t>
            </a:r>
            <a:r>
              <a:rPr lang="en-US" sz="2400" kern="1200" dirty="0" smtClean="0">
                <a:latin typeface="Arial" charset="0"/>
                <a:cs typeface="Arial" charset="0"/>
              </a:rPr>
              <a:t>or </a:t>
            </a:r>
            <a:r>
              <a:rPr lang="en-US" sz="2400" kern="1200" dirty="0" smtClean="0">
                <a:latin typeface="Arial" charset="0"/>
                <a:cs typeface="Arial" charset="0"/>
              </a:rPr>
              <a:t>RAISE. </a:t>
            </a:r>
            <a:r>
              <a:rPr lang="en-US" sz="2400" kern="1200" dirty="0" smtClean="0">
                <a:latin typeface="Arial" charset="0"/>
                <a:cs typeface="Arial" charset="0"/>
              </a:rPr>
              <a:t>FOLD means that the game ends and player 1 </a:t>
            </a:r>
            <a:r>
              <a:rPr lang="en-US" sz="2400" kern="1200" dirty="0" smtClean="0">
                <a:latin typeface="Arial" charset="0"/>
                <a:cs typeface="Arial" charset="0"/>
              </a:rPr>
              <a:t>loses </a:t>
            </a:r>
            <a:r>
              <a:rPr lang="en-US" sz="2400" kern="1200" dirty="0" smtClean="0">
                <a:latin typeface="Arial" charset="0"/>
                <a:cs typeface="Arial" charset="0"/>
              </a:rPr>
              <a:t>one </a:t>
            </a:r>
            <a:r>
              <a:rPr lang="en-US" sz="2400" kern="1200" dirty="0" smtClean="0">
                <a:latin typeface="Arial" charset="0"/>
                <a:cs typeface="Arial" charset="0"/>
              </a:rPr>
              <a:t>dollar =&gt;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2 earns one dollar. RAISE means that she adds an additional dollar to the pot. 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After RAISE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2 either FOLDs </a:t>
            </a:r>
            <a:r>
              <a:rPr lang="en-US" sz="2400" kern="1200" dirty="0" smtClean="0">
                <a:latin typeface="Arial" charset="0"/>
                <a:cs typeface="Arial" charset="0"/>
              </a:rPr>
              <a:t>(loosing one dollar) or </a:t>
            </a:r>
            <a:r>
              <a:rPr lang="en-US" sz="2400" kern="1200" dirty="0" smtClean="0">
                <a:latin typeface="Arial" charset="0"/>
                <a:cs typeface="Arial" charset="0"/>
              </a:rPr>
              <a:t>CALLs </a:t>
            </a:r>
            <a:r>
              <a:rPr lang="en-US" sz="2400" kern="1200" dirty="0" smtClean="0">
                <a:latin typeface="Arial" charset="0"/>
                <a:cs typeface="Arial" charset="0"/>
              </a:rPr>
              <a:t>(add additional dollar to the pot). Folding ends the game.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If the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2 CALLs,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1 wins the pot </a:t>
            </a:r>
            <a:r>
              <a:rPr lang="en-US" sz="2400" kern="1200" dirty="0" smtClean="0">
                <a:latin typeface="Arial" charset="0"/>
                <a:cs typeface="Arial" charset="0"/>
              </a:rPr>
              <a:t>if </a:t>
            </a:r>
            <a:r>
              <a:rPr lang="en-US" sz="2400" kern="1200" dirty="0" smtClean="0">
                <a:latin typeface="Arial" charset="0"/>
                <a:cs typeface="Arial" charset="0"/>
              </a:rPr>
              <a:t>she has </a:t>
            </a:r>
            <a:r>
              <a:rPr lang="en-US" sz="2400" kern="1200" dirty="0" smtClean="0">
                <a:latin typeface="Arial" charset="0"/>
                <a:cs typeface="Arial" charset="0"/>
              </a:rPr>
              <a:t>a KING </a:t>
            </a:r>
            <a:r>
              <a:rPr lang="en-US" sz="2400" kern="1200" dirty="0" smtClean="0">
                <a:latin typeface="Arial" charset="0"/>
                <a:cs typeface="Arial" charset="0"/>
              </a:rPr>
              <a:t>and </a:t>
            </a:r>
            <a:r>
              <a:rPr lang="en-US" sz="2400" kern="1200" dirty="0" smtClean="0">
                <a:latin typeface="Arial" charset="0"/>
                <a:cs typeface="Arial" charset="0"/>
              </a:rPr>
              <a:t>looses </a:t>
            </a:r>
            <a:r>
              <a:rPr lang="en-US" sz="2400" kern="1200" dirty="0" smtClean="0">
                <a:latin typeface="Arial" charset="0"/>
                <a:cs typeface="Arial" charset="0"/>
              </a:rPr>
              <a:t>if she has </a:t>
            </a:r>
            <a:r>
              <a:rPr lang="en-US" sz="2400" kern="1200" dirty="0" smtClean="0">
                <a:latin typeface="Arial" charset="0"/>
                <a:cs typeface="Arial" charset="0"/>
              </a:rPr>
              <a:t>a QUEEN</a:t>
            </a:r>
            <a:r>
              <a:rPr lang="en-US" sz="2400" kern="1200" dirty="0" smtClean="0">
                <a:latin typeface="Arial" charset="0"/>
                <a:cs typeface="Arial" charset="0"/>
              </a:rPr>
              <a:t>.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	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075307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Weak sequential eq. - Refinement of Nash Equilibrium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Consists </a:t>
            </a:r>
            <a:r>
              <a:rPr lang="en-US" sz="2400" dirty="0" smtClean="0"/>
              <a:t>of </a:t>
            </a:r>
            <a:r>
              <a:rPr lang="en-US" sz="2400" dirty="0" smtClean="0">
                <a:solidFill>
                  <a:srgbClr val="FFFF00"/>
                </a:solidFill>
              </a:rPr>
              <a:t>strategies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FF00"/>
                </a:solidFill>
              </a:rPr>
              <a:t>beliefs</a:t>
            </a:r>
            <a:r>
              <a:rPr lang="en-US" sz="2400" dirty="0" smtClean="0"/>
              <a:t> (probabilities assigned to every decision node in every information set)</a:t>
            </a:r>
          </a:p>
          <a:p>
            <a:pPr lvl="1"/>
            <a:r>
              <a:rPr lang="en-US" sz="2400" dirty="0" smtClean="0"/>
              <a:t>2 conditions – </a:t>
            </a:r>
            <a:r>
              <a:rPr lang="en-US" sz="2400" dirty="0" smtClean="0">
                <a:solidFill>
                  <a:srgbClr val="FFFF00"/>
                </a:solidFill>
              </a:rPr>
              <a:t>consistency of beliefs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FF00"/>
                </a:solidFill>
              </a:rPr>
              <a:t>sequential rationality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consistency of beliefs</a:t>
            </a:r>
            <a:r>
              <a:rPr lang="en-US" sz="2400" dirty="0" smtClean="0"/>
              <a:t> – beliefs reflect the strategies (in stable state the beliefs should reflect the frequencies of occurrence of particular decision nodes)</a:t>
            </a:r>
          </a:p>
          <a:p>
            <a:pPr lvl="2"/>
            <a:r>
              <a:rPr lang="en-US" sz="2000" dirty="0" smtClean="0"/>
              <a:t>If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player have two choices – LEFT and RIGHT and is playing mixed strategy 50% LEFT, 50% RIGHT,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player cannot in equilibrium </a:t>
            </a:r>
            <a:r>
              <a:rPr lang="en-US" sz="2000" dirty="0" smtClean="0"/>
              <a:t>believe </a:t>
            </a:r>
            <a:r>
              <a:rPr lang="en-US" sz="2000" dirty="0" smtClean="0"/>
              <a:t>that occurrence of history LEFT is 10% and RIGHT 90%, she has to have beliefs 50% and 50%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sequential rationality </a:t>
            </a:r>
            <a:r>
              <a:rPr lang="en-US" sz="2400" dirty="0" smtClean="0"/>
              <a:t>– given the consistent beliefs, nobody has any incentive to deviate in any stage of the game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6031" y="252369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4000" dirty="0" smtClean="0"/>
              <a:t>Revision – weak sequential eq.</a:t>
            </a:r>
            <a:endParaRPr lang="en-US" sz="48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90366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12804" y="2735253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501543" y="3505391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883103" y="343236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33"/>
            <a:ext cx="9144000" cy="4818092"/>
          </a:xfrm>
        </p:spPr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If the game has any 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subgame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: </a:t>
            </a:r>
            <a:r>
              <a:rPr lang="en-US" sz="2400" kern="1200" dirty="0" smtClean="0">
                <a:latin typeface="Arial" charset="0"/>
                <a:cs typeface="Arial" charset="0"/>
              </a:rPr>
              <a:t>NO SUBGAME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Identify all possible strategies of all players	          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1: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Fold,Fold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Fold,Raise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Raise,Fold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Raise,Raise</a:t>
            </a:r>
            <a:r>
              <a:rPr lang="en-US" sz="2400" kern="1200" dirty="0" smtClean="0">
                <a:latin typeface="Arial" charset="0"/>
                <a:cs typeface="Arial" charset="0"/>
              </a:rPr>
              <a:t>} – the first action is when P1 having Queen, the second action when having King			           Player 2: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{Fold}, {Call} – P2 plays just after Raise</a:t>
            </a:r>
          </a:p>
          <a:p>
            <a:pPr marL="914400" lvl="1" indent="-457200">
              <a:buNone/>
            </a:pPr>
            <a:endParaRPr lang="en-US" sz="2400" kern="12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marL="914400" lvl="1" indent="-457200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6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90366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4683" y="2844792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0" y="1311246"/>
            <a:ext cx="2965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Lets assume that P1 is truth telling </a:t>
            </a:r>
            <a:r>
              <a:rPr lang="en-US" sz="2400" dirty="0" smtClean="0">
                <a:sym typeface="Wingdings" pitchFamily="2" charset="2"/>
              </a:rPr>
              <a:t> plays Fold when having Queen</a:t>
            </a:r>
            <a:endParaRPr lang="en-US" sz="2400" dirty="0" smtClean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2016091" y="2370124"/>
            <a:ext cx="657233" cy="1460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344707" y="690525"/>
            <a:ext cx="4596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start with some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194" y="3757617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P2[0]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4683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0" y="1311246"/>
            <a:ext cx="2965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Lets assume that P1 is truth telling </a:t>
            </a:r>
            <a:r>
              <a:rPr lang="en-US" sz="2400" dirty="0" smtClean="0">
                <a:sym typeface="Wingdings" pitchFamily="2" charset="2"/>
              </a:rPr>
              <a:t> plays Fold when having Queen</a:t>
            </a:r>
            <a:endParaRPr lang="en-US" sz="2400" dirty="0" smtClean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2016091" y="2370124"/>
            <a:ext cx="657233" cy="1460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0" idx="2"/>
          </p:cNvCxnSpPr>
          <p:nvPr/>
        </p:nvCxnSpPr>
        <p:spPr>
          <a:xfrm>
            <a:off x="2226366" y="3699710"/>
            <a:ext cx="775575" cy="13093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580215" y="3648078"/>
            <a:ext cx="839799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194" y="3757617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P2[0]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208571" y="461929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799703" y="4681000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CALL(0)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31196" y="2844792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418143" y="4754027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CALL(0)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863527" y="4728828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0" y="1311246"/>
            <a:ext cx="2965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Lets assume that P1 is truth telling </a:t>
            </a:r>
            <a:r>
              <a:rPr lang="en-US" sz="2400" dirty="0" smtClean="0">
                <a:sym typeface="Wingdings" pitchFamily="2" charset="2"/>
              </a:rPr>
              <a:t> plays Fold when having Queen</a:t>
            </a:r>
            <a:endParaRPr lang="en-US" sz="2400" dirty="0" smtClean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2016091" y="2370124"/>
            <a:ext cx="657233" cy="1460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0" idx="2"/>
          </p:cNvCxnSpPr>
          <p:nvPr/>
        </p:nvCxnSpPr>
        <p:spPr>
          <a:xfrm>
            <a:off x="2226366" y="3699710"/>
            <a:ext cx="775575" cy="13093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580215" y="3648078"/>
            <a:ext cx="839799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 flipV="1">
            <a:off x="2016091" y="4232285"/>
            <a:ext cx="1058877" cy="182565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 flipV="1">
            <a:off x="6251601" y="4268799"/>
            <a:ext cx="912823" cy="14605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194" y="3757617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P2[0]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208571" y="461929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799703" y="4681000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CALL(0)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418143" y="4754027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CALL(0)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863527" y="4728828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0" y="1311246"/>
            <a:ext cx="2965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Lets assume that P1 is truth telling </a:t>
            </a:r>
            <a:r>
              <a:rPr lang="en-US" sz="2400" dirty="0" smtClean="0">
                <a:sym typeface="Wingdings" pitchFamily="2" charset="2"/>
              </a:rPr>
              <a:t> plays Fold when having Queen</a:t>
            </a:r>
            <a:endParaRPr lang="en-US" sz="2400" dirty="0" smtClean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2016091" y="2370124"/>
            <a:ext cx="657233" cy="1460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 flipH="1" flipV="1">
            <a:off x="369067" y="4593479"/>
            <a:ext cx="1643085" cy="55557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665109" y="5802345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99979" y="2881305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stCxn id="64" idx="2"/>
          </p:cNvCxnSpPr>
          <p:nvPr/>
        </p:nvCxnSpPr>
        <p:spPr>
          <a:xfrm rot="16200000" flipH="1">
            <a:off x="729007" y="3237306"/>
            <a:ext cx="474669" cy="858055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358856" y="6094449"/>
            <a:ext cx="4706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Raise(1)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NOT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90366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4683" y="2844792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0" y="1311246"/>
            <a:ext cx="3513123" cy="2227296"/>
            <a:chOff x="0" y="1311246"/>
            <a:chExt cx="3513123" cy="2227296"/>
          </a:xfrm>
        </p:grpSpPr>
        <p:sp>
          <p:nvSpPr>
            <p:cNvPr id="60" name="Rectangle 59"/>
            <p:cNvSpPr/>
            <p:nvPr/>
          </p:nvSpPr>
          <p:spPr>
            <a:xfrm>
              <a:off x="0" y="1311246"/>
              <a:ext cx="3513123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Lets assume that P1 is bluffing all the time </a:t>
              </a:r>
              <a:r>
                <a:rPr lang="en-US" sz="2400" dirty="0" smtClean="0">
                  <a:sym typeface="Wingdings" pitchFamily="2" charset="2"/>
                </a:rPr>
                <a:t> plays Raise when having Queen</a:t>
              </a:r>
              <a:endParaRPr lang="en-US" sz="2400" dirty="0" smtClean="0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5400000">
              <a:off x="1742243" y="2607459"/>
              <a:ext cx="1350982" cy="5111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/>
          <p:nvPr/>
        </p:nvSpPr>
        <p:spPr>
          <a:xfrm>
            <a:off x="2344707" y="690525"/>
            <a:ext cx="4596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start with some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194" y="3757617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P2[1/2]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P2[1/2]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4683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0" idx="2"/>
          </p:cNvCxnSpPr>
          <p:nvPr/>
        </p:nvCxnSpPr>
        <p:spPr>
          <a:xfrm>
            <a:off x="2226366" y="3699710"/>
            <a:ext cx="775575" cy="13093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580215" y="3648078"/>
            <a:ext cx="839799" cy="21907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  <p:cxnSp>
        <p:nvCxnSpPr>
          <p:cNvPr id="59" name="Straight Arrow Connector 58"/>
          <p:cNvCxnSpPr/>
          <p:nvPr/>
        </p:nvCxnSpPr>
        <p:spPr>
          <a:xfrm rot="5400000">
            <a:off x="2216701" y="2571782"/>
            <a:ext cx="1167791" cy="984804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0" y="1311246"/>
            <a:ext cx="3513123" cy="2227296"/>
            <a:chOff x="0" y="1311246"/>
            <a:chExt cx="3513123" cy="2227296"/>
          </a:xfrm>
        </p:grpSpPr>
        <p:sp>
          <p:nvSpPr>
            <p:cNvPr id="65" name="Rectangle 64"/>
            <p:cNvSpPr/>
            <p:nvPr/>
          </p:nvSpPr>
          <p:spPr>
            <a:xfrm>
              <a:off x="0" y="1311246"/>
              <a:ext cx="3513123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Lets assume that P1 is bluffing all the time </a:t>
              </a:r>
              <a:r>
                <a:rPr lang="en-US" sz="2400" dirty="0" smtClean="0">
                  <a:sym typeface="Wingdings" pitchFamily="2" charset="2"/>
                </a:rPr>
                <a:t> plays Raise when having Queen</a:t>
              </a:r>
              <a:endParaRPr lang="en-US" sz="2400" dirty="0" smtClean="0"/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rot="5400000">
              <a:off x="1742243" y="2607459"/>
              <a:ext cx="1350982" cy="5111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Arrow Connector 67"/>
          <p:cNvCxnSpPr/>
          <p:nvPr/>
        </p:nvCxnSpPr>
        <p:spPr>
          <a:xfrm rot="16200000" flipH="1">
            <a:off x="5301736" y="2406113"/>
            <a:ext cx="1058879" cy="91387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194" y="3757617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P2[1/2]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P2[1/2]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208571" y="461929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FOLD(0)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799703" y="4681000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CALL(1)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31196" y="2844792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418143" y="4754027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863527" y="4728828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FOLD(0)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H="1">
            <a:off x="2837633" y="4469621"/>
            <a:ext cx="766774" cy="29210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34" idx="0"/>
          </p:cNvCxnSpPr>
          <p:nvPr/>
        </p:nvCxnSpPr>
        <p:spPr>
          <a:xfrm rot="16200000" flipH="1">
            <a:off x="7351141" y="4447211"/>
            <a:ext cx="422830" cy="21205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  <p:sp>
        <p:nvSpPr>
          <p:cNvPr id="74" name="Rectangle 73"/>
          <p:cNvSpPr/>
          <p:nvPr/>
        </p:nvSpPr>
        <p:spPr>
          <a:xfrm>
            <a:off x="0" y="1311246"/>
            <a:ext cx="35131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Lets assume that P1 is bluffing all the time </a:t>
            </a:r>
            <a:r>
              <a:rPr lang="en-US" sz="2400" dirty="0" smtClean="0">
                <a:sym typeface="Wingdings" pitchFamily="2" charset="2"/>
              </a:rPr>
              <a:t> plays Raise when having Queen</a:t>
            </a:r>
            <a:endParaRPr lang="en-US" sz="2400" dirty="0" smtClean="0"/>
          </a:p>
        </p:txBody>
      </p:sp>
      <p:cxnSp>
        <p:nvCxnSpPr>
          <p:cNvPr id="75" name="Straight Arrow Connector 74"/>
          <p:cNvCxnSpPr/>
          <p:nvPr/>
        </p:nvCxnSpPr>
        <p:spPr>
          <a:xfrm rot="5400000">
            <a:off x="1742243" y="2607459"/>
            <a:ext cx="1350982" cy="51118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2600298" y="2954331"/>
            <a:ext cx="3432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EU(F)=.5*-1+.5</a:t>
            </a:r>
            <a:r>
              <a:rPr lang="en-US" sz="2400" dirty="0" smtClean="0"/>
              <a:t>*-1=-1</a:t>
            </a:r>
            <a:endParaRPr lang="en-US" sz="2400" dirty="0" smtClean="0"/>
          </a:p>
          <a:p>
            <a:pPr marL="0" lvl="1" indent="-457200"/>
            <a:r>
              <a:rPr lang="en-US" sz="2400" dirty="0" smtClean="0"/>
              <a:t>EU(C)=.</a:t>
            </a:r>
            <a:r>
              <a:rPr lang="en-US" sz="2400" dirty="0" smtClean="0"/>
              <a:t>5*2+.</a:t>
            </a:r>
            <a:r>
              <a:rPr lang="en-US" sz="2400" dirty="0" smtClean="0"/>
              <a:t>5*-2</a:t>
            </a:r>
            <a:r>
              <a:rPr lang="en-US" sz="2400" dirty="0" smtClean="0"/>
              <a:t>= 0</a:t>
            </a:r>
            <a:endParaRPr lang="en-US" sz="2400" dirty="0" smtClean="0"/>
          </a:p>
        </p:txBody>
      </p:sp>
      <p:cxnSp>
        <p:nvCxnSpPr>
          <p:cNvPr id="80" name="Straight Arrow Connector 79"/>
          <p:cNvCxnSpPr>
            <a:stCxn id="79" idx="2"/>
          </p:cNvCxnSpPr>
          <p:nvPr/>
        </p:nvCxnSpPr>
        <p:spPr>
          <a:xfrm rot="5400000">
            <a:off x="3271388" y="3954039"/>
            <a:ext cx="1213732" cy="87631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498974" y="3757617"/>
            <a:ext cx="2482884" cy="9128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194" y="3757617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P2[1/2]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P2[1/2]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208571" y="461929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FOLD(0)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799703" y="4681000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CALL(1)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7213" y="2735253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418143" y="4754027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863527" y="4728828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FOLD(0)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8053" y="3284212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4769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178571" y="1420785"/>
            <a:ext cx="296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457200"/>
            <a:r>
              <a:rPr lang="en-US" sz="2400" dirty="0" smtClean="0"/>
              <a:t>When P1 has King fold is dominated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941237" y="2607458"/>
            <a:ext cx="1277954" cy="4381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99293" y="2187558"/>
            <a:ext cx="949338" cy="584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6200000" flipV="1">
            <a:off x="1459269" y="3766744"/>
            <a:ext cx="2592421" cy="1259699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111480" y="5729319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99979" y="2881305"/>
            <a:ext cx="474669" cy="5476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stCxn id="64" idx="2"/>
          </p:cNvCxnSpPr>
          <p:nvPr/>
        </p:nvCxnSpPr>
        <p:spPr>
          <a:xfrm rot="5400000" flipH="1" flipV="1">
            <a:off x="911572" y="2835664"/>
            <a:ext cx="219078" cy="967594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358856" y="6094449"/>
            <a:ext cx="4487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Fold(1) optimal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NOT eq.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  <p:grpSp>
        <p:nvGrpSpPr>
          <p:cNvPr id="66" name="Group 65"/>
          <p:cNvGrpSpPr/>
          <p:nvPr/>
        </p:nvGrpSpPr>
        <p:grpSpPr>
          <a:xfrm>
            <a:off x="0" y="1311246"/>
            <a:ext cx="3513123" cy="2227296"/>
            <a:chOff x="0" y="1311246"/>
            <a:chExt cx="3513123" cy="2227296"/>
          </a:xfrm>
        </p:grpSpPr>
        <p:sp>
          <p:nvSpPr>
            <p:cNvPr id="68" name="Rectangle 67"/>
            <p:cNvSpPr/>
            <p:nvPr/>
          </p:nvSpPr>
          <p:spPr>
            <a:xfrm>
              <a:off x="0" y="1311246"/>
              <a:ext cx="3513123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-457200"/>
              <a:r>
                <a:rPr lang="en-US" sz="2400" dirty="0" smtClean="0"/>
                <a:t>Lets assume that P1 is bluffing all the time </a:t>
              </a:r>
              <a:r>
                <a:rPr lang="en-US" sz="2400" dirty="0" smtClean="0">
                  <a:sym typeface="Wingdings" pitchFamily="2" charset="2"/>
                </a:rPr>
                <a:t> plays Raise when having Queen</a:t>
              </a:r>
              <a:endParaRPr lang="en-US" sz="2400" dirty="0" smtClean="0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rot="5400000">
              <a:off x="1742243" y="2607459"/>
              <a:ext cx="1350982" cy="5111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32"/>
            <a:ext cx="9144000" cy="5075307"/>
          </a:xfrm>
        </p:spPr>
        <p:txBody>
          <a:bodyPr/>
          <a:lstStyle/>
          <a:p>
            <a:pPr lvl="1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Definition</a:t>
            </a:r>
            <a:r>
              <a:rPr lang="en-US" sz="2400" dirty="0" smtClean="0"/>
              <a:t>: A </a:t>
            </a:r>
            <a:r>
              <a:rPr lang="en-US" sz="2400" dirty="0" smtClean="0">
                <a:solidFill>
                  <a:srgbClr val="FFFF00"/>
                </a:solidFill>
              </a:rPr>
              <a:t>weak sequential equilibrium</a:t>
            </a:r>
            <a:r>
              <a:rPr lang="en-US" sz="2400" dirty="0" smtClean="0"/>
              <a:t> consists of </a:t>
            </a:r>
            <a:r>
              <a:rPr lang="en-US" sz="2400" dirty="0" smtClean="0">
                <a:solidFill>
                  <a:srgbClr val="FFFF00"/>
                </a:solidFill>
              </a:rPr>
              <a:t>behavioral strategies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FF00"/>
                </a:solidFill>
              </a:rPr>
              <a:t>beliefs </a:t>
            </a:r>
            <a:r>
              <a:rPr lang="en-US" sz="2400" dirty="0" smtClean="0">
                <a:solidFill>
                  <a:srgbClr val="FFFF00"/>
                </a:solidFill>
              </a:rPr>
              <a:t>system</a:t>
            </a:r>
            <a:r>
              <a:rPr lang="en-US" sz="2400" dirty="0" smtClean="0"/>
              <a:t> </a:t>
            </a:r>
            <a:r>
              <a:rPr lang="en-US" sz="2400" dirty="0" smtClean="0"/>
              <a:t>satisfying following conditions 1-2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Sequential rationality </a:t>
            </a:r>
            <a:r>
              <a:rPr lang="en-US" sz="2400" dirty="0" smtClean="0"/>
              <a:t>- Each players’ strategy is optimal whenever  she has to move, given her belief and the other players’ strategies.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Consistency of beliefs with strategies</a:t>
            </a:r>
            <a:r>
              <a:rPr lang="en-US" sz="2400" dirty="0" smtClean="0"/>
              <a:t> – Each player’s belief is consistent with strategy profile (behavioral strategies of all players)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6031" y="252369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4000" dirty="0" smtClean="0"/>
              <a:t>Revision – weak sequential eq.</a:t>
            </a:r>
            <a:endParaRPr lang="en-US" sz="48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075307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The game has no pure strategy weak sequential </a:t>
            </a:r>
            <a:r>
              <a:rPr lang="en-US" sz="2800" dirty="0" err="1" smtClean="0">
                <a:solidFill>
                  <a:srgbClr val="FFFF00"/>
                </a:solidFill>
              </a:rPr>
              <a:t>equilibria</a:t>
            </a:r>
            <a:r>
              <a:rPr lang="en-US" sz="2800" dirty="0" smtClean="0">
                <a:solidFill>
                  <a:srgbClr val="FFFF00"/>
                </a:solidFill>
              </a:rPr>
              <a:t>: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	</a:t>
            </a:r>
            <a:r>
              <a:rPr lang="en-US" sz="2400" dirty="0" smtClean="0"/>
              <a:t>When P1 has a King, </a:t>
            </a:r>
            <a:r>
              <a:rPr lang="en-US" sz="2400" dirty="0" smtClean="0"/>
              <a:t>Fold </a:t>
            </a:r>
            <a:r>
              <a:rPr lang="en-US" sz="2400" dirty="0" smtClean="0"/>
              <a:t>is dominated strategy. When P1 has a Queen and  would all the time play Raise, P2 will all the time Fold when he would after a while anticipate P1 strategy…</a:t>
            </a:r>
          </a:p>
          <a:p>
            <a:pPr>
              <a:buNone/>
            </a:pPr>
            <a:r>
              <a:rPr lang="en-US" sz="2400" dirty="0" smtClean="0"/>
              <a:t>	But then P1Q would react on that and play all the time Fold and again, when P2 will anticipate this, he will start playing Call.</a:t>
            </a:r>
          </a:p>
          <a:p>
            <a:pPr>
              <a:buNone/>
            </a:pPr>
            <a:r>
              <a:rPr lang="en-US" sz="2400" dirty="0" smtClean="0"/>
              <a:t>	So it will be again optimal for P1Q to Raise. Bringing us back to the beginning of the analysis. </a:t>
            </a:r>
            <a:r>
              <a:rPr lang="en-US" sz="2400" dirty="0" smtClean="0">
                <a:solidFill>
                  <a:srgbClr val="FFFF00"/>
                </a:solidFill>
                <a:sym typeface="Wingdings" pitchFamily="2" charset="2"/>
              </a:rPr>
              <a:t>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sym typeface="Wingdings" pitchFamily="2" charset="2"/>
              </a:rPr>
              <a:t>no stable state  just one player reacts on the other player</a:t>
            </a:r>
            <a:endParaRPr lang="en-US" sz="2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400" dirty="0" smtClean="0"/>
              <a:t>	NO Pooling or Separating equilibrium </a:t>
            </a:r>
            <a:r>
              <a:rPr lang="en-US" sz="2400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 pitchFamily="2" charset="2"/>
              </a:rPr>
              <a:t>	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Partially separating/pooling equilibrium?</a:t>
            </a:r>
            <a:endParaRPr lang="en-US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40392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Semi-separating 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equilibria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typically involve mixed strategies</a:t>
            </a:r>
          </a:p>
          <a:p>
            <a:pPr marL="548640" lvl="1">
              <a:spcBef>
                <a:spcPts val="0"/>
              </a:spcBef>
            </a:pPr>
            <a:r>
              <a:rPr lang="en-US" sz="2400" kern="1200" dirty="0" smtClean="0">
                <a:latin typeface="Arial" charset="0"/>
                <a:cs typeface="Arial" charset="0"/>
              </a:rPr>
              <a:t>observing a RAISE by P1 allows P2 to update the probability of a King from 1/2 to p&gt;1/2, but not all the way to 1</a:t>
            </a:r>
          </a:p>
          <a:p>
            <a:pPr>
              <a:spcBef>
                <a:spcPts val="0"/>
              </a:spcBef>
            </a:pPr>
            <a:r>
              <a:rPr lang="en-US" kern="1200" dirty="0" smtClean="0"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Simple poker vs. standard signaling models</a:t>
            </a:r>
            <a:r>
              <a:rPr lang="en-US" dirty="0" smtClean="0">
                <a:solidFill>
                  <a:srgbClr val="FFFF00"/>
                </a:solidFill>
              </a:rPr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(job market etc.)</a:t>
            </a:r>
          </a:p>
          <a:p>
            <a:pPr marL="548640" lvl="1">
              <a:spcBef>
                <a:spcPts val="0"/>
              </a:spcBef>
            </a:pPr>
            <a:r>
              <a:rPr lang="en-US" sz="2400" dirty="0" smtClean="0"/>
              <a:t>Standard models </a:t>
            </a:r>
            <a:r>
              <a:rPr lang="en-US" sz="2400" dirty="0" smtClean="0">
                <a:sym typeface="Wingdings" pitchFamily="2" charset="2"/>
              </a:rPr>
              <a:t> one type of sender wants to signal his type truthfully, whereas the other type does not </a:t>
            </a:r>
            <a:r>
              <a:rPr lang="en-US" sz="2400" dirty="0" smtClean="0">
                <a:solidFill>
                  <a:srgbClr val="FFFF00"/>
                </a:solidFill>
                <a:sym typeface="Wingdings" pitchFamily="2" charset="2"/>
              </a:rPr>
              <a:t>(high ability worker wants the employer to know his ability)</a:t>
            </a:r>
          </a:p>
          <a:p>
            <a:pPr marL="548640" lvl="1">
              <a:spcBef>
                <a:spcPts val="0"/>
              </a:spcBef>
            </a:pPr>
            <a:r>
              <a:rPr lang="en-US" sz="2400" dirty="0" smtClean="0">
                <a:sym typeface="Wingdings" pitchFamily="2" charset="2"/>
              </a:rPr>
              <a:t>Simple poker  P1 never wants P2 to know his card type </a:t>
            </a:r>
            <a:r>
              <a:rPr lang="en-US" sz="2400" dirty="0" smtClean="0">
                <a:solidFill>
                  <a:srgbClr val="FFFF00"/>
                </a:solidFill>
                <a:sym typeface="Wingdings" pitchFamily="2" charset="2"/>
              </a:rPr>
              <a:t>(if he has a king he would like P2 to think he has a Queen)</a:t>
            </a:r>
          </a:p>
          <a:p>
            <a:pPr marL="548640" lvl="1">
              <a:spcBef>
                <a:spcPts val="0"/>
              </a:spcBef>
            </a:pPr>
            <a:r>
              <a:rPr lang="en-US" sz="2400" kern="1200" dirty="0" smtClean="0">
                <a:latin typeface="Arial" charset="0"/>
                <a:cs typeface="Arial" charset="0"/>
              </a:rPr>
              <a:t>Real-world versions of poker </a:t>
            </a:r>
            <a:r>
              <a:rPr lang="en-US" sz="2400" kern="1200" dirty="0" smtClean="0">
                <a:latin typeface="Arial" charset="0"/>
                <a:cs typeface="Arial" charset="0"/>
              </a:rPr>
              <a:t>are</a:t>
            </a:r>
            <a:r>
              <a:rPr lang="en-US" sz="2400" kern="1200" dirty="0" smtClean="0"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much more complicated  </a:t>
            </a:r>
          </a:p>
          <a:p>
            <a:pPr marL="548640" lvl="1">
              <a:spcBef>
                <a:spcPts val="0"/>
              </a:spcBef>
            </a:pPr>
            <a:r>
              <a:rPr lang="en-US" sz="2400" kern="1200" dirty="0" smtClean="0">
                <a:latin typeface="Arial" charset="0"/>
                <a:cs typeface="Arial" charset="0"/>
              </a:rPr>
              <a:t>But has some of this flavor - player with a weak hand may sometimes wish to bluff to get others to fold and a player with a strong hand may sometimes wish to “slow play” to keep others in the game and win more money from them</a:t>
            </a:r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r>
              <a:rPr lang="en-US" sz="3600" dirty="0" smtClean="0"/>
              <a:t>Example 2: Any pure strategy weak </a:t>
            </a:r>
            <a:r>
              <a:rPr lang="en-US" sz="3600" dirty="0" err="1" smtClean="0"/>
              <a:t>seq.eq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all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4818092"/>
          </a:xfrm>
        </p:spPr>
        <p:txBody>
          <a:bodyPr/>
          <a:lstStyle/>
          <a:p>
            <a:pPr marL="73152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If the game has any 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subgame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: </a:t>
            </a:r>
            <a:r>
              <a:rPr lang="en-US" sz="2400" kern="1200" dirty="0" smtClean="0">
                <a:latin typeface="Arial" charset="0"/>
                <a:cs typeface="Arial" charset="0"/>
              </a:rPr>
              <a:t>NO SUBGAME</a:t>
            </a:r>
          </a:p>
          <a:p>
            <a:pPr marL="73152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Identify all possible strategies of all players	          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1: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Fold,Fold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Fold,Raise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Raise,Fold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Raise,Raise</a:t>
            </a:r>
            <a:r>
              <a:rPr lang="en-US" sz="2400" kern="1200" dirty="0" smtClean="0">
                <a:latin typeface="Arial" charset="0"/>
                <a:cs typeface="Arial" charset="0"/>
              </a:rPr>
              <a:t>} – the first action is when P1 having Queen, the second action when having King			           Player 2: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{Fold}, {Call} – P2 plays just after Raise</a:t>
            </a:r>
          </a:p>
          <a:p>
            <a:pPr marL="731520" lvl="1" indent="-457200">
              <a:buNone/>
            </a:pPr>
            <a:r>
              <a:rPr lang="en-US" sz="2400" kern="1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When finding also Mixed strategy weak sequential </a:t>
            </a:r>
            <a:r>
              <a:rPr lang="en-US" sz="2400" kern="1200" dirty="0" err="1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equilibria</a:t>
            </a:r>
            <a:r>
              <a:rPr lang="en-US" sz="2400" kern="1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, it is better to start with finding all MSNE of the game:</a:t>
            </a:r>
          </a:p>
          <a:p>
            <a:pPr marL="73152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Find all MSNE </a:t>
            </a:r>
            <a:r>
              <a:rPr lang="en-US" sz="2400" kern="1200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cs typeface="Arial" charset="0"/>
              </a:rPr>
              <a:t>(when both players choose strategy at the beginning of the game)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of the game – in similar way as in the case of dynamic games – table with all possible strategies</a:t>
            </a:r>
          </a:p>
          <a:p>
            <a:pPr marL="73152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Compute the beliefs – consistent with the strategies</a:t>
            </a:r>
          </a:p>
          <a:p>
            <a:pPr marL="73152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Check all MSNE whether they satisfies the 2 conditions for the weak sequential equilibrium</a:t>
            </a:r>
          </a:p>
          <a:p>
            <a:pPr marL="914400" lvl="1" indent="-457200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  <a:endParaRPr lang="en-US" sz="2400" kern="120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marL="914400" lvl="1" indent="-457200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90366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12804" y="2735253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501543" y="3505391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883103" y="343236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all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74648" y="1785915"/>
          <a:ext cx="8172848" cy="480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4066"/>
                <a:gridCol w="2628936"/>
                <a:gridCol w="2549846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Fold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Call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EU(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Fold,Fold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*-1= -1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*-1= -1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EU(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Fold,Raise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*1= 0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*2= 0.5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EU(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Raise,Fold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*-1= 0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-2+½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*-1=-1.5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EU(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Raise,Raise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*1= 1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-2+½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*2=0</a:t>
                      </a:r>
                      <a:endParaRPr lang="en-US" sz="24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9695" y="1238220"/>
            <a:ext cx="292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451364"/>
            <a:ext cx="957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9518" y="654012"/>
            <a:ext cx="8379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all MSNE of the game </a:t>
            </a:r>
            <a:r>
              <a:rPr lang="en-US" sz="2400" b="1" dirty="0" smtClean="0">
                <a:solidFill>
                  <a:srgbClr val="FFFF00"/>
                </a:solidFill>
                <a:sym typeface="Wingdings" pitchFamily="2" charset="2"/>
              </a:rPr>
              <a:t> start with expected utilities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90366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12804" y="2735253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08279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501543" y="3505391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883103" y="343236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all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74648" y="1785915"/>
          <a:ext cx="8172848" cy="480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4066"/>
                <a:gridCol w="2628936"/>
                <a:gridCol w="2549846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EU(Fold)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EU(Call)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Fold,Fold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*1= 1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*1= 1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Fold,Raise</a:t>
                      </a:r>
                      <a:endParaRPr lang="en-US" sz="18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*1= 0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*-2= -0.5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Raise,Fold</a:t>
                      </a:r>
                      <a:endParaRPr lang="en-US" sz="18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*-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*1= 0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2+½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*1= 1.5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Raise,Raise</a:t>
                      </a:r>
                      <a:endParaRPr lang="en-US" sz="18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*-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1+½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*-1= -1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2+½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*-2=0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9695" y="1238220"/>
            <a:ext cx="292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451364"/>
            <a:ext cx="957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9518" y="654012"/>
            <a:ext cx="8379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all MSNE of the game </a:t>
            </a:r>
            <a:r>
              <a:rPr lang="en-US" sz="2400" b="1" dirty="0" smtClean="0">
                <a:solidFill>
                  <a:srgbClr val="FFFF00"/>
                </a:solidFill>
                <a:sym typeface="Wingdings" pitchFamily="2" charset="2"/>
              </a:rPr>
              <a:t> start with expected utilities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all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819376" y="1785915"/>
          <a:ext cx="6128119" cy="480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371"/>
                <a:gridCol w="1935189"/>
                <a:gridCol w="1746559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Fold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Call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Fold,Fold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-1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Fold,Raise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0.5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-0.5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Raise,Fold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-1.5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1.5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Raise,Raise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85" y="1238220"/>
            <a:ext cx="292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305312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Player 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9518" y="654012"/>
            <a:ext cx="8379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all MSNE of the game </a:t>
            </a:r>
            <a:r>
              <a:rPr lang="en-US" sz="2400" b="1" dirty="0" smtClean="0">
                <a:solidFill>
                  <a:srgbClr val="FFFF00"/>
                </a:solidFill>
                <a:sym typeface="Wingdings" pitchFamily="2" charset="2"/>
              </a:rPr>
              <a:t> start with expected utilities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all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819376" y="1785915"/>
          <a:ext cx="6128119" cy="480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371"/>
                <a:gridCol w="1935189"/>
                <a:gridCol w="1746559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Fold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Call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Fold,Fold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-1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Fold,Raise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u="sng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u="sng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0.5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-0.5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Raise,Fold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-1.5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1.5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Raise,Raise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u="sng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sng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u="sng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85" y="1238220"/>
            <a:ext cx="292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305312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Player 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490759" y="3282948"/>
            <a:ext cx="6653241" cy="0"/>
          </a:xfrm>
          <a:prstGeom prst="line">
            <a:avLst/>
          </a:prstGeom>
          <a:ln w="412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490759" y="5181624"/>
            <a:ext cx="6653241" cy="0"/>
          </a:xfrm>
          <a:prstGeom prst="line">
            <a:avLst/>
          </a:prstGeom>
          <a:ln w="412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636811" y="654012"/>
            <a:ext cx="3959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find all MSNE of the game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pPr algn="ctr"/>
            <a:r>
              <a:rPr lang="en-US" sz="4000" dirty="0" smtClean="0"/>
              <a:t>Finding all weak sequential </a:t>
            </a:r>
            <a:r>
              <a:rPr lang="en-US" sz="4000" dirty="0" err="1" smtClean="0"/>
              <a:t>equilibria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052604" y="1785915"/>
          <a:ext cx="6894892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195"/>
                <a:gridCol w="1606572"/>
                <a:gridCol w="1929125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Fold (q)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Call (1-q)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Fold,Raise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 (p)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u="sng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u="sng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0.5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-0.5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Raise,Raise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 (1-p)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1" u="sng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 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sng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3200" b="1" u="sng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85" y="1238220"/>
            <a:ext cx="292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136896"/>
            <a:ext cx="2373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Player 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743468"/>
            <a:ext cx="74142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 NE in pure strategies</a:t>
            </a:r>
          </a:p>
          <a:p>
            <a:r>
              <a:rPr lang="en-US" sz="2400" dirty="0" smtClean="0"/>
              <a:t>MSNE: condition for P1:  0q+0.5(1-q)=1q+0.(1-q)</a:t>
            </a:r>
          </a:p>
          <a:p>
            <a:r>
              <a:rPr lang="en-US" sz="2400" dirty="0" smtClean="0"/>
              <a:t>				0.5 – 0.5q=q </a:t>
            </a:r>
            <a:r>
              <a:rPr lang="en-US" sz="2400" dirty="0" smtClean="0">
                <a:sym typeface="Wingdings" pitchFamily="2" charset="2"/>
              </a:rPr>
              <a:t> q=1/3</a:t>
            </a:r>
          </a:p>
          <a:p>
            <a:r>
              <a:rPr lang="en-US" sz="2400" dirty="0" smtClean="0">
                <a:sym typeface="Wingdings" pitchFamily="2" charset="2"/>
              </a:rPr>
              <a:t>	 condition for P2:   0p+(-1)(1-p)=(-0.5)p+0(1-p)</a:t>
            </a:r>
          </a:p>
          <a:p>
            <a:r>
              <a:rPr lang="en-US" sz="2400" dirty="0" smtClean="0">
                <a:sym typeface="Wingdings" pitchFamily="2" charset="2"/>
              </a:rPr>
              <a:t>					 p-1=-0.5p  p=2/3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2636811" y="654012"/>
            <a:ext cx="3959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find all MSNE of the game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Signaling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294385"/>
          </a:xfrm>
        </p:spPr>
        <p:txBody>
          <a:bodyPr/>
          <a:lstStyle/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Signaling game is a dynamic game of incomplete information involving two players: a Sender (S), and a Receiver (R). The timing of the game is as follows: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1) Chance (Nature) draws a type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t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for the Sender from a set of feasible types T={t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kern="1200" dirty="0" smtClean="0">
                <a:latin typeface="Arial" charset="0"/>
                <a:cs typeface="Arial" charset="0"/>
              </a:rPr>
              <a:t>,…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t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N</a:t>
            </a:r>
            <a:r>
              <a:rPr lang="en-US" sz="2400" kern="1200" dirty="0" smtClean="0">
                <a:latin typeface="Arial" charset="0"/>
                <a:cs typeface="Arial" charset="0"/>
              </a:rPr>
              <a:t>} according to </a:t>
            </a:r>
            <a:r>
              <a:rPr lang="en-US" sz="2400" kern="1200" dirty="0" smtClean="0">
                <a:latin typeface="Arial" charset="0"/>
                <a:cs typeface="Arial" charset="0"/>
              </a:rPr>
              <a:t>a probability </a:t>
            </a:r>
            <a:r>
              <a:rPr lang="en-US" sz="2400" kern="1200" dirty="0" smtClean="0">
                <a:latin typeface="Arial" charset="0"/>
                <a:cs typeface="Arial" charset="0"/>
              </a:rPr>
              <a:t>distribution {p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kern="1200" dirty="0" smtClean="0">
                <a:latin typeface="Arial" charset="0"/>
                <a:cs typeface="Arial" charset="0"/>
              </a:rPr>
              <a:t>,…,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N</a:t>
            </a:r>
            <a:r>
              <a:rPr lang="en-US" sz="2400" kern="1200" dirty="0" smtClean="0">
                <a:latin typeface="Arial" charset="0"/>
                <a:cs typeface="Arial" charset="0"/>
              </a:rPr>
              <a:t>} such that p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kern="1200" dirty="0" smtClean="0">
                <a:latin typeface="Arial" charset="0"/>
                <a:cs typeface="Arial" charset="0"/>
              </a:rPr>
              <a:t>+…+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N</a:t>
            </a:r>
            <a:r>
              <a:rPr lang="en-US" sz="2400" kern="1200" dirty="0" smtClean="0">
                <a:latin typeface="Arial" charset="0"/>
                <a:cs typeface="Arial" charset="0"/>
              </a:rPr>
              <a:t>=1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2) The sender observes her type and then chooses a message (signal) m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from a set of feasible messages M={m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kern="1200" dirty="0" smtClean="0">
                <a:latin typeface="Arial" charset="0"/>
                <a:cs typeface="Arial" charset="0"/>
              </a:rPr>
              <a:t>,…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m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J</a:t>
            </a:r>
            <a:r>
              <a:rPr lang="en-US" sz="2400" kern="1200" dirty="0" smtClean="0">
                <a:latin typeface="Arial" charset="0"/>
                <a:cs typeface="Arial" charset="0"/>
              </a:rPr>
              <a:t>}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3) The Receiver observes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m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j</a:t>
            </a:r>
            <a:r>
              <a:rPr lang="en-US" sz="2400" kern="1200" dirty="0" smtClean="0">
                <a:latin typeface="Arial" charset="0"/>
                <a:cs typeface="Arial" charset="0"/>
              </a:rPr>
              <a:t> (but not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t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) and then chooses an action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a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k</a:t>
            </a:r>
            <a:r>
              <a:rPr lang="en-US" sz="2400" kern="1200" dirty="0" smtClean="0">
                <a:latin typeface="Arial" charset="0"/>
                <a:cs typeface="Arial" charset="0"/>
              </a:rPr>
              <a:t> from a set of feasible actions A={a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kern="1200" dirty="0" smtClean="0">
                <a:latin typeface="Arial" charset="0"/>
                <a:cs typeface="Arial" charset="0"/>
              </a:rPr>
              <a:t>,…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a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K</a:t>
            </a:r>
            <a:r>
              <a:rPr lang="en-US" sz="2400" kern="1200" dirty="0" smtClean="0">
                <a:latin typeface="Arial" charset="0"/>
                <a:cs typeface="Arial" charset="0"/>
              </a:rPr>
              <a:t>}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	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31" y="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90366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674" y="2662227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FOLD(2/3)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60532" y="3324399"/>
            <a:ext cx="1125629" cy="82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 (1/3)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700538" y="3247698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139778" y="654012"/>
            <a:ext cx="68515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all the MSNE - start with strategy of P1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31" y="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794130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674" y="2662227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FOLD(2/3)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44792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687474" y="3721104"/>
            <a:ext cx="1131903" cy="36513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64209" y="3320723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 (1/3)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629613" y="3247699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308194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0" y="1274733"/>
            <a:ext cx="3987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history {Queen, Raise}:</a:t>
            </a:r>
          </a:p>
          <a:p>
            <a:r>
              <a:rPr lang="en-US" sz="2400" dirty="0" smtClean="0"/>
              <a:t>½ . 1/3 = 1/6</a:t>
            </a:r>
            <a:endParaRPr lang="en-US" sz="2400" dirty="0"/>
          </a:p>
        </p:txBody>
      </p:sp>
      <p:sp>
        <p:nvSpPr>
          <p:cNvPr id="66" name="TextBox 65"/>
          <p:cNvSpPr txBox="1"/>
          <p:nvPr/>
        </p:nvSpPr>
        <p:spPr>
          <a:xfrm>
            <a:off x="6142059" y="1274733"/>
            <a:ext cx="3001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history {King, Raise}:</a:t>
            </a:r>
          </a:p>
          <a:p>
            <a:r>
              <a:rPr lang="en-US" sz="2400" dirty="0" smtClean="0"/>
              <a:t>½ . 1 = 1/2</a:t>
            </a:r>
            <a:endParaRPr lang="en-US" sz="2400" dirty="0"/>
          </a:p>
        </p:txBody>
      </p:sp>
      <p:cxnSp>
        <p:nvCxnSpPr>
          <p:cNvPr id="67" name="Straight Arrow Connector 66"/>
          <p:cNvCxnSpPr/>
          <p:nvPr/>
        </p:nvCxnSpPr>
        <p:spPr>
          <a:xfrm rot="10800000" flipV="1">
            <a:off x="446032" y="1895453"/>
            <a:ext cx="2957553" cy="182565"/>
          </a:xfrm>
          <a:prstGeom prst="straightConnector1">
            <a:avLst/>
          </a:prstGeom>
          <a:ln w="412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849955" y="2114532"/>
            <a:ext cx="365130" cy="73026"/>
          </a:xfrm>
          <a:prstGeom prst="straightConnector1">
            <a:avLst/>
          </a:prstGeom>
          <a:ln w="412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5400000" flipH="1" flipV="1">
            <a:off x="6160315" y="2716997"/>
            <a:ext cx="1095390" cy="474669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10800000">
            <a:off x="920699" y="2406637"/>
            <a:ext cx="1131906" cy="1058877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0" y="6130962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RAISE: P{Q,RAISE}+P{K,RAISE} = 1/6 + ½ = 4/6</a:t>
            </a:r>
            <a:endParaRPr lang="en-US" sz="2400" dirty="0"/>
          </a:p>
        </p:txBody>
      </p:sp>
      <p:sp>
        <p:nvSpPr>
          <p:cNvPr id="58" name="Rectangle 57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31" y="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71681" y="3794130"/>
            <a:ext cx="3113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P2[1/6 / (1/6+1/2)]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2643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P2[(1/2) / (4/6)]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674" y="2662227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FOLD(2/3)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85144" y="2844792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687474" y="3721104"/>
            <a:ext cx="1131903" cy="36513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64209" y="3320723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 (1/3)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629613" y="3247699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308194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 flipV="1">
            <a:off x="2125629" y="2260584"/>
            <a:ext cx="1533546" cy="109539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125629" y="3355974"/>
            <a:ext cx="1058877" cy="51118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6200000" flipH="1">
            <a:off x="5740416" y="2698739"/>
            <a:ext cx="839799" cy="620721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434163" y="3355974"/>
            <a:ext cx="1168416" cy="511182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0" y="1274733"/>
            <a:ext cx="3987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history {Queen, Raise}:</a:t>
            </a:r>
          </a:p>
          <a:p>
            <a:r>
              <a:rPr lang="en-US" sz="2400" dirty="0" smtClean="0"/>
              <a:t>½ . 1/3 = 1/6</a:t>
            </a:r>
            <a:endParaRPr lang="en-US" sz="2400" dirty="0"/>
          </a:p>
        </p:txBody>
      </p:sp>
      <p:sp>
        <p:nvSpPr>
          <p:cNvPr id="66" name="TextBox 65"/>
          <p:cNvSpPr txBox="1"/>
          <p:nvPr/>
        </p:nvSpPr>
        <p:spPr>
          <a:xfrm>
            <a:off x="6142059" y="1274733"/>
            <a:ext cx="3001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history {King, Raise}:</a:t>
            </a:r>
          </a:p>
          <a:p>
            <a:r>
              <a:rPr lang="en-US" sz="2400" dirty="0" smtClean="0"/>
              <a:t>½ . 1 = 1/2</a:t>
            </a:r>
            <a:endParaRPr lang="en-US" sz="2400" dirty="0"/>
          </a:p>
        </p:txBody>
      </p:sp>
      <p:sp>
        <p:nvSpPr>
          <p:cNvPr id="78" name="TextBox 77"/>
          <p:cNvSpPr txBox="1"/>
          <p:nvPr/>
        </p:nvSpPr>
        <p:spPr>
          <a:xfrm>
            <a:off x="0" y="6130962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RAISE: P{Q,RAISE}+P{K,RAISE} = 1/6 + ½ = 4/6</a:t>
            </a:r>
            <a:endParaRPr lang="en-US" sz="2400" dirty="0"/>
          </a:p>
        </p:txBody>
      </p:sp>
      <p:cxnSp>
        <p:nvCxnSpPr>
          <p:cNvPr id="79" name="Straight Arrow Connector 78"/>
          <p:cNvCxnSpPr/>
          <p:nvPr/>
        </p:nvCxnSpPr>
        <p:spPr>
          <a:xfrm rot="5400000" flipH="1" flipV="1">
            <a:off x="7547810" y="5053831"/>
            <a:ext cx="1971703" cy="4016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10800000">
            <a:off x="4462464" y="4232286"/>
            <a:ext cx="3760837" cy="19717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16200000" flipH="1">
            <a:off x="6854061" y="3045613"/>
            <a:ext cx="1424009" cy="21907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16200000" flipH="1">
            <a:off x="1760499" y="2333610"/>
            <a:ext cx="1570061" cy="149703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2344707" y="690525"/>
            <a:ext cx="426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consistent beliefs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544" y="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44707" y="3757617"/>
            <a:ext cx="1606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P2[1/4]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 [3/4]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473606">
            <a:off x="5396923" y="461929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3023244">
            <a:off x="6904476" y="460892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674" y="2662227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FOLD(2/3)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58170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522918" y="468195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1051879" y="472882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64209" y="3320723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 (1/3)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11186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0" y="1274733"/>
            <a:ext cx="3987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P2:EU(Fold)=</a:t>
            </a:r>
          </a:p>
          <a:p>
            <a:r>
              <a:rPr lang="en-US" sz="2400" dirty="0" smtClean="0"/>
              <a:t>1/4 .(-1)+3/4.(-1)= -1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6142059" y="1274733"/>
            <a:ext cx="3001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P2:EU(Call)=</a:t>
            </a:r>
          </a:p>
          <a:p>
            <a:r>
              <a:rPr lang="en-US" sz="2400" dirty="0" smtClean="0"/>
              <a:t>1/4 .(2)+3/4.(-2)=</a:t>
            </a:r>
          </a:p>
          <a:p>
            <a:r>
              <a:rPr lang="en-US" sz="2400" dirty="0" smtClean="0"/>
              <a:t>  0.5 – 1.5 = -1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0" y="6130962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Player 2 is indifferent between FOLD and CALL </a:t>
            </a:r>
            <a:r>
              <a:rPr lang="en-US" sz="2400" dirty="0" smtClean="0">
                <a:sym typeface="Wingdings" pitchFamily="2" charset="2"/>
              </a:rPr>
              <a:t> may mix</a:t>
            </a:r>
            <a:endParaRPr lang="en-US" sz="2400" dirty="0"/>
          </a:p>
        </p:txBody>
      </p:sp>
      <p:cxnSp>
        <p:nvCxnSpPr>
          <p:cNvPr id="57" name="Straight Arrow Connector 56"/>
          <p:cNvCxnSpPr/>
          <p:nvPr/>
        </p:nvCxnSpPr>
        <p:spPr>
          <a:xfrm rot="10800000">
            <a:off x="263467" y="2004995"/>
            <a:ext cx="2957553" cy="182564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0800000">
            <a:off x="1468395" y="2041506"/>
            <a:ext cx="6207210" cy="182565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344707" y="690525"/>
            <a:ext cx="4302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find optimal strategies of P2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31" y="0"/>
            <a:ext cx="8459847" cy="720725"/>
          </a:xfrm>
        </p:spPr>
        <p:txBody>
          <a:bodyPr/>
          <a:lstStyle/>
          <a:p>
            <a:r>
              <a:rPr lang="en-US" dirty="0" smtClean="0"/>
              <a:t>Example 2: Simple poker 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2235168" y="1676376"/>
            <a:ext cx="4381560" cy="1497032"/>
            <a:chOff x="2892402" y="2333610"/>
            <a:chExt cx="2263807" cy="1497032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508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1176291" y="4268799"/>
            <a:ext cx="2263807" cy="1497032"/>
            <a:chOff x="2892402" y="2333610"/>
            <a:chExt cx="2263807" cy="1497032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11430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11430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8"/>
          <p:cNvGrpSpPr/>
          <p:nvPr/>
        </p:nvGrpSpPr>
        <p:grpSpPr>
          <a:xfrm>
            <a:off x="5521338" y="4195773"/>
            <a:ext cx="2263807" cy="1497032"/>
            <a:chOff x="2892402" y="2333610"/>
            <a:chExt cx="2263807" cy="1497032"/>
          </a:xfrm>
        </p:grpSpPr>
        <p:cxnSp>
          <p:nvCxnSpPr>
            <p:cNvPr id="24" name="Straight Connector 23"/>
            <p:cNvCxnSpPr/>
            <p:nvPr/>
          </p:nvCxnSpPr>
          <p:spPr>
            <a:xfrm rot="5400000">
              <a:off x="2691581" y="2534431"/>
              <a:ext cx="1497032" cy="1095390"/>
            </a:xfrm>
            <a:prstGeom prst="line">
              <a:avLst/>
            </a:prstGeom>
            <a:ln w="11430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859997" y="2461406"/>
              <a:ext cx="1424007" cy="1168416"/>
            </a:xfrm>
            <a:prstGeom prst="line">
              <a:avLst/>
            </a:prstGeom>
            <a:ln w="11430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549636" y="1238220"/>
            <a:ext cx="148470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C66"/>
                </a:solidFill>
              </a:rPr>
              <a:t>Chance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68097">
            <a:off x="2233530" y="2061607"/>
            <a:ext cx="18506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QUEEN (½) 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31672">
            <a:off x="4889932" y="1982773"/>
            <a:ext cx="13644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66"/>
                </a:solidFill>
              </a:rPr>
              <a:t>KING</a:t>
            </a:r>
            <a:r>
              <a:rPr lang="en-US" b="1" dirty="0" smtClean="0">
                <a:solidFill>
                  <a:srgbClr val="FFCC66"/>
                </a:solidFill>
              </a:rPr>
              <a:t> (½)</a:t>
            </a:r>
            <a:endParaRPr lang="en-US" b="1" dirty="0">
              <a:solidFill>
                <a:srgbClr val="FFCC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622" y="5802345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44707" y="3757617"/>
            <a:ext cx="1606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P2[1/4]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3241" y="3830643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P2 [3/4]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616728" y="3100383"/>
            <a:ext cx="1168416" cy="0"/>
          </a:xfrm>
          <a:prstGeom prst="line">
            <a:avLst/>
          </a:prstGeom>
          <a:ln w="444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03265" y="3173409"/>
            <a:ext cx="1168416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689754" y="269874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FOLD(0)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674" y="2662227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FOLD(2/3)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9979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58170" y="2881305"/>
            <a:ext cx="103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723986" y="3721104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069033" y="3648078"/>
            <a:ext cx="1095390" cy="0"/>
          </a:xfrm>
          <a:prstGeom prst="line">
            <a:avLst/>
          </a:prstGeom>
          <a:ln w="114300" cmpd="tri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35168" y="3027357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80215" y="310038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3023244">
            <a:off x="2326732" y="4724671"/>
            <a:ext cx="1685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CALL(2/3)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473606">
            <a:off x="620137" y="4685835"/>
            <a:ext cx="174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FOLD(1/3)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64209" y="3320723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 (1/3)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593100" y="3211186"/>
            <a:ext cx="112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RAISE(1)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8454" y="5765832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83182" y="5692806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en-US" sz="2800" b="1" dirty="0" smtClean="0">
                <a:solidFill>
                  <a:srgbClr val="C00000"/>
                </a:solidFill>
              </a:rPr>
              <a:t> -1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83501" y="5656293"/>
            <a:ext cx="91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-2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271681" y="4232286"/>
            <a:ext cx="4381560" cy="73026"/>
          </a:xfrm>
          <a:prstGeom prst="line">
            <a:avLst/>
          </a:prstGeom>
          <a:ln w="444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0" y="1274733"/>
            <a:ext cx="3987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P1 (Queen) :</a:t>
            </a:r>
          </a:p>
          <a:p>
            <a:r>
              <a:rPr lang="en-US" sz="2400" dirty="0" smtClean="0"/>
              <a:t>EU(Fold)= -1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6142059" y="1274733"/>
            <a:ext cx="30019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P1 (Queen): EU(Raise)=</a:t>
            </a:r>
          </a:p>
          <a:p>
            <a:r>
              <a:rPr lang="en-US" sz="2400" dirty="0" smtClean="0"/>
              <a:t>1/3 .(1)+2/3.(-2)=</a:t>
            </a:r>
          </a:p>
          <a:p>
            <a:r>
              <a:rPr lang="en-US" sz="2400" dirty="0" smtClean="0"/>
              <a:t>  1/3 – 4/3 = -1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0" y="6130962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P1 (Queen) is indifferent between FOLD and RAISE</a:t>
            </a:r>
            <a:r>
              <a:rPr lang="en-US" sz="2400" dirty="0" smtClean="0">
                <a:sym typeface="Wingdings" pitchFamily="2" charset="2"/>
              </a:rPr>
              <a:t> may mix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 rot="18366713">
            <a:off x="4928671" y="4649323"/>
            <a:ext cx="174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FOLD(1/3)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3023244">
            <a:off x="6635268" y="4651645"/>
            <a:ext cx="1685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CALL(2/3)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1979577" y="2406637"/>
            <a:ext cx="4381559" cy="1935188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3549636" y="2333610"/>
            <a:ext cx="3797352" cy="288452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36492" y="690525"/>
            <a:ext cx="850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check for equilibrium – whether strategy of P1 is optimal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075307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The game has no NE in pure strategies and one MSNE which coincides with weak sequential equilibrium: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	</a:t>
            </a:r>
            <a:r>
              <a:rPr lang="en-US" sz="2800" dirty="0" smtClean="0"/>
              <a:t>{P1 – After Queen: Fold(2/3)Raise(1/3), After King Raise, P2 – Fold(1/3)Raise(2/3), P2 believes after Raise: Queen(1/4) King (3/4) }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In equilibrium, P1 can expect to win $1/3 from P2 for each round of the game </a:t>
            </a:r>
            <a:r>
              <a:rPr lang="en-US" sz="2400" kern="1200" dirty="0" smtClean="0">
                <a:latin typeface="Arial" charset="0"/>
                <a:cs typeface="Arial" charset="0"/>
                <a:sym typeface="Wingdings" pitchFamily="2" charset="2"/>
              </a:rPr>
              <a:t> game is not fair</a:t>
            </a:r>
          </a:p>
          <a:p>
            <a:pPr>
              <a:buNone/>
            </a:pPr>
            <a:r>
              <a:rPr lang="en-US" sz="2400" dirty="0" smtClean="0"/>
              <a:t>	Advantage comes exclusively from the private information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P1 cannot keep bluffing all the time but just in such a way to keep P2 uncertain whether he has King or Queen when P1 Raising…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6031" y="252369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4000" dirty="0" smtClean="0"/>
              <a:t>Example 2: Simple poker game</a:t>
            </a:r>
            <a:endParaRPr lang="en-US" sz="48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686800" cy="4608512"/>
          </a:xfrm>
        </p:spPr>
        <p:txBody>
          <a:bodyPr/>
          <a:lstStyle/>
          <a:p>
            <a:r>
              <a:rPr lang="en-US" kern="1200" dirty="0" smtClean="0">
                <a:latin typeface="Arial" charset="0"/>
                <a:cs typeface="Arial" charset="0"/>
              </a:rPr>
              <a:t>Dynamic games with incomplete information</a:t>
            </a:r>
          </a:p>
          <a:p>
            <a:r>
              <a:rPr lang="en-US" kern="1200" dirty="0" smtClean="0">
                <a:latin typeface="Arial" charset="0"/>
                <a:cs typeface="Arial" charset="0"/>
              </a:rPr>
              <a:t>Weak sequential equilibrium</a:t>
            </a:r>
          </a:p>
          <a:p>
            <a:pPr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(in our simple cases coincides with perfect Bayesian equilibrium in Gibbons)</a:t>
            </a:r>
          </a:p>
          <a:p>
            <a:endParaRPr lang="en-US" kern="1200" dirty="0" smtClean="0">
              <a:latin typeface="Arial" charset="0"/>
              <a:cs typeface="Arial" charset="0"/>
            </a:endParaRPr>
          </a:p>
          <a:p>
            <a:r>
              <a:rPr lang="en-US" kern="1200" dirty="0" smtClean="0">
                <a:latin typeface="Arial" charset="0"/>
                <a:cs typeface="Arial" charset="0"/>
              </a:rPr>
              <a:t>Gibbons 2.4.A, 4; Osborne 10</a:t>
            </a:r>
          </a:p>
          <a:p>
            <a:pPr lvl="1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exam, make up midterm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311246"/>
            <a:ext cx="9144000" cy="5294385"/>
          </a:xfrm>
        </p:spPr>
        <p:txBody>
          <a:bodyPr/>
          <a:lstStyle/>
          <a:p>
            <a:r>
              <a:rPr lang="en-US" sz="2800" dirty="0" smtClean="0"/>
              <a:t>Make-up midterm: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16.12.2009   9:00  NB350 – capacity 20 (priority given to exchange students)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05.01.2010  16:00  RB211 – capacity 30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11.01.2010    9:00  RB210 – capacity 30</a:t>
            </a:r>
          </a:p>
          <a:p>
            <a:r>
              <a:rPr lang="en-US" sz="2800" dirty="0" smtClean="0"/>
              <a:t>Final exam: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16.12.2009  10:30 NB350 – capacity 15 (priority given to exchange students)</a:t>
            </a:r>
          </a:p>
          <a:p>
            <a:pPr lvl="1"/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05.01.2010   17:45 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Vencovsk</a:t>
            </a:r>
            <a:r>
              <a:rPr lang="cs-CZ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ého aula 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– capacity 100</a:t>
            </a:r>
          </a:p>
          <a:p>
            <a:pPr lvl="1"/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11.01.2010   11:00  NB D – capacity 50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18.01.2010   10:15  NB D – capacity 50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	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midterm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91513" cy="4975266"/>
          </a:xfrm>
        </p:spPr>
        <p:txBody>
          <a:bodyPr/>
          <a:lstStyle/>
          <a:p>
            <a:pPr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Topics: </a:t>
            </a:r>
          </a:p>
          <a:p>
            <a:pPr>
              <a:buNone/>
            </a:pPr>
            <a:r>
              <a:rPr lang="en-US" sz="2400" kern="1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Static games: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actions, action profiles, Iterative elimination of dominated strategies,  Nash equilibrium, Mixed strategies, Dominated strategies in mixed strategies,  mixed strategy NE, symmetric games and NE</a:t>
            </a:r>
          </a:p>
          <a:p>
            <a:pPr>
              <a:buNone/>
            </a:pPr>
            <a:endParaRPr lang="en-US" sz="2400" kern="120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sz="2400" kern="1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Dynamic games: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Backward induction, strategies, NE, SBNE, synergic relationship – NE in static, NE and SBNE in dynamic version, finite sequential bargaining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Will not be in make up midterm: electoral competition, war of attrition, reporting crime, expert diagnosis, sequential bargaining with  infinite number of moves (time periods)</a:t>
            </a:r>
          </a:p>
          <a:p>
            <a:pPr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31" y="1347758"/>
            <a:ext cx="8291513" cy="5221359"/>
          </a:xfrm>
        </p:spPr>
        <p:txBody>
          <a:bodyPr/>
          <a:lstStyle/>
          <a:p>
            <a:pPr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Topics: </a:t>
            </a:r>
            <a:r>
              <a:rPr lang="en-US" sz="2400" kern="1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Enough for 50% out of 60% from the Final exam:</a:t>
            </a:r>
          </a:p>
          <a:p>
            <a:pPr>
              <a:spcBef>
                <a:spcPts val="0"/>
              </a:spcBef>
              <a:buNone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All the topics for midterm may appear also in Final exam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Dynamic games with simultaneous moves</a:t>
            </a:r>
            <a:r>
              <a:rPr lang="en-US" sz="2400" dirty="0" smtClean="0"/>
              <a:t> (not International tariffs example), 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Bayesian Games</a:t>
            </a:r>
            <a:r>
              <a:rPr lang="en-US" sz="2400" dirty="0" smtClean="0"/>
              <a:t> (actions, signals, belief about the states consistent with the signal, types of players, </a:t>
            </a:r>
            <a:r>
              <a:rPr lang="en-US" sz="2400" kern="1200" dirty="0" smtClean="0">
                <a:latin typeface="Arial" charset="0"/>
                <a:cs typeface="Arial" charset="0"/>
              </a:rPr>
              <a:t>Nash equilibrium of a Bayesian game, Finding NE of Bayesian games, Examples - </a:t>
            </a:r>
            <a:r>
              <a:rPr lang="en-US" sz="2400" dirty="0" smtClean="0"/>
              <a:t>More information may hurt, Infection), 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Dynamic games with incomplete </a:t>
            </a:r>
            <a:r>
              <a:rPr lang="en-US" sz="2400" dirty="0" smtClean="0">
                <a:solidFill>
                  <a:srgbClr val="FFFF00"/>
                </a:solidFill>
              </a:rPr>
              <a:t>information </a:t>
            </a:r>
            <a:r>
              <a:rPr lang="en-US" sz="2400" dirty="0" smtClean="0"/>
              <a:t>(</a:t>
            </a:r>
            <a:r>
              <a:rPr lang="en-US" sz="2400" dirty="0" smtClean="0"/>
              <a:t>information set and information partition, </a:t>
            </a:r>
            <a:r>
              <a:rPr lang="en-US" sz="2400" dirty="0" smtClean="0"/>
              <a:t>belief </a:t>
            </a:r>
            <a:r>
              <a:rPr lang="en-US" sz="2400" dirty="0" smtClean="0"/>
              <a:t>system, behavioral strategy, weak sequential equilibrium – sequential rationality and  consistent beliefs, signaling games, pooling and separating equilibrium, finding weak sequential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 in pure strategies)</a:t>
            </a:r>
            <a:endParaRPr lang="en-US" sz="2400" kern="1200" dirty="0" smtClean="0"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 1: Signaling game – 2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1707"/>
            <a:ext cx="9144000" cy="5294385"/>
          </a:xfrm>
        </p:spPr>
        <p:txBody>
          <a:bodyPr/>
          <a:lstStyle/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Signaling game is a dynamic game of incomplete information involving two players: a Sender (S), and a Receiver (R). The timing of the game is as follows: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1) Chance (Nature) draws a type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t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for the Sender from a set of feasible types T={X, Y} according to </a:t>
            </a:r>
            <a:r>
              <a:rPr lang="en-US" sz="2400" kern="1200" dirty="0" smtClean="0">
                <a:latin typeface="Arial" charset="0"/>
                <a:cs typeface="Arial" charset="0"/>
              </a:rPr>
              <a:t>the probability </a:t>
            </a:r>
            <a:r>
              <a:rPr lang="en-US" sz="2400" kern="1200" dirty="0" smtClean="0">
                <a:latin typeface="Arial" charset="0"/>
                <a:cs typeface="Arial" charset="0"/>
              </a:rPr>
              <a:t>distribution such that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X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+p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Y</a:t>
            </a:r>
            <a:r>
              <a:rPr lang="en-US" sz="2400" kern="1200" dirty="0" smtClean="0">
                <a:latin typeface="Arial" charset="0"/>
                <a:cs typeface="Arial" charset="0"/>
              </a:rPr>
              <a:t>=1 (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X</a:t>
            </a:r>
            <a:r>
              <a:rPr lang="en-US" sz="2400" kern="1200" dirty="0" smtClean="0">
                <a:latin typeface="Arial" charset="0"/>
                <a:cs typeface="Arial" charset="0"/>
              </a:rPr>
              <a:t>=0.3;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Y</a:t>
            </a:r>
            <a:r>
              <a:rPr lang="en-US" sz="2400" kern="1200" dirty="0" smtClean="0">
                <a:latin typeface="Arial" charset="0"/>
                <a:cs typeface="Arial" charset="0"/>
              </a:rPr>
              <a:t>=0.7)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2) The sender observes her type and then chooses a message (signal) m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from a set of feasible messages M={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High,Low</a:t>
            </a:r>
            <a:r>
              <a:rPr lang="en-US" sz="2400" kern="1200" dirty="0" smtClean="0">
                <a:latin typeface="Arial" charset="0"/>
                <a:cs typeface="Arial" charset="0"/>
              </a:rPr>
              <a:t>}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</a:p>
          <a:p>
            <a:pPr marL="365760" lvl="1">
              <a:spcBef>
                <a:spcPts val="30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3) The Receiver observes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m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j</a:t>
            </a:r>
            <a:r>
              <a:rPr lang="en-US" sz="2400" kern="1200" dirty="0" smtClean="0">
                <a:latin typeface="Arial" charset="0"/>
                <a:cs typeface="Arial" charset="0"/>
              </a:rPr>
              <a:t> (but not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t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) and then chooses an action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a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k</a:t>
            </a:r>
            <a:r>
              <a:rPr lang="en-US" sz="2400" kern="1200" dirty="0" smtClean="0">
                <a:latin typeface="Arial" charset="0"/>
                <a:cs typeface="Arial" charset="0"/>
              </a:rPr>
              <a:t> from a set of feasible actions A={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Left,Right</a:t>
            </a:r>
            <a:r>
              <a:rPr lang="en-US" sz="2400" kern="1200" dirty="0" smtClean="0">
                <a:latin typeface="Arial" charset="0"/>
                <a:cs typeface="Arial" charset="0"/>
              </a:rPr>
              <a:t>}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	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31" y="1347758"/>
            <a:ext cx="8291513" cy="5221359"/>
          </a:xfrm>
        </p:spPr>
        <p:txBody>
          <a:bodyPr/>
          <a:lstStyle/>
          <a:p>
            <a:pPr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Topics:</a:t>
            </a:r>
          </a:p>
          <a:p>
            <a:pPr>
              <a:spcBef>
                <a:spcPts val="0"/>
              </a:spcBef>
              <a:buNone/>
            </a:pPr>
            <a:r>
              <a:rPr lang="en-US" sz="2400" kern="1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Topics for the rest 10% out of 60% from the Final exam:</a:t>
            </a:r>
          </a:p>
          <a:p>
            <a:pPr>
              <a:spcBef>
                <a:spcPts val="0"/>
              </a:spcBef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electoral competition, war of attrition, reporting crime, expert diagnosis, sequential bargaining with  infinite number of moves (time periods)</a:t>
            </a:r>
            <a:endParaRPr lang="en-US" sz="2400" kern="120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Dynamic games with simultaneous </a:t>
            </a:r>
            <a:r>
              <a:rPr lang="en-US" sz="2400" dirty="0" smtClean="0">
                <a:solidFill>
                  <a:srgbClr val="FFFF00"/>
                </a:solidFill>
              </a:rPr>
              <a:t>moves </a:t>
            </a:r>
            <a:r>
              <a:rPr lang="en-US" sz="2400" dirty="0" smtClean="0"/>
              <a:t>(</a:t>
            </a:r>
            <a:r>
              <a:rPr lang="en-US" sz="2400" dirty="0" smtClean="0"/>
              <a:t>International tariffs example)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Bayesian Games</a:t>
            </a:r>
            <a:r>
              <a:rPr lang="en-US" sz="2400" dirty="0" smtClean="0"/>
              <a:t> (</a:t>
            </a:r>
            <a:r>
              <a:rPr lang="en-US" sz="2400" dirty="0" err="1" smtClean="0"/>
              <a:t>Cournot’s</a:t>
            </a:r>
            <a:r>
              <a:rPr lang="en-US" sz="2400" dirty="0" smtClean="0"/>
              <a:t> duopoly example, Reporting crime example), </a:t>
            </a:r>
          </a:p>
          <a:p>
            <a:pPr lv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Dynamic games with </a:t>
            </a:r>
            <a:r>
              <a:rPr lang="en-US" sz="2400" smtClean="0">
                <a:solidFill>
                  <a:srgbClr val="FFFF00"/>
                </a:solidFill>
              </a:rPr>
              <a:t>incomplete </a:t>
            </a:r>
            <a:r>
              <a:rPr lang="en-US" sz="2400" smtClean="0">
                <a:solidFill>
                  <a:srgbClr val="FFFF00"/>
                </a:solidFill>
              </a:rPr>
              <a:t>information </a:t>
            </a:r>
            <a:r>
              <a:rPr lang="en-US" sz="2400" smtClean="0"/>
              <a:t>(</a:t>
            </a:r>
            <a:r>
              <a:rPr lang="en-US" sz="2400" dirty="0" smtClean="0"/>
              <a:t>finding weak sequential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 also in mixed strategies)</a:t>
            </a:r>
            <a:endParaRPr lang="en-US" sz="2400" kern="12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en-US" sz="2400" kern="12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05" y="179343"/>
            <a:ext cx="8459847" cy="720725"/>
          </a:xfrm>
        </p:spPr>
        <p:txBody>
          <a:bodyPr/>
          <a:lstStyle/>
          <a:p>
            <a:r>
              <a:rPr lang="en-US" sz="3600" dirty="0" smtClean="0"/>
              <a:t>Find all pure strategy weak sequential </a:t>
            </a:r>
            <a:r>
              <a:rPr lang="en-US" sz="3600" dirty="0" err="1" smtClean="0"/>
              <a:t>equilibria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0818" y="1858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35"/>
          <p:cNvGrpSpPr/>
          <p:nvPr/>
        </p:nvGrpSpPr>
        <p:grpSpPr>
          <a:xfrm>
            <a:off x="263466" y="1238220"/>
            <a:ext cx="8551917" cy="5415962"/>
            <a:chOff x="263466" y="1238220"/>
            <a:chExt cx="8551917" cy="5415962"/>
          </a:xfrm>
        </p:grpSpPr>
        <p:grpSp>
          <p:nvGrpSpPr>
            <p:cNvPr id="4" name="Group 125"/>
            <p:cNvGrpSpPr/>
            <p:nvPr/>
          </p:nvGrpSpPr>
          <p:grpSpPr>
            <a:xfrm>
              <a:off x="263466" y="1238220"/>
              <a:ext cx="8551917" cy="5415962"/>
              <a:chOff x="0" y="1238220"/>
              <a:chExt cx="8551917" cy="5415962"/>
            </a:xfrm>
          </p:grpSpPr>
          <p:grpSp>
            <p:nvGrpSpPr>
              <p:cNvPr id="6" name="Group 96"/>
              <p:cNvGrpSpPr/>
              <p:nvPr/>
            </p:nvGrpSpPr>
            <p:grpSpPr>
              <a:xfrm>
                <a:off x="954302" y="1440991"/>
                <a:ext cx="6778493" cy="4819280"/>
                <a:chOff x="954302" y="1440991"/>
                <a:chExt cx="6778493" cy="4819280"/>
              </a:xfrm>
            </p:grpSpPr>
            <p:grpSp>
              <p:nvGrpSpPr>
                <p:cNvPr id="7" name="Group 93"/>
                <p:cNvGrpSpPr/>
                <p:nvPr/>
              </p:nvGrpSpPr>
              <p:grpSpPr>
                <a:xfrm>
                  <a:off x="954302" y="4726429"/>
                  <a:ext cx="1596329" cy="1376987"/>
                  <a:chOff x="954302" y="4726429"/>
                  <a:chExt cx="1596329" cy="1376987"/>
                </a:xfrm>
              </p:grpSpPr>
              <p:sp>
                <p:nvSpPr>
                  <p:cNvPr id="78" name="TextBox 77"/>
                  <p:cNvSpPr txBox="1"/>
                  <p:nvPr/>
                </p:nvSpPr>
                <p:spPr>
                  <a:xfrm rot="19959629">
                    <a:off x="954302" y="5641751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896280">
                    <a:off x="1237451" y="4726429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8" name="Group 92"/>
                <p:cNvGrpSpPr/>
                <p:nvPr/>
              </p:nvGrpSpPr>
              <p:grpSpPr>
                <a:xfrm>
                  <a:off x="990815" y="1513285"/>
                  <a:ext cx="1596330" cy="1340474"/>
                  <a:chOff x="990815" y="1513285"/>
                  <a:chExt cx="1596330" cy="1340474"/>
                </a:xfrm>
              </p:grpSpPr>
              <p:sp>
                <p:nvSpPr>
                  <p:cNvPr id="77" name="TextBox 76"/>
                  <p:cNvSpPr txBox="1"/>
                  <p:nvPr/>
                </p:nvSpPr>
                <p:spPr>
                  <a:xfrm rot="19959629">
                    <a:off x="990815" y="2392094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896280">
                    <a:off x="1273965" y="151328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9" name="Group 94"/>
                <p:cNvGrpSpPr/>
                <p:nvPr/>
              </p:nvGrpSpPr>
              <p:grpSpPr>
                <a:xfrm>
                  <a:off x="6196211" y="4577728"/>
                  <a:ext cx="1536583" cy="1682543"/>
                  <a:chOff x="6196211" y="4577728"/>
                  <a:chExt cx="1536583" cy="1682543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 rot="19724471">
                    <a:off x="6196211" y="4577728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 rot="1732470">
                    <a:off x="6419614" y="5798606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10" name="Group 95"/>
                <p:cNvGrpSpPr/>
                <p:nvPr/>
              </p:nvGrpSpPr>
              <p:grpSpPr>
                <a:xfrm>
                  <a:off x="6215696" y="1440991"/>
                  <a:ext cx="1517099" cy="1533109"/>
                  <a:chOff x="6215696" y="1440991"/>
                  <a:chExt cx="1517099" cy="1533109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 rot="19724471">
                    <a:off x="6215696" y="1440991"/>
                    <a:ext cx="104475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LEFT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 rot="1732470">
                    <a:off x="6419615" y="2512435"/>
                    <a:ext cx="131318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C00000"/>
                        </a:solidFill>
                      </a:rPr>
                      <a:t>RIGHT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Group 124"/>
              <p:cNvGrpSpPr/>
              <p:nvPr/>
            </p:nvGrpSpPr>
            <p:grpSpPr>
              <a:xfrm>
                <a:off x="0" y="1238220"/>
                <a:ext cx="8551917" cy="5415962"/>
                <a:chOff x="0" y="1238220"/>
                <a:chExt cx="8551917" cy="5415962"/>
              </a:xfrm>
            </p:grpSpPr>
            <p:grpSp>
              <p:nvGrpSpPr>
                <p:cNvPr id="12" name="Group 123"/>
                <p:cNvGrpSpPr/>
                <p:nvPr/>
              </p:nvGrpSpPr>
              <p:grpSpPr>
                <a:xfrm>
                  <a:off x="2472503" y="2443148"/>
                  <a:ext cx="3486992" cy="3030579"/>
                  <a:chOff x="2472503" y="2443148"/>
                  <a:chExt cx="3486992" cy="3030579"/>
                </a:xfrm>
              </p:grpSpPr>
              <p:cxnSp>
                <p:nvCxnSpPr>
                  <p:cNvPr id="106" name="Straight Connector 105"/>
                  <p:cNvCxnSpPr>
                    <a:stCxn id="87" idx="4"/>
                    <a:endCxn id="86" idx="0"/>
                  </p:cNvCxnSpPr>
                  <p:nvPr/>
                </p:nvCxnSpPr>
                <p:spPr>
                  <a:xfrm rot="16200000" flipH="1">
                    <a:off x="975470" y="3940181"/>
                    <a:ext cx="3030579" cy="36513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endCxn id="88" idx="0"/>
                  </p:cNvCxnSpPr>
                  <p:nvPr/>
                </p:nvCxnSpPr>
                <p:spPr>
                  <a:xfrm rot="5400000">
                    <a:off x="4435077" y="3949310"/>
                    <a:ext cx="3030579" cy="18256"/>
                  </a:xfrm>
                  <a:prstGeom prst="line">
                    <a:avLst/>
                  </a:prstGeom>
                  <a:ln w="50800" cmpd="sng">
                    <a:solidFill>
                      <a:srgbClr val="C0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22"/>
                <p:cNvGrpSpPr/>
                <p:nvPr/>
              </p:nvGrpSpPr>
              <p:grpSpPr>
                <a:xfrm>
                  <a:off x="0" y="1238220"/>
                  <a:ext cx="8551917" cy="5415962"/>
                  <a:chOff x="0" y="1238220"/>
                  <a:chExt cx="8551917" cy="5415962"/>
                </a:xfrm>
              </p:grpSpPr>
              <p:grpSp>
                <p:nvGrpSpPr>
                  <p:cNvPr id="15" name="Group 121"/>
                  <p:cNvGrpSpPr/>
                  <p:nvPr/>
                </p:nvGrpSpPr>
                <p:grpSpPr>
                  <a:xfrm>
                    <a:off x="0" y="1238220"/>
                    <a:ext cx="8551917" cy="5415962"/>
                    <a:chOff x="0" y="1238220"/>
                    <a:chExt cx="8551917" cy="5415962"/>
                  </a:xfrm>
                </p:grpSpPr>
                <p:grpSp>
                  <p:nvGrpSpPr>
                    <p:cNvPr id="17" name="Group 103"/>
                    <p:cNvGrpSpPr/>
                    <p:nvPr/>
                  </p:nvGrpSpPr>
                  <p:grpSpPr>
                    <a:xfrm>
                      <a:off x="2855889" y="2501940"/>
                      <a:ext cx="1849161" cy="2846938"/>
                      <a:chOff x="2855889" y="2501940"/>
                      <a:chExt cx="1849161" cy="2846938"/>
                    </a:xfrm>
                  </p:grpSpPr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2855889" y="3684591"/>
                        <a:ext cx="129715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400" b="1" dirty="0" smtClean="0">
                            <a:solidFill>
                              <a:srgbClr val="FFCC66"/>
                            </a:solidFill>
                          </a:rPr>
                          <a:t>Chance</a:t>
                        </a:r>
                        <a:endParaRPr lang="en-US" b="1" dirty="0">
                          <a:solidFill>
                            <a:srgbClr val="FFCC66"/>
                          </a:solidFill>
                        </a:endParaRPr>
                      </a:p>
                    </p:txBody>
                  </p:sp>
                  <p:grpSp>
                    <p:nvGrpSpPr>
                      <p:cNvPr id="18" name="Group 101"/>
                      <p:cNvGrpSpPr/>
                      <p:nvPr/>
                    </p:nvGrpSpPr>
                    <p:grpSpPr>
                      <a:xfrm>
                        <a:off x="4243384" y="2501940"/>
                        <a:ext cx="461666" cy="2846938"/>
                        <a:chOff x="4243384" y="2501940"/>
                        <a:chExt cx="461666" cy="2846938"/>
                      </a:xfrm>
                    </p:grpSpPr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 rot="16200000">
                          <a:off x="3889153" y="2856172"/>
                          <a:ext cx="117012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Type X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 rot="16200000">
                          <a:off x="3891942" y="4535770"/>
                          <a:ext cx="116455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  <a:latin typeface="+mn-lt"/>
                            </a:rPr>
                            <a:t>Type Y</a:t>
                          </a:r>
                          <a:endParaRPr lang="en-US" b="1" dirty="0">
                            <a:solidFill>
                              <a:srgbClr val="FFCC66"/>
                            </a:solidFill>
                            <a:latin typeface="+mn-lt"/>
                          </a:endParaRPr>
                        </a:p>
                      </p:txBody>
                    </p:sp>
                  </p:grpSp>
                  <p:grpSp>
                    <p:nvGrpSpPr>
                      <p:cNvPr id="19" name="Group 102"/>
                      <p:cNvGrpSpPr/>
                      <p:nvPr/>
                    </p:nvGrpSpPr>
                    <p:grpSpPr>
                      <a:xfrm>
                        <a:off x="3805226" y="2752085"/>
                        <a:ext cx="461666" cy="2292087"/>
                        <a:chOff x="3805226" y="2752085"/>
                        <a:chExt cx="461666" cy="2292087"/>
                      </a:xfrm>
                    </p:grpSpPr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 rot="16200000">
                          <a:off x="3729726" y="4507005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0.7</a:t>
                          </a:r>
                          <a:endParaRPr lang="en-US" sz="2400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 rot="16200000">
                          <a:off x="3729725" y="2827586"/>
                          <a:ext cx="612668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rgbClr val="FFCC66"/>
                              </a:solidFill>
                            </a:rPr>
                            <a:t>0.3</a:t>
                          </a:r>
                          <a:endParaRPr lang="en-US" b="1" dirty="0">
                            <a:solidFill>
                              <a:srgbClr val="FFCC66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Group 120"/>
                    <p:cNvGrpSpPr/>
                    <p:nvPr/>
                  </p:nvGrpSpPr>
                  <p:grpSpPr>
                    <a:xfrm>
                      <a:off x="0" y="1238220"/>
                      <a:ext cx="8551917" cy="5415962"/>
                      <a:chOff x="0" y="1238220"/>
                      <a:chExt cx="8551917" cy="5415962"/>
                    </a:xfrm>
                  </p:grpSpPr>
                  <p:grpSp>
                    <p:nvGrpSpPr>
                      <p:cNvPr id="21" name="Group 74"/>
                      <p:cNvGrpSpPr/>
                      <p:nvPr/>
                    </p:nvGrpSpPr>
                    <p:grpSpPr>
                      <a:xfrm>
                        <a:off x="0" y="1238220"/>
                        <a:ext cx="8551917" cy="5415962"/>
                        <a:chOff x="0" y="1238220"/>
                        <a:chExt cx="8551917" cy="5415962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493040" y="1238220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7493040" y="2917818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7420014" y="4451364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7456527" y="6130962"/>
                          <a:ext cx="105887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23" name="Group 73"/>
                        <p:cNvGrpSpPr/>
                        <p:nvPr/>
                      </p:nvGrpSpPr>
                      <p:grpSpPr>
                        <a:xfrm>
                          <a:off x="993726" y="1457298"/>
                          <a:ext cx="6520249" cy="4965770"/>
                          <a:chOff x="993726" y="1457298"/>
                          <a:chExt cx="6520249" cy="4965770"/>
                        </a:xfrm>
                      </p:grpSpPr>
                      <p:grpSp>
                        <p:nvGrpSpPr>
                          <p:cNvPr id="26" name="Group 18"/>
                          <p:cNvGrpSpPr/>
                          <p:nvPr/>
                        </p:nvGrpSpPr>
                        <p:grpSpPr>
                          <a:xfrm rot="16200000">
                            <a:off x="5878678" y="1538115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" name="Group 51"/>
                          <p:cNvGrpSpPr/>
                          <p:nvPr/>
                        </p:nvGrpSpPr>
                        <p:grpSpPr>
                          <a:xfrm>
                            <a:off x="2563785" y="2333610"/>
                            <a:ext cx="3395708" cy="3249659"/>
                            <a:chOff x="2527272" y="2004992"/>
                            <a:chExt cx="3395708" cy="3249659"/>
                          </a:xfrm>
                        </p:grpSpPr>
                        <p:sp>
                          <p:nvSpPr>
                            <p:cNvPr id="30" name="Oval 29"/>
                            <p:cNvSpPr/>
                            <p:nvPr/>
                          </p:nvSpPr>
                          <p:spPr>
                            <a:xfrm>
                              <a:off x="4097331" y="3502026"/>
                              <a:ext cx="255591" cy="255591"/>
                            </a:xfrm>
                            <a:prstGeom prst="ellipse">
                              <a:avLst/>
                            </a:prstGeom>
                            <a:solidFill>
                              <a:srgbClr val="FFCC66"/>
                            </a:solidFill>
                            <a:ln>
                              <a:solidFill>
                                <a:srgbClr val="FFC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2" name="Straight Connector 31"/>
                            <p:cNvCxnSpPr/>
                            <p:nvPr/>
                          </p:nvCxnSpPr>
                          <p:spPr>
                            <a:xfrm rot="5400000" flipH="1" flipV="1">
                              <a:off x="3487872" y="2723991"/>
                              <a:ext cx="1458419" cy="20422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8" name="Straight Connector 37"/>
                            <p:cNvCxnSpPr/>
                            <p:nvPr/>
                          </p:nvCxnSpPr>
                          <p:spPr>
                            <a:xfrm rot="5400000" flipH="1" flipV="1">
                              <a:off x="3484479" y="4480008"/>
                              <a:ext cx="1463040" cy="18258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FFCC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rot="10800000" flipV="1">
                              <a:off x="4243383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 rot="10800000" flipV="1">
                              <a:off x="2527272" y="2004993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 rot="10800000" flipV="1">
                              <a:off x="4206870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10800000" flipV="1">
                              <a:off x="2527272" y="5254650"/>
                              <a:ext cx="1679597" cy="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" name="Group 18"/>
                          <p:cNvGrpSpPr/>
                          <p:nvPr/>
                        </p:nvGrpSpPr>
                        <p:grpSpPr>
                          <a:xfrm rot="16200000">
                            <a:off x="5842165" y="4787771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" name="Group 18"/>
                          <p:cNvGrpSpPr/>
                          <p:nvPr/>
                        </p:nvGrpSpPr>
                        <p:grpSpPr>
                          <a:xfrm rot="16200000" flipV="1">
                            <a:off x="912910" y="1538116"/>
                            <a:ext cx="1716112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57" name="Straight Connector 56"/>
                            <p:cNvCxnSpPr/>
                            <p:nvPr/>
                          </p:nvCxnSpPr>
                          <p:spPr>
                            <a:xfrm rot="5400000">
                              <a:off x="2691582" y="2534430"/>
                              <a:ext cx="1497032" cy="1095391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8" name="Straight Connector 57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4" name="Group 18"/>
                          <p:cNvGrpSpPr/>
                          <p:nvPr/>
                        </p:nvGrpSpPr>
                        <p:grpSpPr>
                          <a:xfrm rot="16200000" flipV="1">
                            <a:off x="912909" y="4787772"/>
                            <a:ext cx="1716113" cy="1554480"/>
                            <a:chOff x="2892402" y="2333610"/>
                            <a:chExt cx="2263807" cy="1497032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 rot="5400000">
                              <a:off x="2691581" y="2534431"/>
                              <a:ext cx="1497032" cy="1095390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rot="16200000" flipH="1">
                              <a:off x="3859997" y="2461406"/>
                              <a:ext cx="1424007" cy="1168416"/>
                            </a:xfrm>
                            <a:prstGeom prst="line">
                              <a:avLst/>
                            </a:prstGeom>
                            <a:ln w="5080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0" y="1238220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1,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3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0" y="2917818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4,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0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0" y="4451364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2,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4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0" y="6130962"/>
                          <a:ext cx="106675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28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0, </a:t>
                          </a:r>
                          <a:r>
                            <a:rPr lang="en-US" sz="2800" b="1" dirty="0" smtClean="0">
                              <a:solidFill>
                                <a:srgbClr val="C00000"/>
                              </a:solidFill>
                            </a:rPr>
                            <a:t>1</a:t>
                          </a:r>
                          <a:endParaRPr lang="en-US" sz="2400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" name="Group 119"/>
                      <p:cNvGrpSpPr/>
                      <p:nvPr/>
                    </p:nvGrpSpPr>
                    <p:grpSpPr>
                      <a:xfrm>
                        <a:off x="4673664" y="1931967"/>
                        <a:ext cx="937722" cy="3711322"/>
                        <a:chOff x="4673664" y="1931967"/>
                        <a:chExt cx="937722" cy="3711322"/>
                      </a:xfrm>
                    </p:grpSpPr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673664" y="1931967"/>
                          <a:ext cx="90120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LOW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TextBox 116"/>
                        <p:cNvSpPr txBox="1"/>
                        <p:nvPr/>
                      </p:nvSpPr>
                      <p:spPr>
                        <a:xfrm>
                          <a:off x="4710177" y="5181624"/>
                          <a:ext cx="90120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</a:rPr>
                            <a:t>LOW</a:t>
                          </a:r>
                          <a:endParaRPr lang="en-US" b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6" name="Group 91"/>
                  <p:cNvGrpSpPr/>
                  <p:nvPr/>
                </p:nvGrpSpPr>
                <p:grpSpPr>
                  <a:xfrm>
                    <a:off x="2344707" y="2187558"/>
                    <a:ext cx="3760839" cy="3541761"/>
                    <a:chOff x="2344707" y="2187558"/>
                    <a:chExt cx="3760839" cy="3541761"/>
                  </a:xfrm>
                </p:grpSpPr>
                <p:grpSp>
                  <p:nvGrpSpPr>
                    <p:cNvPr id="37" name="Group 90"/>
                    <p:cNvGrpSpPr/>
                    <p:nvPr/>
                  </p:nvGrpSpPr>
                  <p:grpSpPr>
                    <a:xfrm>
                      <a:off x="4133844" y="2224071"/>
                      <a:ext cx="255591" cy="3505248"/>
                      <a:chOff x="4133844" y="2224071"/>
                      <a:chExt cx="255591" cy="3505248"/>
                    </a:xfrm>
                  </p:grpSpPr>
                  <p:sp>
                    <p:nvSpPr>
                      <p:cNvPr id="84" name="Oval 83"/>
                      <p:cNvSpPr/>
                      <p:nvPr/>
                    </p:nvSpPr>
                    <p:spPr>
                      <a:xfrm>
                        <a:off x="4133844" y="2224071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>
                        <a:off x="4133844" y="5473728"/>
                        <a:ext cx="255591" cy="255591"/>
                      </a:xfrm>
                      <a:prstGeom prst="ellipse">
                        <a:avLst/>
                      </a:prstGeom>
                      <a:solidFill>
                        <a:schemeClr val="bg2">
                          <a:lumMod val="1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39" name="Group 89"/>
                    <p:cNvGrpSpPr/>
                    <p:nvPr/>
                  </p:nvGrpSpPr>
                  <p:grpSpPr>
                    <a:xfrm>
                      <a:off x="2344707" y="2187558"/>
                      <a:ext cx="3760839" cy="3541761"/>
                      <a:chOff x="2344707" y="2187558"/>
                      <a:chExt cx="3760839" cy="3541761"/>
                    </a:xfrm>
                    <a:solidFill>
                      <a:srgbClr val="C00000"/>
                    </a:solidFill>
                  </p:grpSpPr>
                  <p:sp>
                    <p:nvSpPr>
                      <p:cNvPr id="86" name="Oval 85"/>
                      <p:cNvSpPr/>
                      <p:nvPr/>
                    </p:nvSpPr>
                    <p:spPr>
                      <a:xfrm>
                        <a:off x="2381220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>
                        <a:off x="2344707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>
                        <a:off x="5813442" y="547372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>
                        <a:off x="5849955" y="2187558"/>
                        <a:ext cx="255591" cy="255591"/>
                      </a:xfrm>
                      <a:prstGeom prst="ellipse">
                        <a:avLst/>
                      </a:prstGeom>
                      <a:grp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</p:grpSp>
        </p:grpSp>
        <p:grpSp>
          <p:nvGrpSpPr>
            <p:cNvPr id="41" name="Group 134"/>
            <p:cNvGrpSpPr/>
            <p:nvPr/>
          </p:nvGrpSpPr>
          <p:grpSpPr>
            <a:xfrm>
              <a:off x="2709837" y="1822428"/>
              <a:ext cx="3622662" cy="4295530"/>
              <a:chOff x="2709837" y="1822428"/>
              <a:chExt cx="3622662" cy="4295530"/>
            </a:xfrm>
          </p:grpSpPr>
          <p:grpSp>
            <p:nvGrpSpPr>
              <p:cNvPr id="42" name="Group 132"/>
              <p:cNvGrpSpPr/>
              <p:nvPr/>
            </p:nvGrpSpPr>
            <p:grpSpPr>
              <a:xfrm>
                <a:off x="2709837" y="2297097"/>
                <a:ext cx="3622662" cy="3784348"/>
                <a:chOff x="2709837" y="2297097"/>
                <a:chExt cx="3622662" cy="3784348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70983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709837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594364" y="2297097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5630877" y="5619780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</a:rPr>
                    <a:t>P2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4206870" y="1822428"/>
                <a:ext cx="701622" cy="4295530"/>
                <a:chOff x="4206870" y="1822428"/>
                <a:chExt cx="701622" cy="4295530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4206870" y="5656293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4206870" y="1822428"/>
                  <a:ext cx="7016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P1</a:t>
                  </a:r>
                  <a:endParaRPr lang="en-US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37" name="TextBox 136"/>
          <p:cNvSpPr txBox="1"/>
          <p:nvPr/>
        </p:nvSpPr>
        <p:spPr>
          <a:xfrm>
            <a:off x="3257532" y="5181624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HIGH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57532" y="1931967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HIGH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686800" cy="720725"/>
          </a:xfrm>
        </p:spPr>
        <p:txBody>
          <a:bodyPr/>
          <a:lstStyle/>
          <a:p>
            <a:r>
              <a:rPr lang="en-US" dirty="0" smtClean="0"/>
              <a:t>Finding weak sequential </a:t>
            </a:r>
            <a:r>
              <a:rPr lang="en-US" dirty="0" err="1" smtClean="0"/>
              <a:t>equilibria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33"/>
            <a:ext cx="9144000" cy="5330898"/>
          </a:xfrm>
        </p:spPr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If the game has any 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subgame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sz="2400" kern="1200" dirty="0" smtClean="0">
                <a:latin typeface="Arial" charset="0"/>
                <a:cs typeface="Arial" charset="0"/>
                <a:sym typeface="Wingdings" pitchFamily="2" charset="2"/>
              </a:rPr>
              <a:t>No </a:t>
            </a:r>
            <a:r>
              <a:rPr lang="en-US" sz="2400" kern="1200" dirty="0" err="1" smtClean="0">
                <a:latin typeface="Arial" charset="0"/>
                <a:cs typeface="Arial" charset="0"/>
                <a:sym typeface="Wingdings" pitchFamily="2" charset="2"/>
              </a:rPr>
              <a:t>subgame</a:t>
            </a:r>
            <a:endParaRPr lang="en-US" kern="1200" dirty="0" smtClean="0">
              <a:latin typeface="Arial" charset="0"/>
              <a:cs typeface="Arial" charset="0"/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Identify all possible strategies of all players</a:t>
            </a:r>
            <a:r>
              <a:rPr lang="en-US" sz="2400" kern="1200" dirty="0" smtClean="0">
                <a:latin typeface="Arial" charset="0"/>
                <a:cs typeface="Arial" charset="0"/>
              </a:rPr>
              <a:t> </a:t>
            </a:r>
          </a:p>
          <a:p>
            <a:pPr marL="914400" lvl="1" indent="-457200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Player 1: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High,High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High,Low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Low,High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Low,Low</a:t>
            </a:r>
            <a:r>
              <a:rPr lang="en-US" sz="2400" kern="1200" dirty="0" smtClean="0">
                <a:latin typeface="Arial" charset="0"/>
                <a:cs typeface="Arial" charset="0"/>
              </a:rPr>
              <a:t>} – the first action is when P1 is type X, the second action when he is type Y						           Player 2: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Left,Left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Left,Right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Right,Left</a:t>
            </a:r>
            <a:r>
              <a:rPr lang="en-US" sz="2400" kern="1200" dirty="0" smtClean="0">
                <a:latin typeface="Arial" charset="0"/>
                <a:cs typeface="Arial" charset="0"/>
              </a:rPr>
              <a:t>}, {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Right,Right</a:t>
            </a:r>
            <a:r>
              <a:rPr lang="en-US" sz="2400" kern="1200" dirty="0" smtClean="0">
                <a:latin typeface="Arial" charset="0"/>
                <a:cs typeface="Arial" charset="0"/>
              </a:rPr>
              <a:t>} – the first action is when P2 observes High, the second action he observes Low</a:t>
            </a:r>
            <a:endParaRPr lang="en-US" sz="2400" kern="12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marL="914400" lvl="1" indent="-457200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pPr marL="914400" lvl="1" indent="-457200">
              <a:buFont typeface="+mj-lt"/>
              <a:buAutoNum type="arabicParenR" startAt="3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In our quite simple games - start from the beginning by analyzing one after each other strategies of the first player and compute the respective beliefs of the other players, given the strategy of 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the first 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player</a:t>
            </a:r>
          </a:p>
          <a:p>
            <a:pPr marL="914400" lvl="1" indent="-457200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32"/>
            <a:ext cx="9144000" cy="5075307"/>
          </a:xfrm>
        </p:spPr>
        <p:txBody>
          <a:bodyPr/>
          <a:lstStyle/>
          <a:p>
            <a:pPr lvl="1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Separating equilibrium</a:t>
            </a:r>
            <a:r>
              <a:rPr lang="en-US" sz="2400" dirty="0" smtClean="0"/>
              <a:t>: Each type </a:t>
            </a:r>
            <a:r>
              <a:rPr lang="en-US" sz="2400" dirty="0" smtClean="0"/>
              <a:t>of </a:t>
            </a:r>
            <a:r>
              <a:rPr lang="en-US" sz="2400" dirty="0" smtClean="0"/>
              <a:t>sender chooses a different </a:t>
            </a:r>
            <a:r>
              <a:rPr lang="en-US" sz="2400" dirty="0" smtClean="0"/>
              <a:t> action</a:t>
            </a:r>
            <a:r>
              <a:rPr lang="en-US" sz="2400" dirty="0" smtClean="0"/>
              <a:t>, so that upon observing the sender’s action, the receiver knows the sender ‘s type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dirty="0" smtClean="0"/>
              <a:t>( for example :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, where P1’s strategy is {High, Low} or {Low, High} – first P1 type X, second P1 type Y )</a:t>
            </a:r>
          </a:p>
          <a:p>
            <a:pPr marL="914400" lvl="1" indent="-45720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Pooling equilibrium</a:t>
            </a:r>
            <a:r>
              <a:rPr lang="en-US" sz="2400" dirty="0" smtClean="0"/>
              <a:t>: All types of the sender choose the same action, so that the sender’s action gives the receiver no clue to the sender’s type.</a:t>
            </a:r>
          </a:p>
          <a:p>
            <a:pPr marL="914400" lvl="1" indent="-457200">
              <a:spcBef>
                <a:spcPts val="0"/>
              </a:spcBef>
              <a:buNone/>
            </a:pPr>
            <a:r>
              <a:rPr lang="en-US" sz="2400" dirty="0" smtClean="0"/>
              <a:t>( for example :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, where P1’s strategy is {High, High} or {Low, Low} – first P1 type X, second P1 type Y )</a:t>
            </a:r>
          </a:p>
          <a:p>
            <a:pPr marL="914400" lvl="1" indent="-457200">
              <a:buNone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Partially separating/pooling equilibrium:</a:t>
            </a:r>
            <a:r>
              <a:rPr lang="en-US" sz="2400" kern="1200" dirty="0" smtClean="0">
                <a:latin typeface="Arial" charset="0"/>
                <a:cs typeface="Arial" charset="0"/>
              </a:rPr>
              <a:t> Some types of sender send the same message, while some others sends some other messages. ( for example when P1 X plays always High and P2 mixes High(0.5)Low(0.5) )</a:t>
            </a:r>
            <a:endParaRPr lang="en-US" sz="2400" dirty="0" smtClean="0"/>
          </a:p>
          <a:p>
            <a:pPr marL="914400" lvl="1" indent="-457200">
              <a:buNone/>
            </a:pPr>
            <a:endParaRPr lang="en-US" sz="2400" dirty="0" smtClean="0"/>
          </a:p>
          <a:p>
            <a:pPr marL="914400" lvl="1" indent="-457200">
              <a:buNone/>
            </a:pP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6031" y="252369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4000" dirty="0" smtClean="0"/>
              <a:t>Separating vs. Pooling equilibrium</a:t>
            </a:r>
            <a:endParaRPr lang="en-US" sz="48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B3CCE6"/>
      </a:dk1>
      <a:lt1>
        <a:srgbClr val="FFFFFF"/>
      </a:lt1>
      <a:dk2>
        <a:srgbClr val="6698CC"/>
      </a:dk2>
      <a:lt2>
        <a:srgbClr val="FFFFFF"/>
      </a:lt2>
      <a:accent1>
        <a:srgbClr val="336599"/>
      </a:accent1>
      <a:accent2>
        <a:srgbClr val="2E4C6B"/>
      </a:accent2>
      <a:accent3>
        <a:srgbClr val="B8CAE2"/>
      </a:accent3>
      <a:accent4>
        <a:srgbClr val="DADADA"/>
      </a:accent4>
      <a:accent5>
        <a:srgbClr val="ADB8CA"/>
      </a:accent5>
      <a:accent6>
        <a:srgbClr val="294460"/>
      </a:accent6>
      <a:hlink>
        <a:srgbClr val="0B54A3"/>
      </a:hlink>
      <a:folHlink>
        <a:srgbClr val="0B73E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5A58"/>
        </a:dk1>
        <a:lt1>
          <a:srgbClr val="FFFFFF"/>
        </a:lt1>
        <a:dk2>
          <a:srgbClr val="008080"/>
        </a:dk2>
        <a:lt2>
          <a:srgbClr val="FFFFCC"/>
        </a:lt2>
        <a:accent1>
          <a:srgbClr val="006462"/>
        </a:accent1>
        <a:accent2>
          <a:srgbClr val="008080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007373"/>
        </a:accent6>
        <a:hlink>
          <a:srgbClr val="00ACA8"/>
        </a:hlink>
        <a:folHlink>
          <a:srgbClr val="00444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42F61"/>
        </a:dk1>
        <a:lt1>
          <a:srgbClr val="FFFFFF"/>
        </a:lt1>
        <a:dk2>
          <a:srgbClr val="8794D5"/>
        </a:dk2>
        <a:lt2>
          <a:srgbClr val="FFFFFF"/>
        </a:lt2>
        <a:accent1>
          <a:srgbClr val="504D80"/>
        </a:accent1>
        <a:accent2>
          <a:srgbClr val="9791CA"/>
        </a:accent2>
        <a:accent3>
          <a:srgbClr val="C3C8E7"/>
        </a:accent3>
        <a:accent4>
          <a:srgbClr val="DADADA"/>
        </a:accent4>
        <a:accent5>
          <a:srgbClr val="B3B2C0"/>
        </a:accent5>
        <a:accent6>
          <a:srgbClr val="8883B7"/>
        </a:accent6>
        <a:hlink>
          <a:srgbClr val="322D5A"/>
        </a:hlink>
        <a:folHlink>
          <a:srgbClr val="544C9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DBA6"/>
        </a:lt1>
        <a:dk2>
          <a:srgbClr val="000000"/>
        </a:dk2>
        <a:lt2>
          <a:srgbClr val="FFAC31"/>
        </a:lt2>
        <a:accent1>
          <a:srgbClr val="FF9900"/>
        </a:accent1>
        <a:accent2>
          <a:srgbClr val="FFCC80"/>
        </a:accent2>
        <a:accent3>
          <a:srgbClr val="FFEAD0"/>
        </a:accent3>
        <a:accent4>
          <a:srgbClr val="000000"/>
        </a:accent4>
        <a:accent5>
          <a:srgbClr val="FFCAAA"/>
        </a:accent5>
        <a:accent6>
          <a:srgbClr val="E7B973"/>
        </a:accent6>
        <a:hlink>
          <a:srgbClr val="E68A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CCCC"/>
        </a:dk1>
        <a:lt1>
          <a:srgbClr val="FFFFFF"/>
        </a:lt1>
        <a:dk2>
          <a:srgbClr val="2E6B6B"/>
        </a:dk2>
        <a:lt2>
          <a:srgbClr val="2E6B6B"/>
        </a:lt2>
        <a:accent1>
          <a:srgbClr val="9ADEDC"/>
        </a:accent1>
        <a:accent2>
          <a:srgbClr val="45A3A1"/>
        </a:accent2>
        <a:accent3>
          <a:srgbClr val="ADBABA"/>
        </a:accent3>
        <a:accent4>
          <a:srgbClr val="DADADA"/>
        </a:accent4>
        <a:accent5>
          <a:srgbClr val="CAECEB"/>
        </a:accent5>
        <a:accent6>
          <a:srgbClr val="3E9391"/>
        </a:accent6>
        <a:hlink>
          <a:srgbClr val="45A3A1"/>
        </a:hlink>
        <a:folHlink>
          <a:srgbClr val="9ADE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B3CCE6"/>
        </a:dk1>
        <a:lt1>
          <a:srgbClr val="FFFFFF"/>
        </a:lt1>
        <a:dk2>
          <a:srgbClr val="6698CC"/>
        </a:dk2>
        <a:lt2>
          <a:srgbClr val="FFFFFF"/>
        </a:lt2>
        <a:accent1>
          <a:srgbClr val="336599"/>
        </a:accent1>
        <a:accent2>
          <a:srgbClr val="2E4C6B"/>
        </a:accent2>
        <a:accent3>
          <a:srgbClr val="B8CAE2"/>
        </a:accent3>
        <a:accent4>
          <a:srgbClr val="DADADA"/>
        </a:accent4>
        <a:accent5>
          <a:srgbClr val="ADB8CA"/>
        </a:accent5>
        <a:accent6>
          <a:srgbClr val="294460"/>
        </a:accent6>
        <a:hlink>
          <a:srgbClr val="0B54A3"/>
        </a:hlink>
        <a:folHlink>
          <a:srgbClr val="0B73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496B2E"/>
        </a:dk1>
        <a:lt1>
          <a:srgbClr val="CCE3B5"/>
        </a:lt1>
        <a:dk2>
          <a:srgbClr val="619933"/>
        </a:dk2>
        <a:lt2>
          <a:srgbClr val="F2F8ED"/>
        </a:lt2>
        <a:accent1>
          <a:srgbClr val="94CC66"/>
        </a:accent1>
        <a:accent2>
          <a:srgbClr val="FFFFFF"/>
        </a:accent2>
        <a:accent3>
          <a:srgbClr val="E2EFD7"/>
        </a:accent3>
        <a:accent4>
          <a:srgbClr val="3D5A26"/>
        </a:accent4>
        <a:accent5>
          <a:srgbClr val="C8E2B8"/>
        </a:accent5>
        <a:accent6>
          <a:srgbClr val="E7E7E7"/>
        </a:accent6>
        <a:hlink>
          <a:srgbClr val="4891EA"/>
        </a:hlink>
        <a:folHlink>
          <a:srgbClr val="7AAF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19457</TotalTime>
  <Words>4976</Words>
  <Application>Microsoft Office PowerPoint</Application>
  <PresentationFormat>On-screen Show (4:3)</PresentationFormat>
  <Paragraphs>1443</Paragraphs>
  <Slides>60</Slides>
  <Notes>60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Default Design</vt:lpstr>
      <vt:lpstr>DYNAMIC GAMES with incomplete information</vt:lpstr>
      <vt:lpstr>Slide 2</vt:lpstr>
      <vt:lpstr>Slide 3</vt:lpstr>
      <vt:lpstr>Slide 4</vt:lpstr>
      <vt:lpstr>Signaling games</vt:lpstr>
      <vt:lpstr>Example 1: Signaling game – 2 types</vt:lpstr>
      <vt:lpstr>Find all pure strategy weak sequential equilibria</vt:lpstr>
      <vt:lpstr>Finding weak sequential equilibria</vt:lpstr>
      <vt:lpstr>Slide 9</vt:lpstr>
      <vt:lpstr>Finding weak sequential equilibria</vt:lpstr>
      <vt:lpstr>Pooling equilibria? P1: {High, High}</vt:lpstr>
      <vt:lpstr>Pooling equilibria? P1: {High, High}</vt:lpstr>
      <vt:lpstr>Pooling equilibria? P1: {High, High}</vt:lpstr>
      <vt:lpstr>Pooling equilibria? P1: {High, High}</vt:lpstr>
      <vt:lpstr>Pooling equilibria? P1: {High, High}</vt:lpstr>
      <vt:lpstr>Pooling equilibria? P1: {Low, Low}</vt:lpstr>
      <vt:lpstr>Pooling equilibria? P1: {Low, Low}</vt:lpstr>
      <vt:lpstr>Pooling equilibria? P1: {Low, Low}</vt:lpstr>
      <vt:lpstr>Pooling equilibria? P1: {Low, Low}</vt:lpstr>
      <vt:lpstr>Separating equilibria? P1: {High, Low}</vt:lpstr>
      <vt:lpstr>Separating equilibria? P1: {High, Low}</vt:lpstr>
      <vt:lpstr>Separating equilibria? P1: {High, Low}</vt:lpstr>
      <vt:lpstr>Separating equilibria? P1: {High, Low}</vt:lpstr>
      <vt:lpstr>Separating equilibria? P1: {Low, High}</vt:lpstr>
      <vt:lpstr>Separating equilibria? P1: {Low, High}</vt:lpstr>
      <vt:lpstr>Separating equilibria? P1: {Low, High}</vt:lpstr>
      <vt:lpstr>Separating equilibria? P1: {Low, High}</vt:lpstr>
      <vt:lpstr>Slide 28</vt:lpstr>
      <vt:lpstr>Example 2: Simple poker game</vt:lpstr>
      <vt:lpstr>Example 2: Simple poker game</vt:lpstr>
      <vt:lpstr>Finding weak sequential equilibria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Example 2: Any pure strategy weak seq.eq?</vt:lpstr>
      <vt:lpstr>Finding all weak sequential equilibria</vt:lpstr>
      <vt:lpstr>Example 2: Simple poker game</vt:lpstr>
      <vt:lpstr>Finding all weak sequential equilibria</vt:lpstr>
      <vt:lpstr>Example 2: Simple poker game</vt:lpstr>
      <vt:lpstr>Finding all weak sequential equilibria</vt:lpstr>
      <vt:lpstr>Finding all weak sequential equilibria</vt:lpstr>
      <vt:lpstr>Finding all weak sequential equilibria</vt:lpstr>
      <vt:lpstr>Finding all weak sequential equilibria</vt:lpstr>
      <vt:lpstr>Example 2: Simple poker game</vt:lpstr>
      <vt:lpstr>Example 2: Simple poker game</vt:lpstr>
      <vt:lpstr>Example 2: Simple poker game</vt:lpstr>
      <vt:lpstr>Example 2: Simple poker game</vt:lpstr>
      <vt:lpstr>Example 2: Simple poker game</vt:lpstr>
      <vt:lpstr>Slide 55</vt:lpstr>
      <vt:lpstr>Summary</vt:lpstr>
      <vt:lpstr>Final exam, make up midterm</vt:lpstr>
      <vt:lpstr>Make up midterm</vt:lpstr>
      <vt:lpstr>Final exam</vt:lpstr>
      <vt:lpstr>Final exam</vt:lpstr>
    </vt:vector>
  </TitlesOfParts>
  <Company>Little Creative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nanci</dc:creator>
  <cp:lastModifiedBy> </cp:lastModifiedBy>
  <cp:revision>1351</cp:revision>
  <dcterms:created xsi:type="dcterms:W3CDTF">2005-03-15T10:04:38Z</dcterms:created>
  <dcterms:modified xsi:type="dcterms:W3CDTF">2009-12-13T13:01:41Z</dcterms:modified>
</cp:coreProperties>
</file>