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notesSlides/notesSlide37.xml" ContentType="application/vnd.openxmlformats-officedocument.presentationml.notesSlide+xml"/>
  <Override PartName="/ppt/notesSlides/notesSlide55.xml" ContentType="application/vnd.openxmlformats-officedocument.presentationml.notes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3"/>
  </p:notesMasterIdLst>
  <p:handoutMasterIdLst>
    <p:handoutMasterId r:id="rId74"/>
  </p:handoutMasterIdLst>
  <p:sldIdLst>
    <p:sldId id="331" r:id="rId2"/>
    <p:sldId id="695" r:id="rId3"/>
    <p:sldId id="700" r:id="rId4"/>
    <p:sldId id="699" r:id="rId5"/>
    <p:sldId id="702" r:id="rId6"/>
    <p:sldId id="703" r:id="rId7"/>
    <p:sldId id="704" r:id="rId8"/>
    <p:sldId id="706" r:id="rId9"/>
    <p:sldId id="712" r:id="rId10"/>
    <p:sldId id="713" r:id="rId11"/>
    <p:sldId id="707" r:id="rId12"/>
    <p:sldId id="708" r:id="rId13"/>
    <p:sldId id="709" r:id="rId14"/>
    <p:sldId id="711" r:id="rId15"/>
    <p:sldId id="714" r:id="rId16"/>
    <p:sldId id="698" r:id="rId17"/>
    <p:sldId id="715" r:id="rId18"/>
    <p:sldId id="717" r:id="rId19"/>
    <p:sldId id="718" r:id="rId20"/>
    <p:sldId id="724" r:id="rId21"/>
    <p:sldId id="719" r:id="rId22"/>
    <p:sldId id="720" r:id="rId23"/>
    <p:sldId id="721" r:id="rId24"/>
    <p:sldId id="722" r:id="rId25"/>
    <p:sldId id="725" r:id="rId26"/>
    <p:sldId id="726" r:id="rId27"/>
    <p:sldId id="728" r:id="rId28"/>
    <p:sldId id="731" r:id="rId29"/>
    <p:sldId id="732" r:id="rId30"/>
    <p:sldId id="733" r:id="rId31"/>
    <p:sldId id="734" r:id="rId32"/>
    <p:sldId id="735" r:id="rId33"/>
    <p:sldId id="736" r:id="rId34"/>
    <p:sldId id="780" r:id="rId35"/>
    <p:sldId id="738" r:id="rId36"/>
    <p:sldId id="737" r:id="rId37"/>
    <p:sldId id="739" r:id="rId38"/>
    <p:sldId id="740" r:id="rId39"/>
    <p:sldId id="741" r:id="rId40"/>
    <p:sldId id="743" r:id="rId41"/>
    <p:sldId id="744" r:id="rId42"/>
    <p:sldId id="745" r:id="rId43"/>
    <p:sldId id="746" r:id="rId44"/>
    <p:sldId id="750" r:id="rId45"/>
    <p:sldId id="753" r:id="rId46"/>
    <p:sldId id="756" r:id="rId47"/>
    <p:sldId id="757" r:id="rId48"/>
    <p:sldId id="758" r:id="rId49"/>
    <p:sldId id="759" r:id="rId50"/>
    <p:sldId id="761" r:id="rId51"/>
    <p:sldId id="760" r:id="rId52"/>
    <p:sldId id="762" r:id="rId53"/>
    <p:sldId id="763" r:id="rId54"/>
    <p:sldId id="764" r:id="rId55"/>
    <p:sldId id="765" r:id="rId56"/>
    <p:sldId id="766" r:id="rId57"/>
    <p:sldId id="767" r:id="rId58"/>
    <p:sldId id="768" r:id="rId59"/>
    <p:sldId id="769" r:id="rId60"/>
    <p:sldId id="770" r:id="rId61"/>
    <p:sldId id="771" r:id="rId62"/>
    <p:sldId id="772" r:id="rId63"/>
    <p:sldId id="774" r:id="rId64"/>
    <p:sldId id="775" r:id="rId65"/>
    <p:sldId id="776" r:id="rId66"/>
    <p:sldId id="777" r:id="rId67"/>
    <p:sldId id="778" r:id="rId68"/>
    <p:sldId id="779" r:id="rId69"/>
    <p:sldId id="781" r:id="rId70"/>
    <p:sldId id="773" r:id="rId71"/>
    <p:sldId id="435" r:id="rId72"/>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5E0A3C"/>
    <a:srgbClr val="78680A"/>
    <a:srgbClr val="363080"/>
    <a:srgbClr val="03A103"/>
    <a:srgbClr val="CCECFF"/>
    <a:srgbClr val="3399FF"/>
    <a:srgbClr val="333399"/>
    <a:srgbClr val="5850A5"/>
    <a:srgbClr val="342F6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5789" autoAdjust="0"/>
    <p:restoredTop sz="70890" autoAdjust="0"/>
  </p:normalViewPr>
  <p:slideViewPr>
    <p:cSldViewPr>
      <p:cViewPr>
        <p:scale>
          <a:sx n="60" d="100"/>
          <a:sy n="60" d="100"/>
        </p:scale>
        <p:origin x="-75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0" d="100"/>
          <a:sy n="100" d="100"/>
        </p:scale>
        <p:origin x="-1632" y="-72"/>
      </p:cViewPr>
      <p:guideLst>
        <p:guide orient="horz" pos="3127"/>
        <p:guide pos="2101"/>
      </p:guideLst>
    </p:cSldViewPr>
  </p:notes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en-US"/>
          </a:p>
        </p:txBody>
      </p:sp>
      <p:sp>
        <p:nvSpPr>
          <p:cNvPr id="39939" name="Rectangle 3"/>
          <p:cNvSpPr>
            <a:spLocks noGrp="1" noChangeArrowheads="1"/>
          </p:cNvSpPr>
          <p:nvPr>
            <p:ph type="dt" sz="quarter"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ChangeArrowheads="1"/>
          </p:cNvSpPr>
          <p:nvPr>
            <p:ph type="ftr" sz="quarter" idx="2"/>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en-US"/>
          </a:p>
        </p:txBody>
      </p:sp>
      <p:sp>
        <p:nvSpPr>
          <p:cNvPr id="39941" name="Rectangle 5"/>
          <p:cNvSpPr>
            <a:spLocks noGrp="1" noChangeArrowheads="1"/>
          </p:cNvSpPr>
          <p:nvPr>
            <p:ph type="sldNum" sz="quarter" idx="3"/>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7085C945-658C-4CF3-96CC-79920B953C7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defRPr sz="1200"/>
            </a:lvl1pPr>
          </a:lstStyle>
          <a:p>
            <a:pPr>
              <a:defRPr/>
            </a:pPr>
            <a:endParaRPr lang="cs-CZ"/>
          </a:p>
        </p:txBody>
      </p:sp>
      <p:sp>
        <p:nvSpPr>
          <p:cNvPr id="52227" name="Rectangle 3"/>
          <p:cNvSpPr>
            <a:spLocks noGrp="1" noChangeArrowheads="1"/>
          </p:cNvSpPr>
          <p:nvPr>
            <p:ph type="dt" idx="1"/>
          </p:nvPr>
        </p:nvSpPr>
        <p:spPr bwMode="auto">
          <a:xfrm>
            <a:off x="3777607" y="1"/>
            <a:ext cx="2889938" cy="496332"/>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lvl1pPr algn="r">
              <a:defRPr sz="1200"/>
            </a:lvl1pPr>
          </a:lstStyle>
          <a:p>
            <a:pPr>
              <a:defRPr/>
            </a:pPr>
            <a:endParaRPr lang="cs-CZ"/>
          </a:p>
        </p:txBody>
      </p:sp>
      <p:sp>
        <p:nvSpPr>
          <p:cNvPr id="48132" name="Rectangle 4"/>
          <p:cNvSpPr>
            <a:spLocks noGrp="1" noRot="1" noChangeAspect="1" noChangeArrowheads="1" noTextEdit="1"/>
          </p:cNvSpPr>
          <p:nvPr>
            <p:ph type="sldImg" idx="2"/>
          </p:nvPr>
        </p:nvSpPr>
        <p:spPr bwMode="auto">
          <a:xfrm>
            <a:off x="852488" y="744538"/>
            <a:ext cx="4964112" cy="3724275"/>
          </a:xfrm>
          <a:prstGeom prst="rect">
            <a:avLst/>
          </a:prstGeom>
          <a:noFill/>
          <a:ln w="9525">
            <a:solidFill>
              <a:srgbClr val="000000"/>
            </a:solidFill>
            <a:miter lim="800000"/>
            <a:headEnd/>
            <a:tailEnd/>
          </a:ln>
        </p:spPr>
      </p:sp>
      <p:sp>
        <p:nvSpPr>
          <p:cNvPr id="52229" name="Rectangle 5"/>
          <p:cNvSpPr>
            <a:spLocks noGrp="1" noChangeArrowheads="1"/>
          </p:cNvSpPr>
          <p:nvPr>
            <p:ph type="body" sz="quarter" idx="3"/>
          </p:nvPr>
        </p:nvSpPr>
        <p:spPr bwMode="auto">
          <a:xfrm>
            <a:off x="666909" y="4715153"/>
            <a:ext cx="5335270" cy="4466987"/>
          </a:xfrm>
          <a:prstGeom prst="rect">
            <a:avLst/>
          </a:prstGeom>
          <a:noFill/>
          <a:ln w="9525">
            <a:noFill/>
            <a:miter lim="800000"/>
            <a:headEnd/>
            <a:tailEnd/>
          </a:ln>
          <a:effectLst/>
        </p:spPr>
        <p:txBody>
          <a:bodyPr vert="horz" wrap="square" lIns="89208" tIns="44605" rIns="89208" bIns="44605" numCol="1" anchor="t" anchorCtr="0" compatLnSpc="1">
            <a:prstTxWarp prst="textNoShape">
              <a:avLst/>
            </a:prstTxWarp>
          </a:bodyPr>
          <a:lstStyle/>
          <a:p>
            <a:pPr lvl="0"/>
            <a:r>
              <a:rPr lang="cs-CZ" noProof="0" smtClean="0"/>
              <a:t>Click to edit Master text styles</a:t>
            </a:r>
          </a:p>
          <a:p>
            <a:pPr lvl="1"/>
            <a:r>
              <a:rPr lang="cs-CZ" noProof="0" smtClean="0"/>
              <a:t>Second level</a:t>
            </a:r>
          </a:p>
          <a:p>
            <a:pPr lvl="2"/>
            <a:r>
              <a:rPr lang="cs-CZ" noProof="0" smtClean="0"/>
              <a:t>Third level</a:t>
            </a:r>
          </a:p>
          <a:p>
            <a:pPr lvl="3"/>
            <a:r>
              <a:rPr lang="cs-CZ" noProof="0" smtClean="0"/>
              <a:t>Fourth level</a:t>
            </a:r>
          </a:p>
          <a:p>
            <a:pPr lvl="4"/>
            <a:r>
              <a:rPr lang="cs-CZ" noProof="0" smtClean="0"/>
              <a:t>Fifth level</a:t>
            </a:r>
          </a:p>
        </p:txBody>
      </p:sp>
      <p:sp>
        <p:nvSpPr>
          <p:cNvPr id="52230" name="Rectangle 6"/>
          <p:cNvSpPr>
            <a:spLocks noGrp="1" noChangeArrowheads="1"/>
          </p:cNvSpPr>
          <p:nvPr>
            <p:ph type="ftr" sz="quarter" idx="4"/>
          </p:nvPr>
        </p:nvSpPr>
        <p:spPr bwMode="auto">
          <a:xfrm>
            <a:off x="0"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defRPr sz="1200"/>
            </a:lvl1pPr>
          </a:lstStyle>
          <a:p>
            <a:pPr>
              <a:defRPr/>
            </a:pPr>
            <a:endParaRPr lang="cs-CZ"/>
          </a:p>
        </p:txBody>
      </p:sp>
      <p:sp>
        <p:nvSpPr>
          <p:cNvPr id="52231" name="Rectangle 7"/>
          <p:cNvSpPr>
            <a:spLocks noGrp="1" noChangeArrowheads="1"/>
          </p:cNvSpPr>
          <p:nvPr>
            <p:ph type="sldNum" sz="quarter" idx="5"/>
          </p:nvPr>
        </p:nvSpPr>
        <p:spPr bwMode="auto">
          <a:xfrm>
            <a:off x="3777607" y="9428584"/>
            <a:ext cx="2889938" cy="496332"/>
          </a:xfrm>
          <a:prstGeom prst="rect">
            <a:avLst/>
          </a:prstGeom>
          <a:noFill/>
          <a:ln w="9525">
            <a:noFill/>
            <a:miter lim="800000"/>
            <a:headEnd/>
            <a:tailEnd/>
          </a:ln>
          <a:effectLst/>
        </p:spPr>
        <p:txBody>
          <a:bodyPr vert="horz" wrap="square" lIns="89208" tIns="44605" rIns="89208" bIns="44605" numCol="1" anchor="b" anchorCtr="0" compatLnSpc="1">
            <a:prstTxWarp prst="textNoShape">
              <a:avLst/>
            </a:prstTxWarp>
          </a:bodyPr>
          <a:lstStyle>
            <a:lvl1pPr algn="r">
              <a:defRPr sz="1200"/>
            </a:lvl1pPr>
          </a:lstStyle>
          <a:p>
            <a:pPr>
              <a:defRPr/>
            </a:pPr>
            <a:fld id="{D53FBC8E-999C-46C8-9333-FEADEDAF055B}"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AB34624B-0810-47D9-8A97-0E3D5EBB4936}" type="slidenum">
              <a:rPr lang="cs-CZ" smtClean="0"/>
              <a:pPr/>
              <a:t>1</a:t>
            </a:fld>
            <a:endParaRPr lang="cs-CZ"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cs-CZ"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10</a:t>
            </a:fld>
            <a:endParaRPr lang="cs-CZ"/>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11</a:t>
            </a:fld>
            <a:endParaRPr lang="cs-CZ"/>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12</a:t>
            </a:fld>
            <a:endParaRPr lang="cs-CZ"/>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13</a:t>
            </a:fld>
            <a:endParaRPr lang="cs-CZ"/>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14</a:t>
            </a:fld>
            <a:endParaRPr lang="cs-CZ"/>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15</a:t>
            </a:fld>
            <a:endParaRPr lang="cs-CZ"/>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16</a:t>
            </a:fld>
            <a:endParaRPr lang="cs-CZ"/>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17</a:t>
            </a:fld>
            <a:endParaRPr lang="cs-CZ"/>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18</a:t>
            </a:fld>
            <a:endParaRPr lang="cs-CZ"/>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19</a:t>
            </a:fld>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a:t>
            </a:fld>
            <a:endParaRPr lang="cs-CZ"/>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20</a:t>
            </a:fld>
            <a:endParaRPr lang="cs-CZ"/>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21</a:t>
            </a:fld>
            <a:endParaRPr lang="cs-CZ"/>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22</a:t>
            </a:fld>
            <a:endParaRPr lang="cs-CZ"/>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23</a:t>
            </a:fld>
            <a:endParaRPr lang="cs-CZ"/>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24</a:t>
            </a:fld>
            <a:endParaRPr lang="cs-CZ"/>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25</a:t>
            </a:fld>
            <a:endParaRPr lang="cs-CZ"/>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26</a:t>
            </a:fld>
            <a:endParaRPr lang="cs-CZ"/>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Nash equilibrium is an</a:t>
            </a:r>
            <a:r>
              <a:rPr lang="en-US" baseline="0" dirty="0" smtClean="0"/>
              <a:t> action profile in which no player has any incentive to deviate ( or change his action ) when assuming that</a:t>
            </a:r>
          </a:p>
          <a:p>
            <a:r>
              <a:rPr lang="en-US" baseline="0" dirty="0" smtClean="0"/>
              <a:t>the other players will choose the same action.</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27</a:t>
            </a:fld>
            <a:endParaRPr lang="cs-CZ"/>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28</a:t>
            </a:fld>
            <a:endParaRPr lang="cs-CZ"/>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29</a:t>
            </a:fld>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a:t>
            </a:fld>
            <a:endParaRPr lang="cs-CZ"/>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30</a:t>
            </a:fld>
            <a:endParaRPr lang="cs-CZ"/>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31</a:t>
            </a:fld>
            <a:endParaRPr lang="cs-CZ"/>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32</a:t>
            </a:fld>
            <a:endParaRPr lang="cs-CZ"/>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33</a:t>
            </a:fld>
            <a:endParaRPr lang="cs-CZ"/>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34</a:t>
            </a:fld>
            <a:endParaRPr lang="cs-CZ"/>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35</a:t>
            </a:fld>
            <a:endParaRPr lang="cs-CZ"/>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36</a:t>
            </a:fld>
            <a:endParaRPr lang="cs-CZ"/>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37</a:t>
            </a:fld>
            <a:endParaRPr lang="cs-CZ"/>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38</a:t>
            </a:fld>
            <a:endParaRPr lang="cs-CZ"/>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39</a:t>
            </a:fld>
            <a:endParaRPr lang="cs-CZ"/>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a:t>
            </a:fld>
            <a:endParaRPr lang="cs-CZ"/>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40</a:t>
            </a:fld>
            <a:endParaRPr lang="cs-CZ"/>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41</a:t>
            </a:fld>
            <a:endParaRPr lang="cs-CZ"/>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42</a:t>
            </a:fld>
            <a:endParaRPr lang="cs-CZ"/>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43</a:t>
            </a:fld>
            <a:endParaRPr lang="cs-CZ"/>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44</a:t>
            </a:fld>
            <a:endParaRPr lang="cs-CZ"/>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45</a:t>
            </a:fld>
            <a:endParaRPr lang="cs-CZ"/>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46</a:t>
            </a:fld>
            <a:endParaRPr lang="cs-CZ"/>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47</a:t>
            </a:fld>
            <a:endParaRPr lang="cs-CZ"/>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48</a:t>
            </a:fld>
            <a:endParaRPr lang="cs-CZ"/>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49</a:t>
            </a:fld>
            <a:endParaRPr lang="cs-CZ"/>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a:t>
            </a:fld>
            <a:endParaRPr lang="cs-CZ"/>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50</a:t>
            </a:fld>
            <a:endParaRPr lang="cs-CZ"/>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51</a:t>
            </a:fld>
            <a:endParaRPr lang="cs-CZ"/>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52</a:t>
            </a:fld>
            <a:endParaRPr lang="cs-CZ"/>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53</a:t>
            </a:fld>
            <a:endParaRPr lang="cs-CZ"/>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54</a:t>
            </a:fld>
            <a:endParaRPr lang="cs-CZ"/>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55</a:t>
            </a:fld>
            <a:endParaRPr lang="cs-CZ"/>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56</a:t>
            </a:fld>
            <a:endParaRPr lang="cs-CZ"/>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57</a:t>
            </a:fld>
            <a:endParaRPr lang="cs-CZ"/>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58</a:t>
            </a:fld>
            <a:endParaRPr lang="cs-CZ"/>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59</a:t>
            </a:fld>
            <a:endParaRPr lang="cs-CZ"/>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a:t>
            </a:fld>
            <a:endParaRPr lang="cs-CZ"/>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60</a:t>
            </a:fld>
            <a:endParaRPr lang="cs-CZ"/>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61</a:t>
            </a:fld>
            <a:endParaRPr lang="cs-CZ"/>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62</a:t>
            </a:fld>
            <a:endParaRPr lang="cs-CZ"/>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63</a:t>
            </a:fld>
            <a:endParaRPr lang="cs-CZ"/>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64</a:t>
            </a:fld>
            <a:endParaRPr lang="cs-CZ"/>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65</a:t>
            </a:fld>
            <a:endParaRPr lang="cs-CZ"/>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66</a:t>
            </a:fld>
            <a:endParaRPr lang="cs-CZ"/>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67</a:t>
            </a:fld>
            <a:endParaRPr lang="cs-CZ"/>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68</a:t>
            </a:fld>
            <a:endParaRPr lang="cs-CZ"/>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69</a:t>
            </a:fld>
            <a:endParaRPr lang="cs-CZ"/>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a:t>
            </a:fld>
            <a:endParaRPr lang="cs-CZ"/>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70</a:t>
            </a:fld>
            <a:endParaRPr lang="cs-CZ"/>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71</a:t>
            </a:fld>
            <a:endParaRPr lang="cs-CZ"/>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8</a:t>
            </a:fld>
            <a:endParaRPr lang="cs-CZ"/>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53FBC8E-999C-46C8-9333-FEADEDAF055B}" type="slidenum">
              <a:rPr lang="cs-CZ" smtClean="0"/>
              <a:pPr>
                <a:defRPr/>
              </a:pPr>
              <a:t>9</a:t>
            </a:fld>
            <a:endParaRPr lang="cs-C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0"/>
            <a:ext cx="9144000" cy="3662363"/>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5" name="Rectangle 4"/>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6" name="Rectangle 5"/>
          <p:cNvSpPr>
            <a:spLocks noChangeArrowheads="1"/>
          </p:cNvSpPr>
          <p:nvPr/>
        </p:nvSpPr>
        <p:spPr bwMode="auto">
          <a:xfrm>
            <a:off x="0" y="3617913"/>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2" name="Rectangle 6"/>
          <p:cNvSpPr>
            <a:spLocks noGrp="1" noChangeArrowheads="1"/>
          </p:cNvSpPr>
          <p:nvPr>
            <p:ph type="ctrTitle"/>
          </p:nvPr>
        </p:nvSpPr>
        <p:spPr>
          <a:xfrm>
            <a:off x="468313" y="1773238"/>
            <a:ext cx="7989887" cy="1655762"/>
          </a:xfrm>
        </p:spPr>
        <p:txBody>
          <a:bodyPr/>
          <a:lstStyle>
            <a:lvl1pPr>
              <a:defRPr/>
            </a:lvl1pPr>
          </a:lstStyle>
          <a:p>
            <a:r>
              <a:rPr lang="en-US"/>
              <a:t>Click to edit Master title style</a:t>
            </a:r>
          </a:p>
        </p:txBody>
      </p:sp>
      <p:sp>
        <p:nvSpPr>
          <p:cNvPr id="4103" name="Rectangle 7"/>
          <p:cNvSpPr>
            <a:spLocks noGrp="1" noChangeArrowheads="1"/>
          </p:cNvSpPr>
          <p:nvPr>
            <p:ph type="subTitle" idx="1"/>
          </p:nvPr>
        </p:nvSpPr>
        <p:spPr>
          <a:xfrm>
            <a:off x="468313" y="3886200"/>
            <a:ext cx="7304087" cy="1752600"/>
          </a:xfrm>
        </p:spPr>
        <p:txBody>
          <a:bodyPr/>
          <a:lstStyle>
            <a:lvl1pPr marL="0" indent="0">
              <a:buFontTx/>
              <a:buNone/>
              <a:defRPr/>
            </a:lvl1pPr>
          </a:lstStyle>
          <a:p>
            <a:r>
              <a:rPr lang="en-US"/>
              <a:t>Click to edit Master subtitle style</a:t>
            </a:r>
          </a:p>
        </p:txBody>
      </p:sp>
      <p:sp>
        <p:nvSpPr>
          <p:cNvPr id="7" name="Rectangle 11"/>
          <p:cNvSpPr>
            <a:spLocks noGrp="1" noChangeArrowheads="1"/>
          </p:cNvSpPr>
          <p:nvPr>
            <p:ph type="dt" sz="half" idx="10"/>
          </p:nvPr>
        </p:nvSpPr>
        <p:spPr>
          <a:xfrm>
            <a:off x="457200" y="6605588"/>
            <a:ext cx="2133600" cy="279400"/>
          </a:xfrm>
        </p:spPr>
        <p:txBody>
          <a:bodyPr/>
          <a:lstStyle>
            <a:lvl1pPr>
              <a:defRPr/>
            </a:lvl1pPr>
          </a:lstStyle>
          <a:p>
            <a:pPr>
              <a:defRPr/>
            </a:pPr>
            <a:endParaRPr lang="en-US"/>
          </a:p>
        </p:txBody>
      </p:sp>
      <p:sp>
        <p:nvSpPr>
          <p:cNvPr id="8" name="Rectangle 12"/>
          <p:cNvSpPr>
            <a:spLocks noGrp="1" noChangeArrowheads="1"/>
          </p:cNvSpPr>
          <p:nvPr>
            <p:ph type="ftr" sz="quarter" idx="11"/>
          </p:nvPr>
        </p:nvSpPr>
        <p:spPr>
          <a:xfrm>
            <a:off x="3124200" y="6605588"/>
            <a:ext cx="2895600" cy="279400"/>
          </a:xfrm>
        </p:spPr>
        <p:txBody>
          <a:bodyPr/>
          <a:lstStyle>
            <a:lvl1pPr>
              <a:defRPr/>
            </a:lvl1pPr>
          </a:lstStyle>
          <a:p>
            <a:pPr>
              <a:defRPr/>
            </a:pPr>
            <a:r>
              <a:rPr lang="en-US" smtClean="0"/>
              <a:t>Frantisek Kopriva</a:t>
            </a:r>
            <a:endParaRPr lang="en-US"/>
          </a:p>
        </p:txBody>
      </p:sp>
      <p:sp>
        <p:nvSpPr>
          <p:cNvPr id="9" name="Rectangle 13"/>
          <p:cNvSpPr>
            <a:spLocks noGrp="1" noChangeArrowheads="1"/>
          </p:cNvSpPr>
          <p:nvPr>
            <p:ph type="sldNum" sz="quarter" idx="12"/>
          </p:nvPr>
        </p:nvSpPr>
        <p:spPr>
          <a:xfrm>
            <a:off x="6553200" y="6605588"/>
            <a:ext cx="2133600" cy="279400"/>
          </a:xfrm>
        </p:spPr>
        <p:txBody>
          <a:bodyPr/>
          <a:lstStyle>
            <a:lvl1pPr>
              <a:defRPr/>
            </a:lvl1pPr>
          </a:lstStyle>
          <a:p>
            <a:pPr>
              <a:defRPr/>
            </a:pPr>
            <a:fld id="{FEE9142E-C61A-488B-B97E-9F02A5F32B02}" type="slidenum">
              <a:rPr lang="en-US"/>
              <a:pPr>
                <a:defRPr/>
              </a:pPr>
              <a:t>‹#›</a:t>
            </a:fld>
            <a:endParaRPr lang="en-US"/>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CC8031-8E0C-4899-A104-095000FB24DF}" type="slidenum">
              <a:rPr lang="en-US"/>
              <a:pPr>
                <a:defRPr/>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7025" y="260350"/>
            <a:ext cx="2071688" cy="58324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60350"/>
            <a:ext cx="6067425" cy="5832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0564550-FFB1-4C4F-84BF-E39EE3872353}" type="slidenum">
              <a:rPr lang="en-US"/>
              <a:pPr>
                <a:defRPr/>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83BB79D-C266-402F-B5D2-2FB8A33370EA}" type="slidenum">
              <a:rPr lang="en-US"/>
              <a:pPr>
                <a:defRPr/>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750CC33-5344-4AB4-ABEC-7692CA467457}" type="slidenum">
              <a:rPr lang="en-US"/>
              <a:pPr>
                <a:defRPr/>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84313"/>
            <a:ext cx="4068763"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84313"/>
            <a:ext cx="407035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0EE3AD7-C36E-4F33-86B2-3CFA7A7EA0A1}" type="slidenum">
              <a:rPr lang="en-US"/>
              <a:pPr>
                <a:defRPr/>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4698518-E8A6-47DB-AF48-9C3C7AAAA4BC}" type="slidenum">
              <a:rPr lang="en-US"/>
              <a:pPr>
                <a:defRPr/>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3C130C-0425-467B-95C9-47FD76AA30A0}" type="slidenum">
              <a:rPr lang="en-US"/>
              <a:pPr>
                <a:defRPr/>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0B4D8E3-D881-4D7C-9927-0C4316AD1753}" type="slidenum">
              <a:rPr lang="en-US"/>
              <a:pPr>
                <a:defRPr/>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841177C-85F0-4A3D-94E0-FE1B694C2D88}" type="slidenum">
              <a:rPr lang="en-US"/>
              <a:pPr>
                <a:defRPr/>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Frantisek Kopriva</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8F03752-32D4-45C4-8E40-9B4ACF0F8332}" type="slidenum">
              <a:rPr lang="en-US"/>
              <a:pPr>
                <a:defRPr/>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3175" y="0"/>
            <a:ext cx="9144000" cy="1196975"/>
          </a:xfrm>
          <a:prstGeom prst="rect">
            <a:avLst/>
          </a:prstGeom>
          <a:solidFill>
            <a:schemeClr val="accent1"/>
          </a:solidFill>
          <a:ln w="9525">
            <a:noFill/>
            <a:miter lim="800000"/>
            <a:headEnd/>
            <a:tailEnd/>
          </a:ln>
          <a:effectLst/>
        </p:spPr>
        <p:txBody>
          <a:bodyPr wrap="none" anchor="ctr"/>
          <a:lstStyle/>
          <a:p>
            <a:pPr>
              <a:defRPr/>
            </a:pPr>
            <a:endParaRPr lang="en-US"/>
          </a:p>
        </p:txBody>
      </p:sp>
      <p:sp>
        <p:nvSpPr>
          <p:cNvPr id="1033" name="Rectangle 9"/>
          <p:cNvSpPr>
            <a:spLocks noChangeArrowheads="1"/>
          </p:cNvSpPr>
          <p:nvPr/>
        </p:nvSpPr>
        <p:spPr bwMode="auto">
          <a:xfrm>
            <a:off x="0" y="6308725"/>
            <a:ext cx="9139238" cy="277813"/>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1034" name="Rectangle 10"/>
          <p:cNvSpPr>
            <a:spLocks noChangeArrowheads="1"/>
          </p:cNvSpPr>
          <p:nvPr/>
        </p:nvSpPr>
        <p:spPr bwMode="auto">
          <a:xfrm>
            <a:off x="-3175" y="1089025"/>
            <a:ext cx="9147175" cy="21590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4101" name="Rectangle 2"/>
          <p:cNvSpPr>
            <a:spLocks noGrp="1" noChangeArrowheads="1"/>
          </p:cNvSpPr>
          <p:nvPr>
            <p:ph type="title"/>
          </p:nvPr>
        </p:nvSpPr>
        <p:spPr bwMode="auto">
          <a:xfrm>
            <a:off x="457200" y="260350"/>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2" name="Rectangle 3"/>
          <p:cNvSpPr>
            <a:spLocks noGrp="1" noChangeArrowheads="1"/>
          </p:cNvSpPr>
          <p:nvPr>
            <p:ph type="body" idx="1"/>
          </p:nvPr>
        </p:nvSpPr>
        <p:spPr bwMode="auto">
          <a:xfrm>
            <a:off x="457200" y="1484313"/>
            <a:ext cx="8291513"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308725"/>
            <a:ext cx="2895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en-US" smtClean="0"/>
              <a:t>Frantisek Kopriva</a:t>
            </a:r>
            <a:endParaRPr lang="en-US"/>
          </a:p>
        </p:txBody>
      </p:sp>
      <p:sp>
        <p:nvSpPr>
          <p:cNvPr id="1030" name="Rectangle 6"/>
          <p:cNvSpPr>
            <a:spLocks noGrp="1" noChangeArrowheads="1"/>
          </p:cNvSpPr>
          <p:nvPr>
            <p:ph type="sldNum" sz="quarter" idx="4"/>
          </p:nvPr>
        </p:nvSpPr>
        <p:spPr bwMode="auto">
          <a:xfrm>
            <a:off x="6553200" y="6308725"/>
            <a:ext cx="2133600" cy="279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902DDD67-D2CA-4739-98DB-56130096F9C9}" type="slidenum">
              <a:rPr lang="en-US"/>
              <a:pPr>
                <a:defRPr/>
              </a:pPr>
              <a:t>‹#›</a:t>
            </a:fld>
            <a:endParaRPr lang="en-US"/>
          </a:p>
        </p:txBody>
      </p:sp>
      <p:sp>
        <p:nvSpPr>
          <p:cNvPr id="1035" name="Rectangle 11"/>
          <p:cNvSpPr>
            <a:spLocks noChangeArrowheads="1"/>
          </p:cNvSpPr>
          <p:nvPr/>
        </p:nvSpPr>
        <p:spPr bwMode="auto">
          <a:xfrm>
            <a:off x="0" y="6605588"/>
            <a:ext cx="9139238" cy="277812"/>
          </a:xfrm>
          <a:prstGeom prst="rect">
            <a:avLst/>
          </a:prstGeom>
          <a:solidFill>
            <a:schemeClr val="bg2"/>
          </a:solidFill>
          <a:ln w="9525">
            <a:noFill/>
            <a:miter lim="800000"/>
            <a:headEnd/>
            <a:tailEnd/>
          </a:ln>
          <a:effectLst/>
        </p:spPr>
        <p:txBody>
          <a:bodyPr wrap="none" anchor="ctr"/>
          <a:lstStyle/>
          <a:p>
            <a:pPr>
              <a:defRPr/>
            </a:pPr>
            <a:endParaRPr lang="en-US"/>
          </a:p>
        </p:txBody>
      </p:sp>
    </p:spTree>
  </p:cSld>
  <p:clrMap bg1="dk2" tx1="lt1" bg2="dk1" tx2="lt2" accent1="accent1" accent2="accent2" accent3="accent3" accent4="accent4" accent5="accent5" accent6="accent6" hlink="hlink" folHlink="folHlink"/>
  <p:sldLayoutIdLst>
    <p:sldLayoutId id="2147483731"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Lst>
  <p:transition>
    <p:wipe dir="r"/>
  </p:transition>
  <p:hf sldNum="0" hdr="0" dt="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charset="0"/>
          <a:cs typeface="Arial" charset="0"/>
        </a:defRPr>
      </a:lvl2pPr>
      <a:lvl3pPr algn="l" rtl="0" eaLnBrk="0" fontAlgn="base" hangingPunct="0">
        <a:spcBef>
          <a:spcPct val="0"/>
        </a:spcBef>
        <a:spcAft>
          <a:spcPct val="0"/>
        </a:spcAft>
        <a:defRPr sz="4400">
          <a:solidFill>
            <a:schemeClr val="tx2"/>
          </a:solidFill>
          <a:latin typeface="Arial" charset="0"/>
          <a:cs typeface="Arial" charset="0"/>
        </a:defRPr>
      </a:lvl3pPr>
      <a:lvl4pPr algn="l" rtl="0" eaLnBrk="0" fontAlgn="base" hangingPunct="0">
        <a:spcBef>
          <a:spcPct val="0"/>
        </a:spcBef>
        <a:spcAft>
          <a:spcPct val="0"/>
        </a:spcAft>
        <a:defRPr sz="4400">
          <a:solidFill>
            <a:schemeClr val="tx2"/>
          </a:solidFill>
          <a:latin typeface="Arial" charset="0"/>
          <a:cs typeface="Arial" charset="0"/>
        </a:defRPr>
      </a:lvl4pPr>
      <a:lvl5pPr algn="l" rtl="0" eaLnBrk="0" fontAlgn="base" hangingPunct="0">
        <a:spcBef>
          <a:spcPct val="0"/>
        </a:spcBef>
        <a:spcAft>
          <a:spcPct val="0"/>
        </a:spcAft>
        <a:defRPr sz="4400">
          <a:solidFill>
            <a:schemeClr val="tx2"/>
          </a:solidFill>
          <a:latin typeface="Arial" charset="0"/>
          <a:cs typeface="Arial" charset="0"/>
        </a:defRPr>
      </a:lvl5pPr>
      <a:lvl6pPr marL="457200" algn="l" rtl="0" fontAlgn="base">
        <a:spcBef>
          <a:spcPct val="0"/>
        </a:spcBef>
        <a:spcAft>
          <a:spcPct val="0"/>
        </a:spcAft>
        <a:defRPr sz="4400">
          <a:solidFill>
            <a:schemeClr val="tx2"/>
          </a:solidFill>
          <a:latin typeface="Arial" charset="0"/>
          <a:cs typeface="Arial" charset="0"/>
        </a:defRPr>
      </a:lvl6pPr>
      <a:lvl7pPr marL="914400" algn="l" rtl="0" fontAlgn="base">
        <a:spcBef>
          <a:spcPct val="0"/>
        </a:spcBef>
        <a:spcAft>
          <a:spcPct val="0"/>
        </a:spcAft>
        <a:defRPr sz="4400">
          <a:solidFill>
            <a:schemeClr val="tx2"/>
          </a:solidFill>
          <a:latin typeface="Arial" charset="0"/>
          <a:cs typeface="Arial" charset="0"/>
        </a:defRPr>
      </a:lvl7pPr>
      <a:lvl8pPr marL="1371600" algn="l" rtl="0" fontAlgn="base">
        <a:spcBef>
          <a:spcPct val="0"/>
        </a:spcBef>
        <a:spcAft>
          <a:spcPct val="0"/>
        </a:spcAft>
        <a:defRPr sz="4400">
          <a:solidFill>
            <a:schemeClr val="tx2"/>
          </a:solidFill>
          <a:latin typeface="Arial" charset="0"/>
          <a:cs typeface="Arial" charset="0"/>
        </a:defRPr>
      </a:lvl8pPr>
      <a:lvl9pPr marL="1828800" algn="l"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ctrTitle"/>
          </p:nvPr>
        </p:nvSpPr>
        <p:spPr>
          <a:xfrm>
            <a:off x="263466" y="1420785"/>
            <a:ext cx="8675687" cy="1655762"/>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r>
              <a:rPr lang="en-US" sz="4800" b="1" dirty="0" smtClean="0"/>
              <a:t>DYNAMIC GAMES with incomplete information</a:t>
            </a:r>
            <a:endParaRPr lang="en-US" sz="4800" b="1" dirty="0"/>
          </a:p>
        </p:txBody>
      </p:sp>
      <p:sp>
        <p:nvSpPr>
          <p:cNvPr id="6147" name="Rectangle 3"/>
          <p:cNvSpPr>
            <a:spLocks noGrp="1" noChangeArrowheads="1"/>
          </p:cNvSpPr>
          <p:nvPr>
            <p:ph type="subTitle" idx="1"/>
          </p:nvPr>
        </p:nvSpPr>
        <p: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lstStyle/>
          <a:p>
            <a:pPr eaLnBrk="1" hangingPunct="1"/>
            <a:r>
              <a:rPr lang="en-US" dirty="0" smtClean="0"/>
              <a:t>Lecture 11</a:t>
            </a:r>
            <a:endParaRPr lang="en-GB" dirty="0" smtClean="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kern="1200" dirty="0" smtClean="0">
                <a:solidFill>
                  <a:srgbClr val="FFFF00"/>
                </a:solidFill>
                <a:latin typeface="Arial" charset="0"/>
                <a:cs typeface="Arial" charset="0"/>
              </a:rPr>
              <a:t>Set of players: </a:t>
            </a:r>
            <a:r>
              <a:rPr lang="en-US" sz="2400" kern="1200" dirty="0" smtClean="0">
                <a:latin typeface="Arial" charset="0"/>
                <a:cs typeface="Arial" charset="0"/>
              </a:rPr>
              <a:t>person 1, person 2</a:t>
            </a:r>
            <a:endParaRPr lang="en-US" sz="2400" kern="1200" dirty="0" smtClean="0">
              <a:solidFill>
                <a:srgbClr val="FFFF00"/>
              </a:solidFill>
              <a:latin typeface="Arial" charset="0"/>
              <a:cs typeface="Arial" charset="0"/>
            </a:endParaRPr>
          </a:p>
          <a:p>
            <a:pPr marL="342900" lvl="1" indent="-342900">
              <a:buFontTx/>
              <a:buChar char="•"/>
            </a:pPr>
            <a:r>
              <a:rPr lang="en-US" sz="2400" kern="1200" dirty="0" smtClean="0">
                <a:solidFill>
                  <a:srgbClr val="FFFF00"/>
                </a:solidFill>
                <a:latin typeface="Arial" charset="0"/>
                <a:cs typeface="Arial" charset="0"/>
              </a:rPr>
              <a:t>Terminal histories</a:t>
            </a:r>
            <a:r>
              <a:rPr lang="en-US" sz="2400" kern="1200" dirty="0" smtClean="0">
                <a:latin typeface="Arial" charset="0"/>
                <a:cs typeface="Arial" charset="0"/>
              </a:rPr>
              <a:t>: {LEFT,LEFT}, {LEFT,RIGHT}, {MIDDLE,LEFT}, {MIDDLE,RIGHT}, {RIGHT}</a:t>
            </a:r>
          </a:p>
          <a:p>
            <a:r>
              <a:rPr lang="en-US" sz="2400" kern="1200" dirty="0" smtClean="0">
                <a:solidFill>
                  <a:srgbClr val="FFFF00"/>
                </a:solidFill>
                <a:latin typeface="Arial" charset="0"/>
                <a:cs typeface="Arial" charset="0"/>
              </a:rPr>
              <a:t>Player function: </a:t>
            </a:r>
            <a:r>
              <a:rPr lang="en-US" sz="2400" kern="1200" dirty="0" smtClean="0">
                <a:latin typeface="Arial" charset="0"/>
                <a:cs typeface="Arial" charset="0"/>
              </a:rPr>
              <a:t>P(ø)=1; P(LEFT)=2, P(MIDDLE)=2</a:t>
            </a:r>
            <a:endParaRPr lang="en-US" sz="2400" kern="1200" dirty="0" smtClean="0">
              <a:solidFill>
                <a:srgbClr val="FFFF00"/>
              </a:solidFill>
              <a:latin typeface="Arial" charset="0"/>
              <a:cs typeface="Arial" charset="0"/>
            </a:endParaRPr>
          </a:p>
          <a:p>
            <a:r>
              <a:rPr lang="en-US" sz="2400" kern="1200" dirty="0" smtClean="0">
                <a:latin typeface="Arial" charset="0"/>
                <a:cs typeface="Arial" charset="0"/>
              </a:rPr>
              <a:t>“Chance” - None</a:t>
            </a:r>
          </a:p>
          <a:p>
            <a:r>
              <a:rPr lang="en-US" sz="2400" kern="1200" dirty="0" smtClean="0">
                <a:solidFill>
                  <a:srgbClr val="FFFF00"/>
                </a:solidFill>
                <a:latin typeface="Arial" charset="0"/>
                <a:cs typeface="Arial" charset="0"/>
              </a:rPr>
              <a:t>Information partition </a:t>
            </a:r>
            <a:r>
              <a:rPr lang="en-US" sz="2400" kern="1200" dirty="0" smtClean="0">
                <a:latin typeface="Arial" charset="0"/>
                <a:cs typeface="Arial" charset="0"/>
              </a:rPr>
              <a:t>– Player 1’s information partition contains one information set – {ø}, Player 2’s information partition contains two information set – {LEFT,MIDDLE}, {RIGHT}</a:t>
            </a:r>
          </a:p>
          <a:p>
            <a:r>
              <a:rPr lang="en-US" sz="2400" kern="1200" dirty="0" smtClean="0">
                <a:solidFill>
                  <a:srgbClr val="FFFF00"/>
                </a:solidFill>
                <a:latin typeface="Arial" charset="0"/>
                <a:cs typeface="Arial" charset="0"/>
              </a:rPr>
              <a:t>Preferences for the players</a:t>
            </a:r>
            <a:r>
              <a:rPr lang="en-US" sz="2400" kern="1200" dirty="0" smtClean="0">
                <a:latin typeface="Arial" charset="0"/>
                <a:cs typeface="Arial" charset="0"/>
              </a:rPr>
              <a:t> – represented by utility function (payoffs)</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3600" kern="0" dirty="0" smtClean="0">
                <a:solidFill>
                  <a:schemeClr val="tx2"/>
                </a:solidFill>
              </a:rPr>
              <a:t>Example 1</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2: Simple poker game</a:t>
            </a:r>
            <a:endParaRPr lang="en-US" dirty="0"/>
          </a:p>
        </p:txBody>
      </p:sp>
      <p:sp>
        <p:nvSpPr>
          <p:cNvPr id="3" name="Content Placeholder 2"/>
          <p:cNvSpPr>
            <a:spLocks noGrp="1"/>
          </p:cNvSpPr>
          <p:nvPr>
            <p:ph idx="1"/>
          </p:nvPr>
        </p:nvSpPr>
        <p:spPr>
          <a:xfrm>
            <a:off x="0" y="1201707"/>
            <a:ext cx="9144000" cy="5294385"/>
          </a:xfrm>
        </p:spPr>
        <p:txBody>
          <a:bodyPr/>
          <a:lstStyle/>
          <a:p>
            <a:pPr marL="365760" lvl="1">
              <a:spcBef>
                <a:spcPts val="300"/>
              </a:spcBef>
              <a:buNone/>
            </a:pPr>
            <a:r>
              <a:rPr lang="en-US" sz="2400" kern="1200" dirty="0" smtClean="0">
                <a:latin typeface="Arial" charset="0"/>
                <a:cs typeface="Arial" charset="0"/>
              </a:rPr>
              <a:t>Two people are playing a following card game each of them having just 2 dollars: At the beginning of the game each  player has to put one dollar into the pot (mandatory bet). </a:t>
            </a:r>
          </a:p>
          <a:p>
            <a:pPr marL="365760" lvl="1">
              <a:spcBef>
                <a:spcPts val="300"/>
              </a:spcBef>
              <a:buNone/>
            </a:pPr>
            <a:r>
              <a:rPr lang="en-US" sz="2400" kern="1200" dirty="0" smtClean="0">
                <a:latin typeface="Arial" charset="0"/>
                <a:cs typeface="Arial" charset="0"/>
              </a:rPr>
              <a:t>Then the first player (dealer) draws a card from a deck which contains only KINGS and QUEENS. With probability 0.5 player 1 draws KING and with probability 0.5 player 1 draws QUEEN. </a:t>
            </a:r>
          </a:p>
          <a:p>
            <a:pPr marL="365760" lvl="1">
              <a:spcBef>
                <a:spcPts val="300"/>
              </a:spcBef>
              <a:buNone/>
            </a:pPr>
            <a:r>
              <a:rPr lang="en-US" sz="2400" kern="1200" dirty="0" smtClean="0">
                <a:latin typeface="Arial" charset="0"/>
                <a:cs typeface="Arial" charset="0"/>
              </a:rPr>
              <a:t>After the player 1 privately observes her own card, she moves by either FOLDING or RAISING. FOLD means that the game ends and player 1 lose one dollar, player 2 earns one dollar. RAISE means that she adds an additional dollar to the pot. </a:t>
            </a:r>
          </a:p>
          <a:p>
            <a:pPr marL="365760" lvl="1">
              <a:spcBef>
                <a:spcPts val="300"/>
              </a:spcBef>
              <a:buNone/>
            </a:pPr>
            <a:r>
              <a:rPr lang="en-US" sz="2400" kern="1200" dirty="0" smtClean="0">
                <a:latin typeface="Arial" charset="0"/>
                <a:cs typeface="Arial" charset="0"/>
              </a:rPr>
              <a:t>After RAISE 2</a:t>
            </a:r>
            <a:r>
              <a:rPr lang="en-US" sz="2400" kern="1200" baseline="30000" dirty="0" smtClean="0">
                <a:latin typeface="Arial" charset="0"/>
                <a:cs typeface="Arial" charset="0"/>
              </a:rPr>
              <a:t>nd</a:t>
            </a:r>
            <a:r>
              <a:rPr lang="en-US" sz="2400" kern="1200" dirty="0" smtClean="0">
                <a:latin typeface="Arial" charset="0"/>
                <a:cs typeface="Arial" charset="0"/>
              </a:rPr>
              <a:t> player either FOLD (loosing one dollar) or CALL (add additional dollar to the pot). Folding ends the game.</a:t>
            </a:r>
          </a:p>
          <a:p>
            <a:pPr marL="365760" lvl="1">
              <a:spcBef>
                <a:spcPts val="300"/>
              </a:spcBef>
              <a:buNone/>
            </a:pPr>
            <a:r>
              <a:rPr lang="en-US" sz="2400" kern="1200" dirty="0" smtClean="0">
                <a:latin typeface="Arial" charset="0"/>
                <a:cs typeface="Arial" charset="0"/>
              </a:rPr>
              <a:t>If the 2</a:t>
            </a:r>
            <a:r>
              <a:rPr lang="en-US" sz="2400" kern="1200" baseline="30000" dirty="0" smtClean="0">
                <a:latin typeface="Arial" charset="0"/>
                <a:cs typeface="Arial" charset="0"/>
              </a:rPr>
              <a:t>nd</a:t>
            </a:r>
            <a:r>
              <a:rPr lang="en-US" sz="2400" kern="1200" dirty="0" smtClean="0">
                <a:latin typeface="Arial" charset="0"/>
                <a:cs typeface="Arial" charset="0"/>
              </a:rPr>
              <a:t> player CALLs player 1 wins the pot is she has KING and loose if she has QUEEN.</a:t>
            </a:r>
            <a:endParaRPr lang="en-US" sz="2400" dirty="0" smtClean="0"/>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2: Simple poker game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6" name="Group 17"/>
          <p:cNvGrpSpPr/>
          <p:nvPr/>
        </p:nvGrpSpPr>
        <p:grpSpPr>
          <a:xfrm>
            <a:off x="2235168" y="1676376"/>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rgbClr val="FFCC6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rgbClr val="FFCC66"/>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176291" y="4268799"/>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521338" y="4195773"/>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549636" y="1238220"/>
            <a:ext cx="1484702" cy="523220"/>
          </a:xfrm>
          <a:prstGeom prst="rect">
            <a:avLst/>
          </a:prstGeom>
          <a:noFill/>
          <a:ln>
            <a:noFill/>
          </a:ln>
        </p:spPr>
        <p:txBody>
          <a:bodyPr wrap="none" rtlCol="0">
            <a:spAutoFit/>
          </a:bodyPr>
          <a:lstStyle/>
          <a:p>
            <a:r>
              <a:rPr lang="en-US" sz="2800" b="1" dirty="0" smtClean="0">
                <a:solidFill>
                  <a:srgbClr val="FFCC66"/>
                </a:solidFill>
              </a:rPr>
              <a:t>Chance</a:t>
            </a:r>
            <a:endParaRPr lang="en-US" sz="2000" b="1" dirty="0">
              <a:solidFill>
                <a:srgbClr val="FFCC66"/>
              </a:solidFill>
            </a:endParaRPr>
          </a:p>
        </p:txBody>
      </p:sp>
      <p:sp>
        <p:nvSpPr>
          <p:cNvPr id="15" name="TextBox 14"/>
          <p:cNvSpPr txBox="1"/>
          <p:nvPr/>
        </p:nvSpPr>
        <p:spPr>
          <a:xfrm rot="19468097">
            <a:off x="2233530" y="2061607"/>
            <a:ext cx="1850637" cy="461665"/>
          </a:xfrm>
          <a:prstGeom prst="rect">
            <a:avLst/>
          </a:prstGeom>
          <a:noFill/>
          <a:ln>
            <a:noFill/>
          </a:ln>
        </p:spPr>
        <p:txBody>
          <a:bodyPr wrap="square" rtlCol="0">
            <a:spAutoFit/>
          </a:bodyPr>
          <a:lstStyle/>
          <a:p>
            <a:r>
              <a:rPr lang="en-US" sz="2400" b="1" dirty="0" smtClean="0">
                <a:solidFill>
                  <a:srgbClr val="FFCC66"/>
                </a:solidFill>
              </a:rPr>
              <a:t>QUEEN (½) </a:t>
            </a:r>
            <a:endParaRPr lang="en-US" b="1" dirty="0">
              <a:solidFill>
                <a:srgbClr val="FFCC66"/>
              </a:solidFill>
            </a:endParaRPr>
          </a:p>
        </p:txBody>
      </p:sp>
      <p:sp>
        <p:nvSpPr>
          <p:cNvPr id="16" name="TextBox 15"/>
          <p:cNvSpPr txBox="1"/>
          <p:nvPr/>
        </p:nvSpPr>
        <p:spPr>
          <a:xfrm rot="1931672">
            <a:off x="4889932" y="1982773"/>
            <a:ext cx="1364476" cy="461665"/>
          </a:xfrm>
          <a:prstGeom prst="rect">
            <a:avLst/>
          </a:prstGeom>
          <a:noFill/>
          <a:ln>
            <a:noFill/>
          </a:ln>
        </p:spPr>
        <p:txBody>
          <a:bodyPr wrap="none" rtlCol="0">
            <a:spAutoFit/>
          </a:bodyPr>
          <a:lstStyle/>
          <a:p>
            <a:r>
              <a:rPr lang="en-US" sz="2400" b="1" dirty="0" smtClean="0">
                <a:solidFill>
                  <a:srgbClr val="FFCC66"/>
                </a:solidFill>
              </a:rPr>
              <a:t>KING</a:t>
            </a:r>
            <a:r>
              <a:rPr lang="en-US" b="1" dirty="0" smtClean="0">
                <a:solidFill>
                  <a:srgbClr val="FFCC66"/>
                </a:solidFill>
              </a:rPr>
              <a:t> (½)</a:t>
            </a:r>
            <a:endParaRPr lang="en-US" b="1" dirty="0">
              <a:solidFill>
                <a:srgbClr val="FFCC66"/>
              </a:solidFill>
            </a:endParaRPr>
          </a:p>
        </p:txBody>
      </p:sp>
      <p:sp>
        <p:nvSpPr>
          <p:cNvPr id="18" name="TextBox 17"/>
          <p:cNvSpPr txBox="1"/>
          <p:nvPr/>
        </p:nvSpPr>
        <p:spPr>
          <a:xfrm>
            <a:off x="701622" y="5802345"/>
            <a:ext cx="912825" cy="523220"/>
          </a:xfrm>
          <a:prstGeom prst="rect">
            <a:avLst/>
          </a:prstGeom>
          <a:noFill/>
        </p:spPr>
        <p:txBody>
          <a:bodyPr wrap="square" rtlCol="0">
            <a:spAutoFit/>
          </a:bodyPr>
          <a:lstStyle/>
          <a:p>
            <a:r>
              <a:rPr lang="en-US" sz="2800" b="1" dirty="0" smtClean="0">
                <a:solidFill>
                  <a:schemeClr val="bg2">
                    <a:lumMod val="10000"/>
                  </a:schemeClr>
                </a:solidFill>
              </a:rPr>
              <a:t>1</a:t>
            </a:r>
            <a:r>
              <a:rPr lang="en-US" sz="2800" b="1" dirty="0" smtClean="0">
                <a:solidFill>
                  <a:schemeClr val="bg2">
                    <a:lumMod val="25000"/>
                  </a:schemeClr>
                </a:solidFill>
              </a:rPr>
              <a:t>,</a:t>
            </a:r>
            <a:r>
              <a:rPr lang="en-US" sz="2800" b="1" dirty="0" smtClean="0">
                <a:solidFill>
                  <a:srgbClr val="C00000"/>
                </a:solidFill>
              </a:rPr>
              <a:t> -1</a:t>
            </a:r>
            <a:endParaRPr lang="en-US" sz="2400" b="1" dirty="0">
              <a:solidFill>
                <a:schemeClr val="bg2">
                  <a:lumMod val="25000"/>
                </a:schemeClr>
              </a:solidFill>
            </a:endParaRPr>
          </a:p>
        </p:txBody>
      </p:sp>
      <p:sp>
        <p:nvSpPr>
          <p:cNvPr id="26" name="TextBox 25"/>
          <p:cNvSpPr txBox="1"/>
          <p:nvPr/>
        </p:nvSpPr>
        <p:spPr>
          <a:xfrm>
            <a:off x="2271681" y="390366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653241" y="3830643"/>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396923" y="4619290"/>
            <a:ext cx="1021433" cy="461665"/>
          </a:xfrm>
          <a:prstGeom prst="rect">
            <a:avLst/>
          </a:prstGeom>
          <a:noFill/>
        </p:spPr>
        <p:txBody>
          <a:bodyPr wrap="none" rtlCol="0">
            <a:spAutoFit/>
          </a:bodyPr>
          <a:lstStyle/>
          <a:p>
            <a:r>
              <a:rPr lang="en-US" sz="2400" b="1" dirty="0" smtClean="0">
                <a:solidFill>
                  <a:srgbClr val="C00000"/>
                </a:solidFill>
              </a:rPr>
              <a:t>FOLD</a:t>
            </a:r>
            <a:endParaRPr lang="en-US" b="1" dirty="0">
              <a:solidFill>
                <a:srgbClr val="C00000"/>
              </a:solidFill>
            </a:endParaRPr>
          </a:p>
        </p:txBody>
      </p:sp>
      <p:sp>
        <p:nvSpPr>
          <p:cNvPr id="34" name="TextBox 33"/>
          <p:cNvSpPr txBox="1"/>
          <p:nvPr/>
        </p:nvSpPr>
        <p:spPr>
          <a:xfrm rot="3023244">
            <a:off x="6904476" y="4608925"/>
            <a:ext cx="1005403" cy="461665"/>
          </a:xfrm>
          <a:prstGeom prst="rect">
            <a:avLst/>
          </a:prstGeom>
          <a:noFill/>
        </p:spPr>
        <p:txBody>
          <a:bodyPr wrap="none" rtlCol="0">
            <a:spAutoFit/>
          </a:bodyPr>
          <a:lstStyle/>
          <a:p>
            <a:r>
              <a:rPr lang="en-US" sz="2400" b="1" dirty="0" smtClean="0">
                <a:solidFill>
                  <a:srgbClr val="C00000"/>
                </a:solidFill>
              </a:rPr>
              <a:t>CALL</a:t>
            </a:r>
            <a:endParaRPr lang="en-US" b="1" dirty="0">
              <a:solidFill>
                <a:srgbClr val="C00000"/>
              </a:solidFill>
            </a:endParaRPr>
          </a:p>
        </p:txBody>
      </p:sp>
      <p:cxnSp>
        <p:nvCxnSpPr>
          <p:cNvPr id="36" name="Straight Connector 35"/>
          <p:cNvCxnSpPr/>
          <p:nvPr/>
        </p:nvCxnSpPr>
        <p:spPr>
          <a:xfrm>
            <a:off x="6616728" y="3100383"/>
            <a:ext cx="1168416" cy="0"/>
          </a:xfrm>
          <a:prstGeom prst="line">
            <a:avLst/>
          </a:prstGeom>
          <a:ln w="444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1103265" y="3173409"/>
            <a:ext cx="1168416" cy="0"/>
          </a:xfrm>
          <a:prstGeom prst="line">
            <a:avLst/>
          </a:prstGeom>
          <a:ln w="444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689754" y="2698740"/>
            <a:ext cx="1021433" cy="461665"/>
          </a:xfrm>
          <a:prstGeom prst="rect">
            <a:avLst/>
          </a:prstGeom>
          <a:noFill/>
        </p:spPr>
        <p:txBody>
          <a:bodyPr wrap="none" rtlCol="0">
            <a:spAutoFit/>
          </a:bodyPr>
          <a:lstStyle/>
          <a:p>
            <a:r>
              <a:rPr lang="en-US" sz="2400" b="1" dirty="0" smtClean="0">
                <a:solidFill>
                  <a:schemeClr val="bg2">
                    <a:lumMod val="10000"/>
                  </a:schemeClr>
                </a:solidFill>
              </a:rPr>
              <a:t>FOLD</a:t>
            </a:r>
            <a:endParaRPr lang="en-US" sz="2400" b="1" dirty="0">
              <a:solidFill>
                <a:schemeClr val="bg2">
                  <a:lumMod val="10000"/>
                </a:schemeClr>
              </a:solidFill>
            </a:endParaRPr>
          </a:p>
        </p:txBody>
      </p:sp>
      <p:sp>
        <p:nvSpPr>
          <p:cNvPr id="39" name="TextBox 38"/>
          <p:cNvSpPr txBox="1"/>
          <p:nvPr/>
        </p:nvSpPr>
        <p:spPr>
          <a:xfrm>
            <a:off x="1212804" y="2735253"/>
            <a:ext cx="1021433" cy="461665"/>
          </a:xfrm>
          <a:prstGeom prst="rect">
            <a:avLst/>
          </a:prstGeom>
          <a:noFill/>
        </p:spPr>
        <p:txBody>
          <a:bodyPr wrap="none" rtlCol="0">
            <a:spAutoFit/>
          </a:bodyPr>
          <a:lstStyle/>
          <a:p>
            <a:r>
              <a:rPr lang="en-US" sz="2400" b="1" dirty="0" smtClean="0">
                <a:solidFill>
                  <a:schemeClr val="bg2">
                    <a:lumMod val="10000"/>
                  </a:schemeClr>
                </a:solidFill>
              </a:rPr>
              <a:t>FOLD</a:t>
            </a:r>
            <a:endParaRPr lang="en-US" sz="2400" b="1" dirty="0">
              <a:solidFill>
                <a:schemeClr val="bg2">
                  <a:lumMod val="10000"/>
                </a:schemeClr>
              </a:solidFill>
            </a:endParaRPr>
          </a:p>
        </p:txBody>
      </p:sp>
      <p:sp>
        <p:nvSpPr>
          <p:cNvPr id="40" name="TextBox 39"/>
          <p:cNvSpPr txBox="1"/>
          <p:nvPr/>
        </p:nvSpPr>
        <p:spPr>
          <a:xfrm>
            <a:off x="299979" y="2881305"/>
            <a:ext cx="1030239" cy="523220"/>
          </a:xfrm>
          <a:prstGeom prst="rect">
            <a:avLst/>
          </a:prstGeom>
          <a:noFill/>
        </p:spPr>
        <p:txBody>
          <a:bodyPr wrap="square" rtlCol="0">
            <a:spAutoFit/>
          </a:bodyPr>
          <a:lstStyle/>
          <a:p>
            <a:r>
              <a:rPr lang="en-US" sz="2800" b="1" dirty="0" smtClean="0">
                <a:solidFill>
                  <a:schemeClr val="bg2">
                    <a:lumMod val="10000"/>
                  </a:schemeClr>
                </a:solidFill>
              </a:rPr>
              <a:t>-1</a:t>
            </a:r>
            <a:r>
              <a:rPr lang="en-US" sz="2800" b="1" dirty="0" smtClean="0">
                <a:solidFill>
                  <a:schemeClr val="bg2">
                    <a:lumMod val="25000"/>
                  </a:schemeClr>
                </a:solidFill>
              </a:rPr>
              <a:t>, </a:t>
            </a:r>
            <a:r>
              <a:rPr lang="en-US" sz="2800" b="1" dirty="0" smtClean="0">
                <a:solidFill>
                  <a:srgbClr val="C00000"/>
                </a:solidFill>
              </a:rPr>
              <a:t>1</a:t>
            </a:r>
            <a:endParaRPr lang="en-US" sz="2400" b="1" dirty="0">
              <a:solidFill>
                <a:schemeClr val="bg2">
                  <a:lumMod val="25000"/>
                </a:schemeClr>
              </a:solidFill>
            </a:endParaRPr>
          </a:p>
        </p:txBody>
      </p:sp>
      <p:sp>
        <p:nvSpPr>
          <p:cNvPr id="42" name="TextBox 41"/>
          <p:cNvSpPr txBox="1"/>
          <p:nvPr/>
        </p:nvSpPr>
        <p:spPr>
          <a:xfrm>
            <a:off x="7785144" y="2808279"/>
            <a:ext cx="1030239" cy="523220"/>
          </a:xfrm>
          <a:prstGeom prst="rect">
            <a:avLst/>
          </a:prstGeom>
          <a:noFill/>
        </p:spPr>
        <p:txBody>
          <a:bodyPr wrap="square" rtlCol="0">
            <a:spAutoFit/>
          </a:bodyPr>
          <a:lstStyle/>
          <a:p>
            <a:r>
              <a:rPr lang="en-US" sz="2800" b="1" dirty="0" smtClean="0">
                <a:solidFill>
                  <a:schemeClr val="bg2">
                    <a:lumMod val="10000"/>
                  </a:schemeClr>
                </a:solidFill>
              </a:rPr>
              <a:t>-1</a:t>
            </a:r>
            <a:r>
              <a:rPr lang="en-US" sz="2800" b="1" dirty="0" smtClean="0">
                <a:solidFill>
                  <a:schemeClr val="bg2">
                    <a:lumMod val="25000"/>
                  </a:schemeClr>
                </a:solidFill>
              </a:rPr>
              <a:t>, </a:t>
            </a:r>
            <a:r>
              <a:rPr lang="en-US" sz="2800" b="1" dirty="0" smtClean="0">
                <a:solidFill>
                  <a:srgbClr val="C00000"/>
                </a:solidFill>
              </a:rPr>
              <a:t>1</a:t>
            </a:r>
            <a:endParaRPr lang="en-US" sz="2400" b="1" dirty="0">
              <a:solidFill>
                <a:schemeClr val="bg2">
                  <a:lumMod val="25000"/>
                </a:schemeClr>
              </a:solidFill>
            </a:endParaRPr>
          </a:p>
        </p:txBody>
      </p:sp>
      <p:cxnSp>
        <p:nvCxnSpPr>
          <p:cNvPr id="44" name="Straight Connector 43"/>
          <p:cNvCxnSpPr/>
          <p:nvPr/>
        </p:nvCxnSpPr>
        <p:spPr>
          <a:xfrm rot="5400000">
            <a:off x="1723986" y="3721104"/>
            <a:ext cx="1095390" cy="0"/>
          </a:xfrm>
          <a:prstGeom prst="line">
            <a:avLst/>
          </a:prstGeom>
          <a:ln w="444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6069033" y="3648078"/>
            <a:ext cx="1095390" cy="0"/>
          </a:xfrm>
          <a:prstGeom prst="line">
            <a:avLst/>
          </a:prstGeom>
          <a:ln w="4445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235168" y="3027357"/>
            <a:ext cx="701622" cy="461665"/>
          </a:xfrm>
          <a:prstGeom prst="rect">
            <a:avLst/>
          </a:prstGeom>
          <a:noFill/>
        </p:spPr>
        <p:txBody>
          <a:bodyPr wrap="square" rtlCol="0">
            <a:spAutoFit/>
          </a:bodyPr>
          <a:lstStyle/>
          <a:p>
            <a:pPr algn="ctr"/>
            <a:r>
              <a:rPr lang="en-US" sz="2400" b="1" dirty="0" smtClean="0">
                <a:solidFill>
                  <a:schemeClr val="bg2">
                    <a:lumMod val="10000"/>
                  </a:schemeClr>
                </a:solidFill>
              </a:rPr>
              <a:t>P1</a:t>
            </a:r>
            <a:endParaRPr lang="en-US" b="1" dirty="0">
              <a:solidFill>
                <a:schemeClr val="bg2">
                  <a:lumMod val="10000"/>
                </a:schemeClr>
              </a:solidFill>
            </a:endParaRPr>
          </a:p>
        </p:txBody>
      </p:sp>
      <p:sp>
        <p:nvSpPr>
          <p:cNvPr id="47" name="TextBox 46"/>
          <p:cNvSpPr txBox="1"/>
          <p:nvPr/>
        </p:nvSpPr>
        <p:spPr>
          <a:xfrm>
            <a:off x="6580215" y="3100383"/>
            <a:ext cx="701622" cy="461665"/>
          </a:xfrm>
          <a:prstGeom prst="rect">
            <a:avLst/>
          </a:prstGeom>
          <a:noFill/>
        </p:spPr>
        <p:txBody>
          <a:bodyPr wrap="square" rtlCol="0">
            <a:spAutoFit/>
          </a:bodyPr>
          <a:lstStyle/>
          <a:p>
            <a:pPr algn="ctr"/>
            <a:r>
              <a:rPr lang="en-US" sz="2400" b="1" dirty="0" smtClean="0">
                <a:solidFill>
                  <a:schemeClr val="bg2">
                    <a:lumMod val="10000"/>
                  </a:schemeClr>
                </a:solidFill>
              </a:rPr>
              <a:t>P1</a:t>
            </a:r>
            <a:endParaRPr lang="en-US" b="1" dirty="0">
              <a:solidFill>
                <a:schemeClr val="bg2">
                  <a:lumMod val="10000"/>
                </a:schemeClr>
              </a:solidFill>
            </a:endParaRPr>
          </a:p>
        </p:txBody>
      </p:sp>
      <p:sp>
        <p:nvSpPr>
          <p:cNvPr id="48" name="TextBox 47"/>
          <p:cNvSpPr txBox="1"/>
          <p:nvPr/>
        </p:nvSpPr>
        <p:spPr>
          <a:xfrm rot="3023244">
            <a:off x="2522918" y="4681952"/>
            <a:ext cx="1005403" cy="461665"/>
          </a:xfrm>
          <a:prstGeom prst="rect">
            <a:avLst/>
          </a:prstGeom>
          <a:noFill/>
        </p:spPr>
        <p:txBody>
          <a:bodyPr wrap="none" rtlCol="0">
            <a:spAutoFit/>
          </a:bodyPr>
          <a:lstStyle/>
          <a:p>
            <a:r>
              <a:rPr lang="en-US" sz="2400" b="1" dirty="0" smtClean="0">
                <a:solidFill>
                  <a:srgbClr val="C00000"/>
                </a:solidFill>
              </a:rPr>
              <a:t>CALL</a:t>
            </a:r>
            <a:endParaRPr lang="en-US" b="1" dirty="0">
              <a:solidFill>
                <a:srgbClr val="C00000"/>
              </a:solidFill>
            </a:endParaRPr>
          </a:p>
        </p:txBody>
      </p:sp>
      <p:sp>
        <p:nvSpPr>
          <p:cNvPr id="49" name="TextBox 48"/>
          <p:cNvSpPr txBox="1"/>
          <p:nvPr/>
        </p:nvSpPr>
        <p:spPr>
          <a:xfrm rot="18473606">
            <a:off x="1051879" y="4728828"/>
            <a:ext cx="1021433" cy="461665"/>
          </a:xfrm>
          <a:prstGeom prst="rect">
            <a:avLst/>
          </a:prstGeom>
          <a:noFill/>
        </p:spPr>
        <p:txBody>
          <a:bodyPr wrap="none" rtlCol="0">
            <a:spAutoFit/>
          </a:bodyPr>
          <a:lstStyle/>
          <a:p>
            <a:r>
              <a:rPr lang="en-US" sz="2400" b="1" dirty="0" smtClean="0">
                <a:solidFill>
                  <a:srgbClr val="C00000"/>
                </a:solidFill>
              </a:rPr>
              <a:t>FOLD</a:t>
            </a:r>
            <a:endParaRPr lang="en-US" b="1" dirty="0">
              <a:solidFill>
                <a:srgbClr val="C00000"/>
              </a:solidFill>
            </a:endParaRPr>
          </a:p>
        </p:txBody>
      </p:sp>
      <p:sp>
        <p:nvSpPr>
          <p:cNvPr id="50" name="TextBox 49"/>
          <p:cNvSpPr txBox="1"/>
          <p:nvPr/>
        </p:nvSpPr>
        <p:spPr>
          <a:xfrm rot="16200000">
            <a:off x="1501543" y="3505391"/>
            <a:ext cx="1125629" cy="461665"/>
          </a:xfrm>
          <a:prstGeom prst="rect">
            <a:avLst/>
          </a:prstGeom>
          <a:noFill/>
        </p:spPr>
        <p:txBody>
          <a:bodyPr wrap="none" rtlCol="0">
            <a:spAutoFit/>
          </a:bodyPr>
          <a:lstStyle/>
          <a:p>
            <a:r>
              <a:rPr lang="en-US" sz="2400" b="1" dirty="0" smtClean="0">
                <a:solidFill>
                  <a:schemeClr val="bg2">
                    <a:lumMod val="10000"/>
                  </a:schemeClr>
                </a:solidFill>
              </a:rPr>
              <a:t>RAISE</a:t>
            </a:r>
            <a:endParaRPr lang="en-US" sz="2400" b="1" dirty="0">
              <a:solidFill>
                <a:schemeClr val="bg2">
                  <a:lumMod val="10000"/>
                </a:schemeClr>
              </a:solidFill>
            </a:endParaRPr>
          </a:p>
        </p:txBody>
      </p:sp>
      <p:sp>
        <p:nvSpPr>
          <p:cNvPr id="51" name="TextBox 50"/>
          <p:cNvSpPr txBox="1"/>
          <p:nvPr/>
        </p:nvSpPr>
        <p:spPr>
          <a:xfrm rot="16200000">
            <a:off x="5883103" y="3432365"/>
            <a:ext cx="1125629" cy="461665"/>
          </a:xfrm>
          <a:prstGeom prst="rect">
            <a:avLst/>
          </a:prstGeom>
          <a:noFill/>
        </p:spPr>
        <p:txBody>
          <a:bodyPr wrap="none" rtlCol="0">
            <a:spAutoFit/>
          </a:bodyPr>
          <a:lstStyle/>
          <a:p>
            <a:r>
              <a:rPr lang="en-US" sz="2400" b="1" dirty="0" smtClean="0">
                <a:solidFill>
                  <a:schemeClr val="bg2">
                    <a:lumMod val="10000"/>
                  </a:schemeClr>
                </a:solidFill>
              </a:rPr>
              <a:t>RAISE</a:t>
            </a:r>
            <a:endParaRPr lang="en-US" sz="2400" b="1" dirty="0">
              <a:solidFill>
                <a:schemeClr val="bg2">
                  <a:lumMod val="10000"/>
                </a:schemeClr>
              </a:solidFill>
            </a:endParaRPr>
          </a:p>
        </p:txBody>
      </p:sp>
      <p:sp>
        <p:nvSpPr>
          <p:cNvPr id="52" name="TextBox 51"/>
          <p:cNvSpPr txBox="1"/>
          <p:nvPr/>
        </p:nvSpPr>
        <p:spPr>
          <a:xfrm>
            <a:off x="3038454" y="5765832"/>
            <a:ext cx="912825" cy="523220"/>
          </a:xfrm>
          <a:prstGeom prst="rect">
            <a:avLst/>
          </a:prstGeom>
          <a:noFill/>
        </p:spPr>
        <p:txBody>
          <a:bodyPr wrap="square" rtlCol="0">
            <a:spAutoFit/>
          </a:bodyPr>
          <a:lstStyle/>
          <a:p>
            <a:r>
              <a:rPr lang="en-US" sz="2800" b="1" dirty="0" smtClean="0">
                <a:solidFill>
                  <a:schemeClr val="bg2">
                    <a:lumMod val="10000"/>
                  </a:schemeClr>
                </a:solidFill>
              </a:rPr>
              <a:t>-2</a:t>
            </a:r>
            <a:r>
              <a:rPr lang="en-US" sz="2800" b="1" dirty="0" smtClean="0">
                <a:solidFill>
                  <a:schemeClr val="bg2">
                    <a:lumMod val="25000"/>
                  </a:schemeClr>
                </a:solidFill>
              </a:rPr>
              <a:t>, </a:t>
            </a:r>
            <a:r>
              <a:rPr lang="en-US" sz="2800" b="1" dirty="0" smtClean="0">
                <a:solidFill>
                  <a:srgbClr val="C00000"/>
                </a:solidFill>
              </a:rPr>
              <a:t>2</a:t>
            </a:r>
            <a:endParaRPr lang="en-US" sz="2400" b="1" dirty="0">
              <a:solidFill>
                <a:schemeClr val="bg2">
                  <a:lumMod val="25000"/>
                </a:schemeClr>
              </a:solidFill>
            </a:endParaRPr>
          </a:p>
        </p:txBody>
      </p:sp>
      <p:sp>
        <p:nvSpPr>
          <p:cNvPr id="53" name="TextBox 52"/>
          <p:cNvSpPr txBox="1"/>
          <p:nvPr/>
        </p:nvSpPr>
        <p:spPr>
          <a:xfrm>
            <a:off x="5083182" y="5692806"/>
            <a:ext cx="912825" cy="523220"/>
          </a:xfrm>
          <a:prstGeom prst="rect">
            <a:avLst/>
          </a:prstGeom>
          <a:noFill/>
        </p:spPr>
        <p:txBody>
          <a:bodyPr wrap="square" rtlCol="0">
            <a:spAutoFit/>
          </a:bodyPr>
          <a:lstStyle/>
          <a:p>
            <a:r>
              <a:rPr lang="en-US" sz="2800" b="1" dirty="0" smtClean="0">
                <a:solidFill>
                  <a:schemeClr val="bg2">
                    <a:lumMod val="10000"/>
                  </a:schemeClr>
                </a:solidFill>
              </a:rPr>
              <a:t>1</a:t>
            </a:r>
            <a:r>
              <a:rPr lang="en-US" sz="2800" b="1" dirty="0" smtClean="0">
                <a:solidFill>
                  <a:schemeClr val="bg2">
                    <a:lumMod val="25000"/>
                  </a:schemeClr>
                </a:solidFill>
              </a:rPr>
              <a:t>,</a:t>
            </a:r>
            <a:r>
              <a:rPr lang="en-US" sz="2800" b="1" dirty="0" smtClean="0">
                <a:solidFill>
                  <a:srgbClr val="C00000"/>
                </a:solidFill>
              </a:rPr>
              <a:t> -1</a:t>
            </a:r>
            <a:endParaRPr lang="en-US" sz="2400" b="1" dirty="0">
              <a:solidFill>
                <a:schemeClr val="bg2">
                  <a:lumMod val="25000"/>
                </a:schemeClr>
              </a:solidFill>
            </a:endParaRPr>
          </a:p>
        </p:txBody>
      </p:sp>
      <p:sp>
        <p:nvSpPr>
          <p:cNvPr id="54" name="TextBox 53"/>
          <p:cNvSpPr txBox="1"/>
          <p:nvPr/>
        </p:nvSpPr>
        <p:spPr>
          <a:xfrm>
            <a:off x="7383501" y="5656293"/>
            <a:ext cx="912825" cy="523220"/>
          </a:xfrm>
          <a:prstGeom prst="rect">
            <a:avLst/>
          </a:prstGeom>
          <a:noFill/>
        </p:spPr>
        <p:txBody>
          <a:bodyPr wrap="square" rtlCol="0">
            <a:spAutoFit/>
          </a:bodyPr>
          <a:lstStyle/>
          <a:p>
            <a:r>
              <a:rPr lang="en-US" sz="2800" b="1" dirty="0" smtClean="0">
                <a:solidFill>
                  <a:schemeClr val="bg2">
                    <a:lumMod val="10000"/>
                  </a:schemeClr>
                </a:solidFill>
              </a:rPr>
              <a:t>2</a:t>
            </a:r>
            <a:r>
              <a:rPr lang="en-US" sz="2800" b="1" dirty="0" smtClean="0">
                <a:solidFill>
                  <a:schemeClr val="bg2">
                    <a:lumMod val="25000"/>
                  </a:schemeClr>
                </a:solidFill>
              </a:rPr>
              <a:t>, </a:t>
            </a:r>
            <a:r>
              <a:rPr lang="en-US" sz="2800" b="1" dirty="0" smtClean="0">
                <a:solidFill>
                  <a:srgbClr val="C00000"/>
                </a:solidFill>
              </a:rPr>
              <a:t>-2</a:t>
            </a:r>
            <a:endParaRPr lang="en-US" sz="2400" b="1" dirty="0">
              <a:solidFill>
                <a:schemeClr val="bg2">
                  <a:lumMod val="25000"/>
                </a:schemeClr>
              </a:solidFill>
            </a:endParaRPr>
          </a:p>
        </p:txBody>
      </p:sp>
      <p:cxnSp>
        <p:nvCxnSpPr>
          <p:cNvPr id="56" name="Straight Connector 55"/>
          <p:cNvCxnSpPr/>
          <p:nvPr/>
        </p:nvCxnSpPr>
        <p:spPr>
          <a:xfrm flipV="1">
            <a:off x="2271681" y="4232286"/>
            <a:ext cx="4381560" cy="73026"/>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kern="1200" dirty="0" smtClean="0">
                <a:solidFill>
                  <a:srgbClr val="FFFF00"/>
                </a:solidFill>
                <a:latin typeface="Arial" charset="0"/>
                <a:cs typeface="Arial" charset="0"/>
              </a:rPr>
              <a:t>Set of players: </a:t>
            </a:r>
            <a:r>
              <a:rPr lang="en-US" sz="2400" kern="1200" dirty="0" smtClean="0">
                <a:latin typeface="Arial" charset="0"/>
                <a:cs typeface="Arial" charset="0"/>
              </a:rPr>
              <a:t>player 1, player 2, (chance)</a:t>
            </a:r>
            <a:endParaRPr lang="en-US" sz="2400" kern="1200" dirty="0" smtClean="0">
              <a:solidFill>
                <a:srgbClr val="FFFF00"/>
              </a:solidFill>
              <a:latin typeface="Arial" charset="0"/>
              <a:cs typeface="Arial" charset="0"/>
            </a:endParaRPr>
          </a:p>
          <a:p>
            <a:pPr marL="342900" lvl="1" indent="-342900">
              <a:buFontTx/>
              <a:buChar char="•"/>
            </a:pPr>
            <a:r>
              <a:rPr lang="en-US" sz="2400" kern="1200" dirty="0" smtClean="0">
                <a:solidFill>
                  <a:srgbClr val="FFFF00"/>
                </a:solidFill>
                <a:latin typeface="Arial" charset="0"/>
                <a:cs typeface="Arial" charset="0"/>
              </a:rPr>
              <a:t>Terminal histories</a:t>
            </a:r>
            <a:r>
              <a:rPr lang="en-US" sz="2400" kern="1200" dirty="0" smtClean="0">
                <a:latin typeface="Arial" charset="0"/>
                <a:cs typeface="Arial" charset="0"/>
              </a:rPr>
              <a:t>: {</a:t>
            </a:r>
            <a:r>
              <a:rPr lang="en-US" sz="2400" kern="1200" dirty="0" err="1" smtClean="0">
                <a:latin typeface="Arial" charset="0"/>
                <a:cs typeface="Arial" charset="0"/>
              </a:rPr>
              <a:t>Queen,Fold</a:t>
            </a:r>
            <a:r>
              <a:rPr lang="en-US" sz="2400" kern="1200" dirty="0" smtClean="0">
                <a:latin typeface="Arial" charset="0"/>
                <a:cs typeface="Arial" charset="0"/>
              </a:rPr>
              <a:t>}, {</a:t>
            </a:r>
            <a:r>
              <a:rPr lang="en-US" sz="2400" kern="1200" dirty="0" err="1" smtClean="0">
                <a:latin typeface="Arial" charset="0"/>
                <a:cs typeface="Arial" charset="0"/>
              </a:rPr>
              <a:t>King,Fold</a:t>
            </a:r>
            <a:r>
              <a:rPr lang="en-US" sz="2400" kern="1200" dirty="0" smtClean="0">
                <a:latin typeface="Arial" charset="0"/>
                <a:cs typeface="Arial" charset="0"/>
              </a:rPr>
              <a:t>}, {</a:t>
            </a:r>
            <a:r>
              <a:rPr lang="en-US" sz="2400" kern="1200" dirty="0" err="1" smtClean="0">
                <a:latin typeface="Arial" charset="0"/>
                <a:cs typeface="Arial" charset="0"/>
              </a:rPr>
              <a:t>Queen,Raise,Fold</a:t>
            </a:r>
            <a:r>
              <a:rPr lang="en-US" sz="2400" kern="1200" dirty="0" smtClean="0">
                <a:latin typeface="Arial" charset="0"/>
                <a:cs typeface="Arial" charset="0"/>
              </a:rPr>
              <a:t>}, {</a:t>
            </a:r>
            <a:r>
              <a:rPr lang="en-US" sz="2400" kern="1200" dirty="0" err="1" smtClean="0">
                <a:latin typeface="Arial" charset="0"/>
                <a:cs typeface="Arial" charset="0"/>
              </a:rPr>
              <a:t>Queen,Raise,Call</a:t>
            </a:r>
            <a:r>
              <a:rPr lang="en-US" sz="2400" kern="1200" dirty="0" smtClean="0">
                <a:latin typeface="Arial" charset="0"/>
                <a:cs typeface="Arial" charset="0"/>
              </a:rPr>
              <a:t>}, {</a:t>
            </a:r>
            <a:r>
              <a:rPr lang="en-US" sz="2400" kern="1200" dirty="0" err="1" smtClean="0">
                <a:latin typeface="Arial" charset="0"/>
                <a:cs typeface="Arial" charset="0"/>
              </a:rPr>
              <a:t>King,Raise,Fold</a:t>
            </a:r>
            <a:r>
              <a:rPr lang="en-US" sz="2400" kern="1200" dirty="0" smtClean="0">
                <a:latin typeface="Arial" charset="0"/>
                <a:cs typeface="Arial" charset="0"/>
              </a:rPr>
              <a:t>}, {</a:t>
            </a:r>
            <a:r>
              <a:rPr lang="en-US" sz="2400" kern="1200" dirty="0" err="1" smtClean="0">
                <a:latin typeface="Arial" charset="0"/>
                <a:cs typeface="Arial" charset="0"/>
              </a:rPr>
              <a:t>King,Raise,Call</a:t>
            </a:r>
            <a:r>
              <a:rPr lang="en-US" sz="2400" kern="1200" dirty="0" smtClean="0">
                <a:latin typeface="Arial" charset="0"/>
                <a:cs typeface="Arial" charset="0"/>
              </a:rPr>
              <a:t>},</a:t>
            </a:r>
          </a:p>
          <a:p>
            <a:r>
              <a:rPr lang="en-US" sz="2400" kern="1200" dirty="0" smtClean="0">
                <a:solidFill>
                  <a:srgbClr val="FFFF00"/>
                </a:solidFill>
                <a:latin typeface="Arial" charset="0"/>
                <a:cs typeface="Arial" charset="0"/>
              </a:rPr>
              <a:t>Player function: </a:t>
            </a:r>
            <a:r>
              <a:rPr lang="en-US" sz="2400" kern="1200" dirty="0" smtClean="0">
                <a:latin typeface="Arial" charset="0"/>
                <a:cs typeface="Arial" charset="0"/>
              </a:rPr>
              <a:t>P(ø)=Chance; P(Queen)=1, P(King)=1; P(Queen, Raise)=2, P(King, Raise)=2</a:t>
            </a:r>
            <a:endParaRPr lang="en-US" sz="2400" kern="1200" dirty="0" smtClean="0">
              <a:solidFill>
                <a:srgbClr val="FFFF00"/>
              </a:solidFill>
              <a:latin typeface="Arial" charset="0"/>
              <a:cs typeface="Arial" charset="0"/>
            </a:endParaRPr>
          </a:p>
          <a:p>
            <a:r>
              <a:rPr lang="en-US" sz="2400" kern="1200" dirty="0" smtClean="0">
                <a:latin typeface="Arial" charset="0"/>
                <a:cs typeface="Arial" charset="0"/>
              </a:rPr>
              <a:t>“Chance” – Queen = ½ ; King = ½ </a:t>
            </a:r>
          </a:p>
          <a:p>
            <a:r>
              <a:rPr lang="en-US" sz="2400" kern="1200" dirty="0" smtClean="0">
                <a:solidFill>
                  <a:srgbClr val="FFFF00"/>
                </a:solidFill>
                <a:latin typeface="Arial" charset="0"/>
                <a:cs typeface="Arial" charset="0"/>
              </a:rPr>
              <a:t>Information partition </a:t>
            </a:r>
            <a:r>
              <a:rPr lang="en-US" sz="2400" kern="1200" dirty="0" smtClean="0">
                <a:latin typeface="Arial" charset="0"/>
                <a:cs typeface="Arial" charset="0"/>
              </a:rPr>
              <a:t>– Player 1’s information partition contains two information set – {Queen}, {King} Player 2’s information partition contains two information set – {{</a:t>
            </a:r>
            <a:r>
              <a:rPr lang="en-US" sz="2400" kern="1200" dirty="0" err="1" smtClean="0">
                <a:latin typeface="Arial" charset="0"/>
                <a:cs typeface="Arial" charset="0"/>
              </a:rPr>
              <a:t>Queen,Raise</a:t>
            </a:r>
            <a:r>
              <a:rPr lang="en-US" sz="2400" kern="1200" dirty="0" smtClean="0">
                <a:latin typeface="Arial" charset="0"/>
                <a:cs typeface="Arial" charset="0"/>
              </a:rPr>
              <a:t>},{</a:t>
            </a:r>
            <a:r>
              <a:rPr lang="en-US" sz="2400" kern="1200" dirty="0" err="1" smtClean="0">
                <a:latin typeface="Arial" charset="0"/>
                <a:cs typeface="Arial" charset="0"/>
              </a:rPr>
              <a:t>King,Raise</a:t>
            </a:r>
            <a:r>
              <a:rPr lang="en-US" sz="2400" kern="1200" dirty="0" smtClean="0">
                <a:latin typeface="Arial" charset="0"/>
                <a:cs typeface="Arial" charset="0"/>
              </a:rPr>
              <a:t>}}, {{</a:t>
            </a:r>
            <a:r>
              <a:rPr lang="en-US" sz="2400" kern="1200" dirty="0" err="1" smtClean="0">
                <a:latin typeface="Arial" charset="0"/>
                <a:cs typeface="Arial" charset="0"/>
              </a:rPr>
              <a:t>Queen,Fold</a:t>
            </a:r>
            <a:r>
              <a:rPr lang="en-US" sz="2400" kern="1200" dirty="0" smtClean="0">
                <a:latin typeface="Arial" charset="0"/>
                <a:cs typeface="Arial" charset="0"/>
              </a:rPr>
              <a:t>},{</a:t>
            </a:r>
            <a:r>
              <a:rPr lang="en-US" sz="2400" kern="1200" dirty="0" err="1" smtClean="0">
                <a:latin typeface="Arial" charset="0"/>
                <a:cs typeface="Arial" charset="0"/>
              </a:rPr>
              <a:t>King,Fold</a:t>
            </a:r>
            <a:r>
              <a:rPr lang="en-US" sz="2400" kern="1200" dirty="0" smtClean="0">
                <a:latin typeface="Arial" charset="0"/>
                <a:cs typeface="Arial" charset="0"/>
              </a:rPr>
              <a:t>}}, .</a:t>
            </a:r>
          </a:p>
          <a:p>
            <a:r>
              <a:rPr lang="en-US" sz="2400" kern="1200" dirty="0" smtClean="0">
                <a:solidFill>
                  <a:srgbClr val="FFFF00"/>
                </a:solidFill>
                <a:latin typeface="Arial" charset="0"/>
                <a:cs typeface="Arial" charset="0"/>
              </a:rPr>
              <a:t>Preferences for the players</a:t>
            </a:r>
            <a:r>
              <a:rPr lang="en-US" sz="2400" kern="1200" dirty="0" smtClean="0">
                <a:latin typeface="Arial" charset="0"/>
                <a:cs typeface="Arial" charset="0"/>
              </a:rPr>
              <a:t> – represented by utility function (payoffs)</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3600" dirty="0" smtClean="0"/>
              <a:t>Example 2: </a:t>
            </a:r>
            <a:r>
              <a:rPr lang="en-US" sz="3600" kern="0" dirty="0" smtClean="0">
                <a:solidFill>
                  <a:schemeClr val="tx2"/>
                </a:solidFill>
              </a:rPr>
              <a:t>Simple poker game</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3: Signaling games</a:t>
            </a:r>
            <a:endParaRPr lang="en-US" dirty="0"/>
          </a:p>
        </p:txBody>
      </p:sp>
      <p:sp>
        <p:nvSpPr>
          <p:cNvPr id="3" name="Content Placeholder 2"/>
          <p:cNvSpPr>
            <a:spLocks noGrp="1"/>
          </p:cNvSpPr>
          <p:nvPr>
            <p:ph idx="1"/>
          </p:nvPr>
        </p:nvSpPr>
        <p:spPr>
          <a:xfrm>
            <a:off x="0" y="1201707"/>
            <a:ext cx="9144000" cy="5294385"/>
          </a:xfrm>
        </p:spPr>
        <p:txBody>
          <a:bodyPr/>
          <a:lstStyle/>
          <a:p>
            <a:pPr marL="365760" lvl="1">
              <a:spcBef>
                <a:spcPts val="300"/>
              </a:spcBef>
              <a:buNone/>
            </a:pPr>
            <a:r>
              <a:rPr lang="en-US" sz="2400" kern="1200" dirty="0" smtClean="0">
                <a:latin typeface="Arial" charset="0"/>
                <a:cs typeface="Arial" charset="0"/>
              </a:rPr>
              <a:t>Signaling game is a dynamic game of incomplete information involving two players: a Sender (S), and a Receiver (R). The timing of the game is as follows:</a:t>
            </a:r>
          </a:p>
          <a:p>
            <a:pPr marL="365760" lvl="1">
              <a:spcBef>
                <a:spcPts val="300"/>
              </a:spcBef>
              <a:buNone/>
            </a:pPr>
            <a:r>
              <a:rPr lang="en-US" sz="2400" kern="1200" dirty="0" smtClean="0">
                <a:latin typeface="Arial" charset="0"/>
                <a:cs typeface="Arial" charset="0"/>
              </a:rPr>
              <a:t>	1) Chance (Nature) draws a type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baseline="-25000" dirty="0" smtClean="0">
                <a:latin typeface="Arial" charset="0"/>
                <a:cs typeface="Arial" charset="0"/>
              </a:rPr>
              <a:t> </a:t>
            </a:r>
            <a:r>
              <a:rPr lang="en-US" sz="2400" kern="1200" dirty="0" smtClean="0">
                <a:latin typeface="Arial" charset="0"/>
                <a:cs typeface="Arial" charset="0"/>
              </a:rPr>
              <a:t>for the Sender from a set of feasible types T={t</a:t>
            </a:r>
            <a:r>
              <a:rPr lang="en-US" sz="2400" kern="1200" baseline="-25000" dirty="0" smtClean="0">
                <a:latin typeface="Arial" charset="0"/>
                <a:cs typeface="Arial" charset="0"/>
              </a:rPr>
              <a:t>1</a:t>
            </a:r>
            <a:r>
              <a:rPr lang="en-US" sz="2400" kern="1200" dirty="0" smtClean="0">
                <a:latin typeface="Arial" charset="0"/>
                <a:cs typeface="Arial" charset="0"/>
              </a:rPr>
              <a:t>,…</a:t>
            </a:r>
            <a:r>
              <a:rPr lang="en-US" sz="2400" kern="1200" dirty="0" err="1" smtClean="0">
                <a:latin typeface="Arial" charset="0"/>
                <a:cs typeface="Arial" charset="0"/>
              </a:rPr>
              <a:t>t</a:t>
            </a:r>
            <a:r>
              <a:rPr lang="en-US" sz="2400" kern="1200" baseline="-25000" dirty="0" err="1" smtClean="0">
                <a:latin typeface="Arial" charset="0"/>
                <a:cs typeface="Arial" charset="0"/>
              </a:rPr>
              <a:t>N</a:t>
            </a:r>
            <a:r>
              <a:rPr lang="en-US" sz="2400" kern="1200" dirty="0" smtClean="0">
                <a:latin typeface="Arial" charset="0"/>
                <a:cs typeface="Arial" charset="0"/>
              </a:rPr>
              <a:t>} according to probability distribution {p</a:t>
            </a:r>
            <a:r>
              <a:rPr lang="en-US" sz="2400" kern="1200" baseline="-25000" dirty="0" smtClean="0">
                <a:latin typeface="Arial" charset="0"/>
                <a:cs typeface="Arial" charset="0"/>
              </a:rPr>
              <a:t>1</a:t>
            </a:r>
            <a:r>
              <a:rPr lang="en-US" sz="2400" kern="1200" dirty="0" smtClean="0">
                <a:latin typeface="Arial" charset="0"/>
                <a:cs typeface="Arial" charset="0"/>
              </a:rPr>
              <a:t>,…, </a:t>
            </a:r>
            <a:r>
              <a:rPr lang="en-US" sz="2400" kern="1200" dirty="0" err="1" smtClean="0">
                <a:latin typeface="Arial" charset="0"/>
                <a:cs typeface="Arial" charset="0"/>
              </a:rPr>
              <a:t>p</a:t>
            </a:r>
            <a:r>
              <a:rPr lang="en-US" sz="2400" kern="1200" baseline="-25000" dirty="0" err="1" smtClean="0">
                <a:latin typeface="Arial" charset="0"/>
                <a:cs typeface="Arial" charset="0"/>
              </a:rPr>
              <a:t>N</a:t>
            </a:r>
            <a:r>
              <a:rPr lang="en-US" sz="2400" kern="1200" dirty="0" smtClean="0">
                <a:latin typeface="Arial" charset="0"/>
                <a:cs typeface="Arial" charset="0"/>
              </a:rPr>
              <a:t>} such that p</a:t>
            </a:r>
            <a:r>
              <a:rPr lang="en-US" sz="2400" kern="1200" baseline="-25000" dirty="0" smtClean="0">
                <a:latin typeface="Arial" charset="0"/>
                <a:cs typeface="Arial" charset="0"/>
              </a:rPr>
              <a:t>1</a:t>
            </a:r>
            <a:r>
              <a:rPr lang="en-US" sz="2400" kern="1200" dirty="0" smtClean="0">
                <a:latin typeface="Arial" charset="0"/>
                <a:cs typeface="Arial" charset="0"/>
              </a:rPr>
              <a:t>+…+</a:t>
            </a:r>
            <a:r>
              <a:rPr lang="en-US" sz="2400" kern="1200" dirty="0" err="1" smtClean="0">
                <a:latin typeface="Arial" charset="0"/>
                <a:cs typeface="Arial" charset="0"/>
              </a:rPr>
              <a:t>p</a:t>
            </a:r>
            <a:r>
              <a:rPr lang="en-US" sz="2400" kern="1200" baseline="-25000" dirty="0" err="1" smtClean="0">
                <a:latin typeface="Arial" charset="0"/>
                <a:cs typeface="Arial" charset="0"/>
              </a:rPr>
              <a:t>N</a:t>
            </a:r>
            <a:r>
              <a:rPr lang="en-US" sz="2400" kern="1200" dirty="0" smtClean="0">
                <a:latin typeface="Arial" charset="0"/>
                <a:cs typeface="Arial" charset="0"/>
              </a:rPr>
              <a:t>=1</a:t>
            </a:r>
          </a:p>
          <a:p>
            <a:pPr marL="365760" lvl="1">
              <a:spcBef>
                <a:spcPts val="300"/>
              </a:spcBef>
              <a:buNone/>
            </a:pPr>
            <a:r>
              <a:rPr lang="en-US" sz="2400" kern="1200" dirty="0" smtClean="0">
                <a:latin typeface="Arial" charset="0"/>
                <a:cs typeface="Arial" charset="0"/>
              </a:rPr>
              <a:t>	</a:t>
            </a:r>
          </a:p>
          <a:p>
            <a:pPr marL="365760" lvl="1">
              <a:spcBef>
                <a:spcPts val="300"/>
              </a:spcBef>
              <a:buNone/>
            </a:pPr>
            <a:r>
              <a:rPr lang="en-US" sz="2400" kern="1200" dirty="0" smtClean="0">
                <a:latin typeface="Arial" charset="0"/>
                <a:cs typeface="Arial" charset="0"/>
              </a:rPr>
              <a:t>	2) The sender observes her type and then chooses a message (signal) m</a:t>
            </a:r>
            <a:r>
              <a:rPr lang="en-US" sz="2400" kern="1200" baseline="-25000" dirty="0" smtClean="0">
                <a:latin typeface="Arial" charset="0"/>
                <a:cs typeface="Arial" charset="0"/>
              </a:rPr>
              <a:t>i</a:t>
            </a:r>
            <a:r>
              <a:rPr lang="en-US" sz="2400" kern="1200" dirty="0" smtClean="0">
                <a:latin typeface="Arial" charset="0"/>
                <a:cs typeface="Arial" charset="0"/>
              </a:rPr>
              <a:t> from a set of feasible messages M={m</a:t>
            </a:r>
            <a:r>
              <a:rPr lang="en-US" sz="2400" kern="1200" baseline="-25000" dirty="0" smtClean="0">
                <a:latin typeface="Arial" charset="0"/>
                <a:cs typeface="Arial" charset="0"/>
              </a:rPr>
              <a:t>1</a:t>
            </a:r>
            <a:r>
              <a:rPr lang="en-US" sz="2400" kern="1200" dirty="0" smtClean="0">
                <a:latin typeface="Arial" charset="0"/>
                <a:cs typeface="Arial" charset="0"/>
              </a:rPr>
              <a:t>,…</a:t>
            </a:r>
            <a:r>
              <a:rPr lang="en-US" sz="2400" kern="1200" dirty="0" err="1" smtClean="0">
                <a:latin typeface="Arial" charset="0"/>
                <a:cs typeface="Arial" charset="0"/>
              </a:rPr>
              <a:t>m</a:t>
            </a:r>
            <a:r>
              <a:rPr lang="en-US" sz="2400" kern="1200" baseline="-25000" dirty="0" err="1" smtClean="0">
                <a:latin typeface="Arial" charset="0"/>
                <a:cs typeface="Arial" charset="0"/>
              </a:rPr>
              <a:t>J</a:t>
            </a:r>
            <a:r>
              <a:rPr lang="en-US" sz="2400" kern="1200" dirty="0" smtClean="0">
                <a:latin typeface="Arial" charset="0"/>
                <a:cs typeface="Arial" charset="0"/>
              </a:rPr>
              <a:t>}</a:t>
            </a:r>
          </a:p>
          <a:p>
            <a:pPr marL="365760" lvl="1">
              <a:spcBef>
                <a:spcPts val="300"/>
              </a:spcBef>
              <a:buNone/>
            </a:pPr>
            <a:r>
              <a:rPr lang="en-US" sz="2400" kern="1200" dirty="0" smtClean="0">
                <a:latin typeface="Arial" charset="0"/>
                <a:cs typeface="Arial" charset="0"/>
              </a:rPr>
              <a:t>	</a:t>
            </a:r>
          </a:p>
          <a:p>
            <a:pPr marL="365760" lvl="1">
              <a:spcBef>
                <a:spcPts val="300"/>
              </a:spcBef>
              <a:buNone/>
            </a:pPr>
            <a:r>
              <a:rPr lang="en-US" sz="2400" kern="1200" dirty="0" smtClean="0">
                <a:latin typeface="Arial" charset="0"/>
                <a:cs typeface="Arial" charset="0"/>
              </a:rPr>
              <a:t>	3) The Receiver observes </a:t>
            </a:r>
            <a:r>
              <a:rPr lang="en-US" sz="2400" kern="1200" dirty="0" err="1" smtClean="0">
                <a:latin typeface="Arial" charset="0"/>
                <a:cs typeface="Arial" charset="0"/>
              </a:rPr>
              <a:t>m</a:t>
            </a:r>
            <a:r>
              <a:rPr lang="en-US" sz="2400" kern="1200" baseline="-25000" dirty="0" err="1" smtClean="0">
                <a:latin typeface="Arial" charset="0"/>
                <a:cs typeface="Arial" charset="0"/>
              </a:rPr>
              <a:t>j</a:t>
            </a:r>
            <a:r>
              <a:rPr lang="en-US" sz="2400" kern="1200" dirty="0" smtClean="0">
                <a:latin typeface="Arial" charset="0"/>
                <a:cs typeface="Arial" charset="0"/>
              </a:rPr>
              <a:t> (but not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dirty="0" smtClean="0">
                <a:latin typeface="Arial" charset="0"/>
                <a:cs typeface="Arial" charset="0"/>
              </a:rPr>
              <a:t>) and then chooses an action </a:t>
            </a:r>
            <a:r>
              <a:rPr lang="en-US" sz="2400" kern="1200" dirty="0" err="1" smtClean="0">
                <a:latin typeface="Arial" charset="0"/>
                <a:cs typeface="Arial" charset="0"/>
              </a:rPr>
              <a:t>a</a:t>
            </a:r>
            <a:r>
              <a:rPr lang="en-US" sz="2400" kern="1200" baseline="-25000" dirty="0" err="1" smtClean="0">
                <a:latin typeface="Arial" charset="0"/>
                <a:cs typeface="Arial" charset="0"/>
              </a:rPr>
              <a:t>k</a:t>
            </a:r>
            <a:r>
              <a:rPr lang="en-US" sz="2400" kern="1200" dirty="0" smtClean="0">
                <a:latin typeface="Arial" charset="0"/>
                <a:cs typeface="Arial" charset="0"/>
              </a:rPr>
              <a:t> from a set of feasible actions A={a</a:t>
            </a:r>
            <a:r>
              <a:rPr lang="en-US" sz="2400" kern="1200" baseline="-25000" dirty="0" smtClean="0">
                <a:latin typeface="Arial" charset="0"/>
                <a:cs typeface="Arial" charset="0"/>
              </a:rPr>
              <a:t>1</a:t>
            </a:r>
            <a:r>
              <a:rPr lang="en-US" sz="2400" kern="1200" dirty="0" smtClean="0">
                <a:latin typeface="Arial" charset="0"/>
                <a:cs typeface="Arial" charset="0"/>
              </a:rPr>
              <a:t>,…</a:t>
            </a:r>
            <a:r>
              <a:rPr lang="en-US" sz="2400" kern="1200" dirty="0" err="1" smtClean="0">
                <a:latin typeface="Arial" charset="0"/>
                <a:cs typeface="Arial" charset="0"/>
              </a:rPr>
              <a:t>a</a:t>
            </a:r>
            <a:r>
              <a:rPr lang="en-US" sz="2400" kern="1200" baseline="-25000" dirty="0" err="1" smtClean="0">
                <a:latin typeface="Arial" charset="0"/>
                <a:cs typeface="Arial" charset="0"/>
              </a:rPr>
              <a:t>K</a:t>
            </a:r>
            <a:r>
              <a:rPr lang="en-US" sz="2400" kern="1200" dirty="0" smtClean="0">
                <a:latin typeface="Arial" charset="0"/>
                <a:cs typeface="Arial" charset="0"/>
              </a:rPr>
              <a:t>}</a:t>
            </a:r>
            <a:endParaRPr lang="en-US" sz="2400" dirty="0" smtClean="0"/>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Example 3: Signaling game – 2 types</a:t>
            </a:r>
            <a:endParaRPr lang="en-US" dirty="0"/>
          </a:p>
        </p:txBody>
      </p:sp>
      <p:sp>
        <p:nvSpPr>
          <p:cNvPr id="3" name="Content Placeholder 2"/>
          <p:cNvSpPr>
            <a:spLocks noGrp="1"/>
          </p:cNvSpPr>
          <p:nvPr>
            <p:ph idx="1"/>
          </p:nvPr>
        </p:nvSpPr>
        <p:spPr>
          <a:xfrm>
            <a:off x="0" y="1201707"/>
            <a:ext cx="9144000" cy="5294385"/>
          </a:xfrm>
        </p:spPr>
        <p:txBody>
          <a:bodyPr/>
          <a:lstStyle/>
          <a:p>
            <a:pPr marL="365760" lvl="1">
              <a:spcBef>
                <a:spcPts val="300"/>
              </a:spcBef>
              <a:buNone/>
            </a:pPr>
            <a:r>
              <a:rPr lang="en-US" sz="2400" kern="1200" dirty="0" smtClean="0">
                <a:latin typeface="Arial" charset="0"/>
                <a:cs typeface="Arial" charset="0"/>
              </a:rPr>
              <a:t>Signaling game is a dynamic game of incomplete information involving two players: a Sender (S), and a Receiver (R). The timing of the game is as follows:</a:t>
            </a:r>
          </a:p>
          <a:p>
            <a:pPr marL="365760" lvl="1">
              <a:spcBef>
                <a:spcPts val="300"/>
              </a:spcBef>
              <a:buNone/>
            </a:pPr>
            <a:r>
              <a:rPr lang="en-US" sz="2400" kern="1200" dirty="0" smtClean="0">
                <a:latin typeface="Arial" charset="0"/>
                <a:cs typeface="Arial" charset="0"/>
              </a:rPr>
              <a:t>	1) Chance (Nature) draws a type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baseline="-25000" dirty="0" smtClean="0">
                <a:latin typeface="Arial" charset="0"/>
                <a:cs typeface="Arial" charset="0"/>
              </a:rPr>
              <a:t> </a:t>
            </a:r>
            <a:r>
              <a:rPr lang="en-US" sz="2400" kern="1200" dirty="0" smtClean="0">
                <a:latin typeface="Arial" charset="0"/>
                <a:cs typeface="Arial" charset="0"/>
              </a:rPr>
              <a:t>for the Sender from a set of feasible types T={X, Y} according to probability distribution such that </a:t>
            </a:r>
            <a:r>
              <a:rPr lang="en-US" sz="2400" kern="1200" dirty="0" err="1" smtClean="0">
                <a:latin typeface="Arial" charset="0"/>
                <a:cs typeface="Arial" charset="0"/>
              </a:rPr>
              <a:t>p</a:t>
            </a:r>
            <a:r>
              <a:rPr lang="en-US" sz="2400" kern="1200" baseline="-25000" dirty="0" err="1" smtClean="0">
                <a:latin typeface="Arial" charset="0"/>
                <a:cs typeface="Arial" charset="0"/>
              </a:rPr>
              <a:t>X</a:t>
            </a:r>
            <a:r>
              <a:rPr lang="en-US" sz="2400" kern="1200" dirty="0" err="1" smtClean="0">
                <a:latin typeface="Arial" charset="0"/>
                <a:cs typeface="Arial" charset="0"/>
              </a:rPr>
              <a:t>+p</a:t>
            </a:r>
            <a:r>
              <a:rPr lang="en-US" sz="2400" kern="1200" baseline="-25000" dirty="0" err="1" smtClean="0">
                <a:latin typeface="Arial" charset="0"/>
                <a:cs typeface="Arial" charset="0"/>
              </a:rPr>
              <a:t>Y</a:t>
            </a:r>
            <a:r>
              <a:rPr lang="en-US" sz="2400" kern="1200" dirty="0" smtClean="0">
                <a:latin typeface="Arial" charset="0"/>
                <a:cs typeface="Arial" charset="0"/>
              </a:rPr>
              <a:t>=1 (</a:t>
            </a:r>
            <a:r>
              <a:rPr lang="en-US" sz="2400" kern="1200" dirty="0" err="1" smtClean="0">
                <a:latin typeface="Arial" charset="0"/>
                <a:cs typeface="Arial" charset="0"/>
              </a:rPr>
              <a:t>p</a:t>
            </a:r>
            <a:r>
              <a:rPr lang="en-US" sz="2400" kern="1200" baseline="-25000" dirty="0" err="1" smtClean="0">
                <a:latin typeface="Arial" charset="0"/>
                <a:cs typeface="Arial" charset="0"/>
              </a:rPr>
              <a:t>X</a:t>
            </a:r>
            <a:r>
              <a:rPr lang="en-US" sz="2400" kern="1200" dirty="0" smtClean="0">
                <a:latin typeface="Arial" charset="0"/>
                <a:cs typeface="Arial" charset="0"/>
              </a:rPr>
              <a:t>=p; </a:t>
            </a:r>
            <a:r>
              <a:rPr lang="en-US" sz="2400" kern="1200" dirty="0" err="1" smtClean="0">
                <a:latin typeface="Arial" charset="0"/>
                <a:cs typeface="Arial" charset="0"/>
              </a:rPr>
              <a:t>p</a:t>
            </a:r>
            <a:r>
              <a:rPr lang="en-US" sz="2400" kern="1200" baseline="-25000" dirty="0" err="1" smtClean="0">
                <a:latin typeface="Arial" charset="0"/>
                <a:cs typeface="Arial" charset="0"/>
              </a:rPr>
              <a:t>Y</a:t>
            </a:r>
            <a:r>
              <a:rPr lang="en-US" sz="2400" kern="1200" dirty="0" smtClean="0">
                <a:latin typeface="Arial" charset="0"/>
                <a:cs typeface="Arial" charset="0"/>
              </a:rPr>
              <a:t>=1-p)</a:t>
            </a:r>
          </a:p>
          <a:p>
            <a:pPr marL="365760" lvl="1">
              <a:spcBef>
                <a:spcPts val="300"/>
              </a:spcBef>
              <a:buNone/>
            </a:pPr>
            <a:r>
              <a:rPr lang="en-US" sz="2400" kern="1200" dirty="0" smtClean="0">
                <a:latin typeface="Arial" charset="0"/>
                <a:cs typeface="Arial" charset="0"/>
              </a:rPr>
              <a:t>	</a:t>
            </a:r>
          </a:p>
          <a:p>
            <a:pPr marL="365760" lvl="1">
              <a:spcBef>
                <a:spcPts val="300"/>
              </a:spcBef>
              <a:buNone/>
            </a:pPr>
            <a:r>
              <a:rPr lang="en-US" sz="2400" kern="1200" dirty="0" smtClean="0">
                <a:latin typeface="Arial" charset="0"/>
                <a:cs typeface="Arial" charset="0"/>
              </a:rPr>
              <a:t>	2) The sender observes her type and then chooses a message (signal) m</a:t>
            </a:r>
            <a:r>
              <a:rPr lang="en-US" sz="2400" kern="1200" baseline="-25000" dirty="0" smtClean="0">
                <a:latin typeface="Arial" charset="0"/>
                <a:cs typeface="Arial" charset="0"/>
              </a:rPr>
              <a:t>i</a:t>
            </a:r>
            <a:r>
              <a:rPr lang="en-US" sz="2400" kern="1200" dirty="0" smtClean="0">
                <a:latin typeface="Arial" charset="0"/>
                <a:cs typeface="Arial" charset="0"/>
              </a:rPr>
              <a:t> from a set of feasible messages M={</a:t>
            </a:r>
            <a:r>
              <a:rPr lang="en-US" sz="2400" kern="1200" dirty="0" err="1" smtClean="0">
                <a:latin typeface="Arial" charset="0"/>
                <a:cs typeface="Arial" charset="0"/>
              </a:rPr>
              <a:t>High,Low</a:t>
            </a:r>
            <a:r>
              <a:rPr lang="en-US" sz="2400" kern="1200" dirty="0" smtClean="0">
                <a:latin typeface="Arial" charset="0"/>
                <a:cs typeface="Arial" charset="0"/>
              </a:rPr>
              <a:t>}</a:t>
            </a:r>
          </a:p>
          <a:p>
            <a:pPr marL="365760" lvl="1">
              <a:spcBef>
                <a:spcPts val="300"/>
              </a:spcBef>
              <a:buNone/>
            </a:pPr>
            <a:r>
              <a:rPr lang="en-US" sz="2400" kern="1200" dirty="0" smtClean="0">
                <a:latin typeface="Arial" charset="0"/>
                <a:cs typeface="Arial" charset="0"/>
              </a:rPr>
              <a:t>	</a:t>
            </a:r>
          </a:p>
          <a:p>
            <a:pPr marL="365760" lvl="1">
              <a:spcBef>
                <a:spcPts val="300"/>
              </a:spcBef>
              <a:buNone/>
            </a:pPr>
            <a:r>
              <a:rPr lang="en-US" sz="2400" kern="1200" dirty="0" smtClean="0">
                <a:latin typeface="Arial" charset="0"/>
                <a:cs typeface="Arial" charset="0"/>
              </a:rPr>
              <a:t>	3) The Receiver observes </a:t>
            </a:r>
            <a:r>
              <a:rPr lang="en-US" sz="2400" kern="1200" dirty="0" err="1" smtClean="0">
                <a:latin typeface="Arial" charset="0"/>
                <a:cs typeface="Arial" charset="0"/>
              </a:rPr>
              <a:t>m</a:t>
            </a:r>
            <a:r>
              <a:rPr lang="en-US" sz="2400" kern="1200" baseline="-25000" dirty="0" err="1" smtClean="0">
                <a:latin typeface="Arial" charset="0"/>
                <a:cs typeface="Arial" charset="0"/>
              </a:rPr>
              <a:t>j</a:t>
            </a:r>
            <a:r>
              <a:rPr lang="en-US" sz="2400" kern="1200" dirty="0" smtClean="0">
                <a:latin typeface="Arial" charset="0"/>
                <a:cs typeface="Arial" charset="0"/>
              </a:rPr>
              <a:t> (but not </a:t>
            </a:r>
            <a:r>
              <a:rPr lang="en-US" sz="2400" kern="1200" dirty="0" err="1" smtClean="0">
                <a:latin typeface="Arial" charset="0"/>
                <a:cs typeface="Arial" charset="0"/>
              </a:rPr>
              <a:t>t</a:t>
            </a:r>
            <a:r>
              <a:rPr lang="en-US" sz="2400" kern="1200" baseline="-25000" dirty="0" err="1" smtClean="0">
                <a:latin typeface="Arial" charset="0"/>
                <a:cs typeface="Arial" charset="0"/>
              </a:rPr>
              <a:t>i</a:t>
            </a:r>
            <a:r>
              <a:rPr lang="en-US" sz="2400" kern="1200" dirty="0" smtClean="0">
                <a:latin typeface="Arial" charset="0"/>
                <a:cs typeface="Arial" charset="0"/>
              </a:rPr>
              <a:t>) and then chooses an action </a:t>
            </a:r>
            <a:r>
              <a:rPr lang="en-US" sz="2400" kern="1200" dirty="0" err="1" smtClean="0">
                <a:latin typeface="Arial" charset="0"/>
                <a:cs typeface="Arial" charset="0"/>
              </a:rPr>
              <a:t>a</a:t>
            </a:r>
            <a:r>
              <a:rPr lang="en-US" sz="2400" kern="1200" baseline="-25000" dirty="0" err="1" smtClean="0">
                <a:latin typeface="Arial" charset="0"/>
                <a:cs typeface="Arial" charset="0"/>
              </a:rPr>
              <a:t>k</a:t>
            </a:r>
            <a:r>
              <a:rPr lang="en-US" sz="2400" kern="1200" dirty="0" smtClean="0">
                <a:latin typeface="Arial" charset="0"/>
                <a:cs typeface="Arial" charset="0"/>
              </a:rPr>
              <a:t> from a set of feasible actions A={</a:t>
            </a:r>
            <a:r>
              <a:rPr lang="en-US" sz="2400" kern="1200" dirty="0" err="1" smtClean="0">
                <a:latin typeface="Arial" charset="0"/>
                <a:cs typeface="Arial" charset="0"/>
              </a:rPr>
              <a:t>Left,Right</a:t>
            </a:r>
            <a:r>
              <a:rPr lang="en-US" sz="2400" kern="1200" dirty="0" smtClean="0">
                <a:latin typeface="Arial" charset="0"/>
                <a:cs typeface="Arial" charset="0"/>
              </a:rPr>
              <a:t>}</a:t>
            </a:r>
            <a:endParaRPr lang="en-US" sz="2400" dirty="0" smtClean="0"/>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Signaling game – 2 types</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136" name="Group 135"/>
          <p:cNvGrpSpPr/>
          <p:nvPr/>
        </p:nvGrpSpPr>
        <p:grpSpPr>
          <a:xfrm>
            <a:off x="263466" y="1238220"/>
            <a:ext cx="8551917" cy="5415962"/>
            <a:chOff x="263466" y="1238220"/>
            <a:chExt cx="8551917" cy="5415962"/>
          </a:xfrm>
        </p:grpSpPr>
        <p:grpSp>
          <p:nvGrpSpPr>
            <p:cNvPr id="126" name="Group 125"/>
            <p:cNvGrpSpPr/>
            <p:nvPr/>
          </p:nvGrpSpPr>
          <p:grpSpPr>
            <a:xfrm>
              <a:off x="263466" y="1238220"/>
              <a:ext cx="8551917" cy="5415962"/>
              <a:chOff x="0" y="1238220"/>
              <a:chExt cx="8551917" cy="5415962"/>
            </a:xfrm>
          </p:grpSpPr>
          <p:grpSp>
            <p:nvGrpSpPr>
              <p:cNvPr id="97" name="Group 96"/>
              <p:cNvGrpSpPr/>
              <p:nvPr/>
            </p:nvGrpSpPr>
            <p:grpSpPr>
              <a:xfrm>
                <a:off x="954302" y="1440991"/>
                <a:ext cx="6778493" cy="4819280"/>
                <a:chOff x="954302" y="1440991"/>
                <a:chExt cx="6778493" cy="4819280"/>
              </a:xfrm>
            </p:grpSpPr>
            <p:grpSp>
              <p:nvGrpSpPr>
                <p:cNvPr id="94" name="Group 93"/>
                <p:cNvGrpSpPr/>
                <p:nvPr/>
              </p:nvGrpSpPr>
              <p:grpSpPr>
                <a:xfrm>
                  <a:off x="954302" y="4726429"/>
                  <a:ext cx="1596329" cy="1376987"/>
                  <a:chOff x="954302" y="4726429"/>
                  <a:chExt cx="1596329" cy="1376987"/>
                </a:xfrm>
              </p:grpSpPr>
              <p:sp>
                <p:nvSpPr>
                  <p:cNvPr id="78" name="TextBox 77"/>
                  <p:cNvSpPr txBox="1"/>
                  <p:nvPr/>
                </p:nvSpPr>
                <p:spPr>
                  <a:xfrm rot="19959629">
                    <a:off x="954302" y="5641751"/>
                    <a:ext cx="1313180" cy="461665"/>
                  </a:xfrm>
                  <a:prstGeom prst="rect">
                    <a:avLst/>
                  </a:prstGeom>
                  <a:noFill/>
                </p:spPr>
                <p:txBody>
                  <a:bodyPr wrap="square" rtlCol="0">
                    <a:spAutoFit/>
                  </a:bodyPr>
                  <a:lstStyle/>
                  <a:p>
                    <a:r>
                      <a:rPr lang="en-US" sz="2400" b="1" dirty="0" smtClean="0">
                        <a:solidFill>
                          <a:srgbClr val="C00000"/>
                        </a:solidFill>
                      </a:rPr>
                      <a:t>RIGHT</a:t>
                    </a:r>
                    <a:endParaRPr lang="en-US" b="1" dirty="0">
                      <a:solidFill>
                        <a:srgbClr val="C00000"/>
                      </a:solidFill>
                    </a:endParaRPr>
                  </a:p>
                </p:txBody>
              </p:sp>
              <p:sp>
                <p:nvSpPr>
                  <p:cNvPr id="79" name="TextBox 78"/>
                  <p:cNvSpPr txBox="1"/>
                  <p:nvPr/>
                </p:nvSpPr>
                <p:spPr>
                  <a:xfrm rot="1896280">
                    <a:off x="1237451" y="4726429"/>
                    <a:ext cx="1313180" cy="461665"/>
                  </a:xfrm>
                  <a:prstGeom prst="rect">
                    <a:avLst/>
                  </a:prstGeom>
                  <a:noFill/>
                </p:spPr>
                <p:txBody>
                  <a:bodyPr wrap="square" rtlCol="0">
                    <a:spAutoFit/>
                  </a:bodyPr>
                  <a:lstStyle/>
                  <a:p>
                    <a:r>
                      <a:rPr lang="en-US" sz="2400" b="1" dirty="0" smtClean="0">
                        <a:solidFill>
                          <a:srgbClr val="C00000"/>
                        </a:solidFill>
                      </a:rPr>
                      <a:t>LEFT</a:t>
                    </a:r>
                    <a:endParaRPr lang="en-US" b="1" dirty="0">
                      <a:solidFill>
                        <a:srgbClr val="C00000"/>
                      </a:solidFill>
                    </a:endParaRPr>
                  </a:p>
                </p:txBody>
              </p:sp>
            </p:grpSp>
            <p:grpSp>
              <p:nvGrpSpPr>
                <p:cNvPr id="93" name="Group 92"/>
                <p:cNvGrpSpPr/>
                <p:nvPr/>
              </p:nvGrpSpPr>
              <p:grpSpPr>
                <a:xfrm>
                  <a:off x="990815" y="1513285"/>
                  <a:ext cx="1596330" cy="1340474"/>
                  <a:chOff x="990815" y="1513285"/>
                  <a:chExt cx="1596330" cy="1340474"/>
                </a:xfrm>
              </p:grpSpPr>
              <p:sp>
                <p:nvSpPr>
                  <p:cNvPr id="77" name="TextBox 76"/>
                  <p:cNvSpPr txBox="1"/>
                  <p:nvPr/>
                </p:nvSpPr>
                <p:spPr>
                  <a:xfrm rot="19959629">
                    <a:off x="990815" y="2392094"/>
                    <a:ext cx="1313180" cy="461665"/>
                  </a:xfrm>
                  <a:prstGeom prst="rect">
                    <a:avLst/>
                  </a:prstGeom>
                  <a:noFill/>
                </p:spPr>
                <p:txBody>
                  <a:bodyPr wrap="square" rtlCol="0">
                    <a:spAutoFit/>
                  </a:bodyPr>
                  <a:lstStyle/>
                  <a:p>
                    <a:r>
                      <a:rPr lang="en-US" sz="2400" b="1" dirty="0" smtClean="0">
                        <a:solidFill>
                          <a:srgbClr val="C00000"/>
                        </a:solidFill>
                      </a:rPr>
                      <a:t>RIGHT</a:t>
                    </a:r>
                    <a:endParaRPr lang="en-US" b="1" dirty="0">
                      <a:solidFill>
                        <a:srgbClr val="C00000"/>
                      </a:solidFill>
                    </a:endParaRPr>
                  </a:p>
                </p:txBody>
              </p:sp>
              <p:sp>
                <p:nvSpPr>
                  <p:cNvPr id="80" name="TextBox 79"/>
                  <p:cNvSpPr txBox="1"/>
                  <p:nvPr/>
                </p:nvSpPr>
                <p:spPr>
                  <a:xfrm rot="1896280">
                    <a:off x="1273965" y="1513285"/>
                    <a:ext cx="1313180" cy="461665"/>
                  </a:xfrm>
                  <a:prstGeom prst="rect">
                    <a:avLst/>
                  </a:prstGeom>
                  <a:noFill/>
                </p:spPr>
                <p:txBody>
                  <a:bodyPr wrap="square" rtlCol="0">
                    <a:spAutoFit/>
                  </a:bodyPr>
                  <a:lstStyle/>
                  <a:p>
                    <a:r>
                      <a:rPr lang="en-US" sz="2400" b="1" dirty="0" smtClean="0">
                        <a:solidFill>
                          <a:srgbClr val="C00000"/>
                        </a:solidFill>
                      </a:rPr>
                      <a:t>LEFT</a:t>
                    </a:r>
                    <a:endParaRPr lang="en-US" b="1" dirty="0">
                      <a:solidFill>
                        <a:srgbClr val="C00000"/>
                      </a:solidFill>
                    </a:endParaRPr>
                  </a:p>
                </p:txBody>
              </p:sp>
            </p:grpSp>
            <p:grpSp>
              <p:nvGrpSpPr>
                <p:cNvPr id="95" name="Group 94"/>
                <p:cNvGrpSpPr/>
                <p:nvPr/>
              </p:nvGrpSpPr>
              <p:grpSpPr>
                <a:xfrm>
                  <a:off x="6196211" y="4577728"/>
                  <a:ext cx="1536583" cy="1682543"/>
                  <a:chOff x="6196211" y="4577728"/>
                  <a:chExt cx="1536583" cy="1682543"/>
                </a:xfrm>
              </p:grpSpPr>
              <p:sp>
                <p:nvSpPr>
                  <p:cNvPr id="76" name="TextBox 75"/>
                  <p:cNvSpPr txBox="1"/>
                  <p:nvPr/>
                </p:nvSpPr>
                <p:spPr>
                  <a:xfrm rot="19724471">
                    <a:off x="6196211" y="4577728"/>
                    <a:ext cx="1313180" cy="461665"/>
                  </a:xfrm>
                  <a:prstGeom prst="rect">
                    <a:avLst/>
                  </a:prstGeom>
                  <a:noFill/>
                </p:spPr>
                <p:txBody>
                  <a:bodyPr wrap="square" rtlCol="0">
                    <a:spAutoFit/>
                  </a:bodyPr>
                  <a:lstStyle/>
                  <a:p>
                    <a:r>
                      <a:rPr lang="en-US" sz="2400" b="1" dirty="0" smtClean="0">
                        <a:solidFill>
                          <a:srgbClr val="C00000"/>
                        </a:solidFill>
                      </a:rPr>
                      <a:t>LEFT</a:t>
                    </a:r>
                    <a:endParaRPr lang="en-US" b="1" dirty="0">
                      <a:solidFill>
                        <a:srgbClr val="C00000"/>
                      </a:solidFill>
                    </a:endParaRPr>
                  </a:p>
                </p:txBody>
              </p:sp>
              <p:sp>
                <p:nvSpPr>
                  <p:cNvPr id="82" name="TextBox 81"/>
                  <p:cNvSpPr txBox="1"/>
                  <p:nvPr/>
                </p:nvSpPr>
                <p:spPr>
                  <a:xfrm rot="1732470">
                    <a:off x="6419614" y="5798606"/>
                    <a:ext cx="1313180" cy="461665"/>
                  </a:xfrm>
                  <a:prstGeom prst="rect">
                    <a:avLst/>
                  </a:prstGeom>
                  <a:noFill/>
                </p:spPr>
                <p:txBody>
                  <a:bodyPr wrap="square" rtlCol="0">
                    <a:spAutoFit/>
                  </a:bodyPr>
                  <a:lstStyle/>
                  <a:p>
                    <a:r>
                      <a:rPr lang="en-US" sz="2400" b="1" dirty="0" smtClean="0">
                        <a:solidFill>
                          <a:srgbClr val="C00000"/>
                        </a:solidFill>
                      </a:rPr>
                      <a:t>RIGHT</a:t>
                    </a:r>
                    <a:endParaRPr lang="en-US" b="1" dirty="0">
                      <a:solidFill>
                        <a:srgbClr val="C00000"/>
                      </a:solidFill>
                    </a:endParaRPr>
                  </a:p>
                </p:txBody>
              </p:sp>
            </p:grpSp>
            <p:grpSp>
              <p:nvGrpSpPr>
                <p:cNvPr id="96" name="Group 95"/>
                <p:cNvGrpSpPr/>
                <p:nvPr/>
              </p:nvGrpSpPr>
              <p:grpSpPr>
                <a:xfrm>
                  <a:off x="6215696" y="1440991"/>
                  <a:ext cx="1517099" cy="1533109"/>
                  <a:chOff x="6215696" y="1440991"/>
                  <a:chExt cx="1517099" cy="1533109"/>
                </a:xfrm>
              </p:grpSpPr>
              <p:sp>
                <p:nvSpPr>
                  <p:cNvPr id="25" name="TextBox 24"/>
                  <p:cNvSpPr txBox="1"/>
                  <p:nvPr/>
                </p:nvSpPr>
                <p:spPr>
                  <a:xfrm rot="19724471">
                    <a:off x="6215696" y="1440991"/>
                    <a:ext cx="1044752" cy="461665"/>
                  </a:xfrm>
                  <a:prstGeom prst="rect">
                    <a:avLst/>
                  </a:prstGeom>
                  <a:noFill/>
                </p:spPr>
                <p:txBody>
                  <a:bodyPr wrap="square" rtlCol="0">
                    <a:spAutoFit/>
                  </a:bodyPr>
                  <a:lstStyle/>
                  <a:p>
                    <a:r>
                      <a:rPr lang="en-US" sz="2400" b="1" dirty="0" smtClean="0">
                        <a:solidFill>
                          <a:srgbClr val="C00000"/>
                        </a:solidFill>
                      </a:rPr>
                      <a:t>LEFT</a:t>
                    </a:r>
                    <a:endParaRPr lang="en-US" b="1" dirty="0">
                      <a:solidFill>
                        <a:srgbClr val="C00000"/>
                      </a:solidFill>
                    </a:endParaRPr>
                  </a:p>
                </p:txBody>
              </p:sp>
              <p:sp>
                <p:nvSpPr>
                  <p:cNvPr id="83" name="TextBox 82"/>
                  <p:cNvSpPr txBox="1"/>
                  <p:nvPr/>
                </p:nvSpPr>
                <p:spPr>
                  <a:xfrm rot="1732470">
                    <a:off x="6419615" y="2512435"/>
                    <a:ext cx="1313180" cy="461665"/>
                  </a:xfrm>
                  <a:prstGeom prst="rect">
                    <a:avLst/>
                  </a:prstGeom>
                  <a:noFill/>
                </p:spPr>
                <p:txBody>
                  <a:bodyPr wrap="square" rtlCol="0">
                    <a:spAutoFit/>
                  </a:bodyPr>
                  <a:lstStyle/>
                  <a:p>
                    <a:r>
                      <a:rPr lang="en-US" sz="2400" b="1" dirty="0" smtClean="0">
                        <a:solidFill>
                          <a:srgbClr val="C00000"/>
                        </a:solidFill>
                      </a:rPr>
                      <a:t>RIGHT</a:t>
                    </a:r>
                    <a:endParaRPr lang="en-US" b="1" dirty="0">
                      <a:solidFill>
                        <a:srgbClr val="C00000"/>
                      </a:solidFill>
                    </a:endParaRPr>
                  </a:p>
                </p:txBody>
              </p:sp>
            </p:grpSp>
          </p:grpSp>
          <p:grpSp>
            <p:nvGrpSpPr>
              <p:cNvPr id="125" name="Group 124"/>
              <p:cNvGrpSpPr/>
              <p:nvPr/>
            </p:nvGrpSpPr>
            <p:grpSpPr>
              <a:xfrm>
                <a:off x="0" y="1238220"/>
                <a:ext cx="8551917" cy="5415962"/>
                <a:chOff x="0" y="1238220"/>
                <a:chExt cx="8551917" cy="5415962"/>
              </a:xfrm>
            </p:grpSpPr>
            <p:grpSp>
              <p:nvGrpSpPr>
                <p:cNvPr id="124" name="Group 123"/>
                <p:cNvGrpSpPr/>
                <p:nvPr/>
              </p:nvGrpSpPr>
              <p:grpSpPr>
                <a:xfrm>
                  <a:off x="2472503" y="2443148"/>
                  <a:ext cx="3486992" cy="3030579"/>
                  <a:chOff x="2472503" y="2443148"/>
                  <a:chExt cx="3486992" cy="3030579"/>
                </a:xfrm>
              </p:grpSpPr>
              <p:cxnSp>
                <p:nvCxnSpPr>
                  <p:cNvPr id="106" name="Straight Connector 105"/>
                  <p:cNvCxnSpPr>
                    <a:stCxn id="87" idx="4"/>
                    <a:endCxn id="86" idx="0"/>
                  </p:cNvCxnSpPr>
                  <p:nvPr/>
                </p:nvCxnSpPr>
                <p:spPr>
                  <a:xfrm rot="16200000" flipH="1">
                    <a:off x="975470" y="3940181"/>
                    <a:ext cx="3030579" cy="36513"/>
                  </a:xfrm>
                  <a:prstGeom prst="line">
                    <a:avLst/>
                  </a:prstGeom>
                  <a:ln w="50800" cmpd="sng">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a:endCxn id="88" idx="0"/>
                  </p:cNvCxnSpPr>
                  <p:nvPr/>
                </p:nvCxnSpPr>
                <p:spPr>
                  <a:xfrm rot="5400000">
                    <a:off x="4435077" y="3949310"/>
                    <a:ext cx="3030579" cy="18256"/>
                  </a:xfrm>
                  <a:prstGeom prst="line">
                    <a:avLst/>
                  </a:prstGeom>
                  <a:ln w="50800" cmpd="sng">
                    <a:solidFill>
                      <a:srgbClr val="C00000"/>
                    </a:solidFill>
                    <a:prstDash val="dash"/>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p:nvGrpSpPr>
              <p:grpSpPr>
                <a:xfrm>
                  <a:off x="0" y="1238220"/>
                  <a:ext cx="8551917" cy="5415962"/>
                  <a:chOff x="0" y="1238220"/>
                  <a:chExt cx="8551917" cy="5415962"/>
                </a:xfrm>
              </p:grpSpPr>
              <p:grpSp>
                <p:nvGrpSpPr>
                  <p:cNvPr id="122" name="Group 121"/>
                  <p:cNvGrpSpPr/>
                  <p:nvPr/>
                </p:nvGrpSpPr>
                <p:grpSpPr>
                  <a:xfrm>
                    <a:off x="0" y="1238220"/>
                    <a:ext cx="8551917" cy="5415962"/>
                    <a:chOff x="0" y="1238220"/>
                    <a:chExt cx="8551917" cy="5415962"/>
                  </a:xfrm>
                </p:grpSpPr>
                <p:grpSp>
                  <p:nvGrpSpPr>
                    <p:cNvPr id="104" name="Group 103"/>
                    <p:cNvGrpSpPr/>
                    <p:nvPr/>
                  </p:nvGrpSpPr>
                  <p:grpSpPr>
                    <a:xfrm>
                      <a:off x="2855889" y="2501940"/>
                      <a:ext cx="1849161" cy="2846938"/>
                      <a:chOff x="2855889" y="2501940"/>
                      <a:chExt cx="1849161" cy="2846938"/>
                    </a:xfrm>
                  </p:grpSpPr>
                  <p:sp>
                    <p:nvSpPr>
                      <p:cNvPr id="22" name="TextBox 21"/>
                      <p:cNvSpPr txBox="1"/>
                      <p:nvPr/>
                    </p:nvSpPr>
                    <p:spPr>
                      <a:xfrm>
                        <a:off x="2855889" y="3684591"/>
                        <a:ext cx="1297150" cy="461665"/>
                      </a:xfrm>
                      <a:prstGeom prst="rect">
                        <a:avLst/>
                      </a:prstGeom>
                      <a:noFill/>
                    </p:spPr>
                    <p:txBody>
                      <a:bodyPr wrap="none" rtlCol="0">
                        <a:spAutoFit/>
                      </a:bodyPr>
                      <a:lstStyle/>
                      <a:p>
                        <a:r>
                          <a:rPr lang="en-US" sz="2400" b="1" dirty="0" smtClean="0">
                            <a:solidFill>
                              <a:srgbClr val="FFCC66"/>
                            </a:solidFill>
                          </a:rPr>
                          <a:t>Chance</a:t>
                        </a:r>
                        <a:endParaRPr lang="en-US" b="1" dirty="0">
                          <a:solidFill>
                            <a:srgbClr val="FFCC66"/>
                          </a:solidFill>
                        </a:endParaRPr>
                      </a:p>
                    </p:txBody>
                  </p:sp>
                  <p:grpSp>
                    <p:nvGrpSpPr>
                      <p:cNvPr id="102" name="Group 101"/>
                      <p:cNvGrpSpPr/>
                      <p:nvPr/>
                    </p:nvGrpSpPr>
                    <p:grpSpPr>
                      <a:xfrm>
                        <a:off x="4243384" y="2501940"/>
                        <a:ext cx="461666" cy="2846938"/>
                        <a:chOff x="4243384" y="2501940"/>
                        <a:chExt cx="461666" cy="2846938"/>
                      </a:xfrm>
                    </p:grpSpPr>
                    <p:sp>
                      <p:nvSpPr>
                        <p:cNvPr id="98" name="TextBox 97"/>
                        <p:cNvSpPr txBox="1"/>
                        <p:nvPr/>
                      </p:nvSpPr>
                      <p:spPr>
                        <a:xfrm rot="16200000">
                          <a:off x="3889153" y="2856172"/>
                          <a:ext cx="1170129" cy="461665"/>
                        </a:xfrm>
                        <a:prstGeom prst="rect">
                          <a:avLst/>
                        </a:prstGeom>
                        <a:noFill/>
                      </p:spPr>
                      <p:txBody>
                        <a:bodyPr wrap="none" rtlCol="0">
                          <a:spAutoFit/>
                        </a:bodyPr>
                        <a:lstStyle/>
                        <a:p>
                          <a:r>
                            <a:rPr lang="en-US" sz="2400" b="1" dirty="0" smtClean="0">
                              <a:solidFill>
                                <a:srgbClr val="FFCC66"/>
                              </a:solidFill>
                            </a:rPr>
                            <a:t>Type X</a:t>
                          </a:r>
                          <a:endParaRPr lang="en-US" b="1" dirty="0">
                            <a:solidFill>
                              <a:srgbClr val="FFCC66"/>
                            </a:solidFill>
                          </a:endParaRPr>
                        </a:p>
                      </p:txBody>
                    </p:sp>
                    <p:sp>
                      <p:nvSpPr>
                        <p:cNvPr id="99" name="TextBox 98"/>
                        <p:cNvSpPr txBox="1"/>
                        <p:nvPr/>
                      </p:nvSpPr>
                      <p:spPr>
                        <a:xfrm rot="16200000">
                          <a:off x="3891942" y="4535770"/>
                          <a:ext cx="1164550" cy="461665"/>
                        </a:xfrm>
                        <a:prstGeom prst="rect">
                          <a:avLst/>
                        </a:prstGeom>
                        <a:noFill/>
                      </p:spPr>
                      <p:txBody>
                        <a:bodyPr wrap="none" rtlCol="0">
                          <a:spAutoFit/>
                        </a:bodyPr>
                        <a:lstStyle/>
                        <a:p>
                          <a:r>
                            <a:rPr lang="en-US" sz="2400" b="1" dirty="0" smtClean="0">
                              <a:solidFill>
                                <a:srgbClr val="FFCC66"/>
                              </a:solidFill>
                              <a:latin typeface="+mn-lt"/>
                            </a:rPr>
                            <a:t>Type Y</a:t>
                          </a:r>
                          <a:endParaRPr lang="en-US" b="1" dirty="0">
                            <a:solidFill>
                              <a:srgbClr val="FFCC66"/>
                            </a:solidFill>
                            <a:latin typeface="+mn-lt"/>
                          </a:endParaRPr>
                        </a:p>
                      </p:txBody>
                    </p:sp>
                  </p:grpSp>
                  <p:grpSp>
                    <p:nvGrpSpPr>
                      <p:cNvPr id="103" name="Group 102"/>
                      <p:cNvGrpSpPr/>
                      <p:nvPr/>
                    </p:nvGrpSpPr>
                    <p:grpSpPr>
                      <a:xfrm>
                        <a:off x="3805226" y="2872310"/>
                        <a:ext cx="461666" cy="2188693"/>
                        <a:chOff x="3805226" y="2872310"/>
                        <a:chExt cx="461666" cy="2188693"/>
                      </a:xfrm>
                    </p:grpSpPr>
                    <p:sp>
                      <p:nvSpPr>
                        <p:cNvPr id="100" name="TextBox 99"/>
                        <p:cNvSpPr txBox="1"/>
                        <p:nvPr/>
                      </p:nvSpPr>
                      <p:spPr>
                        <a:xfrm rot="16200000">
                          <a:off x="3712894" y="4507005"/>
                          <a:ext cx="646331" cy="461665"/>
                        </a:xfrm>
                        <a:prstGeom prst="rect">
                          <a:avLst/>
                        </a:prstGeom>
                        <a:noFill/>
                      </p:spPr>
                      <p:txBody>
                        <a:bodyPr wrap="none" rtlCol="0">
                          <a:spAutoFit/>
                        </a:bodyPr>
                        <a:lstStyle/>
                        <a:p>
                          <a:r>
                            <a:rPr lang="en-US" sz="2400" b="1" dirty="0" smtClean="0">
                              <a:solidFill>
                                <a:srgbClr val="FFCC66"/>
                              </a:solidFill>
                            </a:rPr>
                            <a:t>1-p</a:t>
                          </a:r>
                          <a:endParaRPr lang="en-US" b="1" dirty="0">
                            <a:solidFill>
                              <a:srgbClr val="FFCC66"/>
                            </a:solidFill>
                          </a:endParaRPr>
                        </a:p>
                      </p:txBody>
                    </p:sp>
                    <p:sp>
                      <p:nvSpPr>
                        <p:cNvPr id="101" name="TextBox 100"/>
                        <p:cNvSpPr txBox="1"/>
                        <p:nvPr/>
                      </p:nvSpPr>
                      <p:spPr>
                        <a:xfrm rot="16200000">
                          <a:off x="3849950" y="2827586"/>
                          <a:ext cx="372218" cy="461665"/>
                        </a:xfrm>
                        <a:prstGeom prst="rect">
                          <a:avLst/>
                        </a:prstGeom>
                        <a:noFill/>
                      </p:spPr>
                      <p:txBody>
                        <a:bodyPr wrap="none" rtlCol="0">
                          <a:spAutoFit/>
                        </a:bodyPr>
                        <a:lstStyle/>
                        <a:p>
                          <a:r>
                            <a:rPr lang="en-US" sz="2400" b="1" dirty="0" smtClean="0">
                              <a:solidFill>
                                <a:srgbClr val="FFCC66"/>
                              </a:solidFill>
                            </a:rPr>
                            <a:t>p</a:t>
                          </a:r>
                          <a:endParaRPr lang="en-US" b="1" dirty="0">
                            <a:solidFill>
                              <a:srgbClr val="FFCC66"/>
                            </a:solidFill>
                          </a:endParaRPr>
                        </a:p>
                      </p:txBody>
                    </p:sp>
                  </p:grpSp>
                </p:grpSp>
                <p:grpSp>
                  <p:nvGrpSpPr>
                    <p:cNvPr id="121" name="Group 120"/>
                    <p:cNvGrpSpPr/>
                    <p:nvPr/>
                  </p:nvGrpSpPr>
                  <p:grpSpPr>
                    <a:xfrm>
                      <a:off x="0" y="1238220"/>
                      <a:ext cx="8551917" cy="5415962"/>
                      <a:chOff x="0" y="1238220"/>
                      <a:chExt cx="8551917" cy="5415962"/>
                    </a:xfrm>
                  </p:grpSpPr>
                  <p:grpSp>
                    <p:nvGrpSpPr>
                      <p:cNvPr id="75" name="Group 74"/>
                      <p:cNvGrpSpPr/>
                      <p:nvPr/>
                    </p:nvGrpSpPr>
                    <p:grpSpPr>
                      <a:xfrm>
                        <a:off x="0" y="1238220"/>
                        <a:ext cx="8551917" cy="5415962"/>
                        <a:chOff x="0" y="1238220"/>
                        <a:chExt cx="8551917" cy="5415962"/>
                      </a:xfrm>
                    </p:grpSpPr>
                    <p:sp>
                      <p:nvSpPr>
                        <p:cNvPr id="29" name="TextBox 28"/>
                        <p:cNvSpPr txBox="1"/>
                        <p:nvPr/>
                      </p:nvSpPr>
                      <p:spPr>
                        <a:xfrm>
                          <a:off x="7493040" y="1238220"/>
                          <a:ext cx="1058877" cy="523220"/>
                        </a:xfrm>
                        <a:prstGeom prst="rect">
                          <a:avLst/>
                        </a:prstGeom>
                        <a:noFill/>
                      </p:spPr>
                      <p:txBody>
                        <a:bodyPr wrap="square" rtlCol="0">
                          <a:spAutoFit/>
                        </a:bodyPr>
                        <a:lstStyle/>
                        <a:p>
                          <a:r>
                            <a:rPr lang="en-US" sz="2800" b="1" dirty="0" smtClean="0">
                              <a:solidFill>
                                <a:schemeClr val="bg2">
                                  <a:lumMod val="25000"/>
                                </a:schemeClr>
                              </a:solidFill>
                            </a:rPr>
                            <a:t>2, </a:t>
                          </a:r>
                          <a:r>
                            <a:rPr lang="en-US" sz="2800" b="1" dirty="0" smtClean="0">
                              <a:solidFill>
                                <a:srgbClr val="C00000"/>
                              </a:solidFill>
                            </a:rPr>
                            <a:t>1</a:t>
                          </a:r>
                          <a:endParaRPr lang="en-US" sz="2400" b="1" dirty="0">
                            <a:solidFill>
                              <a:schemeClr val="bg2">
                                <a:lumMod val="25000"/>
                              </a:schemeClr>
                            </a:solidFill>
                          </a:endParaRPr>
                        </a:p>
                      </p:txBody>
                    </p:sp>
                    <p:sp>
                      <p:nvSpPr>
                        <p:cNvPr id="53" name="TextBox 52"/>
                        <p:cNvSpPr txBox="1"/>
                        <p:nvPr/>
                      </p:nvSpPr>
                      <p:spPr>
                        <a:xfrm>
                          <a:off x="7493040" y="2917818"/>
                          <a:ext cx="1058877" cy="523220"/>
                        </a:xfrm>
                        <a:prstGeom prst="rect">
                          <a:avLst/>
                        </a:prstGeom>
                        <a:noFill/>
                      </p:spPr>
                      <p:txBody>
                        <a:bodyPr wrap="square" rtlCol="0">
                          <a:spAutoFit/>
                        </a:bodyPr>
                        <a:lstStyle/>
                        <a:p>
                          <a:r>
                            <a:rPr lang="en-US" sz="2800" b="1" dirty="0" smtClean="0">
                              <a:solidFill>
                                <a:schemeClr val="bg2">
                                  <a:lumMod val="25000"/>
                                </a:schemeClr>
                              </a:solidFill>
                            </a:rPr>
                            <a:t>0, </a:t>
                          </a:r>
                          <a:r>
                            <a:rPr lang="en-US" sz="2800" b="1" dirty="0" smtClean="0">
                              <a:solidFill>
                                <a:srgbClr val="C00000"/>
                              </a:solidFill>
                            </a:rPr>
                            <a:t>0</a:t>
                          </a:r>
                          <a:endParaRPr lang="en-US" sz="2400" b="1" dirty="0">
                            <a:solidFill>
                              <a:schemeClr val="bg2">
                                <a:lumMod val="25000"/>
                              </a:schemeClr>
                            </a:solidFill>
                          </a:endParaRPr>
                        </a:p>
                      </p:txBody>
                    </p:sp>
                    <p:sp>
                      <p:nvSpPr>
                        <p:cNvPr id="54" name="TextBox 53"/>
                        <p:cNvSpPr txBox="1"/>
                        <p:nvPr/>
                      </p:nvSpPr>
                      <p:spPr>
                        <a:xfrm>
                          <a:off x="7420014" y="4451364"/>
                          <a:ext cx="1058877" cy="523220"/>
                        </a:xfrm>
                        <a:prstGeom prst="rect">
                          <a:avLst/>
                        </a:prstGeom>
                        <a:noFill/>
                      </p:spPr>
                      <p:txBody>
                        <a:bodyPr wrap="square" rtlCol="0">
                          <a:spAutoFit/>
                        </a:bodyPr>
                        <a:lstStyle/>
                        <a:p>
                          <a:r>
                            <a:rPr lang="en-US" sz="2800" b="1" dirty="0" smtClean="0">
                              <a:solidFill>
                                <a:schemeClr val="bg2">
                                  <a:lumMod val="25000"/>
                                </a:schemeClr>
                              </a:solidFill>
                            </a:rPr>
                            <a:t>1, </a:t>
                          </a:r>
                          <a:r>
                            <a:rPr lang="en-US" sz="2800" b="1" dirty="0" smtClean="0">
                              <a:solidFill>
                                <a:srgbClr val="C00000"/>
                              </a:solidFill>
                            </a:rPr>
                            <a:t>0</a:t>
                          </a:r>
                          <a:endParaRPr lang="en-US" sz="2400" b="1" dirty="0">
                            <a:solidFill>
                              <a:schemeClr val="bg2">
                                <a:lumMod val="25000"/>
                              </a:schemeClr>
                            </a:solidFill>
                          </a:endParaRPr>
                        </a:p>
                      </p:txBody>
                    </p:sp>
                    <p:sp>
                      <p:nvSpPr>
                        <p:cNvPr id="55" name="TextBox 54"/>
                        <p:cNvSpPr txBox="1"/>
                        <p:nvPr/>
                      </p:nvSpPr>
                      <p:spPr>
                        <a:xfrm>
                          <a:off x="7456527" y="6130962"/>
                          <a:ext cx="1058877" cy="523220"/>
                        </a:xfrm>
                        <a:prstGeom prst="rect">
                          <a:avLst/>
                        </a:prstGeom>
                        <a:noFill/>
                      </p:spPr>
                      <p:txBody>
                        <a:bodyPr wrap="square" rtlCol="0">
                          <a:spAutoFit/>
                        </a:bodyPr>
                        <a:lstStyle/>
                        <a:p>
                          <a:r>
                            <a:rPr lang="en-US" sz="2800" b="1" dirty="0" smtClean="0">
                              <a:solidFill>
                                <a:schemeClr val="bg2">
                                  <a:lumMod val="25000"/>
                                </a:schemeClr>
                              </a:solidFill>
                            </a:rPr>
                            <a:t>1, </a:t>
                          </a:r>
                          <a:r>
                            <a:rPr lang="en-US" sz="2800" b="1" dirty="0" smtClean="0">
                              <a:solidFill>
                                <a:srgbClr val="C00000"/>
                              </a:solidFill>
                            </a:rPr>
                            <a:t>2</a:t>
                          </a:r>
                          <a:endParaRPr lang="en-US" sz="2400" b="1" dirty="0">
                            <a:solidFill>
                              <a:schemeClr val="bg2">
                                <a:lumMod val="25000"/>
                              </a:schemeClr>
                            </a:solidFill>
                          </a:endParaRPr>
                        </a:p>
                      </p:txBody>
                    </p:sp>
                    <p:grpSp>
                      <p:nvGrpSpPr>
                        <p:cNvPr id="74" name="Group 73"/>
                        <p:cNvGrpSpPr/>
                        <p:nvPr/>
                      </p:nvGrpSpPr>
                      <p:grpSpPr>
                        <a:xfrm>
                          <a:off x="993726" y="1457298"/>
                          <a:ext cx="6520249" cy="4965770"/>
                          <a:chOff x="993726" y="1457298"/>
                          <a:chExt cx="6520249" cy="4965770"/>
                        </a:xfrm>
                      </p:grpSpPr>
                      <p:grpSp>
                        <p:nvGrpSpPr>
                          <p:cNvPr id="6" name="Group 18"/>
                          <p:cNvGrpSpPr/>
                          <p:nvPr/>
                        </p:nvGrpSpPr>
                        <p:grpSpPr>
                          <a:xfrm rot="16200000">
                            <a:off x="5878678" y="1538115"/>
                            <a:ext cx="1716113" cy="1554480"/>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2563785" y="2333610"/>
                            <a:ext cx="3395708" cy="3249659"/>
                            <a:chOff x="2527272" y="2004992"/>
                            <a:chExt cx="3395708" cy="3249659"/>
                          </a:xfrm>
                        </p:grpSpPr>
                        <p:sp>
                          <p:nvSpPr>
                            <p:cNvPr id="30" name="Oval 29"/>
                            <p:cNvSpPr/>
                            <p:nvPr/>
                          </p:nvSpPr>
                          <p:spPr>
                            <a:xfrm>
                              <a:off x="4097331" y="3502026"/>
                              <a:ext cx="255591" cy="255591"/>
                            </a:xfrm>
                            <a:prstGeom prst="ellipse">
                              <a:avLst/>
                            </a:prstGeom>
                            <a:solidFill>
                              <a:srgbClr val="FFCC66"/>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 name="Straight Connector 31"/>
                            <p:cNvCxnSpPr/>
                            <p:nvPr/>
                          </p:nvCxnSpPr>
                          <p:spPr>
                            <a:xfrm rot="5400000" flipH="1" flipV="1">
                              <a:off x="3487872" y="2723991"/>
                              <a:ext cx="1458419" cy="20422"/>
                            </a:xfrm>
                            <a:prstGeom prst="line">
                              <a:avLst/>
                            </a:prstGeom>
                            <a:ln w="50800">
                              <a:solidFill>
                                <a:srgbClr val="FFCC66"/>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flipH="1" flipV="1">
                              <a:off x="3484479" y="4480008"/>
                              <a:ext cx="1463040" cy="18258"/>
                            </a:xfrm>
                            <a:prstGeom prst="line">
                              <a:avLst/>
                            </a:prstGeom>
                            <a:ln w="50800">
                              <a:solidFill>
                                <a:srgbClr val="FFCC66"/>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0800000" flipV="1">
                              <a:off x="4243383" y="2004993"/>
                              <a:ext cx="1679597" cy="1"/>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0800000" flipV="1">
                              <a:off x="2527272" y="2004993"/>
                              <a:ext cx="1679597" cy="1"/>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0800000" flipV="1">
                              <a:off x="4206870" y="5254650"/>
                              <a:ext cx="1679597" cy="1"/>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0800000" flipV="1">
                              <a:off x="2527272" y="5254650"/>
                              <a:ext cx="1679597" cy="1"/>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18"/>
                          <p:cNvGrpSpPr/>
                          <p:nvPr/>
                        </p:nvGrpSpPr>
                        <p:grpSpPr>
                          <a:xfrm rot="16200000">
                            <a:off x="5842165" y="4787771"/>
                            <a:ext cx="1716113" cy="1554480"/>
                            <a:chOff x="2892402" y="2333610"/>
                            <a:chExt cx="2263807" cy="1497032"/>
                          </a:xfrm>
                        </p:grpSpPr>
                        <p:cxnSp>
                          <p:nvCxnSpPr>
                            <p:cNvPr id="50" name="Straight Connector 4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6" name="Group 18"/>
                          <p:cNvGrpSpPr/>
                          <p:nvPr/>
                        </p:nvGrpSpPr>
                        <p:grpSpPr>
                          <a:xfrm rot="16200000" flipV="1">
                            <a:off x="912910" y="1538116"/>
                            <a:ext cx="1716112" cy="1554480"/>
                            <a:chOff x="2892402" y="2333610"/>
                            <a:chExt cx="2263807" cy="1497032"/>
                          </a:xfrm>
                        </p:grpSpPr>
                        <p:cxnSp>
                          <p:nvCxnSpPr>
                            <p:cNvPr id="57" name="Straight Connector 56"/>
                            <p:cNvCxnSpPr/>
                            <p:nvPr/>
                          </p:nvCxnSpPr>
                          <p:spPr>
                            <a:xfrm rot="5400000">
                              <a:off x="2691582" y="2534430"/>
                              <a:ext cx="1497032" cy="1095391"/>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9" name="Group 18"/>
                          <p:cNvGrpSpPr/>
                          <p:nvPr/>
                        </p:nvGrpSpPr>
                        <p:grpSpPr>
                          <a:xfrm rot="16200000" flipV="1">
                            <a:off x="912909" y="4787772"/>
                            <a:ext cx="1716113" cy="1554480"/>
                            <a:chOff x="2892402" y="2333610"/>
                            <a:chExt cx="2263807" cy="1497032"/>
                          </a:xfrm>
                        </p:grpSpPr>
                        <p:cxnSp>
                          <p:nvCxnSpPr>
                            <p:cNvPr id="60" name="Straight Connector 5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62" name="TextBox 61"/>
                        <p:cNvSpPr txBox="1"/>
                        <p:nvPr/>
                      </p:nvSpPr>
                      <p:spPr>
                        <a:xfrm>
                          <a:off x="0" y="1238220"/>
                          <a:ext cx="1066752" cy="523220"/>
                        </a:xfrm>
                        <a:prstGeom prst="rect">
                          <a:avLst/>
                        </a:prstGeom>
                        <a:noFill/>
                      </p:spPr>
                      <p:txBody>
                        <a:bodyPr wrap="square" rtlCol="0">
                          <a:spAutoFit/>
                        </a:bodyPr>
                        <a:lstStyle/>
                        <a:p>
                          <a:pPr algn="r"/>
                          <a:r>
                            <a:rPr lang="en-US" sz="2800" b="1" dirty="0" smtClean="0">
                              <a:solidFill>
                                <a:schemeClr val="bg2">
                                  <a:lumMod val="25000"/>
                                </a:schemeClr>
                              </a:solidFill>
                            </a:rPr>
                            <a:t>1, </a:t>
                          </a:r>
                          <a:r>
                            <a:rPr lang="en-US" sz="2800" b="1" dirty="0" smtClean="0">
                              <a:solidFill>
                                <a:srgbClr val="C00000"/>
                              </a:solidFill>
                            </a:rPr>
                            <a:t>3</a:t>
                          </a:r>
                          <a:endParaRPr lang="en-US" sz="2400" b="1" dirty="0">
                            <a:solidFill>
                              <a:schemeClr val="bg2">
                                <a:lumMod val="25000"/>
                              </a:schemeClr>
                            </a:solidFill>
                          </a:endParaRPr>
                        </a:p>
                      </p:txBody>
                    </p:sp>
                    <p:sp>
                      <p:nvSpPr>
                        <p:cNvPr id="63" name="TextBox 62"/>
                        <p:cNvSpPr txBox="1"/>
                        <p:nvPr/>
                      </p:nvSpPr>
                      <p:spPr>
                        <a:xfrm>
                          <a:off x="0" y="2917818"/>
                          <a:ext cx="1066752" cy="523220"/>
                        </a:xfrm>
                        <a:prstGeom prst="rect">
                          <a:avLst/>
                        </a:prstGeom>
                        <a:noFill/>
                      </p:spPr>
                      <p:txBody>
                        <a:bodyPr wrap="square" rtlCol="0">
                          <a:spAutoFit/>
                        </a:bodyPr>
                        <a:lstStyle/>
                        <a:p>
                          <a:pPr algn="r"/>
                          <a:r>
                            <a:rPr lang="en-US" sz="2800" b="1" dirty="0" smtClean="0">
                              <a:solidFill>
                                <a:schemeClr val="bg2">
                                  <a:lumMod val="25000"/>
                                </a:schemeClr>
                              </a:solidFill>
                            </a:rPr>
                            <a:t>4, </a:t>
                          </a:r>
                          <a:r>
                            <a:rPr lang="en-US" sz="2800" b="1" dirty="0" smtClean="0">
                              <a:solidFill>
                                <a:srgbClr val="C00000"/>
                              </a:solidFill>
                            </a:rPr>
                            <a:t>0</a:t>
                          </a:r>
                          <a:endParaRPr lang="en-US" sz="2400" b="1" dirty="0">
                            <a:solidFill>
                              <a:schemeClr val="bg2">
                                <a:lumMod val="25000"/>
                              </a:schemeClr>
                            </a:solidFill>
                          </a:endParaRPr>
                        </a:p>
                      </p:txBody>
                    </p:sp>
                    <p:sp>
                      <p:nvSpPr>
                        <p:cNvPr id="64" name="TextBox 63"/>
                        <p:cNvSpPr txBox="1"/>
                        <p:nvPr/>
                      </p:nvSpPr>
                      <p:spPr>
                        <a:xfrm>
                          <a:off x="0" y="4451364"/>
                          <a:ext cx="1066752" cy="523220"/>
                        </a:xfrm>
                        <a:prstGeom prst="rect">
                          <a:avLst/>
                        </a:prstGeom>
                        <a:noFill/>
                      </p:spPr>
                      <p:txBody>
                        <a:bodyPr wrap="square" rtlCol="0">
                          <a:spAutoFit/>
                        </a:bodyPr>
                        <a:lstStyle/>
                        <a:p>
                          <a:pPr algn="r"/>
                          <a:r>
                            <a:rPr lang="en-US" sz="2800" b="1" dirty="0" smtClean="0">
                              <a:solidFill>
                                <a:schemeClr val="bg2">
                                  <a:lumMod val="25000"/>
                                </a:schemeClr>
                              </a:solidFill>
                            </a:rPr>
                            <a:t>2, </a:t>
                          </a:r>
                          <a:r>
                            <a:rPr lang="en-US" sz="2800" b="1" dirty="0" smtClean="0">
                              <a:solidFill>
                                <a:srgbClr val="C00000"/>
                              </a:solidFill>
                            </a:rPr>
                            <a:t>4</a:t>
                          </a:r>
                          <a:endParaRPr lang="en-US" sz="2400" b="1" dirty="0">
                            <a:solidFill>
                              <a:schemeClr val="bg2">
                                <a:lumMod val="25000"/>
                              </a:schemeClr>
                            </a:solidFill>
                          </a:endParaRPr>
                        </a:p>
                      </p:txBody>
                    </p:sp>
                    <p:sp>
                      <p:nvSpPr>
                        <p:cNvPr id="65" name="TextBox 64"/>
                        <p:cNvSpPr txBox="1"/>
                        <p:nvPr/>
                      </p:nvSpPr>
                      <p:spPr>
                        <a:xfrm>
                          <a:off x="0" y="6130962"/>
                          <a:ext cx="1066752" cy="523220"/>
                        </a:xfrm>
                        <a:prstGeom prst="rect">
                          <a:avLst/>
                        </a:prstGeom>
                        <a:noFill/>
                      </p:spPr>
                      <p:txBody>
                        <a:bodyPr wrap="square" rtlCol="0">
                          <a:spAutoFit/>
                        </a:bodyPr>
                        <a:lstStyle/>
                        <a:p>
                          <a:pPr algn="r"/>
                          <a:r>
                            <a:rPr lang="en-US" sz="2800" b="1" dirty="0" smtClean="0">
                              <a:solidFill>
                                <a:schemeClr val="bg2">
                                  <a:lumMod val="25000"/>
                                </a:schemeClr>
                              </a:solidFill>
                            </a:rPr>
                            <a:t>0, </a:t>
                          </a:r>
                          <a:r>
                            <a:rPr lang="en-US" sz="2800" b="1" dirty="0" smtClean="0">
                              <a:solidFill>
                                <a:srgbClr val="C00000"/>
                              </a:solidFill>
                            </a:rPr>
                            <a:t>1</a:t>
                          </a:r>
                          <a:endParaRPr lang="en-US" sz="2400" b="1" dirty="0">
                            <a:solidFill>
                              <a:schemeClr val="bg2">
                                <a:lumMod val="25000"/>
                              </a:schemeClr>
                            </a:solidFill>
                          </a:endParaRPr>
                        </a:p>
                      </p:txBody>
                    </p:sp>
                  </p:grpSp>
                  <p:grpSp>
                    <p:nvGrpSpPr>
                      <p:cNvPr id="120" name="Group 119"/>
                      <p:cNvGrpSpPr/>
                      <p:nvPr/>
                    </p:nvGrpSpPr>
                    <p:grpSpPr>
                      <a:xfrm>
                        <a:off x="4673664" y="1931967"/>
                        <a:ext cx="937722" cy="3711322"/>
                        <a:chOff x="4673664" y="1931967"/>
                        <a:chExt cx="937722" cy="3711322"/>
                      </a:xfrm>
                    </p:grpSpPr>
                    <p:sp>
                      <p:nvSpPr>
                        <p:cNvPr id="16" name="TextBox 15"/>
                        <p:cNvSpPr txBox="1"/>
                        <p:nvPr/>
                      </p:nvSpPr>
                      <p:spPr>
                        <a:xfrm>
                          <a:off x="4673664" y="1931967"/>
                          <a:ext cx="901209" cy="461665"/>
                        </a:xfrm>
                        <a:prstGeom prst="rect">
                          <a:avLst/>
                        </a:prstGeom>
                        <a:noFill/>
                      </p:spPr>
                      <p:txBody>
                        <a:bodyPr wrap="none" rtlCol="0">
                          <a:spAutoFit/>
                        </a:bodyPr>
                        <a:lstStyle/>
                        <a:p>
                          <a:r>
                            <a:rPr lang="en-US" sz="2400" b="1" dirty="0" smtClean="0">
                              <a:solidFill>
                                <a:schemeClr val="bg2">
                                  <a:lumMod val="25000"/>
                                </a:schemeClr>
                              </a:solidFill>
                            </a:rPr>
                            <a:t>LOW</a:t>
                          </a:r>
                          <a:endParaRPr lang="en-US" b="1" dirty="0">
                            <a:solidFill>
                              <a:schemeClr val="bg2">
                                <a:lumMod val="25000"/>
                              </a:schemeClr>
                            </a:solidFill>
                          </a:endParaRPr>
                        </a:p>
                      </p:txBody>
                    </p:sp>
                    <p:sp>
                      <p:nvSpPr>
                        <p:cNvPr id="117" name="TextBox 116"/>
                        <p:cNvSpPr txBox="1"/>
                        <p:nvPr/>
                      </p:nvSpPr>
                      <p:spPr>
                        <a:xfrm>
                          <a:off x="4710177" y="5181624"/>
                          <a:ext cx="901209" cy="461665"/>
                        </a:xfrm>
                        <a:prstGeom prst="rect">
                          <a:avLst/>
                        </a:prstGeom>
                        <a:noFill/>
                      </p:spPr>
                      <p:txBody>
                        <a:bodyPr wrap="none" rtlCol="0">
                          <a:spAutoFit/>
                        </a:bodyPr>
                        <a:lstStyle/>
                        <a:p>
                          <a:r>
                            <a:rPr lang="en-US" sz="2400" b="1" dirty="0" smtClean="0">
                              <a:solidFill>
                                <a:schemeClr val="bg2">
                                  <a:lumMod val="25000"/>
                                </a:schemeClr>
                              </a:solidFill>
                            </a:rPr>
                            <a:t>LOW</a:t>
                          </a:r>
                          <a:endParaRPr lang="en-US" b="1" dirty="0">
                            <a:solidFill>
                              <a:schemeClr val="bg2">
                                <a:lumMod val="25000"/>
                              </a:schemeClr>
                            </a:solidFill>
                          </a:endParaRPr>
                        </a:p>
                      </p:txBody>
                    </p:sp>
                  </p:grpSp>
                </p:grpSp>
              </p:grpSp>
              <p:grpSp>
                <p:nvGrpSpPr>
                  <p:cNvPr id="92" name="Group 91"/>
                  <p:cNvGrpSpPr/>
                  <p:nvPr/>
                </p:nvGrpSpPr>
                <p:grpSpPr>
                  <a:xfrm>
                    <a:off x="2344707" y="2187558"/>
                    <a:ext cx="3760839" cy="3541761"/>
                    <a:chOff x="2344707" y="2187558"/>
                    <a:chExt cx="3760839" cy="3541761"/>
                  </a:xfrm>
                </p:grpSpPr>
                <p:grpSp>
                  <p:nvGrpSpPr>
                    <p:cNvPr id="91" name="Group 90"/>
                    <p:cNvGrpSpPr/>
                    <p:nvPr/>
                  </p:nvGrpSpPr>
                  <p:grpSpPr>
                    <a:xfrm>
                      <a:off x="4133844" y="2224071"/>
                      <a:ext cx="255591" cy="3505248"/>
                      <a:chOff x="4133844" y="2224071"/>
                      <a:chExt cx="255591" cy="3505248"/>
                    </a:xfrm>
                  </p:grpSpPr>
                  <p:sp>
                    <p:nvSpPr>
                      <p:cNvPr id="84" name="Oval 83"/>
                      <p:cNvSpPr/>
                      <p:nvPr/>
                    </p:nvSpPr>
                    <p:spPr>
                      <a:xfrm>
                        <a:off x="4133844" y="2224071"/>
                        <a:ext cx="255591" cy="255591"/>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Oval 84"/>
                      <p:cNvSpPr/>
                      <p:nvPr/>
                    </p:nvSpPr>
                    <p:spPr>
                      <a:xfrm>
                        <a:off x="4133844" y="5473728"/>
                        <a:ext cx="255591" cy="255591"/>
                      </a:xfrm>
                      <a:prstGeom prst="ellipse">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0" name="Group 89"/>
                    <p:cNvGrpSpPr/>
                    <p:nvPr/>
                  </p:nvGrpSpPr>
                  <p:grpSpPr>
                    <a:xfrm>
                      <a:off x="2344707" y="2187558"/>
                      <a:ext cx="3760839" cy="3541761"/>
                      <a:chOff x="2344707" y="2187558"/>
                      <a:chExt cx="3760839" cy="3541761"/>
                    </a:xfrm>
                    <a:solidFill>
                      <a:srgbClr val="C00000"/>
                    </a:solidFill>
                  </p:grpSpPr>
                  <p:sp>
                    <p:nvSpPr>
                      <p:cNvPr id="86" name="Oval 85"/>
                      <p:cNvSpPr/>
                      <p:nvPr/>
                    </p:nvSpPr>
                    <p:spPr>
                      <a:xfrm>
                        <a:off x="2381220" y="5473728"/>
                        <a:ext cx="255591" cy="255591"/>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Oval 86"/>
                      <p:cNvSpPr/>
                      <p:nvPr/>
                    </p:nvSpPr>
                    <p:spPr>
                      <a:xfrm>
                        <a:off x="2344707" y="2187558"/>
                        <a:ext cx="255591" cy="255591"/>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Oval 87"/>
                      <p:cNvSpPr/>
                      <p:nvPr/>
                    </p:nvSpPr>
                    <p:spPr>
                      <a:xfrm>
                        <a:off x="5813442" y="5473728"/>
                        <a:ext cx="255591" cy="255591"/>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Oval 88"/>
                      <p:cNvSpPr/>
                      <p:nvPr/>
                    </p:nvSpPr>
                    <p:spPr>
                      <a:xfrm>
                        <a:off x="5849955" y="2187558"/>
                        <a:ext cx="255591" cy="255591"/>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grpSp>
        <p:grpSp>
          <p:nvGrpSpPr>
            <p:cNvPr id="135" name="Group 134"/>
            <p:cNvGrpSpPr/>
            <p:nvPr/>
          </p:nvGrpSpPr>
          <p:grpSpPr>
            <a:xfrm>
              <a:off x="2709837" y="1822428"/>
              <a:ext cx="3622662" cy="4295530"/>
              <a:chOff x="2709837" y="1822428"/>
              <a:chExt cx="3622662" cy="4295530"/>
            </a:xfrm>
          </p:grpSpPr>
          <p:grpSp>
            <p:nvGrpSpPr>
              <p:cNvPr id="133" name="Group 132"/>
              <p:cNvGrpSpPr/>
              <p:nvPr/>
            </p:nvGrpSpPr>
            <p:grpSpPr>
              <a:xfrm>
                <a:off x="2709837" y="2297097"/>
                <a:ext cx="3622662" cy="3784348"/>
                <a:chOff x="2709837" y="2297097"/>
                <a:chExt cx="3622662" cy="3784348"/>
              </a:xfrm>
            </p:grpSpPr>
            <p:sp>
              <p:nvSpPr>
                <p:cNvPr id="127" name="TextBox 126"/>
                <p:cNvSpPr txBox="1"/>
                <p:nvPr/>
              </p:nvSpPr>
              <p:spPr>
                <a:xfrm>
                  <a:off x="2709837" y="5619780"/>
                  <a:ext cx="701622" cy="461665"/>
                </a:xfrm>
                <a:prstGeom prst="rect">
                  <a:avLst/>
                </a:prstGeom>
                <a:noFill/>
              </p:spPr>
              <p:txBody>
                <a:bodyPr wrap="square" rtlCol="0">
                  <a:spAutoFit/>
                </a:bodyPr>
                <a:lstStyle/>
                <a:p>
                  <a:pPr algn="ctr"/>
                  <a:r>
                    <a:rPr lang="en-US" sz="2400" b="1" dirty="0" smtClean="0">
                      <a:solidFill>
                        <a:srgbClr val="C00000"/>
                      </a:solidFill>
                    </a:rPr>
                    <a:t>P2</a:t>
                  </a:r>
                  <a:endParaRPr lang="en-US" b="1" dirty="0">
                    <a:solidFill>
                      <a:srgbClr val="C00000"/>
                    </a:solidFill>
                  </a:endParaRPr>
                </a:p>
              </p:txBody>
            </p:sp>
            <p:sp>
              <p:nvSpPr>
                <p:cNvPr id="128" name="TextBox 127"/>
                <p:cNvSpPr txBox="1"/>
                <p:nvPr/>
              </p:nvSpPr>
              <p:spPr>
                <a:xfrm>
                  <a:off x="2709837" y="2297097"/>
                  <a:ext cx="701622" cy="461665"/>
                </a:xfrm>
                <a:prstGeom prst="rect">
                  <a:avLst/>
                </a:prstGeom>
                <a:noFill/>
              </p:spPr>
              <p:txBody>
                <a:bodyPr wrap="square" rtlCol="0">
                  <a:spAutoFit/>
                </a:bodyPr>
                <a:lstStyle/>
                <a:p>
                  <a:pPr algn="ctr"/>
                  <a:r>
                    <a:rPr lang="en-US" sz="2400" b="1" dirty="0" smtClean="0">
                      <a:solidFill>
                        <a:srgbClr val="C00000"/>
                      </a:solidFill>
                    </a:rPr>
                    <a:t>P2</a:t>
                  </a:r>
                  <a:endParaRPr lang="en-US" b="1" dirty="0">
                    <a:solidFill>
                      <a:srgbClr val="C00000"/>
                    </a:solidFill>
                  </a:endParaRPr>
                </a:p>
              </p:txBody>
            </p:sp>
            <p:sp>
              <p:nvSpPr>
                <p:cNvPr id="129" name="TextBox 128"/>
                <p:cNvSpPr txBox="1"/>
                <p:nvPr/>
              </p:nvSpPr>
              <p:spPr>
                <a:xfrm>
                  <a:off x="5594364" y="2297097"/>
                  <a:ext cx="701622" cy="461665"/>
                </a:xfrm>
                <a:prstGeom prst="rect">
                  <a:avLst/>
                </a:prstGeom>
                <a:noFill/>
              </p:spPr>
              <p:txBody>
                <a:bodyPr wrap="square" rtlCol="0">
                  <a:spAutoFit/>
                </a:bodyPr>
                <a:lstStyle/>
                <a:p>
                  <a:pPr algn="ctr"/>
                  <a:r>
                    <a:rPr lang="en-US" sz="2400" b="1" dirty="0" smtClean="0">
                      <a:solidFill>
                        <a:srgbClr val="C00000"/>
                      </a:solidFill>
                    </a:rPr>
                    <a:t>P2</a:t>
                  </a:r>
                  <a:endParaRPr lang="en-US" b="1" dirty="0">
                    <a:solidFill>
                      <a:srgbClr val="C00000"/>
                    </a:solidFill>
                  </a:endParaRPr>
                </a:p>
              </p:txBody>
            </p:sp>
            <p:sp>
              <p:nvSpPr>
                <p:cNvPr id="130" name="TextBox 129"/>
                <p:cNvSpPr txBox="1"/>
                <p:nvPr/>
              </p:nvSpPr>
              <p:spPr>
                <a:xfrm>
                  <a:off x="5630877" y="5619780"/>
                  <a:ext cx="701622" cy="461665"/>
                </a:xfrm>
                <a:prstGeom prst="rect">
                  <a:avLst/>
                </a:prstGeom>
                <a:noFill/>
              </p:spPr>
              <p:txBody>
                <a:bodyPr wrap="square" rtlCol="0">
                  <a:spAutoFit/>
                </a:bodyPr>
                <a:lstStyle/>
                <a:p>
                  <a:pPr algn="ctr"/>
                  <a:r>
                    <a:rPr lang="en-US" sz="2400" b="1" dirty="0" smtClean="0">
                      <a:solidFill>
                        <a:srgbClr val="C00000"/>
                      </a:solidFill>
                    </a:rPr>
                    <a:t>P2</a:t>
                  </a:r>
                  <a:endParaRPr lang="en-US" b="1" dirty="0">
                    <a:solidFill>
                      <a:srgbClr val="C00000"/>
                    </a:solidFill>
                  </a:endParaRPr>
                </a:p>
              </p:txBody>
            </p:sp>
          </p:grpSp>
          <p:grpSp>
            <p:nvGrpSpPr>
              <p:cNvPr id="134" name="Group 133"/>
              <p:cNvGrpSpPr/>
              <p:nvPr/>
            </p:nvGrpSpPr>
            <p:grpSpPr>
              <a:xfrm>
                <a:off x="4206870" y="1822428"/>
                <a:ext cx="701622" cy="4295530"/>
                <a:chOff x="4206870" y="1822428"/>
                <a:chExt cx="701622" cy="4295530"/>
              </a:xfrm>
            </p:grpSpPr>
            <p:sp>
              <p:nvSpPr>
                <p:cNvPr id="131" name="TextBox 130"/>
                <p:cNvSpPr txBox="1"/>
                <p:nvPr/>
              </p:nvSpPr>
              <p:spPr>
                <a:xfrm>
                  <a:off x="4206870" y="5656293"/>
                  <a:ext cx="701622" cy="461665"/>
                </a:xfrm>
                <a:prstGeom prst="rect">
                  <a:avLst/>
                </a:prstGeom>
                <a:noFill/>
              </p:spPr>
              <p:txBody>
                <a:bodyPr wrap="square" rtlCol="0">
                  <a:spAutoFit/>
                </a:bodyPr>
                <a:lstStyle/>
                <a:p>
                  <a:pPr algn="ctr"/>
                  <a:r>
                    <a:rPr lang="en-US" sz="2400" b="1" dirty="0" smtClean="0">
                      <a:solidFill>
                        <a:schemeClr val="bg2">
                          <a:lumMod val="10000"/>
                        </a:schemeClr>
                      </a:solidFill>
                    </a:rPr>
                    <a:t>P1</a:t>
                  </a:r>
                  <a:endParaRPr lang="en-US" b="1" dirty="0">
                    <a:solidFill>
                      <a:schemeClr val="bg2">
                        <a:lumMod val="10000"/>
                      </a:schemeClr>
                    </a:solidFill>
                  </a:endParaRPr>
                </a:p>
              </p:txBody>
            </p:sp>
            <p:sp>
              <p:nvSpPr>
                <p:cNvPr id="132" name="TextBox 131"/>
                <p:cNvSpPr txBox="1"/>
                <p:nvPr/>
              </p:nvSpPr>
              <p:spPr>
                <a:xfrm>
                  <a:off x="4206870" y="1822428"/>
                  <a:ext cx="701622" cy="461665"/>
                </a:xfrm>
                <a:prstGeom prst="rect">
                  <a:avLst/>
                </a:prstGeom>
                <a:noFill/>
              </p:spPr>
              <p:txBody>
                <a:bodyPr wrap="square" rtlCol="0">
                  <a:spAutoFit/>
                </a:bodyPr>
                <a:lstStyle/>
                <a:p>
                  <a:pPr algn="ctr"/>
                  <a:r>
                    <a:rPr lang="en-US" sz="2400" b="1" dirty="0" smtClean="0">
                      <a:solidFill>
                        <a:schemeClr val="bg2">
                          <a:lumMod val="10000"/>
                        </a:schemeClr>
                      </a:solidFill>
                    </a:rPr>
                    <a:t>P1</a:t>
                  </a:r>
                  <a:endParaRPr lang="en-US" b="1" dirty="0">
                    <a:solidFill>
                      <a:schemeClr val="bg2">
                        <a:lumMod val="10000"/>
                      </a:schemeClr>
                    </a:solidFill>
                  </a:endParaRPr>
                </a:p>
              </p:txBody>
            </p:sp>
          </p:grpSp>
        </p:grpSp>
      </p:grpSp>
      <p:sp>
        <p:nvSpPr>
          <p:cNvPr id="137" name="TextBox 136"/>
          <p:cNvSpPr txBox="1"/>
          <p:nvPr/>
        </p:nvSpPr>
        <p:spPr>
          <a:xfrm>
            <a:off x="3257532" y="5181624"/>
            <a:ext cx="954107" cy="461665"/>
          </a:xfrm>
          <a:prstGeom prst="rect">
            <a:avLst/>
          </a:prstGeom>
          <a:noFill/>
        </p:spPr>
        <p:txBody>
          <a:bodyPr wrap="none" rtlCol="0">
            <a:spAutoFit/>
          </a:bodyPr>
          <a:lstStyle/>
          <a:p>
            <a:r>
              <a:rPr lang="en-US" sz="2400" b="1" dirty="0" smtClean="0">
                <a:solidFill>
                  <a:schemeClr val="bg2">
                    <a:lumMod val="25000"/>
                  </a:schemeClr>
                </a:solidFill>
              </a:rPr>
              <a:t>HIGH</a:t>
            </a:r>
            <a:endParaRPr lang="en-US" b="1" dirty="0">
              <a:solidFill>
                <a:schemeClr val="bg2">
                  <a:lumMod val="25000"/>
                </a:schemeClr>
              </a:solidFill>
            </a:endParaRPr>
          </a:p>
        </p:txBody>
      </p:sp>
      <p:sp>
        <p:nvSpPr>
          <p:cNvPr id="138" name="TextBox 137"/>
          <p:cNvSpPr txBox="1"/>
          <p:nvPr/>
        </p:nvSpPr>
        <p:spPr>
          <a:xfrm>
            <a:off x="3257532" y="1931967"/>
            <a:ext cx="954107" cy="461665"/>
          </a:xfrm>
          <a:prstGeom prst="rect">
            <a:avLst/>
          </a:prstGeom>
          <a:noFill/>
        </p:spPr>
        <p:txBody>
          <a:bodyPr wrap="none" rtlCol="0">
            <a:spAutoFit/>
          </a:bodyPr>
          <a:lstStyle/>
          <a:p>
            <a:r>
              <a:rPr lang="en-US" sz="2400" b="1" dirty="0" smtClean="0">
                <a:solidFill>
                  <a:schemeClr val="bg2">
                    <a:lumMod val="25000"/>
                  </a:schemeClr>
                </a:solidFill>
              </a:rPr>
              <a:t>HIGH</a:t>
            </a:r>
            <a:endParaRPr lang="en-US" b="1"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kern="1200" dirty="0" smtClean="0">
                <a:solidFill>
                  <a:srgbClr val="FFFF00"/>
                </a:solidFill>
                <a:latin typeface="Arial" charset="0"/>
                <a:cs typeface="Arial" charset="0"/>
              </a:rPr>
              <a:t>Set of players: </a:t>
            </a:r>
            <a:r>
              <a:rPr lang="en-US" sz="2400" kern="1200" dirty="0" smtClean="0">
                <a:latin typeface="Arial" charset="0"/>
                <a:cs typeface="Arial" charset="0"/>
              </a:rPr>
              <a:t>player 1, player 2, (chance)</a:t>
            </a:r>
            <a:endParaRPr lang="en-US" sz="2400" kern="1200" dirty="0" smtClean="0">
              <a:solidFill>
                <a:srgbClr val="FFFF00"/>
              </a:solidFill>
              <a:latin typeface="Arial" charset="0"/>
              <a:cs typeface="Arial" charset="0"/>
            </a:endParaRPr>
          </a:p>
          <a:p>
            <a:pPr marL="342900" lvl="1" indent="-342900">
              <a:buFontTx/>
              <a:buChar char="•"/>
            </a:pPr>
            <a:r>
              <a:rPr lang="en-US" sz="2400" kern="1200" dirty="0" smtClean="0">
                <a:solidFill>
                  <a:srgbClr val="FFFF00"/>
                </a:solidFill>
                <a:latin typeface="Arial" charset="0"/>
                <a:cs typeface="Arial" charset="0"/>
              </a:rPr>
              <a:t>Terminal histories</a:t>
            </a:r>
            <a:r>
              <a:rPr lang="en-US" sz="2400" kern="1200" dirty="0" smtClean="0">
                <a:latin typeface="Arial" charset="0"/>
                <a:cs typeface="Arial" charset="0"/>
              </a:rPr>
              <a:t>: {</a:t>
            </a:r>
            <a:r>
              <a:rPr lang="en-US" sz="2400" kern="1200" dirty="0" err="1" smtClean="0">
                <a:latin typeface="Arial" charset="0"/>
                <a:cs typeface="Arial" charset="0"/>
              </a:rPr>
              <a:t>TypeX,High,Left</a:t>
            </a:r>
            <a:r>
              <a:rPr lang="en-US" sz="2400" kern="1200" dirty="0" smtClean="0">
                <a:latin typeface="Arial" charset="0"/>
                <a:cs typeface="Arial" charset="0"/>
              </a:rPr>
              <a:t>}, {</a:t>
            </a:r>
            <a:r>
              <a:rPr lang="en-US" sz="2400" kern="1200" dirty="0" err="1" smtClean="0">
                <a:latin typeface="Arial" charset="0"/>
                <a:cs typeface="Arial" charset="0"/>
              </a:rPr>
              <a:t>TypeX,High,Right</a:t>
            </a:r>
            <a:r>
              <a:rPr lang="en-US" sz="2400" kern="1200" dirty="0" smtClean="0">
                <a:latin typeface="Arial" charset="0"/>
                <a:cs typeface="Arial" charset="0"/>
              </a:rPr>
              <a:t>}, {</a:t>
            </a:r>
            <a:r>
              <a:rPr lang="en-US" sz="2400" kern="1200" dirty="0" err="1" smtClean="0">
                <a:latin typeface="Arial" charset="0"/>
                <a:cs typeface="Arial" charset="0"/>
              </a:rPr>
              <a:t>TypeX,Low,Left</a:t>
            </a:r>
            <a:r>
              <a:rPr lang="en-US" sz="2400" kern="1200" dirty="0" smtClean="0">
                <a:latin typeface="Arial" charset="0"/>
                <a:cs typeface="Arial" charset="0"/>
              </a:rPr>
              <a:t>}, {</a:t>
            </a:r>
            <a:r>
              <a:rPr lang="en-US" sz="2400" kern="1200" dirty="0" err="1" smtClean="0">
                <a:latin typeface="Arial" charset="0"/>
                <a:cs typeface="Arial" charset="0"/>
              </a:rPr>
              <a:t>TypeX,Low,Right</a:t>
            </a:r>
            <a:r>
              <a:rPr lang="en-US" sz="2400" kern="1200" dirty="0" smtClean="0">
                <a:latin typeface="Arial" charset="0"/>
                <a:cs typeface="Arial" charset="0"/>
              </a:rPr>
              <a:t>},</a:t>
            </a:r>
          </a:p>
          <a:p>
            <a:pPr marL="342900" lvl="1" indent="-342900">
              <a:buNone/>
            </a:pPr>
            <a:r>
              <a:rPr lang="en-US" sz="2400" kern="1200" dirty="0" smtClean="0">
                <a:latin typeface="Arial" charset="0"/>
                <a:cs typeface="Arial" charset="0"/>
              </a:rPr>
              <a:t>	{</a:t>
            </a:r>
            <a:r>
              <a:rPr lang="en-US" sz="2400" kern="1200" dirty="0" err="1" smtClean="0">
                <a:latin typeface="Arial" charset="0"/>
                <a:cs typeface="Arial" charset="0"/>
              </a:rPr>
              <a:t>TypeY,High,Left</a:t>
            </a:r>
            <a:r>
              <a:rPr lang="en-US" sz="2400" kern="1200" dirty="0" smtClean="0">
                <a:latin typeface="Arial" charset="0"/>
                <a:cs typeface="Arial" charset="0"/>
              </a:rPr>
              <a:t>}, {</a:t>
            </a:r>
            <a:r>
              <a:rPr lang="en-US" sz="2400" kern="1200" dirty="0" err="1" smtClean="0">
                <a:latin typeface="Arial" charset="0"/>
                <a:cs typeface="Arial" charset="0"/>
              </a:rPr>
              <a:t>TypeY,High,Right</a:t>
            </a:r>
            <a:r>
              <a:rPr lang="en-US" sz="2400" kern="1200" dirty="0" smtClean="0">
                <a:latin typeface="Arial" charset="0"/>
                <a:cs typeface="Arial" charset="0"/>
              </a:rPr>
              <a:t>}, {</a:t>
            </a:r>
            <a:r>
              <a:rPr lang="en-US" sz="2400" kern="1200" dirty="0" err="1" smtClean="0">
                <a:latin typeface="Arial" charset="0"/>
                <a:cs typeface="Arial" charset="0"/>
              </a:rPr>
              <a:t>TypeY,Low,Left</a:t>
            </a:r>
            <a:r>
              <a:rPr lang="en-US" sz="2400" kern="1200" dirty="0" smtClean="0">
                <a:latin typeface="Arial" charset="0"/>
                <a:cs typeface="Arial" charset="0"/>
              </a:rPr>
              <a:t>}, {</a:t>
            </a:r>
            <a:r>
              <a:rPr lang="en-US" sz="2400" kern="1200" dirty="0" err="1" smtClean="0">
                <a:latin typeface="Arial" charset="0"/>
                <a:cs typeface="Arial" charset="0"/>
              </a:rPr>
              <a:t>TypeY,Low,Right</a:t>
            </a:r>
            <a:r>
              <a:rPr lang="en-US" sz="2400" kern="1200" dirty="0" smtClean="0">
                <a:latin typeface="Arial" charset="0"/>
                <a:cs typeface="Arial" charset="0"/>
              </a:rPr>
              <a:t>},</a:t>
            </a:r>
          </a:p>
          <a:p>
            <a:r>
              <a:rPr lang="en-US" sz="2400" kern="1200" dirty="0" smtClean="0">
                <a:solidFill>
                  <a:srgbClr val="FFFF00"/>
                </a:solidFill>
                <a:latin typeface="Arial" charset="0"/>
                <a:cs typeface="Arial" charset="0"/>
              </a:rPr>
              <a:t>Player function: </a:t>
            </a:r>
            <a:r>
              <a:rPr lang="en-US" sz="2400" kern="1200" dirty="0" smtClean="0">
                <a:latin typeface="Arial" charset="0"/>
                <a:cs typeface="Arial" charset="0"/>
              </a:rPr>
              <a:t>P(ø)=Chance; P(</a:t>
            </a:r>
            <a:r>
              <a:rPr lang="en-US" sz="2400" kern="1200" dirty="0" err="1" smtClean="0">
                <a:latin typeface="Arial" charset="0"/>
                <a:cs typeface="Arial" charset="0"/>
              </a:rPr>
              <a:t>TypeX</a:t>
            </a:r>
            <a:r>
              <a:rPr lang="en-US" sz="2400" kern="1200" dirty="0" smtClean="0">
                <a:latin typeface="Arial" charset="0"/>
                <a:cs typeface="Arial" charset="0"/>
              </a:rPr>
              <a:t>)=1, P(</a:t>
            </a:r>
            <a:r>
              <a:rPr lang="en-US" sz="2400" kern="1200" dirty="0" err="1" smtClean="0">
                <a:latin typeface="Arial" charset="0"/>
                <a:cs typeface="Arial" charset="0"/>
              </a:rPr>
              <a:t>TypeY</a:t>
            </a:r>
            <a:r>
              <a:rPr lang="en-US" sz="2400" kern="1200" dirty="0" smtClean="0">
                <a:latin typeface="Arial" charset="0"/>
                <a:cs typeface="Arial" charset="0"/>
              </a:rPr>
              <a:t>)=1; P(</a:t>
            </a:r>
            <a:r>
              <a:rPr lang="en-US" sz="2400" kern="1200" dirty="0" err="1" smtClean="0">
                <a:latin typeface="Arial" charset="0"/>
                <a:cs typeface="Arial" charset="0"/>
              </a:rPr>
              <a:t>TypeX</a:t>
            </a:r>
            <a:r>
              <a:rPr lang="en-US" sz="2400" kern="1200" dirty="0" smtClean="0">
                <a:latin typeface="Arial" charset="0"/>
                <a:cs typeface="Arial" charset="0"/>
              </a:rPr>
              <a:t>, High)=2, P(</a:t>
            </a:r>
            <a:r>
              <a:rPr lang="en-US" sz="2400" kern="1200" dirty="0" err="1" smtClean="0">
                <a:latin typeface="Arial" charset="0"/>
                <a:cs typeface="Arial" charset="0"/>
              </a:rPr>
              <a:t>TypeX</a:t>
            </a:r>
            <a:r>
              <a:rPr lang="en-US" sz="2400" kern="1200" dirty="0" smtClean="0">
                <a:latin typeface="Arial" charset="0"/>
                <a:cs typeface="Arial" charset="0"/>
              </a:rPr>
              <a:t>, Low)=2, P(</a:t>
            </a:r>
            <a:r>
              <a:rPr lang="en-US" sz="2400" kern="1200" dirty="0" err="1" smtClean="0">
                <a:latin typeface="Arial" charset="0"/>
                <a:cs typeface="Arial" charset="0"/>
              </a:rPr>
              <a:t>TypeY</a:t>
            </a:r>
            <a:r>
              <a:rPr lang="en-US" sz="2400" kern="1200" dirty="0" smtClean="0">
                <a:latin typeface="Arial" charset="0"/>
                <a:cs typeface="Arial" charset="0"/>
              </a:rPr>
              <a:t>, High)=2, P(</a:t>
            </a:r>
            <a:r>
              <a:rPr lang="en-US" sz="2400" kern="1200" dirty="0" err="1" smtClean="0">
                <a:latin typeface="Arial" charset="0"/>
                <a:cs typeface="Arial" charset="0"/>
              </a:rPr>
              <a:t>TypeY</a:t>
            </a:r>
            <a:r>
              <a:rPr lang="en-US" sz="2400" kern="1200" dirty="0" smtClean="0">
                <a:latin typeface="Arial" charset="0"/>
                <a:cs typeface="Arial" charset="0"/>
              </a:rPr>
              <a:t>, Low)=2,</a:t>
            </a:r>
            <a:endParaRPr lang="en-US" sz="2400" kern="1200" dirty="0" smtClean="0">
              <a:solidFill>
                <a:srgbClr val="FFFF00"/>
              </a:solidFill>
              <a:latin typeface="Arial" charset="0"/>
              <a:cs typeface="Arial" charset="0"/>
            </a:endParaRPr>
          </a:p>
          <a:p>
            <a:r>
              <a:rPr lang="en-US" sz="2400" kern="1200" dirty="0" smtClean="0">
                <a:latin typeface="Arial" charset="0"/>
                <a:cs typeface="Arial" charset="0"/>
              </a:rPr>
              <a:t>“Chance” – </a:t>
            </a:r>
            <a:r>
              <a:rPr lang="en-US" sz="2400" kern="1200" dirty="0" err="1" smtClean="0">
                <a:latin typeface="Arial" charset="0"/>
                <a:cs typeface="Arial" charset="0"/>
              </a:rPr>
              <a:t>TypeX</a:t>
            </a:r>
            <a:r>
              <a:rPr lang="en-US" sz="2400" kern="1200" dirty="0" smtClean="0">
                <a:latin typeface="Arial" charset="0"/>
                <a:cs typeface="Arial" charset="0"/>
              </a:rPr>
              <a:t> = p ; </a:t>
            </a:r>
            <a:r>
              <a:rPr lang="en-US" sz="2400" kern="1200" dirty="0" err="1" smtClean="0">
                <a:latin typeface="Arial" charset="0"/>
                <a:cs typeface="Arial" charset="0"/>
              </a:rPr>
              <a:t>TypeY</a:t>
            </a:r>
            <a:r>
              <a:rPr lang="en-US" sz="2400" kern="1200" dirty="0" smtClean="0">
                <a:latin typeface="Arial" charset="0"/>
                <a:cs typeface="Arial" charset="0"/>
              </a:rPr>
              <a:t> = 1-p </a:t>
            </a:r>
          </a:p>
          <a:p>
            <a:r>
              <a:rPr lang="en-US" sz="2400" kern="1200" dirty="0" smtClean="0">
                <a:solidFill>
                  <a:srgbClr val="FFFF00"/>
                </a:solidFill>
                <a:latin typeface="Arial" charset="0"/>
                <a:cs typeface="Arial" charset="0"/>
              </a:rPr>
              <a:t>Information partition </a:t>
            </a:r>
            <a:r>
              <a:rPr lang="en-US" sz="2400" kern="1200" dirty="0" smtClean="0">
                <a:latin typeface="Arial" charset="0"/>
                <a:cs typeface="Arial" charset="0"/>
              </a:rPr>
              <a:t>– Player 1’s information partition contains two information set – {</a:t>
            </a:r>
            <a:r>
              <a:rPr lang="en-US" sz="2400" kern="1200" dirty="0" err="1" smtClean="0">
                <a:latin typeface="Arial" charset="0"/>
                <a:cs typeface="Arial" charset="0"/>
              </a:rPr>
              <a:t>TypeX</a:t>
            </a:r>
            <a:r>
              <a:rPr lang="en-US" sz="2400" kern="1200" dirty="0" smtClean="0">
                <a:latin typeface="Arial" charset="0"/>
                <a:cs typeface="Arial" charset="0"/>
              </a:rPr>
              <a:t>}, {</a:t>
            </a:r>
            <a:r>
              <a:rPr lang="en-US" sz="2400" kern="1200" dirty="0" err="1" smtClean="0">
                <a:latin typeface="Arial" charset="0"/>
                <a:cs typeface="Arial" charset="0"/>
              </a:rPr>
              <a:t>TypeY</a:t>
            </a:r>
            <a:r>
              <a:rPr lang="en-US" sz="2400" kern="1200" dirty="0" smtClean="0">
                <a:latin typeface="Arial" charset="0"/>
                <a:cs typeface="Arial" charset="0"/>
              </a:rPr>
              <a:t>} Player 2’s information partition contains also two information set – {{</a:t>
            </a:r>
            <a:r>
              <a:rPr lang="en-US" sz="2400" kern="1200" dirty="0" err="1" smtClean="0">
                <a:latin typeface="Arial" charset="0"/>
                <a:cs typeface="Arial" charset="0"/>
              </a:rPr>
              <a:t>TypeX,High</a:t>
            </a:r>
            <a:r>
              <a:rPr lang="en-US" sz="2400" kern="1200" dirty="0" smtClean="0">
                <a:latin typeface="Arial" charset="0"/>
                <a:cs typeface="Arial" charset="0"/>
              </a:rPr>
              <a:t>},{</a:t>
            </a:r>
            <a:r>
              <a:rPr lang="en-US" sz="2400" kern="1200" dirty="0" err="1" smtClean="0">
                <a:latin typeface="Arial" charset="0"/>
                <a:cs typeface="Arial" charset="0"/>
              </a:rPr>
              <a:t>TypeY,High</a:t>
            </a:r>
            <a:r>
              <a:rPr lang="en-US" sz="2400" kern="1200" dirty="0" smtClean="0">
                <a:latin typeface="Arial" charset="0"/>
                <a:cs typeface="Arial" charset="0"/>
              </a:rPr>
              <a:t>}}, {{</a:t>
            </a:r>
            <a:r>
              <a:rPr lang="en-US" sz="2400" kern="1200" dirty="0" err="1" smtClean="0">
                <a:latin typeface="Arial" charset="0"/>
                <a:cs typeface="Arial" charset="0"/>
              </a:rPr>
              <a:t>TypeX,Low</a:t>
            </a:r>
            <a:r>
              <a:rPr lang="en-US" sz="2400" kern="1200" dirty="0" smtClean="0">
                <a:latin typeface="Arial" charset="0"/>
                <a:cs typeface="Arial" charset="0"/>
              </a:rPr>
              <a:t>},{</a:t>
            </a:r>
            <a:r>
              <a:rPr lang="en-US" sz="2400" kern="1200" dirty="0" err="1" smtClean="0">
                <a:latin typeface="Arial" charset="0"/>
                <a:cs typeface="Arial" charset="0"/>
              </a:rPr>
              <a:t>TypeY,Low</a:t>
            </a:r>
            <a:r>
              <a:rPr lang="en-US" sz="2400" kern="1200" dirty="0" smtClean="0">
                <a:latin typeface="Arial" charset="0"/>
                <a:cs typeface="Arial" charset="0"/>
              </a:rPr>
              <a:t>}} </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3600" dirty="0" smtClean="0"/>
              <a:t>Example 3: </a:t>
            </a:r>
            <a:r>
              <a:rPr lang="en-US" sz="3600" kern="0" dirty="0" smtClean="0">
                <a:solidFill>
                  <a:schemeClr val="tx2"/>
                </a:solidFill>
              </a:rPr>
              <a:t>Signaling game – 2 types</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b="1" dirty="0" smtClean="0">
                <a:solidFill>
                  <a:srgbClr val="FFFF00"/>
                </a:solidFill>
              </a:rPr>
              <a:t>definition</a:t>
            </a:r>
            <a:r>
              <a:rPr lang="en-US" sz="2400" kern="1200" dirty="0" smtClean="0">
                <a:solidFill>
                  <a:srgbClr val="FFFF00"/>
                </a:solidFill>
                <a:latin typeface="Arial" charset="0"/>
                <a:cs typeface="Arial" charset="0"/>
              </a:rPr>
              <a:t>: </a:t>
            </a:r>
          </a:p>
          <a:p>
            <a:pPr lvl="1"/>
            <a:r>
              <a:rPr lang="en-US" sz="2400" dirty="0" smtClean="0"/>
              <a:t>collection of decision nodes (histories after which it is player’s turn) such that:</a:t>
            </a:r>
          </a:p>
          <a:p>
            <a:pPr marL="914400" lvl="1" indent="-457200">
              <a:buFont typeface="+mj-lt"/>
              <a:buAutoNum type="arabicPeriod"/>
            </a:pPr>
            <a:r>
              <a:rPr lang="en-US" sz="2400" dirty="0" smtClean="0"/>
              <a:t>when the play reaches a node in the information set, the player with the move does not know which node in the information set has been reached. </a:t>
            </a:r>
          </a:p>
          <a:p>
            <a:pPr marL="914400" lvl="1" indent="-457200">
              <a:buFont typeface="+mj-lt"/>
              <a:buAutoNum type="arabicPeriod"/>
            </a:pPr>
            <a:r>
              <a:rPr lang="en-US" sz="2400" dirty="0" smtClean="0"/>
              <a:t>The player has the move and same set of  choices at each node in the Information set</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Information set</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5330898"/>
          </a:xfrm>
        </p:spPr>
        <p:txBody>
          <a:bodyPr/>
          <a:lstStyle/>
          <a:p>
            <a:pPr>
              <a:buNone/>
            </a:pPr>
            <a:r>
              <a:rPr lang="en-US" sz="2400" kern="1200" dirty="0" smtClean="0">
                <a:latin typeface="Arial" charset="0"/>
                <a:cs typeface="Arial" charset="0"/>
              </a:rPr>
              <a:t>We assume that if an information set that contains more than one history, the player whose turn it is to move forms a belief about the history that has occurred. </a:t>
            </a:r>
          </a:p>
          <a:p>
            <a:pPr>
              <a:buNone/>
            </a:pPr>
            <a:r>
              <a:rPr lang="en-US" sz="2400" kern="1200" dirty="0" smtClean="0">
                <a:latin typeface="Arial" charset="0"/>
                <a:cs typeface="Arial" charset="0"/>
              </a:rPr>
              <a:t>We model this belief as a probability distribution over the histories in the information set.</a:t>
            </a: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r>
              <a:rPr lang="en-US" kern="1200" dirty="0" smtClean="0">
                <a:latin typeface="Arial" charset="0"/>
                <a:cs typeface="Arial" charset="0"/>
              </a:rPr>
              <a:t>           </a:t>
            </a:r>
            <a:r>
              <a:rPr lang="en-US" kern="1200" dirty="0" err="1" smtClean="0">
                <a:latin typeface="Arial" charset="0"/>
                <a:cs typeface="Arial" charset="0"/>
              </a:rPr>
              <a:t>p</a:t>
            </a:r>
            <a:r>
              <a:rPr lang="en-US" kern="1200" baseline="-25000" dirty="0" err="1" smtClean="0">
                <a:latin typeface="Arial" charset="0"/>
                <a:cs typeface="Arial" charset="0"/>
              </a:rPr>
              <a:t>A</a:t>
            </a:r>
            <a:r>
              <a:rPr lang="en-US" kern="1200" dirty="0" err="1" smtClean="0">
                <a:latin typeface="Arial" charset="0"/>
                <a:cs typeface="Arial" charset="0"/>
              </a:rPr>
              <a:t>+p</a:t>
            </a:r>
            <a:r>
              <a:rPr lang="en-US" kern="1200" baseline="-25000" dirty="0" err="1" smtClean="0">
                <a:latin typeface="Arial" charset="0"/>
                <a:cs typeface="Arial" charset="0"/>
              </a:rPr>
              <a:t>B</a:t>
            </a:r>
            <a:r>
              <a:rPr lang="en-US" kern="1200" dirty="0" err="1" smtClean="0">
                <a:latin typeface="Arial" charset="0"/>
                <a:cs typeface="Arial" charset="0"/>
              </a:rPr>
              <a:t>+p</a:t>
            </a:r>
            <a:r>
              <a:rPr lang="en-US" kern="1200" baseline="-25000" dirty="0" err="1" smtClean="0">
                <a:latin typeface="Arial" charset="0"/>
                <a:cs typeface="Arial" charset="0"/>
              </a:rPr>
              <a:t>C</a:t>
            </a:r>
            <a:r>
              <a:rPr lang="en-US" kern="1200" dirty="0" smtClean="0">
                <a:latin typeface="Arial" charset="0"/>
                <a:cs typeface="Arial" charset="0"/>
              </a:rPr>
              <a:t>=1</a:t>
            </a:r>
            <a:r>
              <a:rPr lang="en-US" sz="2400" kern="1200" dirty="0" smtClean="0">
                <a:latin typeface="Arial" charset="0"/>
                <a:cs typeface="Arial" charset="0"/>
              </a:rPr>
              <a:t>			</a:t>
            </a:r>
            <a:r>
              <a:rPr lang="en-US" kern="1200" dirty="0" err="1" smtClean="0">
                <a:latin typeface="Arial" charset="0"/>
                <a:cs typeface="Arial" charset="0"/>
              </a:rPr>
              <a:t>p</a:t>
            </a:r>
            <a:r>
              <a:rPr lang="en-US" kern="1200" baseline="-25000" dirty="0" err="1" smtClean="0">
                <a:latin typeface="Arial" charset="0"/>
                <a:cs typeface="Arial" charset="0"/>
              </a:rPr>
              <a:t>X</a:t>
            </a:r>
            <a:r>
              <a:rPr lang="en-US" kern="1200" dirty="0" err="1" smtClean="0">
                <a:latin typeface="Arial" charset="0"/>
                <a:cs typeface="Arial" charset="0"/>
              </a:rPr>
              <a:t>+p</a:t>
            </a:r>
            <a:r>
              <a:rPr lang="en-US" kern="1200" baseline="-25000" dirty="0" err="1" smtClean="0">
                <a:latin typeface="Arial" charset="0"/>
                <a:cs typeface="Arial" charset="0"/>
              </a:rPr>
              <a:t>Y</a:t>
            </a:r>
            <a:r>
              <a:rPr lang="en-US" kern="1200" dirty="0" smtClean="0">
                <a:latin typeface="Arial" charset="0"/>
                <a:cs typeface="Arial" charset="0"/>
              </a:rPr>
              <a:t>=1	      </a:t>
            </a:r>
            <a:r>
              <a:rPr lang="en-US" kern="1200" dirty="0" err="1" smtClean="0">
                <a:latin typeface="Arial" charset="0"/>
                <a:cs typeface="Arial" charset="0"/>
              </a:rPr>
              <a:t>p</a:t>
            </a:r>
            <a:r>
              <a:rPr lang="en-US" kern="1200" baseline="-25000" dirty="0" err="1" smtClean="0">
                <a:latin typeface="Arial" charset="0"/>
                <a:cs typeface="Arial" charset="0"/>
              </a:rPr>
              <a:t>Z</a:t>
            </a:r>
            <a:r>
              <a:rPr lang="en-US" kern="1200" dirty="0" smtClean="0">
                <a:latin typeface="Arial" charset="0"/>
                <a:cs typeface="Arial" charset="0"/>
              </a:rPr>
              <a:t>=1</a:t>
            </a:r>
            <a:endParaRPr lang="en-US" sz="2400" kern="1200" dirty="0" smtClean="0">
              <a:latin typeface="Arial" charset="0"/>
              <a:cs typeface="Arial" charset="0"/>
            </a:endParaRPr>
          </a:p>
          <a:p>
            <a:pPr>
              <a:buNone/>
            </a:pPr>
            <a:endParaRPr lang="en-US" sz="5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Belief system</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cxnSp>
        <p:nvCxnSpPr>
          <p:cNvPr id="33" name="Straight Connector 8"/>
          <p:cNvCxnSpPr/>
          <p:nvPr/>
        </p:nvCxnSpPr>
        <p:spPr>
          <a:xfrm rot="10800000" flipV="1">
            <a:off x="1041099" y="3282947"/>
            <a:ext cx="2910181" cy="1240949"/>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987792" y="3282948"/>
            <a:ext cx="2937073" cy="1140184"/>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27" name="Group 18"/>
          <p:cNvGrpSpPr/>
          <p:nvPr/>
        </p:nvGrpSpPr>
        <p:grpSpPr>
          <a:xfrm>
            <a:off x="502750" y="4523897"/>
            <a:ext cx="1112581" cy="1006727"/>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28" name="Group 18"/>
          <p:cNvGrpSpPr/>
          <p:nvPr/>
        </p:nvGrpSpPr>
        <p:grpSpPr>
          <a:xfrm>
            <a:off x="1833525" y="4487877"/>
            <a:ext cx="1112581" cy="1006727"/>
            <a:chOff x="2892402" y="2333610"/>
            <a:chExt cx="2263807" cy="1497032"/>
          </a:xfrm>
        </p:grpSpPr>
        <p:cxnSp>
          <p:nvCxnSpPr>
            <p:cNvPr id="2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5" name="Group 18"/>
          <p:cNvGrpSpPr/>
          <p:nvPr/>
        </p:nvGrpSpPr>
        <p:grpSpPr>
          <a:xfrm>
            <a:off x="5046669" y="4451364"/>
            <a:ext cx="1112581" cy="1006727"/>
            <a:chOff x="2892402" y="2333610"/>
            <a:chExt cx="2263807" cy="1497032"/>
          </a:xfrm>
        </p:grpSpPr>
        <p:cxnSp>
          <p:nvCxnSpPr>
            <p:cNvPr id="36"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8" name="Group 18"/>
          <p:cNvGrpSpPr/>
          <p:nvPr/>
        </p:nvGrpSpPr>
        <p:grpSpPr>
          <a:xfrm>
            <a:off x="6397650" y="4414851"/>
            <a:ext cx="1112581" cy="1006727"/>
            <a:chOff x="2892402" y="2333610"/>
            <a:chExt cx="2263807" cy="1497032"/>
          </a:xfrm>
        </p:grpSpPr>
        <p:cxnSp>
          <p:nvCxnSpPr>
            <p:cNvPr id="3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1" name="Group 18"/>
          <p:cNvGrpSpPr/>
          <p:nvPr/>
        </p:nvGrpSpPr>
        <p:grpSpPr>
          <a:xfrm>
            <a:off x="3074967" y="4487877"/>
            <a:ext cx="1112581" cy="1006727"/>
            <a:chOff x="2892402" y="2333610"/>
            <a:chExt cx="2263807" cy="1497032"/>
          </a:xfrm>
        </p:grpSpPr>
        <p:cxnSp>
          <p:nvCxnSpPr>
            <p:cNvPr id="42"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8"/>
          <p:cNvCxnSpPr/>
          <p:nvPr/>
        </p:nvCxnSpPr>
        <p:spPr>
          <a:xfrm rot="10800000" flipV="1">
            <a:off x="2381223" y="3246435"/>
            <a:ext cx="1643083" cy="1241442"/>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8"/>
          <p:cNvCxnSpPr/>
          <p:nvPr/>
        </p:nvCxnSpPr>
        <p:spPr>
          <a:xfrm rot="5400000">
            <a:off x="3184506" y="3721103"/>
            <a:ext cx="1241443" cy="36513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8"/>
          <p:cNvCxnSpPr/>
          <p:nvPr/>
        </p:nvCxnSpPr>
        <p:spPr>
          <a:xfrm>
            <a:off x="3987792" y="3282948"/>
            <a:ext cx="1570059" cy="1131905"/>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0239" y="4524390"/>
            <a:ext cx="2592423"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594364" y="4414851"/>
            <a:ext cx="1314468"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66" name="Group 18"/>
          <p:cNvGrpSpPr/>
          <p:nvPr/>
        </p:nvGrpSpPr>
        <p:grpSpPr>
          <a:xfrm>
            <a:off x="7785144" y="4451364"/>
            <a:ext cx="1112581" cy="1006727"/>
            <a:chOff x="2892402" y="2333610"/>
            <a:chExt cx="2263807" cy="1497032"/>
          </a:xfrm>
        </p:grpSpPr>
        <p:cxnSp>
          <p:nvCxnSpPr>
            <p:cNvPr id="67"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a:off x="3987792" y="3246435"/>
            <a:ext cx="4361080" cy="121321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72" name="Group 71"/>
          <p:cNvGrpSpPr/>
          <p:nvPr/>
        </p:nvGrpSpPr>
        <p:grpSpPr>
          <a:xfrm>
            <a:off x="409518" y="3940182"/>
            <a:ext cx="8509985" cy="815324"/>
            <a:chOff x="409518" y="3940182"/>
            <a:chExt cx="8509985" cy="815324"/>
          </a:xfrm>
        </p:grpSpPr>
        <p:sp>
          <p:nvSpPr>
            <p:cNvPr id="55" name="TextBox 54"/>
            <p:cNvSpPr txBox="1"/>
            <p:nvPr/>
          </p:nvSpPr>
          <p:spPr>
            <a:xfrm>
              <a:off x="409518" y="4122747"/>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A</a:t>
              </a:r>
              <a:endParaRPr lang="en-US" b="1" baseline="-25000" dirty="0">
                <a:solidFill>
                  <a:srgbClr val="C00000"/>
                </a:solidFill>
              </a:endParaRPr>
            </a:p>
          </p:txBody>
        </p:sp>
        <p:sp>
          <p:nvSpPr>
            <p:cNvPr id="56" name="TextBox 55"/>
            <p:cNvSpPr txBox="1"/>
            <p:nvPr/>
          </p:nvSpPr>
          <p:spPr>
            <a:xfrm>
              <a:off x="1979577" y="3976695"/>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B</a:t>
              </a:r>
              <a:endParaRPr lang="en-US" b="1" baseline="-25000" dirty="0">
                <a:solidFill>
                  <a:srgbClr val="C00000"/>
                </a:solidFill>
              </a:endParaRPr>
            </a:p>
          </p:txBody>
        </p:sp>
        <p:sp>
          <p:nvSpPr>
            <p:cNvPr id="57" name="TextBox 56"/>
            <p:cNvSpPr txBox="1"/>
            <p:nvPr/>
          </p:nvSpPr>
          <p:spPr>
            <a:xfrm>
              <a:off x="3074967" y="3940182"/>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C</a:t>
              </a:r>
              <a:endParaRPr lang="en-US" b="1" baseline="-25000" dirty="0">
                <a:solidFill>
                  <a:srgbClr val="C00000"/>
                </a:solidFill>
              </a:endParaRPr>
            </a:p>
          </p:txBody>
        </p:sp>
        <p:sp>
          <p:nvSpPr>
            <p:cNvPr id="58" name="TextBox 57"/>
            <p:cNvSpPr txBox="1"/>
            <p:nvPr/>
          </p:nvSpPr>
          <p:spPr>
            <a:xfrm>
              <a:off x="4900617" y="4232286"/>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X</a:t>
              </a:r>
              <a:endParaRPr lang="en-US" b="1" baseline="-25000" dirty="0">
                <a:solidFill>
                  <a:srgbClr val="C00000"/>
                </a:solidFill>
              </a:endParaRPr>
            </a:p>
          </p:txBody>
        </p:sp>
        <p:sp>
          <p:nvSpPr>
            <p:cNvPr id="59" name="TextBox 58"/>
            <p:cNvSpPr txBox="1"/>
            <p:nvPr/>
          </p:nvSpPr>
          <p:spPr>
            <a:xfrm>
              <a:off x="7018371" y="4086234"/>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Y</a:t>
              </a:r>
              <a:endParaRPr lang="en-US" b="1" baseline="-25000" dirty="0">
                <a:solidFill>
                  <a:srgbClr val="C00000"/>
                </a:solidFill>
              </a:endParaRPr>
            </a:p>
          </p:txBody>
        </p:sp>
        <p:sp>
          <p:nvSpPr>
            <p:cNvPr id="71" name="TextBox 70"/>
            <p:cNvSpPr txBox="1"/>
            <p:nvPr/>
          </p:nvSpPr>
          <p:spPr>
            <a:xfrm>
              <a:off x="8369352" y="4086234"/>
              <a:ext cx="550151"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Z</a:t>
              </a:r>
              <a:endParaRPr lang="en-US" b="1" baseline="-25000" dirty="0">
                <a:solidFill>
                  <a:srgbClr val="C00000"/>
                </a:solidFill>
              </a:endParaRPr>
            </a:p>
          </p:txBody>
        </p:sp>
      </p:gr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Revision</a:t>
            </a:r>
            <a:endParaRPr lang="en-US" dirty="0"/>
          </a:p>
        </p:txBody>
      </p:sp>
      <p:sp>
        <p:nvSpPr>
          <p:cNvPr id="3" name="Content Placeholder 2"/>
          <p:cNvSpPr>
            <a:spLocks noGrp="1"/>
          </p:cNvSpPr>
          <p:nvPr>
            <p:ph idx="1"/>
          </p:nvPr>
        </p:nvSpPr>
        <p:spPr>
          <a:xfrm>
            <a:off x="0" y="1347758"/>
            <a:ext cx="6397650" cy="5221359"/>
          </a:xfrm>
        </p:spPr>
        <p:txBody>
          <a:bodyPr/>
          <a:lstStyle/>
          <a:p>
            <a:pPr>
              <a:buNone/>
            </a:pPr>
            <a:r>
              <a:rPr lang="en-US" sz="2800" kern="1200" dirty="0" smtClean="0">
                <a:solidFill>
                  <a:srgbClr val="FFFF00"/>
                </a:solidFill>
                <a:latin typeface="Arial" charset="0"/>
                <a:cs typeface="Arial" charset="0"/>
              </a:rPr>
              <a:t>Dynamic game:</a:t>
            </a:r>
          </a:p>
          <a:p>
            <a:r>
              <a:rPr lang="en-US" sz="2800" kern="1200" dirty="0" smtClean="0">
                <a:latin typeface="Arial" charset="0"/>
                <a:cs typeface="Arial" charset="0"/>
              </a:rPr>
              <a:t>Set of players:</a:t>
            </a:r>
          </a:p>
          <a:p>
            <a:r>
              <a:rPr lang="en-US" sz="2800" kern="1200" dirty="0" smtClean="0">
                <a:latin typeface="Arial" charset="0"/>
                <a:cs typeface="Arial" charset="0"/>
              </a:rPr>
              <a:t>Terminal histories:</a:t>
            </a:r>
          </a:p>
          <a:p>
            <a:pPr lvl="1"/>
            <a:r>
              <a:rPr lang="en-US" sz="2400" kern="1200" dirty="0" smtClean="0">
                <a:latin typeface="Arial" charset="0"/>
                <a:cs typeface="Arial" charset="0"/>
              </a:rPr>
              <a:t>all possible sequences </a:t>
            </a:r>
          </a:p>
          <a:p>
            <a:pPr lvl="1">
              <a:buNone/>
            </a:pPr>
            <a:r>
              <a:rPr lang="en-US" sz="2400" kern="1200" dirty="0" smtClean="0">
                <a:latin typeface="Arial" charset="0"/>
                <a:cs typeface="Arial" charset="0"/>
              </a:rPr>
              <a:t>	of actions in the game</a:t>
            </a:r>
          </a:p>
          <a:p>
            <a:r>
              <a:rPr lang="en-US" sz="2800" kern="1200" dirty="0" smtClean="0">
                <a:latin typeface="Arial" charset="0"/>
                <a:cs typeface="Arial" charset="0"/>
              </a:rPr>
              <a:t>Player function:</a:t>
            </a:r>
          </a:p>
          <a:p>
            <a:pPr lvl="1"/>
            <a:r>
              <a:rPr lang="en-US" sz="2400" kern="1200" dirty="0" smtClean="0">
                <a:latin typeface="Arial" charset="0"/>
                <a:cs typeface="Arial" charset="0"/>
              </a:rPr>
              <a:t>function that assigns a player to every proper </a:t>
            </a:r>
            <a:r>
              <a:rPr lang="en-US" sz="2400" kern="1200" dirty="0" err="1" smtClean="0">
                <a:latin typeface="Arial" charset="0"/>
                <a:cs typeface="Arial" charset="0"/>
              </a:rPr>
              <a:t>subhistory</a:t>
            </a:r>
            <a:endParaRPr lang="en-US" sz="2400" kern="1200" dirty="0" smtClean="0">
              <a:latin typeface="Arial" charset="0"/>
              <a:cs typeface="Arial" charset="0"/>
            </a:endParaRPr>
          </a:p>
          <a:p>
            <a:r>
              <a:rPr lang="en-US" sz="2800" kern="1200" dirty="0" smtClean="0">
                <a:latin typeface="Arial" charset="0"/>
                <a:cs typeface="Arial" charset="0"/>
              </a:rPr>
              <a:t>Preferences for the players:</a:t>
            </a:r>
          </a:p>
          <a:p>
            <a:pPr lvl="1"/>
            <a:r>
              <a:rPr lang="en-US" sz="2400" kern="1200" dirty="0" smtClean="0">
                <a:latin typeface="Arial" charset="0"/>
                <a:cs typeface="Arial" charset="0"/>
              </a:rPr>
              <a:t>Preferences over terminal histories </a:t>
            </a:r>
          </a:p>
          <a:p>
            <a:pPr lvl="1"/>
            <a:r>
              <a:rPr lang="en-US" sz="2400" kern="1200" dirty="0" smtClean="0">
                <a:latin typeface="Arial" charset="0"/>
                <a:cs typeface="Arial" charset="0"/>
              </a:rPr>
              <a:t>represented by utility (payoff) function</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4" name="Group 5"/>
          <p:cNvGrpSpPr/>
          <p:nvPr/>
        </p:nvGrpSpPr>
        <p:grpSpPr>
          <a:xfrm>
            <a:off x="4937130" y="1384272"/>
            <a:ext cx="4527612" cy="4568894"/>
            <a:chOff x="3622662" y="1311246"/>
            <a:chExt cx="4527612" cy="4568894"/>
          </a:xfrm>
        </p:grpSpPr>
        <p:grpSp>
          <p:nvGrpSpPr>
            <p:cNvPr id="6" name="Group 17"/>
            <p:cNvGrpSpPr/>
            <p:nvPr/>
          </p:nvGrpSpPr>
          <p:grpSpPr>
            <a:xfrm>
              <a:off x="3805227" y="1749402"/>
              <a:ext cx="1971702" cy="1095390"/>
              <a:chOff x="2892402" y="2333610"/>
              <a:chExt cx="2263807" cy="1497032"/>
            </a:xfrm>
          </p:grpSpPr>
          <p:cxnSp>
            <p:nvCxnSpPr>
              <p:cNvPr id="28" name="Straight Connector 27"/>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4937130" y="2808279"/>
              <a:ext cx="1789137" cy="1058877"/>
              <a:chOff x="2892402" y="2333610"/>
              <a:chExt cx="2263807" cy="1497032"/>
            </a:xfrm>
          </p:grpSpPr>
          <p:cxnSp>
            <p:nvCxnSpPr>
              <p:cNvPr id="26"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 name="TextBox 8"/>
            <p:cNvSpPr txBox="1"/>
            <p:nvPr/>
          </p:nvSpPr>
          <p:spPr>
            <a:xfrm>
              <a:off x="4060818" y="1858941"/>
              <a:ext cx="184731" cy="369332"/>
            </a:xfrm>
            <a:prstGeom prst="rect">
              <a:avLst/>
            </a:prstGeom>
            <a:noFill/>
          </p:spPr>
          <p:txBody>
            <a:bodyPr wrap="none" rtlCol="0">
              <a:spAutoFit/>
            </a:bodyPr>
            <a:lstStyle/>
            <a:p>
              <a:endParaRPr lang="en-US" dirty="0"/>
            </a:p>
          </p:txBody>
        </p:sp>
        <p:sp>
          <p:nvSpPr>
            <p:cNvPr id="10" name="TextBox 9"/>
            <p:cNvSpPr txBox="1"/>
            <p:nvPr/>
          </p:nvSpPr>
          <p:spPr>
            <a:xfrm>
              <a:off x="457200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11" name="TextBox 10"/>
            <p:cNvSpPr txBox="1"/>
            <p:nvPr/>
          </p:nvSpPr>
          <p:spPr>
            <a:xfrm>
              <a:off x="5959494" y="4013208"/>
              <a:ext cx="407484" cy="461665"/>
            </a:xfrm>
            <a:prstGeom prst="rect">
              <a:avLst/>
            </a:prstGeom>
            <a:noFill/>
          </p:spPr>
          <p:txBody>
            <a:bodyPr wrap="none" rtlCol="0">
              <a:spAutoFit/>
            </a:bodyPr>
            <a:lstStyle/>
            <a:p>
              <a:r>
                <a:rPr lang="en-US" sz="2400" b="1" dirty="0" smtClean="0">
                  <a:solidFill>
                    <a:schemeClr val="bg2">
                      <a:lumMod val="25000"/>
                    </a:schemeClr>
                  </a:solidFill>
                </a:rPr>
                <a:t>C</a:t>
              </a:r>
              <a:endParaRPr lang="en-US" b="1" dirty="0">
                <a:solidFill>
                  <a:schemeClr val="bg2">
                    <a:lumMod val="25000"/>
                  </a:schemeClr>
                </a:solidFill>
              </a:endParaRPr>
            </a:p>
          </p:txBody>
        </p:sp>
        <p:sp>
          <p:nvSpPr>
            <p:cNvPr id="12" name="TextBox 11"/>
            <p:cNvSpPr txBox="1"/>
            <p:nvPr/>
          </p:nvSpPr>
          <p:spPr>
            <a:xfrm>
              <a:off x="5375286" y="1858941"/>
              <a:ext cx="297945" cy="461665"/>
            </a:xfrm>
            <a:prstGeom prst="rect">
              <a:avLst/>
            </a:prstGeom>
            <a:noFill/>
          </p:spPr>
          <p:txBody>
            <a:bodyPr wrap="square" rtlCol="0">
              <a:spAutoFit/>
            </a:bodyPr>
            <a:lstStyle/>
            <a:p>
              <a:r>
                <a:rPr lang="en-US" sz="2400" b="1" dirty="0" smtClean="0">
                  <a:solidFill>
                    <a:schemeClr val="bg2">
                      <a:lumMod val="25000"/>
                    </a:schemeClr>
                  </a:solidFill>
                </a:rPr>
                <a:t>B</a:t>
              </a:r>
              <a:endParaRPr lang="en-US" b="1" dirty="0">
                <a:solidFill>
                  <a:schemeClr val="bg2">
                    <a:lumMod val="25000"/>
                  </a:schemeClr>
                </a:solidFill>
              </a:endParaRPr>
            </a:p>
          </p:txBody>
        </p:sp>
        <p:sp>
          <p:nvSpPr>
            <p:cNvPr id="13" name="TextBox 12"/>
            <p:cNvSpPr txBox="1"/>
            <p:nvPr/>
          </p:nvSpPr>
          <p:spPr>
            <a:xfrm>
              <a:off x="4681539" y="3794130"/>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14" name="TextBox 13"/>
            <p:cNvSpPr txBox="1"/>
            <p:nvPr/>
          </p:nvSpPr>
          <p:spPr>
            <a:xfrm>
              <a:off x="3622662" y="2844792"/>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15" name="TextBox 14"/>
            <p:cNvSpPr txBox="1"/>
            <p:nvPr/>
          </p:nvSpPr>
          <p:spPr>
            <a:xfrm>
              <a:off x="5740416" y="4926033"/>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16" name="TextBox 15"/>
            <p:cNvSpPr txBox="1"/>
            <p:nvPr/>
          </p:nvSpPr>
          <p:spPr>
            <a:xfrm>
              <a:off x="6215085" y="2917818"/>
              <a:ext cx="389850" cy="461665"/>
            </a:xfrm>
            <a:prstGeom prst="rect">
              <a:avLst/>
            </a:prstGeom>
            <a:noFill/>
          </p:spPr>
          <p:txBody>
            <a:bodyPr wrap="none" rtlCol="0">
              <a:spAutoFit/>
            </a:bodyPr>
            <a:lstStyle/>
            <a:p>
              <a:r>
                <a:rPr lang="en-US" sz="2400" b="1" dirty="0" smtClean="0">
                  <a:solidFill>
                    <a:srgbClr val="C00000"/>
                  </a:solidFill>
                </a:rPr>
                <a:t>Y</a:t>
              </a:r>
              <a:endParaRPr lang="en-US" b="1" dirty="0">
                <a:solidFill>
                  <a:srgbClr val="C00000"/>
                </a:solidFill>
              </a:endParaRPr>
            </a:p>
          </p:txBody>
        </p:sp>
        <p:sp>
          <p:nvSpPr>
            <p:cNvPr id="17" name="TextBox 16"/>
            <p:cNvSpPr txBox="1"/>
            <p:nvPr/>
          </p:nvSpPr>
          <p:spPr>
            <a:xfrm>
              <a:off x="5010156" y="2954331"/>
              <a:ext cx="389850" cy="461665"/>
            </a:xfrm>
            <a:prstGeom prst="rect">
              <a:avLst/>
            </a:prstGeom>
            <a:noFill/>
          </p:spPr>
          <p:txBody>
            <a:bodyPr wrap="none" rtlCol="0">
              <a:spAutoFit/>
            </a:bodyPr>
            <a:lstStyle/>
            <a:p>
              <a:r>
                <a:rPr lang="en-US" sz="2400" b="1" dirty="0" smtClean="0">
                  <a:solidFill>
                    <a:srgbClr val="C00000"/>
                  </a:solidFill>
                </a:rPr>
                <a:t>X</a:t>
              </a:r>
              <a:endParaRPr lang="en-US" b="1" dirty="0">
                <a:solidFill>
                  <a:srgbClr val="C00000"/>
                </a:solidFill>
              </a:endParaRPr>
            </a:p>
          </p:txBody>
        </p:sp>
        <p:sp>
          <p:nvSpPr>
            <p:cNvPr id="18" name="TextBox 17"/>
            <p:cNvSpPr txBox="1"/>
            <p:nvPr/>
          </p:nvSpPr>
          <p:spPr>
            <a:xfrm>
              <a:off x="5776929" y="2370123"/>
              <a:ext cx="385042" cy="523220"/>
            </a:xfrm>
            <a:prstGeom prst="rect">
              <a:avLst/>
            </a:prstGeom>
            <a:noFill/>
          </p:spPr>
          <p:txBody>
            <a:bodyPr wrap="none" rtlCol="0">
              <a:spAutoFit/>
            </a:bodyPr>
            <a:lstStyle/>
            <a:p>
              <a:r>
                <a:rPr lang="en-US" sz="2800" b="1" dirty="0" smtClean="0">
                  <a:solidFill>
                    <a:srgbClr val="C00000"/>
                  </a:solidFill>
                </a:rPr>
                <a:t>2</a:t>
              </a:r>
              <a:endParaRPr lang="en-US" sz="2000" b="1" dirty="0">
                <a:solidFill>
                  <a:srgbClr val="C00000"/>
                </a:solidFill>
              </a:endParaRPr>
            </a:p>
          </p:txBody>
        </p:sp>
        <p:grpSp>
          <p:nvGrpSpPr>
            <p:cNvPr id="8" name="Group 17"/>
            <p:cNvGrpSpPr/>
            <p:nvPr/>
          </p:nvGrpSpPr>
          <p:grpSpPr>
            <a:xfrm>
              <a:off x="5959494" y="3830643"/>
              <a:ext cx="1606572" cy="1131903"/>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6726267" y="3429000"/>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21" name="TextBox 20"/>
            <p:cNvSpPr txBox="1"/>
            <p:nvPr/>
          </p:nvSpPr>
          <p:spPr>
            <a:xfrm>
              <a:off x="3914766" y="1895454"/>
              <a:ext cx="407484" cy="461665"/>
            </a:xfrm>
            <a:prstGeom prst="rect">
              <a:avLst/>
            </a:prstGeom>
            <a:noFill/>
          </p:spPr>
          <p:txBody>
            <a:bodyPr wrap="none" rtlCol="0">
              <a:spAutoFit/>
            </a:bodyPr>
            <a:lstStyle/>
            <a:p>
              <a:r>
                <a:rPr lang="en-US" sz="2400" b="1" dirty="0" smtClean="0">
                  <a:solidFill>
                    <a:schemeClr val="bg2">
                      <a:lumMod val="25000"/>
                    </a:schemeClr>
                  </a:solidFill>
                </a:rPr>
                <a:t>A</a:t>
              </a:r>
              <a:endParaRPr lang="en-US" b="1" dirty="0">
                <a:solidFill>
                  <a:schemeClr val="bg2">
                    <a:lumMod val="25000"/>
                  </a:schemeClr>
                </a:solidFill>
              </a:endParaRPr>
            </a:p>
          </p:txBody>
        </p:sp>
        <p:sp>
          <p:nvSpPr>
            <p:cNvPr id="22" name="TextBox 21"/>
            <p:cNvSpPr txBox="1"/>
            <p:nvPr/>
          </p:nvSpPr>
          <p:spPr>
            <a:xfrm>
              <a:off x="7200936" y="3976696"/>
              <a:ext cx="407484" cy="461665"/>
            </a:xfrm>
            <a:prstGeom prst="rect">
              <a:avLst/>
            </a:prstGeom>
            <a:noFill/>
          </p:spPr>
          <p:txBody>
            <a:bodyPr wrap="square" rtlCol="0">
              <a:spAutoFit/>
            </a:bodyPr>
            <a:lstStyle/>
            <a:p>
              <a:r>
                <a:rPr lang="en-US" sz="2400" b="1" dirty="0" smtClean="0">
                  <a:solidFill>
                    <a:schemeClr val="bg2">
                      <a:lumMod val="25000"/>
                    </a:schemeClr>
                  </a:solidFill>
                </a:rPr>
                <a:t>D</a:t>
              </a:r>
              <a:endParaRPr lang="en-US" b="1" dirty="0">
                <a:solidFill>
                  <a:schemeClr val="bg2">
                    <a:lumMod val="25000"/>
                  </a:schemeClr>
                </a:solidFill>
              </a:endParaRPr>
            </a:p>
          </p:txBody>
        </p:sp>
        <p:sp>
          <p:nvSpPr>
            <p:cNvPr id="23" name="TextBox 22"/>
            <p:cNvSpPr txBox="1"/>
            <p:nvPr/>
          </p:nvSpPr>
          <p:spPr>
            <a:xfrm>
              <a:off x="7346988" y="4889520"/>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5330898"/>
          </a:xfrm>
        </p:spPr>
        <p:txBody>
          <a:bodyPr/>
          <a:lstStyle/>
          <a:p>
            <a:pPr>
              <a:buNone/>
            </a:pPr>
            <a:r>
              <a:rPr lang="en-US" sz="2400" kern="1200" dirty="0" smtClean="0">
                <a:solidFill>
                  <a:srgbClr val="FFFF00"/>
                </a:solidFill>
                <a:latin typeface="Arial" charset="0"/>
                <a:cs typeface="Arial" charset="0"/>
              </a:rPr>
              <a:t>Definition: </a:t>
            </a:r>
            <a:r>
              <a:rPr lang="en-US" sz="2400" kern="1200" dirty="0" smtClean="0">
                <a:latin typeface="Arial" charset="0"/>
                <a:cs typeface="Arial" charset="0"/>
              </a:rPr>
              <a:t>Belief system assigns to each information set a probability distribution over the decision nodes (histories) in that information set.</a:t>
            </a:r>
          </a:p>
          <a:p>
            <a:pPr>
              <a:buNone/>
            </a:pPr>
            <a:endParaRPr lang="en-US" sz="2400" kern="1200" dirty="0" smtClean="0">
              <a:solidFill>
                <a:srgbClr val="FFFF00"/>
              </a:solidFill>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r>
              <a:rPr lang="en-US" kern="1200" dirty="0" smtClean="0">
                <a:latin typeface="Arial" charset="0"/>
                <a:cs typeface="Arial" charset="0"/>
              </a:rPr>
              <a:t>           </a:t>
            </a:r>
            <a:r>
              <a:rPr lang="en-US" kern="1200" dirty="0" err="1" smtClean="0">
                <a:latin typeface="Arial" charset="0"/>
                <a:cs typeface="Arial" charset="0"/>
              </a:rPr>
              <a:t>p</a:t>
            </a:r>
            <a:r>
              <a:rPr lang="en-US" kern="1200" baseline="-25000" dirty="0" err="1" smtClean="0">
                <a:latin typeface="Arial" charset="0"/>
                <a:cs typeface="Arial" charset="0"/>
              </a:rPr>
              <a:t>A</a:t>
            </a:r>
            <a:r>
              <a:rPr lang="en-US" kern="1200" dirty="0" err="1" smtClean="0">
                <a:latin typeface="Arial" charset="0"/>
                <a:cs typeface="Arial" charset="0"/>
              </a:rPr>
              <a:t>+p</a:t>
            </a:r>
            <a:r>
              <a:rPr lang="en-US" kern="1200" baseline="-25000" dirty="0" err="1" smtClean="0">
                <a:latin typeface="Arial" charset="0"/>
                <a:cs typeface="Arial" charset="0"/>
              </a:rPr>
              <a:t>B</a:t>
            </a:r>
            <a:r>
              <a:rPr lang="en-US" kern="1200" dirty="0" err="1" smtClean="0">
                <a:latin typeface="Arial" charset="0"/>
                <a:cs typeface="Arial" charset="0"/>
              </a:rPr>
              <a:t>+p</a:t>
            </a:r>
            <a:r>
              <a:rPr lang="en-US" kern="1200" baseline="-25000" dirty="0" err="1" smtClean="0">
                <a:latin typeface="Arial" charset="0"/>
                <a:cs typeface="Arial" charset="0"/>
              </a:rPr>
              <a:t>C</a:t>
            </a:r>
            <a:r>
              <a:rPr lang="en-US" kern="1200" dirty="0" smtClean="0">
                <a:latin typeface="Arial" charset="0"/>
                <a:cs typeface="Arial" charset="0"/>
              </a:rPr>
              <a:t>=1</a:t>
            </a:r>
            <a:r>
              <a:rPr lang="en-US" sz="2400" kern="1200" dirty="0" smtClean="0">
                <a:latin typeface="Arial" charset="0"/>
                <a:cs typeface="Arial" charset="0"/>
              </a:rPr>
              <a:t>			</a:t>
            </a:r>
            <a:r>
              <a:rPr lang="en-US" kern="1200" dirty="0" err="1" smtClean="0">
                <a:latin typeface="Arial" charset="0"/>
                <a:cs typeface="Arial" charset="0"/>
              </a:rPr>
              <a:t>p</a:t>
            </a:r>
            <a:r>
              <a:rPr lang="en-US" kern="1200" baseline="-25000" dirty="0" err="1" smtClean="0">
                <a:latin typeface="Arial" charset="0"/>
                <a:cs typeface="Arial" charset="0"/>
              </a:rPr>
              <a:t>X</a:t>
            </a:r>
            <a:r>
              <a:rPr lang="en-US" kern="1200" dirty="0" err="1" smtClean="0">
                <a:latin typeface="Arial" charset="0"/>
                <a:cs typeface="Arial" charset="0"/>
              </a:rPr>
              <a:t>+p</a:t>
            </a:r>
            <a:r>
              <a:rPr lang="en-US" kern="1200" baseline="-25000" dirty="0" err="1" smtClean="0">
                <a:latin typeface="Arial" charset="0"/>
                <a:cs typeface="Arial" charset="0"/>
              </a:rPr>
              <a:t>Y</a:t>
            </a:r>
            <a:r>
              <a:rPr lang="en-US" kern="1200" dirty="0" smtClean="0">
                <a:latin typeface="Arial" charset="0"/>
                <a:cs typeface="Arial" charset="0"/>
              </a:rPr>
              <a:t>=1	      </a:t>
            </a:r>
            <a:r>
              <a:rPr lang="en-US" kern="1200" dirty="0" err="1" smtClean="0">
                <a:latin typeface="Arial" charset="0"/>
                <a:cs typeface="Arial" charset="0"/>
              </a:rPr>
              <a:t>p</a:t>
            </a:r>
            <a:r>
              <a:rPr lang="en-US" kern="1200" baseline="-25000" dirty="0" err="1" smtClean="0">
                <a:latin typeface="Arial" charset="0"/>
                <a:cs typeface="Arial" charset="0"/>
              </a:rPr>
              <a:t>Z</a:t>
            </a:r>
            <a:r>
              <a:rPr lang="en-US" kern="1200" dirty="0" smtClean="0">
                <a:latin typeface="Arial" charset="0"/>
                <a:cs typeface="Arial" charset="0"/>
              </a:rPr>
              <a:t>=1</a:t>
            </a:r>
            <a:endParaRPr lang="en-US" sz="2400" kern="1200" dirty="0" smtClean="0">
              <a:latin typeface="Arial" charset="0"/>
              <a:cs typeface="Arial" charset="0"/>
            </a:endParaRPr>
          </a:p>
          <a:p>
            <a:pPr>
              <a:buNone/>
            </a:pPr>
            <a:endParaRPr lang="en-US" sz="5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Belief system</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cxnSp>
        <p:nvCxnSpPr>
          <p:cNvPr id="33" name="Straight Connector 8"/>
          <p:cNvCxnSpPr/>
          <p:nvPr/>
        </p:nvCxnSpPr>
        <p:spPr>
          <a:xfrm rot="10800000" flipV="1">
            <a:off x="1041099" y="3282947"/>
            <a:ext cx="2910181" cy="1240949"/>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987792" y="3282948"/>
            <a:ext cx="2937073" cy="1140184"/>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2" name="Group 18"/>
          <p:cNvGrpSpPr/>
          <p:nvPr/>
        </p:nvGrpSpPr>
        <p:grpSpPr>
          <a:xfrm>
            <a:off x="502750" y="4523897"/>
            <a:ext cx="1112581" cy="1006727"/>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833525" y="4487877"/>
            <a:ext cx="1112581" cy="1006727"/>
            <a:chOff x="2892402" y="2333610"/>
            <a:chExt cx="2263807" cy="1497032"/>
          </a:xfrm>
        </p:grpSpPr>
        <p:cxnSp>
          <p:nvCxnSpPr>
            <p:cNvPr id="2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5046669" y="4451364"/>
            <a:ext cx="1112581" cy="1006727"/>
            <a:chOff x="2892402" y="2333610"/>
            <a:chExt cx="2263807" cy="1497032"/>
          </a:xfrm>
        </p:grpSpPr>
        <p:cxnSp>
          <p:nvCxnSpPr>
            <p:cNvPr id="36"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6397650" y="4414851"/>
            <a:ext cx="1112581" cy="1006727"/>
            <a:chOff x="2892402" y="2333610"/>
            <a:chExt cx="2263807" cy="1497032"/>
          </a:xfrm>
        </p:grpSpPr>
        <p:cxnSp>
          <p:nvCxnSpPr>
            <p:cNvPr id="3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 name="Group 18"/>
          <p:cNvGrpSpPr/>
          <p:nvPr/>
        </p:nvGrpSpPr>
        <p:grpSpPr>
          <a:xfrm>
            <a:off x="3074967" y="4487877"/>
            <a:ext cx="1112581" cy="1006727"/>
            <a:chOff x="2892402" y="2333610"/>
            <a:chExt cx="2263807" cy="1497032"/>
          </a:xfrm>
        </p:grpSpPr>
        <p:cxnSp>
          <p:nvCxnSpPr>
            <p:cNvPr id="42"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8"/>
          <p:cNvCxnSpPr/>
          <p:nvPr/>
        </p:nvCxnSpPr>
        <p:spPr>
          <a:xfrm rot="10800000" flipV="1">
            <a:off x="2381223" y="3246435"/>
            <a:ext cx="1643083" cy="1241442"/>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8"/>
          <p:cNvCxnSpPr/>
          <p:nvPr/>
        </p:nvCxnSpPr>
        <p:spPr>
          <a:xfrm rot="5400000">
            <a:off x="3184506" y="3721103"/>
            <a:ext cx="1241443" cy="36513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8"/>
          <p:cNvCxnSpPr/>
          <p:nvPr/>
        </p:nvCxnSpPr>
        <p:spPr>
          <a:xfrm>
            <a:off x="3987792" y="3282948"/>
            <a:ext cx="1570059" cy="1131905"/>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0239" y="4524390"/>
            <a:ext cx="2592423"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594364" y="4414851"/>
            <a:ext cx="1314468"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8"/>
          <p:cNvGrpSpPr/>
          <p:nvPr/>
        </p:nvGrpSpPr>
        <p:grpSpPr>
          <a:xfrm>
            <a:off x="7785144" y="4451364"/>
            <a:ext cx="1112581" cy="1006727"/>
            <a:chOff x="2892402" y="2333610"/>
            <a:chExt cx="2263807" cy="1497032"/>
          </a:xfrm>
        </p:grpSpPr>
        <p:cxnSp>
          <p:nvCxnSpPr>
            <p:cNvPr id="67"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a:off x="3987792" y="3246435"/>
            <a:ext cx="4361080" cy="121321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11" name="Group 71"/>
          <p:cNvGrpSpPr/>
          <p:nvPr/>
        </p:nvGrpSpPr>
        <p:grpSpPr>
          <a:xfrm>
            <a:off x="409518" y="3940182"/>
            <a:ext cx="8509985" cy="815324"/>
            <a:chOff x="409518" y="3940182"/>
            <a:chExt cx="8509985" cy="815324"/>
          </a:xfrm>
        </p:grpSpPr>
        <p:sp>
          <p:nvSpPr>
            <p:cNvPr id="55" name="TextBox 54"/>
            <p:cNvSpPr txBox="1"/>
            <p:nvPr/>
          </p:nvSpPr>
          <p:spPr>
            <a:xfrm>
              <a:off x="409518" y="4122747"/>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A</a:t>
              </a:r>
              <a:endParaRPr lang="en-US" b="1" baseline="-25000" dirty="0">
                <a:solidFill>
                  <a:srgbClr val="C00000"/>
                </a:solidFill>
              </a:endParaRPr>
            </a:p>
          </p:txBody>
        </p:sp>
        <p:sp>
          <p:nvSpPr>
            <p:cNvPr id="56" name="TextBox 55"/>
            <p:cNvSpPr txBox="1"/>
            <p:nvPr/>
          </p:nvSpPr>
          <p:spPr>
            <a:xfrm>
              <a:off x="1979577" y="3976695"/>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B</a:t>
              </a:r>
              <a:endParaRPr lang="en-US" b="1" baseline="-25000" dirty="0">
                <a:solidFill>
                  <a:srgbClr val="C00000"/>
                </a:solidFill>
              </a:endParaRPr>
            </a:p>
          </p:txBody>
        </p:sp>
        <p:sp>
          <p:nvSpPr>
            <p:cNvPr id="57" name="TextBox 56"/>
            <p:cNvSpPr txBox="1"/>
            <p:nvPr/>
          </p:nvSpPr>
          <p:spPr>
            <a:xfrm>
              <a:off x="3074967" y="3940182"/>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C</a:t>
              </a:r>
              <a:endParaRPr lang="en-US" b="1" baseline="-25000" dirty="0">
                <a:solidFill>
                  <a:srgbClr val="C00000"/>
                </a:solidFill>
              </a:endParaRPr>
            </a:p>
          </p:txBody>
        </p:sp>
        <p:sp>
          <p:nvSpPr>
            <p:cNvPr id="58" name="TextBox 57"/>
            <p:cNvSpPr txBox="1"/>
            <p:nvPr/>
          </p:nvSpPr>
          <p:spPr>
            <a:xfrm>
              <a:off x="4900617" y="4232286"/>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X</a:t>
              </a:r>
              <a:endParaRPr lang="en-US" b="1" baseline="-25000" dirty="0">
                <a:solidFill>
                  <a:srgbClr val="C00000"/>
                </a:solidFill>
              </a:endParaRPr>
            </a:p>
          </p:txBody>
        </p:sp>
        <p:sp>
          <p:nvSpPr>
            <p:cNvPr id="59" name="TextBox 58"/>
            <p:cNvSpPr txBox="1"/>
            <p:nvPr/>
          </p:nvSpPr>
          <p:spPr>
            <a:xfrm>
              <a:off x="7018371" y="4086234"/>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Y</a:t>
              </a:r>
              <a:endParaRPr lang="en-US" b="1" baseline="-25000" dirty="0">
                <a:solidFill>
                  <a:srgbClr val="C00000"/>
                </a:solidFill>
              </a:endParaRPr>
            </a:p>
          </p:txBody>
        </p:sp>
        <p:sp>
          <p:nvSpPr>
            <p:cNvPr id="71" name="TextBox 70"/>
            <p:cNvSpPr txBox="1"/>
            <p:nvPr/>
          </p:nvSpPr>
          <p:spPr>
            <a:xfrm>
              <a:off x="8369352" y="4086234"/>
              <a:ext cx="550151"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Z</a:t>
              </a:r>
              <a:endParaRPr lang="en-US" b="1" baseline="-25000" dirty="0">
                <a:solidFill>
                  <a:srgbClr val="C00000"/>
                </a:solidFill>
              </a:endParaRPr>
            </a:p>
          </p:txBody>
        </p:sp>
      </p:gr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5330898"/>
          </a:xfrm>
        </p:spPr>
        <p:txBody>
          <a:bodyPr/>
          <a:lstStyle/>
          <a:p>
            <a:pPr>
              <a:buNone/>
            </a:pPr>
            <a:r>
              <a:rPr lang="en-US" sz="2400" kern="1200" dirty="0" smtClean="0">
                <a:latin typeface="Arial" charset="0"/>
                <a:cs typeface="Arial" charset="0"/>
              </a:rPr>
              <a:t>In the case of dynamic games with perfect information, the strategy defines action at every node where it is the player’s turn.</a:t>
            </a:r>
          </a:p>
          <a:p>
            <a:pPr>
              <a:buNone/>
            </a:pPr>
            <a:r>
              <a:rPr lang="en-US" sz="2400" kern="1200" dirty="0" smtClean="0">
                <a:latin typeface="Arial" charset="0"/>
                <a:cs typeface="Arial" charset="0"/>
              </a:rPr>
              <a:t>However, now the player does not know the exact node (history), but just the information set.</a:t>
            </a: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2400" kern="1200" dirty="0" smtClean="0">
              <a:latin typeface="Arial" charset="0"/>
              <a:cs typeface="Arial" charset="0"/>
            </a:endParaRPr>
          </a:p>
          <a:p>
            <a:pPr>
              <a:buNone/>
            </a:pPr>
            <a:endParaRPr lang="en-US" sz="1100" kern="1200" dirty="0" smtClean="0">
              <a:latin typeface="Arial" charset="0"/>
              <a:cs typeface="Arial" charset="0"/>
            </a:endParaRPr>
          </a:p>
          <a:p>
            <a:pPr>
              <a:buNone/>
            </a:pPr>
            <a:r>
              <a:rPr lang="en-US" sz="2400" dirty="0" smtClean="0"/>
              <a:t>BEHAVIORAL STRATEGY: PLAN OF ACTION - assigns action for each information set at which it is the player’s turn</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Behavioral strategy</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cxnSp>
        <p:nvCxnSpPr>
          <p:cNvPr id="33" name="Straight Connector 8"/>
          <p:cNvCxnSpPr/>
          <p:nvPr/>
        </p:nvCxnSpPr>
        <p:spPr>
          <a:xfrm rot="10800000" flipV="1">
            <a:off x="1041099" y="3282947"/>
            <a:ext cx="2910181" cy="1240949"/>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987792" y="3282948"/>
            <a:ext cx="2937073" cy="1140184"/>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2" name="Group 18"/>
          <p:cNvGrpSpPr/>
          <p:nvPr/>
        </p:nvGrpSpPr>
        <p:grpSpPr>
          <a:xfrm>
            <a:off x="502750" y="4523897"/>
            <a:ext cx="1112581" cy="1006727"/>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833525" y="4487877"/>
            <a:ext cx="1112581" cy="1006727"/>
            <a:chOff x="2892402" y="2333610"/>
            <a:chExt cx="2263807" cy="1497032"/>
          </a:xfrm>
        </p:grpSpPr>
        <p:cxnSp>
          <p:nvCxnSpPr>
            <p:cNvPr id="2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5046669" y="4451364"/>
            <a:ext cx="1112581" cy="1006727"/>
            <a:chOff x="2892402" y="2333610"/>
            <a:chExt cx="2263807" cy="1497032"/>
          </a:xfrm>
        </p:grpSpPr>
        <p:cxnSp>
          <p:nvCxnSpPr>
            <p:cNvPr id="36"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6397650" y="4414851"/>
            <a:ext cx="1112581" cy="1006727"/>
            <a:chOff x="2892402" y="2333610"/>
            <a:chExt cx="2263807" cy="1497032"/>
          </a:xfrm>
        </p:grpSpPr>
        <p:cxnSp>
          <p:nvCxnSpPr>
            <p:cNvPr id="3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 name="Group 18"/>
          <p:cNvGrpSpPr/>
          <p:nvPr/>
        </p:nvGrpSpPr>
        <p:grpSpPr>
          <a:xfrm>
            <a:off x="3074967" y="4487877"/>
            <a:ext cx="1112581" cy="1006727"/>
            <a:chOff x="2892402" y="2333610"/>
            <a:chExt cx="2263807" cy="1497032"/>
          </a:xfrm>
        </p:grpSpPr>
        <p:cxnSp>
          <p:nvCxnSpPr>
            <p:cNvPr id="42"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8"/>
          <p:cNvCxnSpPr/>
          <p:nvPr/>
        </p:nvCxnSpPr>
        <p:spPr>
          <a:xfrm rot="10800000" flipV="1">
            <a:off x="2381223" y="3246435"/>
            <a:ext cx="1643083" cy="1241442"/>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8"/>
          <p:cNvCxnSpPr/>
          <p:nvPr/>
        </p:nvCxnSpPr>
        <p:spPr>
          <a:xfrm rot="5400000">
            <a:off x="3184506" y="3721103"/>
            <a:ext cx="1241443" cy="36513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8"/>
          <p:cNvCxnSpPr/>
          <p:nvPr/>
        </p:nvCxnSpPr>
        <p:spPr>
          <a:xfrm>
            <a:off x="3987792" y="3282948"/>
            <a:ext cx="1570059" cy="1131905"/>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1030239" y="4524390"/>
            <a:ext cx="2592423"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594364" y="4414851"/>
            <a:ext cx="1314468"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8"/>
          <p:cNvGrpSpPr/>
          <p:nvPr/>
        </p:nvGrpSpPr>
        <p:grpSpPr>
          <a:xfrm>
            <a:off x="7785144" y="4451364"/>
            <a:ext cx="1112581" cy="1006727"/>
            <a:chOff x="2892402" y="2333610"/>
            <a:chExt cx="2263807" cy="1497032"/>
          </a:xfrm>
        </p:grpSpPr>
        <p:cxnSp>
          <p:nvCxnSpPr>
            <p:cNvPr id="67"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a:off x="3987792" y="3246435"/>
            <a:ext cx="4361080" cy="121321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409518" y="3940182"/>
            <a:ext cx="8509985" cy="815324"/>
            <a:chOff x="409518" y="3940182"/>
            <a:chExt cx="8509985" cy="815324"/>
          </a:xfrm>
        </p:grpSpPr>
        <p:sp>
          <p:nvSpPr>
            <p:cNvPr id="53" name="TextBox 52"/>
            <p:cNvSpPr txBox="1"/>
            <p:nvPr/>
          </p:nvSpPr>
          <p:spPr>
            <a:xfrm>
              <a:off x="409518" y="4122747"/>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A</a:t>
              </a:r>
              <a:endParaRPr lang="en-US" b="1" baseline="-25000" dirty="0">
                <a:solidFill>
                  <a:srgbClr val="C00000"/>
                </a:solidFill>
              </a:endParaRPr>
            </a:p>
          </p:txBody>
        </p:sp>
        <p:sp>
          <p:nvSpPr>
            <p:cNvPr id="54" name="TextBox 53"/>
            <p:cNvSpPr txBox="1"/>
            <p:nvPr/>
          </p:nvSpPr>
          <p:spPr>
            <a:xfrm>
              <a:off x="1979577" y="3976695"/>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B</a:t>
              </a:r>
              <a:endParaRPr lang="en-US" b="1" baseline="-25000" dirty="0">
                <a:solidFill>
                  <a:srgbClr val="C00000"/>
                </a:solidFill>
              </a:endParaRPr>
            </a:p>
          </p:txBody>
        </p:sp>
        <p:sp>
          <p:nvSpPr>
            <p:cNvPr id="60" name="TextBox 59"/>
            <p:cNvSpPr txBox="1"/>
            <p:nvPr/>
          </p:nvSpPr>
          <p:spPr>
            <a:xfrm>
              <a:off x="3074967" y="3940182"/>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C</a:t>
              </a:r>
              <a:endParaRPr lang="en-US" b="1" baseline="-25000" dirty="0">
                <a:solidFill>
                  <a:srgbClr val="C00000"/>
                </a:solidFill>
              </a:endParaRPr>
            </a:p>
          </p:txBody>
        </p:sp>
        <p:sp>
          <p:nvSpPr>
            <p:cNvPr id="62" name="TextBox 61"/>
            <p:cNvSpPr txBox="1"/>
            <p:nvPr/>
          </p:nvSpPr>
          <p:spPr>
            <a:xfrm>
              <a:off x="4900617" y="4232286"/>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X</a:t>
              </a:r>
              <a:endParaRPr lang="en-US" b="1" baseline="-25000" dirty="0">
                <a:solidFill>
                  <a:srgbClr val="C00000"/>
                </a:solidFill>
              </a:endParaRPr>
            </a:p>
          </p:txBody>
        </p:sp>
        <p:sp>
          <p:nvSpPr>
            <p:cNvPr id="64" name="TextBox 63"/>
            <p:cNvSpPr txBox="1"/>
            <p:nvPr/>
          </p:nvSpPr>
          <p:spPr>
            <a:xfrm>
              <a:off x="7018371" y="4086234"/>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Y</a:t>
              </a:r>
              <a:endParaRPr lang="en-US" b="1" baseline="-25000" dirty="0">
                <a:solidFill>
                  <a:srgbClr val="C00000"/>
                </a:solidFill>
              </a:endParaRPr>
            </a:p>
          </p:txBody>
        </p:sp>
        <p:sp>
          <p:nvSpPr>
            <p:cNvPr id="65" name="TextBox 64"/>
            <p:cNvSpPr txBox="1"/>
            <p:nvPr/>
          </p:nvSpPr>
          <p:spPr>
            <a:xfrm>
              <a:off x="8369352" y="4086234"/>
              <a:ext cx="550151"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Z</a:t>
              </a:r>
              <a:endParaRPr lang="en-US" b="1" baseline="-25000" dirty="0">
                <a:solidFill>
                  <a:srgbClr val="C00000"/>
                </a:solidFill>
              </a:endParaRPr>
            </a:p>
          </p:txBody>
        </p:sp>
      </p:grpSp>
      <p:grpSp>
        <p:nvGrpSpPr>
          <p:cNvPr id="72" name="Group 71"/>
          <p:cNvGrpSpPr/>
          <p:nvPr/>
        </p:nvGrpSpPr>
        <p:grpSpPr>
          <a:xfrm>
            <a:off x="1667528" y="4384870"/>
            <a:ext cx="1494929" cy="1258299"/>
            <a:chOff x="1667528" y="4384870"/>
            <a:chExt cx="1494929" cy="1258299"/>
          </a:xfrm>
        </p:grpSpPr>
        <p:sp>
          <p:nvSpPr>
            <p:cNvPr id="66" name="TextBox 65"/>
            <p:cNvSpPr txBox="1"/>
            <p:nvPr/>
          </p:nvSpPr>
          <p:spPr>
            <a:xfrm rot="17895582">
              <a:off x="1342551" y="4709847"/>
              <a:ext cx="1111619" cy="461665"/>
            </a:xfrm>
            <a:prstGeom prst="rect">
              <a:avLst/>
            </a:prstGeom>
            <a:noFill/>
          </p:spPr>
          <p:txBody>
            <a:bodyPr wrap="square" rtlCol="0">
              <a:spAutoFit/>
            </a:bodyPr>
            <a:lstStyle/>
            <a:p>
              <a:r>
                <a:rPr lang="en-US" sz="2400" dirty="0" smtClean="0">
                  <a:solidFill>
                    <a:srgbClr val="C00000"/>
                  </a:solidFill>
                </a:rPr>
                <a:t>LEFT</a:t>
              </a:r>
              <a:endParaRPr lang="en-US" sz="2400" dirty="0">
                <a:solidFill>
                  <a:srgbClr val="C00000"/>
                </a:solidFill>
              </a:endParaRPr>
            </a:p>
          </p:txBody>
        </p:sp>
        <p:sp>
          <p:nvSpPr>
            <p:cNvPr id="70" name="TextBox 69"/>
            <p:cNvSpPr txBox="1"/>
            <p:nvPr/>
          </p:nvSpPr>
          <p:spPr>
            <a:xfrm rot="3471841">
              <a:off x="2333001" y="4813713"/>
              <a:ext cx="1197247" cy="461665"/>
            </a:xfrm>
            <a:prstGeom prst="rect">
              <a:avLst/>
            </a:prstGeom>
            <a:noFill/>
          </p:spPr>
          <p:txBody>
            <a:bodyPr wrap="square" rtlCol="0">
              <a:spAutoFit/>
            </a:bodyPr>
            <a:lstStyle/>
            <a:p>
              <a:r>
                <a:rPr lang="en-US" sz="2400" dirty="0" smtClean="0">
                  <a:solidFill>
                    <a:srgbClr val="C00000"/>
                  </a:solidFill>
                </a:rPr>
                <a:t>RIGHT</a:t>
              </a:r>
              <a:endParaRPr lang="en-US" sz="2400" dirty="0">
                <a:solidFill>
                  <a:srgbClr val="C00000"/>
                </a:solidFill>
              </a:endParaRPr>
            </a:p>
          </p:txBody>
        </p:sp>
      </p:gr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5330898"/>
          </a:xfrm>
        </p:spPr>
        <p:txBody>
          <a:bodyPr/>
          <a:lstStyle/>
          <a:p>
            <a:pPr>
              <a:buNone/>
            </a:pPr>
            <a:r>
              <a:rPr lang="en-US" sz="2400" kern="1200" dirty="0" smtClean="0">
                <a:latin typeface="Arial" charset="0"/>
                <a:cs typeface="Arial" charset="0"/>
              </a:rPr>
              <a:t>To incorporate both pure and mixed strategies:</a:t>
            </a:r>
          </a:p>
          <a:p>
            <a:pPr>
              <a:buNone/>
            </a:pPr>
            <a:r>
              <a:rPr lang="en-US" sz="2400" dirty="0" smtClean="0">
                <a:solidFill>
                  <a:srgbClr val="FFFF00"/>
                </a:solidFill>
              </a:rPr>
              <a:t>BEHAVIORAL STRATEGY:</a:t>
            </a:r>
            <a:r>
              <a:rPr lang="en-US" sz="2400" dirty="0" smtClean="0"/>
              <a:t> assigns to each information set at which it is the player’s turn a probability distribution over all feasible actions of the player in that information set.</a:t>
            </a:r>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4000" dirty="0" smtClean="0"/>
          </a:p>
          <a:p>
            <a:pPr>
              <a:buNone/>
            </a:pPr>
            <a:r>
              <a:rPr lang="en-US" sz="2400" dirty="0" smtClean="0"/>
              <a:t>BEHAVIOR STRATEGY: set of 2 probabilities for each information set, such that S</a:t>
            </a:r>
            <a:r>
              <a:rPr lang="en-US" sz="2400" baseline="-25000" dirty="0" smtClean="0"/>
              <a:t>L</a:t>
            </a:r>
            <a:r>
              <a:rPr lang="en-US" sz="2400" dirty="0" smtClean="0"/>
              <a:t>+S</a:t>
            </a:r>
            <a:r>
              <a:rPr lang="en-US" sz="2400" baseline="-25000" dirty="0" smtClean="0"/>
              <a:t>R</a:t>
            </a:r>
            <a:r>
              <a:rPr lang="en-US" sz="2400" dirty="0" smtClean="0"/>
              <a:t>=1 T</a:t>
            </a:r>
            <a:r>
              <a:rPr lang="en-US" sz="2400" baseline="-25000" dirty="0" smtClean="0"/>
              <a:t>L</a:t>
            </a:r>
            <a:r>
              <a:rPr lang="en-US" sz="2400" dirty="0" smtClean="0"/>
              <a:t>+T</a:t>
            </a:r>
            <a:r>
              <a:rPr lang="en-US" sz="2400" baseline="-25000" dirty="0" smtClean="0"/>
              <a:t>R</a:t>
            </a:r>
            <a:r>
              <a:rPr lang="en-US" sz="2400" dirty="0" smtClean="0"/>
              <a:t>=1 U</a:t>
            </a:r>
            <a:r>
              <a:rPr lang="en-US" sz="2400" baseline="-25000" dirty="0" smtClean="0"/>
              <a:t>L</a:t>
            </a:r>
            <a:r>
              <a:rPr lang="en-US" sz="2400" dirty="0" smtClean="0"/>
              <a:t>+U</a:t>
            </a:r>
            <a:r>
              <a:rPr lang="en-US" sz="2400" baseline="-25000" dirty="0" smtClean="0"/>
              <a:t>R</a:t>
            </a:r>
            <a:r>
              <a:rPr lang="en-US" sz="2400" dirty="0" smtClean="0"/>
              <a:t>=1</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Behavioral strategy</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cxnSp>
        <p:nvCxnSpPr>
          <p:cNvPr id="33" name="Straight Connector 8"/>
          <p:cNvCxnSpPr/>
          <p:nvPr/>
        </p:nvCxnSpPr>
        <p:spPr>
          <a:xfrm rot="10800000" flipV="1">
            <a:off x="1041099" y="3282947"/>
            <a:ext cx="2910181" cy="1240949"/>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987792" y="3282948"/>
            <a:ext cx="2937073" cy="1140184"/>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2" name="Group 18"/>
          <p:cNvGrpSpPr/>
          <p:nvPr/>
        </p:nvGrpSpPr>
        <p:grpSpPr>
          <a:xfrm>
            <a:off x="502750" y="4523897"/>
            <a:ext cx="1112581" cy="1006727"/>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833525" y="4487877"/>
            <a:ext cx="1112581" cy="1006727"/>
            <a:chOff x="2892402" y="2333610"/>
            <a:chExt cx="2263807" cy="1497032"/>
          </a:xfrm>
        </p:grpSpPr>
        <p:cxnSp>
          <p:nvCxnSpPr>
            <p:cNvPr id="2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5046669" y="4451364"/>
            <a:ext cx="1112581" cy="1006727"/>
            <a:chOff x="2892402" y="2333610"/>
            <a:chExt cx="2263807" cy="1497032"/>
          </a:xfrm>
        </p:grpSpPr>
        <p:cxnSp>
          <p:nvCxnSpPr>
            <p:cNvPr id="36"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6397650" y="4414851"/>
            <a:ext cx="1112581" cy="1006727"/>
            <a:chOff x="2892402" y="2333610"/>
            <a:chExt cx="2263807" cy="1497032"/>
          </a:xfrm>
        </p:grpSpPr>
        <p:cxnSp>
          <p:nvCxnSpPr>
            <p:cNvPr id="39"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9" name="Group 18"/>
          <p:cNvGrpSpPr/>
          <p:nvPr/>
        </p:nvGrpSpPr>
        <p:grpSpPr>
          <a:xfrm>
            <a:off x="3074967" y="4487877"/>
            <a:ext cx="1112581" cy="1006727"/>
            <a:chOff x="2892402" y="2333610"/>
            <a:chExt cx="2263807" cy="1497032"/>
          </a:xfrm>
        </p:grpSpPr>
        <p:cxnSp>
          <p:nvCxnSpPr>
            <p:cNvPr id="42"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46" name="Straight Connector 8"/>
          <p:cNvCxnSpPr/>
          <p:nvPr/>
        </p:nvCxnSpPr>
        <p:spPr>
          <a:xfrm rot="10800000" flipV="1">
            <a:off x="2381223" y="3246435"/>
            <a:ext cx="1643083" cy="1241442"/>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8"/>
          <p:cNvCxnSpPr/>
          <p:nvPr/>
        </p:nvCxnSpPr>
        <p:spPr>
          <a:xfrm rot="5400000">
            <a:off x="3184506" y="3721103"/>
            <a:ext cx="1241443" cy="36513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8"/>
          <p:cNvCxnSpPr/>
          <p:nvPr/>
        </p:nvCxnSpPr>
        <p:spPr>
          <a:xfrm>
            <a:off x="3987792" y="3282948"/>
            <a:ext cx="1570059" cy="1131905"/>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1614447" y="5437215"/>
            <a:ext cx="569387" cy="523220"/>
          </a:xfrm>
          <a:prstGeom prst="rect">
            <a:avLst/>
          </a:prstGeom>
          <a:noFill/>
        </p:spPr>
        <p:txBody>
          <a:bodyPr wrap="none" rtlCol="0">
            <a:spAutoFit/>
          </a:bodyPr>
          <a:lstStyle/>
          <a:p>
            <a:r>
              <a:rPr lang="en-US" sz="2800" b="1" dirty="0" smtClean="0">
                <a:solidFill>
                  <a:srgbClr val="C00000"/>
                </a:solidFill>
              </a:rPr>
              <a:t>S</a:t>
            </a:r>
            <a:r>
              <a:rPr lang="en-US" sz="2800" b="1" baseline="-25000" dirty="0" smtClean="0">
                <a:solidFill>
                  <a:srgbClr val="C00000"/>
                </a:solidFill>
              </a:rPr>
              <a:t>L</a:t>
            </a:r>
            <a:endParaRPr lang="en-US" b="1" baseline="-25000" dirty="0">
              <a:solidFill>
                <a:srgbClr val="C00000"/>
              </a:solidFill>
            </a:endParaRPr>
          </a:p>
        </p:txBody>
      </p:sp>
      <p:sp>
        <p:nvSpPr>
          <p:cNvPr id="56" name="TextBox 55"/>
          <p:cNvSpPr txBox="1"/>
          <p:nvPr/>
        </p:nvSpPr>
        <p:spPr>
          <a:xfrm>
            <a:off x="2381220" y="5437215"/>
            <a:ext cx="596638" cy="523220"/>
          </a:xfrm>
          <a:prstGeom prst="rect">
            <a:avLst/>
          </a:prstGeom>
          <a:noFill/>
        </p:spPr>
        <p:txBody>
          <a:bodyPr wrap="none" rtlCol="0">
            <a:spAutoFit/>
          </a:bodyPr>
          <a:lstStyle/>
          <a:p>
            <a:r>
              <a:rPr lang="en-US" sz="2800" b="1" dirty="0" smtClean="0">
                <a:solidFill>
                  <a:srgbClr val="C00000"/>
                </a:solidFill>
              </a:rPr>
              <a:t>S</a:t>
            </a:r>
            <a:r>
              <a:rPr lang="en-US" sz="2800" b="1" baseline="-25000" dirty="0" smtClean="0">
                <a:solidFill>
                  <a:srgbClr val="C00000"/>
                </a:solidFill>
              </a:rPr>
              <a:t>R</a:t>
            </a:r>
            <a:endParaRPr lang="en-US" b="1" baseline="-25000" dirty="0">
              <a:solidFill>
                <a:srgbClr val="C00000"/>
              </a:solidFill>
            </a:endParaRPr>
          </a:p>
        </p:txBody>
      </p:sp>
      <p:cxnSp>
        <p:nvCxnSpPr>
          <p:cNvPr id="61" name="Straight Connector 60"/>
          <p:cNvCxnSpPr/>
          <p:nvPr/>
        </p:nvCxnSpPr>
        <p:spPr>
          <a:xfrm>
            <a:off x="1030239" y="4524390"/>
            <a:ext cx="2592423"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5594364" y="4414851"/>
            <a:ext cx="1314468"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10" name="Group 18"/>
          <p:cNvGrpSpPr/>
          <p:nvPr/>
        </p:nvGrpSpPr>
        <p:grpSpPr>
          <a:xfrm>
            <a:off x="7785144" y="4451364"/>
            <a:ext cx="1112581" cy="1006727"/>
            <a:chOff x="2892402" y="2333610"/>
            <a:chExt cx="2263807" cy="1497032"/>
          </a:xfrm>
        </p:grpSpPr>
        <p:cxnSp>
          <p:nvCxnSpPr>
            <p:cNvPr id="67"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69" name="Straight Connector 68"/>
          <p:cNvCxnSpPr/>
          <p:nvPr/>
        </p:nvCxnSpPr>
        <p:spPr>
          <a:xfrm>
            <a:off x="3987792" y="3246435"/>
            <a:ext cx="4361080" cy="121321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409518" y="3940182"/>
            <a:ext cx="8509985" cy="815324"/>
            <a:chOff x="409518" y="3940182"/>
            <a:chExt cx="8509985" cy="815324"/>
          </a:xfrm>
        </p:grpSpPr>
        <p:sp>
          <p:nvSpPr>
            <p:cNvPr id="41" name="TextBox 40"/>
            <p:cNvSpPr txBox="1"/>
            <p:nvPr/>
          </p:nvSpPr>
          <p:spPr>
            <a:xfrm>
              <a:off x="409518" y="4122747"/>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A</a:t>
              </a:r>
              <a:endParaRPr lang="en-US" b="1" baseline="-25000" dirty="0">
                <a:solidFill>
                  <a:srgbClr val="C00000"/>
                </a:solidFill>
              </a:endParaRPr>
            </a:p>
          </p:txBody>
        </p:sp>
        <p:sp>
          <p:nvSpPr>
            <p:cNvPr id="44" name="TextBox 43"/>
            <p:cNvSpPr txBox="1"/>
            <p:nvPr/>
          </p:nvSpPr>
          <p:spPr>
            <a:xfrm>
              <a:off x="1979577" y="3976695"/>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B</a:t>
              </a:r>
              <a:endParaRPr lang="en-US" b="1" baseline="-25000" dirty="0">
                <a:solidFill>
                  <a:srgbClr val="C00000"/>
                </a:solidFill>
              </a:endParaRPr>
            </a:p>
          </p:txBody>
        </p:sp>
        <p:sp>
          <p:nvSpPr>
            <p:cNvPr id="45" name="TextBox 44"/>
            <p:cNvSpPr txBox="1"/>
            <p:nvPr/>
          </p:nvSpPr>
          <p:spPr>
            <a:xfrm>
              <a:off x="3074967" y="3940182"/>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C</a:t>
              </a:r>
              <a:endParaRPr lang="en-US" b="1" baseline="-25000" dirty="0">
                <a:solidFill>
                  <a:srgbClr val="C00000"/>
                </a:solidFill>
              </a:endParaRPr>
            </a:p>
          </p:txBody>
        </p:sp>
        <p:sp>
          <p:nvSpPr>
            <p:cNvPr id="47" name="TextBox 46"/>
            <p:cNvSpPr txBox="1"/>
            <p:nvPr/>
          </p:nvSpPr>
          <p:spPr>
            <a:xfrm>
              <a:off x="4900617" y="4232286"/>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X</a:t>
              </a:r>
              <a:endParaRPr lang="en-US" b="1" baseline="-25000" dirty="0">
                <a:solidFill>
                  <a:srgbClr val="C00000"/>
                </a:solidFill>
              </a:endParaRPr>
            </a:p>
          </p:txBody>
        </p:sp>
        <p:sp>
          <p:nvSpPr>
            <p:cNvPr id="48" name="TextBox 47"/>
            <p:cNvSpPr txBox="1"/>
            <p:nvPr/>
          </p:nvSpPr>
          <p:spPr>
            <a:xfrm>
              <a:off x="7018371" y="4086234"/>
              <a:ext cx="577402"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Y</a:t>
              </a:r>
              <a:endParaRPr lang="en-US" b="1" baseline="-25000" dirty="0">
                <a:solidFill>
                  <a:srgbClr val="C00000"/>
                </a:solidFill>
              </a:endParaRPr>
            </a:p>
          </p:txBody>
        </p:sp>
        <p:sp>
          <p:nvSpPr>
            <p:cNvPr id="50" name="TextBox 49"/>
            <p:cNvSpPr txBox="1"/>
            <p:nvPr/>
          </p:nvSpPr>
          <p:spPr>
            <a:xfrm>
              <a:off x="8369352" y="4086234"/>
              <a:ext cx="550151" cy="523220"/>
            </a:xfrm>
            <a:prstGeom prst="rect">
              <a:avLst/>
            </a:prstGeom>
            <a:noFill/>
          </p:spPr>
          <p:txBody>
            <a:bodyPr wrap="none" rtlCol="0">
              <a:spAutoFit/>
            </a:bodyPr>
            <a:lstStyle/>
            <a:p>
              <a:r>
                <a:rPr lang="en-US" sz="2800" b="1" dirty="0" err="1" smtClean="0">
                  <a:solidFill>
                    <a:srgbClr val="C00000"/>
                  </a:solidFill>
                </a:rPr>
                <a:t>p</a:t>
              </a:r>
              <a:r>
                <a:rPr lang="en-US" sz="2800" b="1" baseline="-25000" dirty="0" err="1" smtClean="0">
                  <a:solidFill>
                    <a:srgbClr val="C00000"/>
                  </a:solidFill>
                </a:rPr>
                <a:t>Z</a:t>
              </a:r>
              <a:endParaRPr lang="en-US" b="1" baseline="-25000" dirty="0">
                <a:solidFill>
                  <a:srgbClr val="C00000"/>
                </a:solidFill>
              </a:endParaRPr>
            </a:p>
          </p:txBody>
        </p:sp>
      </p:grpSp>
      <p:sp>
        <p:nvSpPr>
          <p:cNvPr id="51" name="TextBox 50"/>
          <p:cNvSpPr txBox="1"/>
          <p:nvPr/>
        </p:nvSpPr>
        <p:spPr>
          <a:xfrm>
            <a:off x="5484825" y="5473728"/>
            <a:ext cx="569387" cy="523220"/>
          </a:xfrm>
          <a:prstGeom prst="rect">
            <a:avLst/>
          </a:prstGeom>
          <a:noFill/>
        </p:spPr>
        <p:txBody>
          <a:bodyPr wrap="none" rtlCol="0">
            <a:spAutoFit/>
          </a:bodyPr>
          <a:lstStyle/>
          <a:p>
            <a:r>
              <a:rPr lang="en-US" sz="2800" b="1" dirty="0" smtClean="0">
                <a:solidFill>
                  <a:srgbClr val="C00000"/>
                </a:solidFill>
              </a:rPr>
              <a:t>T</a:t>
            </a:r>
            <a:r>
              <a:rPr lang="en-US" sz="2800" b="1" baseline="-25000" dirty="0" smtClean="0">
                <a:solidFill>
                  <a:srgbClr val="C00000"/>
                </a:solidFill>
              </a:rPr>
              <a:t>L</a:t>
            </a:r>
            <a:endParaRPr lang="en-US" b="1" baseline="-25000" dirty="0">
              <a:solidFill>
                <a:srgbClr val="C00000"/>
              </a:solidFill>
            </a:endParaRPr>
          </a:p>
        </p:txBody>
      </p:sp>
      <p:sp>
        <p:nvSpPr>
          <p:cNvPr id="53" name="TextBox 52"/>
          <p:cNvSpPr txBox="1"/>
          <p:nvPr/>
        </p:nvSpPr>
        <p:spPr>
          <a:xfrm>
            <a:off x="6251598" y="5473728"/>
            <a:ext cx="596638" cy="523220"/>
          </a:xfrm>
          <a:prstGeom prst="rect">
            <a:avLst/>
          </a:prstGeom>
          <a:noFill/>
        </p:spPr>
        <p:txBody>
          <a:bodyPr wrap="none" rtlCol="0">
            <a:spAutoFit/>
          </a:bodyPr>
          <a:lstStyle/>
          <a:p>
            <a:r>
              <a:rPr lang="en-US" sz="2800" b="1" dirty="0" smtClean="0">
                <a:solidFill>
                  <a:srgbClr val="C00000"/>
                </a:solidFill>
              </a:rPr>
              <a:t>T</a:t>
            </a:r>
            <a:r>
              <a:rPr lang="en-US" sz="2800" b="1" baseline="-25000" dirty="0" smtClean="0">
                <a:solidFill>
                  <a:srgbClr val="C00000"/>
                </a:solidFill>
              </a:rPr>
              <a:t>R</a:t>
            </a:r>
            <a:endParaRPr lang="en-US" b="1" baseline="-25000" dirty="0">
              <a:solidFill>
                <a:srgbClr val="C00000"/>
              </a:solidFill>
            </a:endParaRPr>
          </a:p>
        </p:txBody>
      </p:sp>
      <p:sp>
        <p:nvSpPr>
          <p:cNvPr id="54" name="TextBox 53"/>
          <p:cNvSpPr txBox="1"/>
          <p:nvPr/>
        </p:nvSpPr>
        <p:spPr>
          <a:xfrm>
            <a:off x="7780589" y="5473728"/>
            <a:ext cx="590226" cy="523220"/>
          </a:xfrm>
          <a:prstGeom prst="rect">
            <a:avLst/>
          </a:prstGeom>
          <a:noFill/>
        </p:spPr>
        <p:txBody>
          <a:bodyPr wrap="none" rtlCol="0">
            <a:spAutoFit/>
          </a:bodyPr>
          <a:lstStyle/>
          <a:p>
            <a:r>
              <a:rPr lang="en-US" sz="2800" b="1" dirty="0" smtClean="0">
                <a:solidFill>
                  <a:srgbClr val="C00000"/>
                </a:solidFill>
              </a:rPr>
              <a:t>U</a:t>
            </a:r>
            <a:r>
              <a:rPr lang="en-US" sz="2800" b="1" baseline="-25000" dirty="0" smtClean="0">
                <a:solidFill>
                  <a:srgbClr val="C00000"/>
                </a:solidFill>
              </a:rPr>
              <a:t>L</a:t>
            </a:r>
            <a:endParaRPr lang="en-US" b="1" baseline="-25000" dirty="0">
              <a:solidFill>
                <a:srgbClr val="C00000"/>
              </a:solidFill>
            </a:endParaRPr>
          </a:p>
        </p:txBody>
      </p:sp>
      <p:sp>
        <p:nvSpPr>
          <p:cNvPr id="60" name="TextBox 59"/>
          <p:cNvSpPr txBox="1"/>
          <p:nvPr/>
        </p:nvSpPr>
        <p:spPr>
          <a:xfrm>
            <a:off x="8526523" y="5437215"/>
            <a:ext cx="617477" cy="523220"/>
          </a:xfrm>
          <a:prstGeom prst="rect">
            <a:avLst/>
          </a:prstGeom>
          <a:noFill/>
        </p:spPr>
        <p:txBody>
          <a:bodyPr wrap="none" rtlCol="0">
            <a:spAutoFit/>
          </a:bodyPr>
          <a:lstStyle/>
          <a:p>
            <a:r>
              <a:rPr lang="en-US" sz="2800" b="1" dirty="0" smtClean="0">
                <a:solidFill>
                  <a:srgbClr val="C00000"/>
                </a:solidFill>
              </a:rPr>
              <a:t>U</a:t>
            </a:r>
            <a:r>
              <a:rPr lang="en-US" sz="2800" b="1" baseline="-25000" dirty="0" smtClean="0">
                <a:solidFill>
                  <a:srgbClr val="C00000"/>
                </a:solidFill>
              </a:rPr>
              <a:t>R</a:t>
            </a:r>
            <a:endParaRPr lang="en-US" b="1" baseline="-25000" dirty="0">
              <a:solidFill>
                <a:srgbClr val="C00000"/>
              </a:solidFill>
            </a:endParaRPr>
          </a:p>
        </p:txBody>
      </p:sp>
      <p:grpSp>
        <p:nvGrpSpPr>
          <p:cNvPr id="62" name="Group 61"/>
          <p:cNvGrpSpPr/>
          <p:nvPr/>
        </p:nvGrpSpPr>
        <p:grpSpPr>
          <a:xfrm>
            <a:off x="1667528" y="4384870"/>
            <a:ext cx="1494929" cy="1258299"/>
            <a:chOff x="1667528" y="4384870"/>
            <a:chExt cx="1494929" cy="1258299"/>
          </a:xfrm>
        </p:grpSpPr>
        <p:sp>
          <p:nvSpPr>
            <p:cNvPr id="64" name="TextBox 63"/>
            <p:cNvSpPr txBox="1"/>
            <p:nvPr/>
          </p:nvSpPr>
          <p:spPr>
            <a:xfrm rot="17895582">
              <a:off x="1342551" y="4709847"/>
              <a:ext cx="1111619" cy="461665"/>
            </a:xfrm>
            <a:prstGeom prst="rect">
              <a:avLst/>
            </a:prstGeom>
            <a:noFill/>
          </p:spPr>
          <p:txBody>
            <a:bodyPr wrap="square" rtlCol="0">
              <a:spAutoFit/>
            </a:bodyPr>
            <a:lstStyle/>
            <a:p>
              <a:r>
                <a:rPr lang="en-US" sz="2400" dirty="0" smtClean="0">
                  <a:solidFill>
                    <a:srgbClr val="C00000"/>
                  </a:solidFill>
                </a:rPr>
                <a:t>LEFT</a:t>
              </a:r>
              <a:endParaRPr lang="en-US" sz="2400" dirty="0">
                <a:solidFill>
                  <a:srgbClr val="C00000"/>
                </a:solidFill>
              </a:endParaRPr>
            </a:p>
          </p:txBody>
        </p:sp>
        <p:sp>
          <p:nvSpPr>
            <p:cNvPr id="65" name="TextBox 64"/>
            <p:cNvSpPr txBox="1"/>
            <p:nvPr/>
          </p:nvSpPr>
          <p:spPr>
            <a:xfrm rot="3471841">
              <a:off x="2333001" y="4813713"/>
              <a:ext cx="1197247" cy="461665"/>
            </a:xfrm>
            <a:prstGeom prst="rect">
              <a:avLst/>
            </a:prstGeom>
            <a:noFill/>
          </p:spPr>
          <p:txBody>
            <a:bodyPr wrap="square" rtlCol="0">
              <a:spAutoFit/>
            </a:bodyPr>
            <a:lstStyle/>
            <a:p>
              <a:r>
                <a:rPr lang="en-US" sz="2400" dirty="0" smtClean="0">
                  <a:solidFill>
                    <a:srgbClr val="C00000"/>
                  </a:solidFill>
                </a:rPr>
                <a:t>RIGHT</a:t>
              </a:r>
              <a:endParaRPr lang="en-US" sz="2400" dirty="0">
                <a:solidFill>
                  <a:srgbClr val="C00000"/>
                </a:solidFill>
              </a:endParaRPr>
            </a:p>
          </p:txBody>
        </p:sp>
      </p:gr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2"/>
            <a:ext cx="9144000" cy="5075307"/>
          </a:xfrm>
        </p:spPr>
        <p:txBody>
          <a:bodyPr/>
          <a:lstStyle/>
          <a:p>
            <a:pPr lvl="1">
              <a:buNone/>
            </a:pPr>
            <a:r>
              <a:rPr lang="en-US" sz="2400" dirty="0" smtClean="0"/>
              <a:t>More complex and richer games </a:t>
            </a:r>
            <a:r>
              <a:rPr lang="en-US" sz="2400" dirty="0" smtClean="0">
                <a:sym typeface="Wingdings" pitchFamily="2" charset="2"/>
              </a:rPr>
              <a:t> </a:t>
            </a:r>
            <a:r>
              <a:rPr lang="en-US" sz="2400" dirty="0" smtClean="0"/>
              <a:t>strengthening equilibrium concept</a:t>
            </a:r>
          </a:p>
          <a:p>
            <a:pPr marL="914400" lvl="1" indent="-457200">
              <a:buFont typeface="+mj-lt"/>
              <a:buAutoNum type="arabicPeriod"/>
            </a:pPr>
            <a:r>
              <a:rPr lang="en-US" sz="2400" dirty="0" smtClean="0"/>
              <a:t>Static games with complete information – Nash equilibrium</a:t>
            </a:r>
          </a:p>
          <a:p>
            <a:pPr marL="914400" lvl="1" indent="-457200">
              <a:buFont typeface="+mj-lt"/>
              <a:buAutoNum type="arabicPeriod"/>
            </a:pPr>
            <a:r>
              <a:rPr lang="en-US" sz="2400" dirty="0" smtClean="0"/>
              <a:t>Dynamic games with complete information – </a:t>
            </a:r>
            <a:r>
              <a:rPr lang="en-US" sz="2400" dirty="0" err="1" smtClean="0"/>
              <a:t>Subgame</a:t>
            </a:r>
            <a:r>
              <a:rPr lang="en-US" sz="2400" dirty="0" smtClean="0"/>
              <a:t> perfect Nash equilibrium</a:t>
            </a:r>
          </a:p>
          <a:p>
            <a:pPr marL="914400" lvl="1" indent="-457200">
              <a:buFont typeface="+mj-lt"/>
              <a:buAutoNum type="arabicPeriod"/>
            </a:pPr>
            <a:r>
              <a:rPr lang="en-US" sz="2400" dirty="0" smtClean="0"/>
              <a:t>Static games with incomplete information – Bayesian Nash equilibrium</a:t>
            </a:r>
          </a:p>
          <a:p>
            <a:pPr marL="914400" lvl="1" indent="-457200">
              <a:buFont typeface="+mj-lt"/>
              <a:buAutoNum type="arabicPeriod"/>
            </a:pPr>
            <a:r>
              <a:rPr lang="en-US" sz="2400" dirty="0" smtClean="0">
                <a:solidFill>
                  <a:srgbClr val="FFFF00"/>
                </a:solidFill>
              </a:rPr>
              <a:t>Dynamic games with incomplete information – weak sequential equilibrium - </a:t>
            </a:r>
            <a:r>
              <a:rPr lang="en-US" sz="2400" dirty="0" smtClean="0"/>
              <a:t>refines Bayesian Nash equilibrium in the same sense as </a:t>
            </a:r>
            <a:r>
              <a:rPr lang="en-US" sz="2400" dirty="0" err="1" smtClean="0"/>
              <a:t>Subgame</a:t>
            </a:r>
            <a:r>
              <a:rPr lang="en-US" sz="2400" dirty="0" smtClean="0"/>
              <a:t> perfect Nash equilibrium refines Nash equilibrium</a:t>
            </a:r>
          </a:p>
          <a:p>
            <a:pPr marL="914400" lvl="1" indent="-457200">
              <a:buNone/>
            </a:pPr>
            <a:r>
              <a:rPr lang="en-US" sz="2400" dirty="0" smtClean="0"/>
              <a:t>	Introduces sequential rationality into Bayesian Nash equilibrium</a:t>
            </a:r>
            <a:endParaRPr lang="en-US" sz="24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Weak Sequential Equilibrium</a:t>
            </a:r>
            <a:endParaRPr kumimoji="0" lang="en-US" sz="48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2"/>
            <a:ext cx="9144000" cy="5075307"/>
          </a:xfrm>
        </p:spPr>
        <p:txBody>
          <a:bodyPr/>
          <a:lstStyle/>
          <a:p>
            <a:pPr lvl="1">
              <a:buNone/>
            </a:pPr>
            <a:r>
              <a:rPr lang="en-US" sz="2400" dirty="0" smtClean="0">
                <a:solidFill>
                  <a:srgbClr val="FFFF00"/>
                </a:solidFill>
              </a:rPr>
              <a:t>Definition</a:t>
            </a:r>
            <a:r>
              <a:rPr lang="en-US" sz="2400" dirty="0" smtClean="0"/>
              <a:t>: A weak sequential equilibrium consists of behavioral strategies and beliefs systems satisfying following conditions 1-2</a:t>
            </a:r>
          </a:p>
          <a:p>
            <a:pPr marL="914400" lvl="1" indent="-457200">
              <a:buFont typeface="+mj-lt"/>
              <a:buAutoNum type="arabicPeriod"/>
            </a:pPr>
            <a:r>
              <a:rPr lang="en-US" sz="2400" dirty="0" smtClean="0">
                <a:solidFill>
                  <a:srgbClr val="FFFF00"/>
                </a:solidFill>
              </a:rPr>
              <a:t>Sequential rationality </a:t>
            </a:r>
            <a:r>
              <a:rPr lang="en-US" sz="2400" dirty="0" smtClean="0"/>
              <a:t>- Each players’ strategy is optimal whenever  she has to move, given her belief and the other players’ strategies.</a:t>
            </a:r>
            <a:endParaRPr lang="en-US" sz="2400" dirty="0" smtClean="0">
              <a:solidFill>
                <a:srgbClr val="FFFF00"/>
              </a:solidFill>
            </a:endParaRPr>
          </a:p>
          <a:p>
            <a:pPr marL="914400" lvl="1" indent="-457200">
              <a:buFont typeface="+mj-lt"/>
              <a:buAutoNum type="arabicPeriod"/>
            </a:pPr>
            <a:r>
              <a:rPr lang="en-US" sz="2400" dirty="0" smtClean="0">
                <a:solidFill>
                  <a:srgbClr val="FFFF00"/>
                </a:solidFill>
              </a:rPr>
              <a:t>Consistency of beliefs with strategies</a:t>
            </a:r>
            <a:r>
              <a:rPr lang="en-US" sz="2400" dirty="0" smtClean="0"/>
              <a:t> – Each player’s belief is consistent with strategy profile (behavioral strategies of all players)</a:t>
            </a:r>
            <a:endParaRPr lang="en-US" sz="2400" dirty="0" smtClean="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Weak Sequential Equilibrium</a:t>
            </a:r>
            <a:endParaRPr lang="en-US" sz="4800" kern="0" dirty="0">
              <a:solidFill>
                <a:schemeClr val="tx2"/>
              </a:solidFill>
            </a:endParaRPr>
          </a:p>
        </p:txBody>
      </p:sp>
    </p:spTree>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2"/>
            <a:ext cx="9144000" cy="5075307"/>
          </a:xfrm>
        </p:spPr>
        <p:txBody>
          <a:bodyPr/>
          <a:lstStyle/>
          <a:p>
            <a:pPr lvl="1">
              <a:buNone/>
            </a:pPr>
            <a:r>
              <a:rPr lang="en-US" sz="2400" dirty="0" smtClean="0">
                <a:solidFill>
                  <a:srgbClr val="FFFF00"/>
                </a:solidFill>
              </a:rPr>
              <a:t>Definition</a:t>
            </a:r>
            <a:r>
              <a:rPr lang="en-US" sz="2400" dirty="0" smtClean="0"/>
              <a:t>: A weak sequential equilibrium consists of behavioral strategies and beliefs systems satisfying following conditions 1-2</a:t>
            </a:r>
          </a:p>
          <a:p>
            <a:pPr marL="914400" lvl="1" indent="-457200">
              <a:buFont typeface="+mj-lt"/>
              <a:buAutoNum type="arabicPeriod"/>
            </a:pPr>
            <a:r>
              <a:rPr lang="en-US" sz="2400" dirty="0" smtClean="0">
                <a:solidFill>
                  <a:srgbClr val="FFFF00"/>
                </a:solidFill>
              </a:rPr>
              <a:t>Sequential rationality </a:t>
            </a:r>
            <a:r>
              <a:rPr lang="en-US" sz="2400" dirty="0" smtClean="0"/>
              <a:t>- Each players’ strategy is optimal in the part of the game that follows each of her information sets, given the strategy profile and her belief about the history in the information set that has occurred. In other words – for each player </a:t>
            </a:r>
            <a:r>
              <a:rPr lang="en-US" sz="2400" dirty="0" err="1" smtClean="0"/>
              <a:t>i</a:t>
            </a:r>
            <a:r>
              <a:rPr lang="en-US" sz="2400" dirty="0" smtClean="0"/>
              <a:t> and each information set of player </a:t>
            </a:r>
            <a:r>
              <a:rPr lang="en-US" sz="2400" dirty="0" err="1" smtClean="0"/>
              <a:t>i</a:t>
            </a:r>
            <a:r>
              <a:rPr lang="en-US" sz="2400" dirty="0" smtClean="0"/>
              <a:t>, according to player’s </a:t>
            </a:r>
            <a:r>
              <a:rPr lang="en-US" sz="2400" dirty="0" err="1" smtClean="0"/>
              <a:t>i</a:t>
            </a:r>
            <a:r>
              <a:rPr lang="en-US" sz="2400" dirty="0" smtClean="0"/>
              <a:t> beliefs, her behavioral strategy gives her the highest possible expected utility so that she has no incentive to deviate from her behavioral strategy in any information set.</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Weak Sequential Equilibrium</a:t>
            </a:r>
            <a:endParaRPr lang="en-US" sz="4800" kern="0" dirty="0">
              <a:solidFill>
                <a:schemeClr val="tx2"/>
              </a:solidFill>
            </a:endParaRPr>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2"/>
            <a:ext cx="9144000" cy="5075307"/>
          </a:xfrm>
        </p:spPr>
        <p:txBody>
          <a:bodyPr/>
          <a:lstStyle/>
          <a:p>
            <a:pPr lvl="1">
              <a:buNone/>
            </a:pPr>
            <a:r>
              <a:rPr lang="en-US" sz="2400" dirty="0" smtClean="0">
                <a:solidFill>
                  <a:srgbClr val="FFFF00"/>
                </a:solidFill>
              </a:rPr>
              <a:t>Definition</a:t>
            </a:r>
            <a:r>
              <a:rPr lang="en-US" sz="2400" dirty="0" smtClean="0"/>
              <a:t>: A weak sequential equilibrium consists of behavioral strategies and beliefs systems satisfying following conditions 1-2</a:t>
            </a:r>
          </a:p>
          <a:p>
            <a:pPr marL="914400" lvl="1" indent="-457200">
              <a:buFont typeface="+mj-lt"/>
              <a:buAutoNum type="arabicPeriod" startAt="2"/>
            </a:pPr>
            <a:r>
              <a:rPr lang="en-US" sz="2400" dirty="0" smtClean="0">
                <a:solidFill>
                  <a:srgbClr val="FFFF00"/>
                </a:solidFill>
              </a:rPr>
              <a:t>Weak consistency of beliefs with strategies </a:t>
            </a:r>
            <a:r>
              <a:rPr lang="en-US" sz="2400" dirty="0" smtClean="0"/>
              <a:t>– For every information set I</a:t>
            </a:r>
            <a:r>
              <a:rPr lang="en-US" sz="2400" baseline="-25000" dirty="0" smtClean="0"/>
              <a:t>i</a:t>
            </a:r>
            <a:r>
              <a:rPr lang="en-US" sz="2400" dirty="0" smtClean="0"/>
              <a:t> reached with positive probability given the players strategies, the probability assigned by the belief system to each history h* in I</a:t>
            </a:r>
            <a:r>
              <a:rPr lang="en-US" sz="2400" baseline="-25000" dirty="0" smtClean="0"/>
              <a:t>i</a:t>
            </a:r>
            <a:r>
              <a:rPr lang="en-US" sz="2400" dirty="0" smtClean="0"/>
              <a:t> is given by</a:t>
            </a:r>
          </a:p>
          <a:p>
            <a:pPr marL="914400" lvl="1" indent="-457200">
              <a:buNone/>
            </a:pPr>
            <a:endParaRPr lang="en-US" sz="2400" baseline="-250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t>Weak Sequential Equilibrium</a:t>
            </a:r>
            <a:endParaRPr lang="en-US" sz="4800" kern="0" dirty="0">
              <a:solidFill>
                <a:schemeClr val="tx2"/>
              </a:solidFill>
            </a:endParaRPr>
          </a:p>
        </p:txBody>
      </p:sp>
      <p:graphicFrame>
        <p:nvGraphicFramePr>
          <p:cNvPr id="7" name="Object 6"/>
          <p:cNvGraphicFramePr>
            <a:graphicFrameLocks noChangeAspect="1"/>
          </p:cNvGraphicFramePr>
          <p:nvPr/>
        </p:nvGraphicFramePr>
        <p:xfrm>
          <a:off x="1212804" y="4451364"/>
          <a:ext cx="7170485" cy="1493851"/>
        </p:xfrm>
        <a:graphic>
          <a:graphicData uri="http://schemas.openxmlformats.org/presentationml/2006/ole">
            <p:oleObj spid="_x0000_s1026" name="Equation" r:id="rId4" imgW="2438280" imgH="507960" progId="Equation.3">
              <p:embed/>
            </p:oleObj>
          </a:graphicData>
        </a:graphic>
      </p:graphicFrame>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Sequential rationality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7"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2[⅔]</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2[⅓]</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52"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4645026" cy="2308324"/>
          </a:xfrm>
          <a:prstGeom prst="rect">
            <a:avLst/>
          </a:prstGeom>
          <a:noFill/>
        </p:spPr>
        <p:txBody>
          <a:bodyPr wrap="square" rtlCol="0">
            <a:spAutoFit/>
          </a:bodyPr>
          <a:lstStyle/>
          <a:p>
            <a:r>
              <a:rPr lang="en-US" sz="2400" dirty="0" smtClean="0">
                <a:solidFill>
                  <a:schemeClr val="bg2">
                    <a:lumMod val="10000"/>
                  </a:schemeClr>
                </a:solidFill>
              </a:rPr>
              <a:t>Each players’ strategy is optimal whenever  she has to move, given her belief and </a:t>
            </a:r>
          </a:p>
          <a:p>
            <a:r>
              <a:rPr lang="en-US" sz="2400" dirty="0" smtClean="0">
                <a:solidFill>
                  <a:schemeClr val="bg2">
                    <a:lumMod val="10000"/>
                  </a:schemeClr>
                </a:solidFill>
              </a:rPr>
              <a:t>the other </a:t>
            </a:r>
          </a:p>
          <a:p>
            <a:r>
              <a:rPr lang="en-US" sz="2400" dirty="0" smtClean="0">
                <a:solidFill>
                  <a:schemeClr val="bg2">
                    <a:lumMod val="10000"/>
                  </a:schemeClr>
                </a:solidFill>
              </a:rPr>
              <a:t>players’ </a:t>
            </a:r>
          </a:p>
          <a:p>
            <a:r>
              <a:rPr lang="en-US" sz="2400" dirty="0" smtClean="0">
                <a:solidFill>
                  <a:schemeClr val="bg2">
                    <a:lumMod val="10000"/>
                  </a:schemeClr>
                </a:solidFill>
              </a:rPr>
              <a:t>strategies.</a:t>
            </a:r>
            <a:endParaRPr lang="en-US" sz="2400" dirty="0">
              <a:solidFill>
                <a:schemeClr val="bg2">
                  <a:lumMod val="10000"/>
                </a:schemeClr>
              </a:solidFill>
            </a:endParaRPr>
          </a:p>
        </p:txBody>
      </p:sp>
      <p:sp>
        <p:nvSpPr>
          <p:cNvPr id="63" name="TextBox 6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EU(F)=⅔ . 0 + ⅓ .1 = ⅓ </a:t>
            </a:r>
          </a:p>
          <a:p>
            <a:r>
              <a:rPr lang="en-US" sz="2400" dirty="0" smtClean="0">
                <a:solidFill>
                  <a:srgbClr val="FFFF00"/>
                </a:solidFill>
              </a:rPr>
              <a:t>EU(G)=⅔ . 1 + ⅓ .0 = ⅔</a:t>
            </a:r>
          </a:p>
          <a:p>
            <a:r>
              <a:rPr lang="en-US" sz="2400" dirty="0" smtClean="0">
                <a:solidFill>
                  <a:srgbClr val="FFFF00"/>
                </a:solidFill>
              </a:rPr>
              <a:t>G optimal for 2</a:t>
            </a:r>
            <a:r>
              <a:rPr lang="en-US" sz="2400" baseline="30000" dirty="0" smtClean="0">
                <a:solidFill>
                  <a:srgbClr val="FFFF00"/>
                </a:solidFill>
              </a:rPr>
              <a:t>nd</a:t>
            </a:r>
            <a:r>
              <a:rPr lang="en-US" sz="2400" dirty="0" smtClean="0">
                <a:solidFill>
                  <a:srgbClr val="FFFF00"/>
                </a:solidFill>
              </a:rPr>
              <a:t> player, given her belief</a:t>
            </a:r>
            <a:endParaRPr lang="en-US" sz="2400" dirty="0">
              <a:solidFill>
                <a:srgbClr val="FFFF00"/>
              </a:solidFill>
            </a:endParaRPr>
          </a:p>
        </p:txBody>
      </p:sp>
      <p:cxnSp>
        <p:nvCxnSpPr>
          <p:cNvPr id="65" name="Straight Arrow Connector 64"/>
          <p:cNvCxnSpPr/>
          <p:nvPr/>
        </p:nvCxnSpPr>
        <p:spPr>
          <a:xfrm rot="16200000" flipH="1">
            <a:off x="1961320" y="2497918"/>
            <a:ext cx="511182" cy="32861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052603" y="2406637"/>
            <a:ext cx="2884527" cy="5476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H="1">
            <a:off x="2198656" y="3502026"/>
            <a:ext cx="2117755" cy="175262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rot="16200000" flipH="1">
            <a:off x="4042562" y="4360081"/>
            <a:ext cx="2154269" cy="1"/>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Sequential rationality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249317" y="3648078"/>
            <a:ext cx="803286" cy="461665"/>
          </a:xfrm>
          <a:prstGeom prst="rect">
            <a:avLst/>
          </a:prstGeom>
          <a:noFill/>
        </p:spPr>
        <p:txBody>
          <a:bodyPr wrap="square" rtlCol="0">
            <a:spAutoFit/>
          </a:bodyPr>
          <a:lstStyle/>
          <a:p>
            <a:r>
              <a:rPr lang="en-US" sz="2400" b="1" dirty="0" smtClean="0">
                <a:solidFill>
                  <a:srgbClr val="C00000"/>
                </a:solidFill>
              </a:rPr>
              <a:t>F(0)</a:t>
            </a:r>
            <a:endParaRPr lang="en-US" sz="1600" b="1" dirty="0">
              <a:solidFill>
                <a:srgbClr val="C00000"/>
              </a:solidFill>
            </a:endParaRPr>
          </a:p>
        </p:txBody>
      </p:sp>
      <p:sp>
        <p:nvSpPr>
          <p:cNvPr id="42" name="TextBox 41"/>
          <p:cNvSpPr txBox="1"/>
          <p:nvPr/>
        </p:nvSpPr>
        <p:spPr>
          <a:xfrm>
            <a:off x="4316409" y="3648078"/>
            <a:ext cx="912824" cy="461665"/>
          </a:xfrm>
          <a:prstGeom prst="rect">
            <a:avLst/>
          </a:prstGeom>
          <a:noFill/>
        </p:spPr>
        <p:txBody>
          <a:bodyPr wrap="square" rtlCol="0">
            <a:spAutoFit/>
          </a:bodyPr>
          <a:lstStyle/>
          <a:p>
            <a:r>
              <a:rPr lang="en-US" sz="2400" b="1" dirty="0" smtClean="0">
                <a:solidFill>
                  <a:srgbClr val="C00000"/>
                </a:solidFill>
              </a:rPr>
              <a:t>F(0)</a:t>
            </a:r>
            <a:endParaRPr lang="en-US" sz="1600" b="1" dirty="0">
              <a:solidFill>
                <a:srgbClr val="C00000"/>
              </a:solidFill>
            </a:endParaRPr>
          </a:p>
        </p:txBody>
      </p:sp>
      <p:sp>
        <p:nvSpPr>
          <p:cNvPr id="44" name="TextBox 43"/>
          <p:cNvSpPr txBox="1"/>
          <p:nvPr/>
        </p:nvSpPr>
        <p:spPr>
          <a:xfrm>
            <a:off x="3257531" y="3575052"/>
            <a:ext cx="912825" cy="461665"/>
          </a:xfrm>
          <a:prstGeom prst="rect">
            <a:avLst/>
          </a:prstGeom>
          <a:noFill/>
        </p:spPr>
        <p:txBody>
          <a:bodyPr wrap="square" rtlCol="0">
            <a:spAutoFit/>
          </a:bodyPr>
          <a:lstStyle/>
          <a:p>
            <a:r>
              <a:rPr lang="en-US" sz="2400" b="1" dirty="0" smtClean="0">
                <a:solidFill>
                  <a:srgbClr val="C00000"/>
                </a:solidFill>
              </a:rPr>
              <a:t>G(1)</a:t>
            </a:r>
            <a:endParaRPr lang="en-US" sz="1600" b="1" dirty="0">
              <a:solidFill>
                <a:srgbClr val="C00000"/>
              </a:solidFill>
            </a:endParaRPr>
          </a:p>
        </p:txBody>
      </p:sp>
      <p:sp>
        <p:nvSpPr>
          <p:cNvPr id="45" name="TextBox 44"/>
          <p:cNvSpPr txBox="1"/>
          <p:nvPr/>
        </p:nvSpPr>
        <p:spPr>
          <a:xfrm>
            <a:off x="6178571" y="3502026"/>
            <a:ext cx="876313" cy="461665"/>
          </a:xfrm>
          <a:prstGeom prst="rect">
            <a:avLst/>
          </a:prstGeom>
          <a:noFill/>
        </p:spPr>
        <p:txBody>
          <a:bodyPr wrap="square" rtlCol="0">
            <a:spAutoFit/>
          </a:bodyPr>
          <a:lstStyle/>
          <a:p>
            <a:r>
              <a:rPr lang="en-US" sz="2400" b="1" dirty="0" smtClean="0">
                <a:solidFill>
                  <a:srgbClr val="C00000"/>
                </a:solidFill>
              </a:rPr>
              <a:t>G(1)</a:t>
            </a:r>
            <a:endParaRPr lang="en-US" sz="1600"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2[⅔]</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2[⅓]</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4645026" cy="2308324"/>
          </a:xfrm>
          <a:prstGeom prst="rect">
            <a:avLst/>
          </a:prstGeom>
          <a:noFill/>
        </p:spPr>
        <p:txBody>
          <a:bodyPr wrap="square" rtlCol="0">
            <a:spAutoFit/>
          </a:bodyPr>
          <a:lstStyle/>
          <a:p>
            <a:r>
              <a:rPr lang="en-US" sz="2400" dirty="0" smtClean="0">
                <a:solidFill>
                  <a:schemeClr val="bg2">
                    <a:lumMod val="10000"/>
                  </a:schemeClr>
                </a:solidFill>
              </a:rPr>
              <a:t>Each players’ strategy is optimal whenever  she has to move, given her belief and </a:t>
            </a:r>
          </a:p>
          <a:p>
            <a:r>
              <a:rPr lang="en-US" sz="2400" dirty="0" smtClean="0">
                <a:solidFill>
                  <a:schemeClr val="bg2">
                    <a:lumMod val="10000"/>
                  </a:schemeClr>
                </a:solidFill>
              </a:rPr>
              <a:t>the other </a:t>
            </a:r>
          </a:p>
          <a:p>
            <a:r>
              <a:rPr lang="en-US" sz="2400" dirty="0" smtClean="0">
                <a:solidFill>
                  <a:schemeClr val="bg2">
                    <a:lumMod val="10000"/>
                  </a:schemeClr>
                </a:solidFill>
              </a:rPr>
              <a:t>players’ </a:t>
            </a:r>
          </a:p>
          <a:p>
            <a:r>
              <a:rPr lang="en-US" sz="2400" dirty="0" smtClean="0">
                <a:solidFill>
                  <a:schemeClr val="bg2">
                    <a:lumMod val="10000"/>
                  </a:schemeClr>
                </a:solidFill>
              </a:rPr>
              <a:t>strategies.</a:t>
            </a:r>
            <a:endParaRPr lang="en-US" sz="2400" dirty="0">
              <a:solidFill>
                <a:schemeClr val="bg2">
                  <a:lumMod val="10000"/>
                </a:schemeClr>
              </a:solidFill>
            </a:endParaRPr>
          </a:p>
        </p:txBody>
      </p:sp>
      <p:sp>
        <p:nvSpPr>
          <p:cNvPr id="63" name="TextBox 6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After {C,F} </a:t>
            </a:r>
            <a:r>
              <a:rPr lang="en-US" sz="2400" dirty="0" smtClean="0">
                <a:solidFill>
                  <a:srgbClr val="FFFF00"/>
                </a:solidFill>
                <a:sym typeface="Wingdings" pitchFamily="2" charset="2"/>
              </a:rPr>
              <a:t> J optimal  J(1)</a:t>
            </a:r>
          </a:p>
          <a:p>
            <a:r>
              <a:rPr lang="en-US" sz="2400" dirty="0" smtClean="0">
                <a:solidFill>
                  <a:srgbClr val="FFFF00"/>
                </a:solidFill>
                <a:sym typeface="Wingdings" pitchFamily="2" charset="2"/>
              </a:rPr>
              <a:t>After {ø}  E and D optimal  E(1) or D(1) or {E(p) D(1-p)}</a:t>
            </a:r>
            <a:endParaRPr lang="en-US" sz="2400" dirty="0">
              <a:solidFill>
                <a:srgbClr val="FFFF00"/>
              </a:solidFill>
            </a:endParaRPr>
          </a:p>
        </p:txBody>
      </p:sp>
      <p:cxnSp>
        <p:nvCxnSpPr>
          <p:cNvPr id="65" name="Straight Arrow Connector 64"/>
          <p:cNvCxnSpPr/>
          <p:nvPr/>
        </p:nvCxnSpPr>
        <p:spPr>
          <a:xfrm rot="16200000" flipH="1">
            <a:off x="1961320" y="2497918"/>
            <a:ext cx="511182" cy="32861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052603" y="2406637"/>
            <a:ext cx="2884527" cy="5476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Sequential rationality</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249317" y="3648078"/>
            <a:ext cx="803286" cy="461665"/>
          </a:xfrm>
          <a:prstGeom prst="rect">
            <a:avLst/>
          </a:prstGeom>
          <a:noFill/>
        </p:spPr>
        <p:txBody>
          <a:bodyPr wrap="square" rtlCol="0">
            <a:spAutoFit/>
          </a:bodyPr>
          <a:lstStyle/>
          <a:p>
            <a:r>
              <a:rPr lang="en-US" sz="2400" b="1" dirty="0" smtClean="0">
                <a:solidFill>
                  <a:srgbClr val="C00000"/>
                </a:solidFill>
              </a:rPr>
              <a:t>F(0)</a:t>
            </a:r>
            <a:endParaRPr lang="en-US" sz="1600" b="1" dirty="0">
              <a:solidFill>
                <a:srgbClr val="C00000"/>
              </a:solidFill>
            </a:endParaRPr>
          </a:p>
        </p:txBody>
      </p:sp>
      <p:sp>
        <p:nvSpPr>
          <p:cNvPr id="42" name="TextBox 41"/>
          <p:cNvSpPr txBox="1"/>
          <p:nvPr/>
        </p:nvSpPr>
        <p:spPr>
          <a:xfrm>
            <a:off x="4316409" y="3648078"/>
            <a:ext cx="912824" cy="461665"/>
          </a:xfrm>
          <a:prstGeom prst="rect">
            <a:avLst/>
          </a:prstGeom>
          <a:noFill/>
        </p:spPr>
        <p:txBody>
          <a:bodyPr wrap="square" rtlCol="0">
            <a:spAutoFit/>
          </a:bodyPr>
          <a:lstStyle/>
          <a:p>
            <a:r>
              <a:rPr lang="en-US" sz="2400" b="1" dirty="0" smtClean="0">
                <a:solidFill>
                  <a:srgbClr val="C00000"/>
                </a:solidFill>
              </a:rPr>
              <a:t>F(0)</a:t>
            </a:r>
            <a:endParaRPr lang="en-US" sz="1600" b="1" dirty="0">
              <a:solidFill>
                <a:srgbClr val="C00000"/>
              </a:solidFill>
            </a:endParaRPr>
          </a:p>
        </p:txBody>
      </p:sp>
      <p:sp>
        <p:nvSpPr>
          <p:cNvPr id="44" name="TextBox 43"/>
          <p:cNvSpPr txBox="1"/>
          <p:nvPr/>
        </p:nvSpPr>
        <p:spPr>
          <a:xfrm>
            <a:off x="3257531" y="3575052"/>
            <a:ext cx="912825" cy="461665"/>
          </a:xfrm>
          <a:prstGeom prst="rect">
            <a:avLst/>
          </a:prstGeom>
          <a:noFill/>
        </p:spPr>
        <p:txBody>
          <a:bodyPr wrap="square" rtlCol="0">
            <a:spAutoFit/>
          </a:bodyPr>
          <a:lstStyle/>
          <a:p>
            <a:r>
              <a:rPr lang="en-US" sz="2400" b="1" dirty="0" smtClean="0">
                <a:solidFill>
                  <a:srgbClr val="C00000"/>
                </a:solidFill>
              </a:rPr>
              <a:t>G(1)</a:t>
            </a:r>
            <a:endParaRPr lang="en-US" sz="1600" b="1" dirty="0">
              <a:solidFill>
                <a:srgbClr val="C00000"/>
              </a:solidFill>
            </a:endParaRPr>
          </a:p>
        </p:txBody>
      </p:sp>
      <p:sp>
        <p:nvSpPr>
          <p:cNvPr id="45" name="TextBox 44"/>
          <p:cNvSpPr txBox="1"/>
          <p:nvPr/>
        </p:nvSpPr>
        <p:spPr>
          <a:xfrm>
            <a:off x="6178571" y="3502026"/>
            <a:ext cx="876313" cy="461665"/>
          </a:xfrm>
          <a:prstGeom prst="rect">
            <a:avLst/>
          </a:prstGeom>
          <a:noFill/>
        </p:spPr>
        <p:txBody>
          <a:bodyPr wrap="square" rtlCol="0">
            <a:spAutoFit/>
          </a:bodyPr>
          <a:lstStyle/>
          <a:p>
            <a:r>
              <a:rPr lang="en-US" sz="2400" b="1" dirty="0" smtClean="0">
                <a:solidFill>
                  <a:srgbClr val="C00000"/>
                </a:solidFill>
              </a:rPr>
              <a:t>G(1)</a:t>
            </a:r>
            <a:endParaRPr lang="en-US" sz="1600"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2[⅔]</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2[⅓]</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4645026" cy="2308324"/>
          </a:xfrm>
          <a:prstGeom prst="rect">
            <a:avLst/>
          </a:prstGeom>
          <a:noFill/>
        </p:spPr>
        <p:txBody>
          <a:bodyPr wrap="square" rtlCol="0">
            <a:spAutoFit/>
          </a:bodyPr>
          <a:lstStyle/>
          <a:p>
            <a:r>
              <a:rPr lang="en-US" sz="2400" dirty="0" smtClean="0">
                <a:solidFill>
                  <a:schemeClr val="bg2">
                    <a:lumMod val="10000"/>
                  </a:schemeClr>
                </a:solidFill>
              </a:rPr>
              <a:t>Each players’ strategy is optimal whenever  she has to move, given her belief and </a:t>
            </a:r>
          </a:p>
          <a:p>
            <a:r>
              <a:rPr lang="en-US" sz="2400" dirty="0" smtClean="0">
                <a:solidFill>
                  <a:schemeClr val="bg2">
                    <a:lumMod val="10000"/>
                  </a:schemeClr>
                </a:solidFill>
              </a:rPr>
              <a:t>the other </a:t>
            </a:r>
          </a:p>
          <a:p>
            <a:r>
              <a:rPr lang="en-US" sz="2400" dirty="0" smtClean="0">
                <a:solidFill>
                  <a:schemeClr val="bg2">
                    <a:lumMod val="10000"/>
                  </a:schemeClr>
                </a:solidFill>
              </a:rPr>
              <a:t>players’ </a:t>
            </a:r>
          </a:p>
          <a:p>
            <a:r>
              <a:rPr lang="en-US" sz="2400" dirty="0" smtClean="0">
                <a:solidFill>
                  <a:schemeClr val="bg2">
                    <a:lumMod val="10000"/>
                  </a:schemeClr>
                </a:solidFill>
              </a:rPr>
              <a:t>strategies.</a:t>
            </a:r>
            <a:endParaRPr lang="en-US" sz="2400" dirty="0">
              <a:solidFill>
                <a:schemeClr val="bg2">
                  <a:lumMod val="10000"/>
                </a:schemeClr>
              </a:solidFill>
            </a:endParaRPr>
          </a:p>
        </p:txBody>
      </p:sp>
      <p:sp>
        <p:nvSpPr>
          <p:cNvPr id="63" name="TextBox 6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Player 1 has two optimal strategies DJ, EJ , </a:t>
            </a:r>
            <a:r>
              <a:rPr lang="en-US" sz="2400" dirty="0" smtClean="0">
                <a:solidFill>
                  <a:srgbClr val="FFFF00"/>
                </a:solidFill>
                <a:sym typeface="Wingdings" pitchFamily="2" charset="2"/>
              </a:rPr>
              <a:t>given player 1’s belief and 2</a:t>
            </a:r>
            <a:r>
              <a:rPr lang="en-US" sz="2400" baseline="30000" dirty="0" smtClean="0">
                <a:solidFill>
                  <a:srgbClr val="FFFF00"/>
                </a:solidFill>
                <a:sym typeface="Wingdings" pitchFamily="2" charset="2"/>
              </a:rPr>
              <a:t>nd</a:t>
            </a:r>
            <a:r>
              <a:rPr lang="en-US" sz="2400" dirty="0" smtClean="0">
                <a:solidFill>
                  <a:srgbClr val="FFFF00"/>
                </a:solidFill>
                <a:sym typeface="Wingdings" pitchFamily="2" charset="2"/>
              </a:rPr>
              <a:t> player’s strategies</a:t>
            </a:r>
            <a:endParaRPr lang="en-US" sz="2400" dirty="0">
              <a:solidFill>
                <a:srgbClr val="FFFF00"/>
              </a:solidFill>
            </a:endParaRPr>
          </a:p>
        </p:txBody>
      </p:sp>
      <p:cxnSp>
        <p:nvCxnSpPr>
          <p:cNvPr id="65" name="Straight Arrow Connector 64"/>
          <p:cNvCxnSpPr/>
          <p:nvPr/>
        </p:nvCxnSpPr>
        <p:spPr>
          <a:xfrm rot="16200000" flipH="1">
            <a:off x="1961320" y="2497918"/>
            <a:ext cx="511182" cy="32861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052603" y="2406637"/>
            <a:ext cx="2884527" cy="5476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Incomplete inform. – Dynamic games</a:t>
            </a:r>
            <a:endParaRPr lang="en-US" dirty="0"/>
          </a:p>
        </p:txBody>
      </p:sp>
      <p:sp>
        <p:nvSpPr>
          <p:cNvPr id="3" name="Content Placeholder 2"/>
          <p:cNvSpPr>
            <a:spLocks noGrp="1"/>
          </p:cNvSpPr>
          <p:nvPr>
            <p:ph idx="1"/>
          </p:nvPr>
        </p:nvSpPr>
        <p:spPr>
          <a:xfrm>
            <a:off x="0" y="1274733"/>
            <a:ext cx="9144000" cy="5294385"/>
          </a:xfrm>
        </p:spPr>
        <p:txBody>
          <a:bodyPr/>
          <a:lstStyle/>
          <a:p>
            <a:r>
              <a:rPr lang="en-US" sz="2800" dirty="0" smtClean="0"/>
              <a:t>NOW we allow for some level of uncertainty also in dynamic games</a:t>
            </a:r>
          </a:p>
          <a:p>
            <a:r>
              <a:rPr lang="en-US" sz="2800" dirty="0" smtClean="0">
                <a:solidFill>
                  <a:srgbClr val="FFFF00"/>
                </a:solidFill>
              </a:rPr>
              <a:t>We will start with the simple example:</a:t>
            </a:r>
          </a:p>
          <a:p>
            <a:pPr lvl="1">
              <a:buNone/>
            </a:pPr>
            <a:r>
              <a:rPr lang="en-US" sz="2400" kern="1200" dirty="0" smtClean="0">
                <a:latin typeface="Arial" charset="0"/>
                <a:cs typeface="Arial" charset="0"/>
              </a:rPr>
              <a:t>(Variant of Bach or Stravinsky)</a:t>
            </a:r>
          </a:p>
          <a:p>
            <a:pPr lvl="1">
              <a:buNone/>
            </a:pPr>
            <a:r>
              <a:rPr lang="en-US" sz="2400" kern="1200" dirty="0" smtClean="0">
                <a:latin typeface="Arial" charset="0"/>
                <a:cs typeface="Arial" charset="0"/>
              </a:rPr>
              <a:t>Two people wish to go out together. Two concerts are available: one of music by Bach, and one of music by Stravinsky. One person prefers Bach and the other prefers Stravinsky. If they go to different concerts, each of them is equally unhappy listening to the music of either composer.</a:t>
            </a:r>
          </a:p>
          <a:p>
            <a:pPr lvl="1">
              <a:buNone/>
            </a:pPr>
            <a:r>
              <a:rPr lang="en-US" sz="2400" kern="1200" dirty="0" smtClean="0">
                <a:latin typeface="Arial" charset="0"/>
                <a:cs typeface="Arial" charset="0"/>
              </a:rPr>
              <a:t>But now, they are choosing the concert sequentially. After the first person make a choice, the second person receives a signal (information) about the choice of first person and makes her choice according to this signal.</a:t>
            </a:r>
          </a:p>
          <a:p>
            <a:pPr lvl="1">
              <a:buNone/>
            </a:pPr>
            <a:endParaRPr lang="en-US" sz="2400" dirty="0" smtClean="0"/>
          </a:p>
          <a:p>
            <a:pPr lvl="1">
              <a:buNone/>
            </a:pPr>
            <a:endParaRPr lang="en-US" sz="2400" dirty="0" smtClean="0"/>
          </a:p>
          <a:p>
            <a:pPr lvl="1">
              <a:buNone/>
            </a:pPr>
            <a:r>
              <a:rPr lang="en-US" sz="2400" dirty="0" smtClean="0"/>
              <a:t>	</a:t>
            </a:r>
            <a:endParaRPr lang="en-US"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2"/>
            <a:ext cx="9144000" cy="5075307"/>
          </a:xfrm>
        </p:spPr>
        <p:txBody>
          <a:bodyPr/>
          <a:lstStyle/>
          <a:p>
            <a:pPr marL="914400" lvl="1" indent="-457200">
              <a:buNone/>
            </a:pPr>
            <a:r>
              <a:rPr lang="en-US" sz="2400" dirty="0" smtClean="0">
                <a:solidFill>
                  <a:srgbClr val="FFFF00"/>
                </a:solidFill>
              </a:rPr>
              <a:t>Consistency of beliefs with strategies</a:t>
            </a:r>
            <a:r>
              <a:rPr lang="en-US" sz="2400" dirty="0" smtClean="0"/>
              <a:t> – Each player’s belief is consistent with strategy profile (behavioral strategies of all players)</a:t>
            </a:r>
          </a:p>
          <a:p>
            <a:pPr marL="914400" lvl="1" indent="-457200">
              <a:buNone/>
            </a:pPr>
            <a:r>
              <a:rPr lang="en-US" sz="2400" dirty="0" smtClean="0"/>
              <a:t>The idea is that in a steady state, each player’s belief must be correct: the probability it assigns to any history must be the probability with which that history occurs if the players adhere to their strategies. </a:t>
            </a:r>
          </a:p>
          <a:p>
            <a:pPr marL="914400" lvl="1" indent="-457200">
              <a:buNone/>
            </a:pPr>
            <a:endParaRPr lang="en-US" sz="2400" dirty="0" smtClean="0"/>
          </a:p>
          <a:p>
            <a:pPr marL="914400" lvl="1" indent="-457200">
              <a:buNone/>
            </a:pPr>
            <a:r>
              <a:rPr lang="en-US" sz="2400" dirty="0" smtClean="0"/>
              <a:t>If some information set is reached with probability 0 </a:t>
            </a:r>
            <a:r>
              <a:rPr lang="en-US" sz="2400" dirty="0" smtClean="0">
                <a:sym typeface="Wingdings" pitchFamily="2" charset="2"/>
              </a:rPr>
              <a:t> player may have any belief at such information set.</a:t>
            </a:r>
          </a:p>
          <a:p>
            <a:pPr marL="914400" lvl="1" indent="-457200">
              <a:buNone/>
            </a:pPr>
            <a:endParaRPr lang="en-US" sz="2400" dirty="0" smtClean="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336492" y="252369"/>
            <a:ext cx="8807507"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4000" dirty="0" smtClean="0">
                <a:solidFill>
                  <a:srgbClr val="FFFF00"/>
                </a:solidFill>
              </a:rPr>
              <a:t>Consistency of beliefs with strategies</a:t>
            </a:r>
            <a:endParaRPr lang="en-US" sz="4800" kern="0" dirty="0">
              <a:solidFill>
                <a:schemeClr val="tx2"/>
              </a:solidFill>
            </a:endParaRPr>
          </a:p>
        </p:txBody>
      </p:sp>
    </p:spTree>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53" y="260350"/>
            <a:ext cx="8917047" cy="720725"/>
          </a:xfrm>
        </p:spPr>
        <p:txBody>
          <a:bodyPr/>
          <a:lstStyle/>
          <a:p>
            <a:pPr lvl="0"/>
            <a:r>
              <a:rPr lang="en-US" sz="4000" dirty="0" smtClean="0">
                <a:solidFill>
                  <a:srgbClr val="FFFF00"/>
                </a:solidFill>
              </a:rPr>
              <a:t>Consistency of beliefs with strategies</a:t>
            </a:r>
            <a:endParaRPr lang="en-US" sz="48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2[⅔]</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2[⅓]</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4645026" cy="2308324"/>
          </a:xfrm>
          <a:prstGeom prst="rect">
            <a:avLst/>
          </a:prstGeom>
          <a:noFill/>
        </p:spPr>
        <p:txBody>
          <a:bodyPr wrap="square" rtlCol="0">
            <a:spAutoFit/>
          </a:bodyPr>
          <a:lstStyle/>
          <a:p>
            <a:r>
              <a:rPr lang="en-US" sz="2400" dirty="0" smtClean="0">
                <a:solidFill>
                  <a:schemeClr val="bg2">
                    <a:lumMod val="10000"/>
                  </a:schemeClr>
                </a:solidFill>
              </a:rPr>
              <a:t>The information set is reached with probability zero if P1 plays E </a:t>
            </a:r>
            <a:r>
              <a:rPr lang="en-US" sz="2400" dirty="0" smtClean="0">
                <a:solidFill>
                  <a:schemeClr val="bg2">
                    <a:lumMod val="10000"/>
                  </a:schemeClr>
                </a:solidFill>
                <a:sym typeface="Wingdings" pitchFamily="2" charset="2"/>
              </a:rPr>
              <a:t> no requirement </a:t>
            </a:r>
          </a:p>
          <a:p>
            <a:r>
              <a:rPr lang="en-US" sz="2400" dirty="0" smtClean="0">
                <a:solidFill>
                  <a:schemeClr val="bg2">
                    <a:lumMod val="10000"/>
                  </a:schemeClr>
                </a:solidFill>
                <a:sym typeface="Wingdings" pitchFamily="2" charset="2"/>
              </a:rPr>
              <a:t>on beliefs of </a:t>
            </a:r>
          </a:p>
          <a:p>
            <a:r>
              <a:rPr lang="en-US" sz="2400" dirty="0" smtClean="0">
                <a:solidFill>
                  <a:schemeClr val="bg2">
                    <a:lumMod val="10000"/>
                  </a:schemeClr>
                </a:solidFill>
                <a:sym typeface="Wingdings" pitchFamily="2" charset="2"/>
              </a:rPr>
              <a:t>The 2</a:t>
            </a:r>
            <a:r>
              <a:rPr lang="en-US" sz="2400" baseline="30000" dirty="0" smtClean="0">
                <a:solidFill>
                  <a:schemeClr val="bg2">
                    <a:lumMod val="10000"/>
                  </a:schemeClr>
                </a:solidFill>
                <a:sym typeface="Wingdings" pitchFamily="2" charset="2"/>
              </a:rPr>
              <a:t>nd</a:t>
            </a:r>
            <a:endParaRPr lang="en-US" sz="2400" dirty="0" smtClean="0">
              <a:solidFill>
                <a:schemeClr val="bg2">
                  <a:lumMod val="10000"/>
                </a:schemeClr>
              </a:solidFill>
              <a:sym typeface="Wingdings" pitchFamily="2" charset="2"/>
            </a:endParaRPr>
          </a:p>
          <a:p>
            <a:r>
              <a:rPr lang="en-US" sz="2400" dirty="0" smtClean="0">
                <a:solidFill>
                  <a:schemeClr val="bg2">
                    <a:lumMod val="10000"/>
                  </a:schemeClr>
                </a:solidFill>
                <a:sym typeface="Wingdings" pitchFamily="2" charset="2"/>
              </a:rPr>
              <a:t>player</a:t>
            </a:r>
            <a:endParaRPr lang="en-US" sz="2400" dirty="0">
              <a:solidFill>
                <a:schemeClr val="bg2">
                  <a:lumMod val="10000"/>
                </a:schemeClr>
              </a:solidFill>
            </a:endParaRPr>
          </a:p>
        </p:txBody>
      </p:sp>
      <p:cxnSp>
        <p:nvCxnSpPr>
          <p:cNvPr id="65" name="Straight Arrow Connector 64"/>
          <p:cNvCxnSpPr/>
          <p:nvPr/>
        </p:nvCxnSpPr>
        <p:spPr>
          <a:xfrm rot="16200000" flipH="1">
            <a:off x="1961320" y="2497918"/>
            <a:ext cx="511182" cy="32861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052603" y="2406637"/>
            <a:ext cx="2884527" cy="54769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53" y="260350"/>
            <a:ext cx="8917047" cy="720725"/>
          </a:xfrm>
        </p:spPr>
        <p:txBody>
          <a:bodyPr/>
          <a:lstStyle/>
          <a:p>
            <a:pPr lvl="0"/>
            <a:r>
              <a:rPr lang="en-US" sz="4000" dirty="0" smtClean="0">
                <a:solidFill>
                  <a:srgbClr val="FFFF00"/>
                </a:solidFill>
              </a:rPr>
              <a:t>Consistency of beliefs with strategies</a:t>
            </a:r>
            <a:endParaRPr lang="en-US" sz="48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103265" y="2844792"/>
            <a:ext cx="1679599"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3951279" y="2881305"/>
            <a:ext cx="1589971"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38749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01707"/>
            <a:ext cx="5667390" cy="830997"/>
          </a:xfrm>
          <a:prstGeom prst="rect">
            <a:avLst/>
          </a:prstGeom>
          <a:noFill/>
        </p:spPr>
        <p:txBody>
          <a:bodyPr wrap="square" rtlCol="0">
            <a:spAutoFit/>
          </a:bodyPr>
          <a:lstStyle/>
          <a:p>
            <a:r>
              <a:rPr lang="en-US" sz="2400" dirty="0" smtClean="0">
                <a:solidFill>
                  <a:schemeClr val="bg2">
                    <a:lumMod val="10000"/>
                  </a:schemeClr>
                </a:solidFill>
              </a:rPr>
              <a:t>The information set is reached with probability&gt;0</a:t>
            </a:r>
            <a:endParaRPr lang="en-US" sz="2400" dirty="0">
              <a:solidFill>
                <a:schemeClr val="bg2">
                  <a:lumMod val="10000"/>
                </a:schemeClr>
              </a:solidFill>
            </a:endParaRPr>
          </a:p>
        </p:txBody>
      </p:sp>
      <p:sp>
        <p:nvSpPr>
          <p:cNvPr id="43" name="TextBox 4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Requirement 2</a:t>
            </a:r>
            <a:r>
              <a:rPr lang="en-US" sz="2400" baseline="30000" dirty="0" smtClean="0">
                <a:solidFill>
                  <a:srgbClr val="FFFF00"/>
                </a:solidFill>
              </a:rPr>
              <a:t>nd</a:t>
            </a:r>
            <a:r>
              <a:rPr lang="en-US" sz="2400" dirty="0" smtClean="0">
                <a:solidFill>
                  <a:srgbClr val="FFFF00"/>
                </a:solidFill>
              </a:rPr>
              <a:t> player belief to C: p/(</a:t>
            </a:r>
            <a:r>
              <a:rPr lang="en-US" sz="2400" dirty="0" err="1" smtClean="0">
                <a:solidFill>
                  <a:srgbClr val="FFFF00"/>
                </a:solidFill>
              </a:rPr>
              <a:t>p+q</a:t>
            </a:r>
            <a:r>
              <a:rPr lang="en-US" sz="2400" dirty="0" smtClean="0">
                <a:solidFill>
                  <a:srgbClr val="FFFF00"/>
                </a:solidFill>
              </a:rPr>
              <a:t>)</a:t>
            </a:r>
          </a:p>
          <a:p>
            <a:endParaRPr lang="en-US" sz="2400" dirty="0" smtClean="0">
              <a:solidFill>
                <a:srgbClr val="FFFF00"/>
              </a:solidFill>
            </a:endParaRPr>
          </a:p>
          <a:p>
            <a:r>
              <a:rPr lang="en-US" sz="2400" dirty="0" smtClean="0">
                <a:solidFill>
                  <a:srgbClr val="FFFF00"/>
                </a:solidFill>
              </a:rPr>
              <a:t>Requirement 2</a:t>
            </a:r>
            <a:r>
              <a:rPr lang="en-US" sz="2400" baseline="30000" dirty="0" smtClean="0">
                <a:solidFill>
                  <a:srgbClr val="FFFF00"/>
                </a:solidFill>
              </a:rPr>
              <a:t>nd</a:t>
            </a:r>
            <a:r>
              <a:rPr lang="en-US" sz="2400" dirty="0" smtClean="0">
                <a:solidFill>
                  <a:srgbClr val="FFFF00"/>
                </a:solidFill>
              </a:rPr>
              <a:t> player belief to D: q/(</a:t>
            </a:r>
            <a:r>
              <a:rPr lang="en-US" sz="2400" dirty="0" err="1" smtClean="0">
                <a:solidFill>
                  <a:srgbClr val="FFFF00"/>
                </a:solidFill>
              </a:rPr>
              <a:t>p+q</a:t>
            </a:r>
            <a:r>
              <a:rPr lang="en-US" sz="2400" dirty="0" smtClean="0">
                <a:solidFill>
                  <a:srgbClr val="FFFF00"/>
                </a:solidFill>
              </a:rPr>
              <a:t>)</a:t>
            </a:r>
          </a:p>
        </p:txBody>
      </p:sp>
    </p:spTree>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953" y="260350"/>
            <a:ext cx="8917047" cy="720725"/>
          </a:xfrm>
        </p:spPr>
        <p:txBody>
          <a:bodyPr/>
          <a:lstStyle/>
          <a:p>
            <a:pPr lvl="0"/>
            <a:r>
              <a:rPr lang="en-US" sz="4000" dirty="0" smtClean="0">
                <a:solidFill>
                  <a:srgbClr val="FFFF00"/>
                </a:solidFill>
              </a:rPr>
              <a:t>Consistency of beliefs with strategies</a:t>
            </a:r>
            <a:endParaRPr lang="en-US" sz="4800"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60499" y="2844792"/>
            <a:ext cx="1022365" cy="523220"/>
          </a:xfrm>
          <a:prstGeom prst="rect">
            <a:avLst/>
          </a:prstGeom>
          <a:noFill/>
        </p:spPr>
        <p:txBody>
          <a:bodyPr wrap="square" rtlCol="0">
            <a:spAutoFit/>
          </a:bodyPr>
          <a:lstStyle/>
          <a:p>
            <a:r>
              <a:rPr lang="en-US" sz="2800" b="1" dirty="0" smtClean="0">
                <a:solidFill>
                  <a:srgbClr val="C00000"/>
                </a:solidFill>
              </a:rPr>
              <a:t>2[⅓]</a:t>
            </a:r>
            <a:endParaRPr lang="en-US" sz="2000" b="1" dirty="0">
              <a:solidFill>
                <a:srgbClr val="C00000"/>
              </a:solidFill>
            </a:endParaRPr>
          </a:p>
        </p:txBody>
      </p:sp>
      <p:sp>
        <p:nvSpPr>
          <p:cNvPr id="33" name="TextBox 32"/>
          <p:cNvSpPr txBox="1"/>
          <p:nvPr/>
        </p:nvSpPr>
        <p:spPr>
          <a:xfrm>
            <a:off x="4462461" y="2881305"/>
            <a:ext cx="1078789" cy="523220"/>
          </a:xfrm>
          <a:prstGeom prst="rect">
            <a:avLst/>
          </a:prstGeom>
          <a:noFill/>
        </p:spPr>
        <p:txBody>
          <a:bodyPr wrap="square" rtlCol="0">
            <a:spAutoFit/>
          </a:bodyPr>
          <a:lstStyle/>
          <a:p>
            <a:r>
              <a:rPr lang="en-US" sz="2800" b="1" dirty="0" smtClean="0">
                <a:solidFill>
                  <a:srgbClr val="C00000"/>
                </a:solidFill>
              </a:rPr>
              <a:t>2[⅔]</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D(.6)</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C(.3)</a:t>
            </a:r>
            <a:endParaRPr lang="en-US" b="1" dirty="0">
              <a:solidFill>
                <a:schemeClr val="bg2">
                  <a:lumMod val="25000"/>
                </a:schemeClr>
              </a:solidFill>
            </a:endParaRPr>
          </a:p>
        </p:txBody>
      </p:sp>
      <p:sp>
        <p:nvSpPr>
          <p:cNvPr id="50" name="TextBox 49"/>
          <p:cNvSpPr txBox="1"/>
          <p:nvPr/>
        </p:nvSpPr>
        <p:spPr>
          <a:xfrm>
            <a:off x="7127908" y="2187558"/>
            <a:ext cx="138749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01707"/>
            <a:ext cx="5667390" cy="830997"/>
          </a:xfrm>
          <a:prstGeom prst="rect">
            <a:avLst/>
          </a:prstGeom>
          <a:noFill/>
        </p:spPr>
        <p:txBody>
          <a:bodyPr wrap="square" rtlCol="0">
            <a:spAutoFit/>
          </a:bodyPr>
          <a:lstStyle/>
          <a:p>
            <a:r>
              <a:rPr lang="en-US" sz="2400" dirty="0" smtClean="0">
                <a:solidFill>
                  <a:schemeClr val="bg2">
                    <a:lumMod val="10000"/>
                  </a:schemeClr>
                </a:solidFill>
              </a:rPr>
              <a:t>The information set is reached with probability&gt;0</a:t>
            </a:r>
            <a:endParaRPr lang="en-US" sz="2400" dirty="0">
              <a:solidFill>
                <a:schemeClr val="bg2">
                  <a:lumMod val="10000"/>
                </a:schemeClr>
              </a:solidFill>
            </a:endParaRPr>
          </a:p>
        </p:txBody>
      </p:sp>
      <p:sp>
        <p:nvSpPr>
          <p:cNvPr id="43" name="TextBox 4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Requirement 2</a:t>
            </a:r>
            <a:r>
              <a:rPr lang="en-US" sz="2400" baseline="30000" dirty="0" smtClean="0">
                <a:solidFill>
                  <a:srgbClr val="FFFF00"/>
                </a:solidFill>
              </a:rPr>
              <a:t>nd</a:t>
            </a:r>
            <a:r>
              <a:rPr lang="en-US" sz="2400" dirty="0" smtClean="0">
                <a:solidFill>
                  <a:srgbClr val="FFFF00"/>
                </a:solidFill>
              </a:rPr>
              <a:t> player belief to C: .3/.9</a:t>
            </a:r>
          </a:p>
          <a:p>
            <a:r>
              <a:rPr lang="en-US" sz="2400" dirty="0" smtClean="0">
                <a:solidFill>
                  <a:srgbClr val="FFFF00"/>
                </a:solidFill>
              </a:rPr>
              <a:t>(.9=.3+.6)</a:t>
            </a:r>
          </a:p>
          <a:p>
            <a:r>
              <a:rPr lang="en-US" sz="2400" dirty="0" smtClean="0">
                <a:solidFill>
                  <a:srgbClr val="FFFF00"/>
                </a:solidFill>
              </a:rPr>
              <a:t>Requirement 2</a:t>
            </a:r>
            <a:r>
              <a:rPr lang="en-US" sz="2400" baseline="30000" dirty="0" smtClean="0">
                <a:solidFill>
                  <a:srgbClr val="FFFF00"/>
                </a:solidFill>
              </a:rPr>
              <a:t>nd</a:t>
            </a:r>
            <a:r>
              <a:rPr lang="en-US" sz="2400" dirty="0" smtClean="0">
                <a:solidFill>
                  <a:srgbClr val="FFFF00"/>
                </a:solidFill>
              </a:rPr>
              <a:t> player belief to D: .6/.9</a:t>
            </a:r>
          </a:p>
        </p:txBody>
      </p:sp>
      <p:cxnSp>
        <p:nvCxnSpPr>
          <p:cNvPr id="46" name="Straight Arrow Connector 45"/>
          <p:cNvCxnSpPr/>
          <p:nvPr/>
        </p:nvCxnSpPr>
        <p:spPr>
          <a:xfrm rot="10800000">
            <a:off x="5192722" y="3392487"/>
            <a:ext cx="2665449" cy="2628936"/>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rot="10800000">
            <a:off x="2600299" y="3100384"/>
            <a:ext cx="5476951" cy="2227293"/>
          </a:xfrm>
          <a:prstGeom prst="straightConnector1">
            <a:avLst/>
          </a:prstGeom>
          <a:ln w="25400">
            <a:solidFill>
              <a:schemeClr val="bg2">
                <a:lumMod val="1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686800" cy="720725"/>
          </a:xfrm>
        </p:spPr>
        <p:txBody>
          <a:bodyPr/>
          <a:lstStyle/>
          <a:p>
            <a:r>
              <a:rPr lang="en-US" dirty="0" smtClean="0"/>
              <a:t>Finding weak sequential </a:t>
            </a:r>
            <a:r>
              <a:rPr lang="en-US" dirty="0" err="1" smtClean="0"/>
              <a:t>equilibria</a:t>
            </a:r>
            <a:endParaRPr lang="en-US" dirty="0"/>
          </a:p>
        </p:txBody>
      </p:sp>
      <p:sp>
        <p:nvSpPr>
          <p:cNvPr id="3" name="Content Placeholder 2"/>
          <p:cNvSpPr>
            <a:spLocks noGrp="1"/>
          </p:cNvSpPr>
          <p:nvPr>
            <p:ph idx="1"/>
          </p:nvPr>
        </p:nvSpPr>
        <p:spPr>
          <a:xfrm>
            <a:off x="0" y="1274733"/>
            <a:ext cx="9144000" cy="4818092"/>
          </a:xfrm>
        </p:spPr>
        <p:txBody>
          <a:bodyPr/>
          <a:lstStyle/>
          <a:p>
            <a:pPr marL="914400" lvl="1" indent="-457200">
              <a:buFont typeface="+mj-lt"/>
              <a:buAutoNum type="arabicParenR"/>
            </a:pPr>
            <a:r>
              <a:rPr lang="en-US" sz="2400" kern="1200" dirty="0" smtClean="0">
                <a:solidFill>
                  <a:srgbClr val="FFFF00"/>
                </a:solidFill>
                <a:latin typeface="Arial" charset="0"/>
                <a:cs typeface="Arial" charset="0"/>
              </a:rPr>
              <a:t>If the game has any </a:t>
            </a:r>
            <a:r>
              <a:rPr lang="en-US" sz="2400" kern="1200" dirty="0" err="1" smtClean="0">
                <a:solidFill>
                  <a:srgbClr val="FFFF00"/>
                </a:solidFill>
                <a:latin typeface="Arial" charset="0"/>
                <a:cs typeface="Arial" charset="0"/>
              </a:rPr>
              <a:t>subgame</a:t>
            </a:r>
            <a:r>
              <a:rPr lang="en-US" sz="2400" kern="1200" dirty="0" smtClean="0">
                <a:solidFill>
                  <a:srgbClr val="FFFF00"/>
                </a:solidFill>
                <a:latin typeface="Arial" charset="0"/>
                <a:cs typeface="Arial" charset="0"/>
              </a:rPr>
              <a:t> </a:t>
            </a:r>
            <a:r>
              <a:rPr lang="en-US" sz="2400" kern="1200" dirty="0" smtClean="0">
                <a:solidFill>
                  <a:srgbClr val="FFFF00"/>
                </a:solidFill>
                <a:latin typeface="Arial" charset="0"/>
                <a:cs typeface="Arial" charset="0"/>
                <a:sym typeface="Wingdings" pitchFamily="2" charset="2"/>
              </a:rPr>
              <a:t> </a:t>
            </a:r>
            <a:r>
              <a:rPr lang="en-US" sz="2400" kern="1200" dirty="0" smtClean="0">
                <a:latin typeface="Arial" charset="0"/>
                <a:cs typeface="Arial" charset="0"/>
                <a:sym typeface="Wingdings" pitchFamily="2" charset="2"/>
              </a:rPr>
              <a:t>find at first the weak sequential </a:t>
            </a:r>
            <a:r>
              <a:rPr lang="en-US" sz="2400" kern="1200" dirty="0" err="1" smtClean="0">
                <a:latin typeface="Arial" charset="0"/>
                <a:cs typeface="Arial" charset="0"/>
                <a:sym typeface="Wingdings" pitchFamily="2" charset="2"/>
              </a:rPr>
              <a:t>equilibria</a:t>
            </a:r>
            <a:r>
              <a:rPr lang="en-US" sz="2400" kern="1200" dirty="0" smtClean="0">
                <a:latin typeface="Arial" charset="0"/>
                <a:cs typeface="Arial" charset="0"/>
                <a:sym typeface="Wingdings" pitchFamily="2" charset="2"/>
              </a:rPr>
              <a:t> of the </a:t>
            </a:r>
            <a:r>
              <a:rPr lang="en-US" sz="2400" kern="1200" dirty="0" err="1" smtClean="0">
                <a:latin typeface="Arial" charset="0"/>
                <a:cs typeface="Arial" charset="0"/>
                <a:sym typeface="Wingdings" pitchFamily="2" charset="2"/>
              </a:rPr>
              <a:t>subgame</a:t>
            </a:r>
            <a:endParaRPr lang="en-US" sz="2400" kern="1200" dirty="0" smtClean="0">
              <a:latin typeface="Arial" charset="0"/>
              <a:cs typeface="Arial" charset="0"/>
            </a:endParaRPr>
          </a:p>
          <a:p>
            <a:pPr marL="1314450" lvl="2" indent="-457200">
              <a:buNone/>
            </a:pPr>
            <a:endParaRPr lang="en-US" kern="1200" dirty="0" smtClean="0">
              <a:latin typeface="Arial" charset="0"/>
              <a:cs typeface="Arial" charset="0"/>
            </a:endParaRPr>
          </a:p>
          <a:p>
            <a:pPr marL="914400" lvl="1" indent="-457200">
              <a:buFont typeface="+mj-lt"/>
              <a:buAutoNum type="arabicParenR"/>
            </a:pPr>
            <a:r>
              <a:rPr lang="en-US" sz="2400" kern="1200" dirty="0" smtClean="0">
                <a:solidFill>
                  <a:srgbClr val="FFFF00"/>
                </a:solidFill>
                <a:latin typeface="Arial" charset="0"/>
                <a:cs typeface="Arial" charset="0"/>
              </a:rPr>
              <a:t>Identify all possible strategies of all players</a:t>
            </a:r>
          </a:p>
          <a:p>
            <a:pPr marL="914400" lvl="1" indent="-457200">
              <a:buNone/>
            </a:pPr>
            <a:r>
              <a:rPr lang="en-US" sz="2400" kern="1200" dirty="0" smtClean="0">
                <a:latin typeface="Arial" charset="0"/>
                <a:cs typeface="Arial" charset="0"/>
              </a:rPr>
              <a:t>First way:</a:t>
            </a:r>
          </a:p>
          <a:p>
            <a:pPr marL="914400" lvl="1" indent="-457200">
              <a:buFont typeface="+mj-lt"/>
              <a:buAutoNum type="arabicParenR" startAt="3"/>
            </a:pPr>
            <a:r>
              <a:rPr lang="en-US" sz="2400" kern="1200" dirty="0" smtClean="0">
                <a:solidFill>
                  <a:srgbClr val="FFFF00"/>
                </a:solidFill>
                <a:latin typeface="Arial" charset="0"/>
                <a:cs typeface="Arial" charset="0"/>
              </a:rPr>
              <a:t>Find all NE of the game – in similar way as in the case of dynamic games – table with all possible strategies</a:t>
            </a:r>
          </a:p>
          <a:p>
            <a:pPr marL="914400" lvl="1" indent="-457200">
              <a:buFont typeface="+mj-lt"/>
              <a:buAutoNum type="arabicParenR" startAt="3"/>
            </a:pPr>
            <a:r>
              <a:rPr lang="en-US" sz="2400" kern="1200" dirty="0" smtClean="0">
                <a:solidFill>
                  <a:srgbClr val="FFFF00"/>
                </a:solidFill>
                <a:latin typeface="Arial" charset="0"/>
                <a:cs typeface="Arial" charset="0"/>
              </a:rPr>
              <a:t>Compute the beliefs – consistent with the strategies</a:t>
            </a:r>
          </a:p>
          <a:p>
            <a:pPr marL="914400" lvl="1" indent="-457200">
              <a:buFont typeface="+mj-lt"/>
              <a:buAutoNum type="arabicParenR" startAt="3"/>
            </a:pPr>
            <a:r>
              <a:rPr lang="en-US" sz="2400" kern="1200" dirty="0" smtClean="0">
                <a:solidFill>
                  <a:srgbClr val="FFFF00"/>
                </a:solidFill>
                <a:latin typeface="Arial" charset="0"/>
                <a:cs typeface="Arial" charset="0"/>
              </a:rPr>
              <a:t>Check all NE whether they satisfies the 2 conditions for the weak sequential equilibrium</a:t>
            </a:r>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686800" cy="720725"/>
          </a:xfrm>
        </p:spPr>
        <p:txBody>
          <a:bodyPr/>
          <a:lstStyle/>
          <a:p>
            <a:r>
              <a:rPr lang="en-US" dirty="0" smtClean="0"/>
              <a:t>Finding weak sequential </a:t>
            </a:r>
            <a:r>
              <a:rPr lang="en-US" dirty="0" err="1" smtClean="0"/>
              <a:t>equilibria</a:t>
            </a:r>
            <a:endParaRPr lang="en-US" dirty="0"/>
          </a:p>
        </p:txBody>
      </p:sp>
      <p:sp>
        <p:nvSpPr>
          <p:cNvPr id="3" name="Content Placeholder 2"/>
          <p:cNvSpPr>
            <a:spLocks noGrp="1"/>
          </p:cNvSpPr>
          <p:nvPr>
            <p:ph idx="1"/>
          </p:nvPr>
        </p:nvSpPr>
        <p:spPr>
          <a:xfrm>
            <a:off x="0" y="1274733"/>
            <a:ext cx="9144000" cy="4818092"/>
          </a:xfrm>
        </p:spPr>
        <p:txBody>
          <a:bodyPr/>
          <a:lstStyle/>
          <a:p>
            <a:pPr marL="914400" lvl="1" indent="-457200">
              <a:buFont typeface="+mj-lt"/>
              <a:buAutoNum type="arabicParenR"/>
            </a:pPr>
            <a:r>
              <a:rPr lang="en-US" sz="2400" kern="1200" dirty="0" smtClean="0">
                <a:solidFill>
                  <a:srgbClr val="FFFF00"/>
                </a:solidFill>
                <a:latin typeface="Arial" charset="0"/>
                <a:cs typeface="Arial" charset="0"/>
              </a:rPr>
              <a:t>If the game has any </a:t>
            </a:r>
            <a:r>
              <a:rPr lang="en-US" sz="2400" kern="1200" dirty="0" err="1" smtClean="0">
                <a:solidFill>
                  <a:srgbClr val="FFFF00"/>
                </a:solidFill>
                <a:latin typeface="Arial" charset="0"/>
                <a:cs typeface="Arial" charset="0"/>
              </a:rPr>
              <a:t>subgame</a:t>
            </a:r>
            <a:r>
              <a:rPr lang="en-US" sz="2400" kern="1200" dirty="0" smtClean="0">
                <a:solidFill>
                  <a:srgbClr val="FFFF00"/>
                </a:solidFill>
                <a:latin typeface="Arial" charset="0"/>
                <a:cs typeface="Arial" charset="0"/>
              </a:rPr>
              <a:t> </a:t>
            </a:r>
            <a:r>
              <a:rPr lang="en-US" sz="2400" kern="1200" dirty="0" smtClean="0">
                <a:solidFill>
                  <a:srgbClr val="FFFF00"/>
                </a:solidFill>
                <a:latin typeface="Arial" charset="0"/>
                <a:cs typeface="Arial" charset="0"/>
                <a:sym typeface="Wingdings" pitchFamily="2" charset="2"/>
              </a:rPr>
              <a:t> </a:t>
            </a:r>
            <a:r>
              <a:rPr lang="en-US" sz="2400" kern="1200" dirty="0" smtClean="0">
                <a:latin typeface="Arial" charset="0"/>
                <a:cs typeface="Arial" charset="0"/>
                <a:sym typeface="Wingdings" pitchFamily="2" charset="2"/>
              </a:rPr>
              <a:t>find at first the weak sequential </a:t>
            </a:r>
            <a:r>
              <a:rPr lang="en-US" sz="2400" kern="1200" dirty="0" err="1" smtClean="0">
                <a:latin typeface="Arial" charset="0"/>
                <a:cs typeface="Arial" charset="0"/>
                <a:sym typeface="Wingdings" pitchFamily="2" charset="2"/>
              </a:rPr>
              <a:t>equilibria</a:t>
            </a:r>
            <a:r>
              <a:rPr lang="en-US" sz="2400" kern="1200" dirty="0" smtClean="0">
                <a:latin typeface="Arial" charset="0"/>
                <a:cs typeface="Arial" charset="0"/>
                <a:sym typeface="Wingdings" pitchFamily="2" charset="2"/>
              </a:rPr>
              <a:t> of the </a:t>
            </a:r>
            <a:r>
              <a:rPr lang="en-US" sz="2400" kern="1200" dirty="0" err="1" smtClean="0">
                <a:latin typeface="Arial" charset="0"/>
                <a:cs typeface="Arial" charset="0"/>
                <a:sym typeface="Wingdings" pitchFamily="2" charset="2"/>
              </a:rPr>
              <a:t>subgame</a:t>
            </a:r>
            <a:endParaRPr lang="en-US" sz="2400" kern="1200" dirty="0" smtClean="0">
              <a:latin typeface="Arial" charset="0"/>
              <a:cs typeface="Arial" charset="0"/>
            </a:endParaRPr>
          </a:p>
          <a:p>
            <a:pPr marL="1314450" lvl="2" indent="-457200">
              <a:buNone/>
            </a:pPr>
            <a:endParaRPr lang="en-US" kern="1200" dirty="0" smtClean="0">
              <a:latin typeface="Arial" charset="0"/>
              <a:cs typeface="Arial" charset="0"/>
            </a:endParaRPr>
          </a:p>
          <a:p>
            <a:pPr marL="914400" lvl="1" indent="-457200">
              <a:buFont typeface="+mj-lt"/>
              <a:buAutoNum type="arabicParenR"/>
            </a:pPr>
            <a:r>
              <a:rPr lang="en-US" sz="2400" kern="1200" dirty="0" smtClean="0">
                <a:solidFill>
                  <a:srgbClr val="FFFF00"/>
                </a:solidFill>
                <a:latin typeface="Arial" charset="0"/>
                <a:cs typeface="Arial" charset="0"/>
              </a:rPr>
              <a:t>Identify all possible strategies of all players</a:t>
            </a:r>
          </a:p>
          <a:p>
            <a:pPr marL="914400" lvl="1" indent="-457200">
              <a:buNone/>
            </a:pPr>
            <a:r>
              <a:rPr lang="en-US" sz="2400" kern="1200" dirty="0" smtClean="0">
                <a:latin typeface="Arial" charset="0"/>
                <a:cs typeface="Arial" charset="0"/>
              </a:rPr>
              <a:t>SIMPLE GAMES: (2 players, finite number of actions)</a:t>
            </a:r>
          </a:p>
          <a:p>
            <a:pPr marL="914400" lvl="1" indent="-457200">
              <a:buFont typeface="+mj-lt"/>
              <a:buAutoNum type="arabicParenR" startAt="3"/>
            </a:pPr>
            <a:r>
              <a:rPr lang="en-US" sz="2400" kern="1200" dirty="0" smtClean="0">
                <a:solidFill>
                  <a:srgbClr val="FFFF00"/>
                </a:solidFill>
                <a:latin typeface="Arial" charset="0"/>
                <a:cs typeface="Arial" charset="0"/>
              </a:rPr>
              <a:t>In our quite simple games - start from the beginning by analyzing one after each other strategies of the first player and compute the respective beliefs of the other players, given the strategy of first player</a:t>
            </a:r>
          </a:p>
          <a:p>
            <a:pPr marL="914400" lvl="1" indent="-457200">
              <a:buFont typeface="+mj-lt"/>
              <a:buAutoNum type="arabicParenR" startAt="3"/>
            </a:pPr>
            <a:r>
              <a:rPr lang="en-US" sz="2400" kern="1200" dirty="0" smtClean="0">
                <a:solidFill>
                  <a:srgbClr val="FFFF00"/>
                </a:solidFill>
                <a:latin typeface="Arial" charset="0"/>
                <a:cs typeface="Arial" charset="0"/>
              </a:rPr>
              <a:t>Continue by finding the optimal strategies of further players, given their beliefs and strategies of the other players.</a:t>
            </a:r>
          </a:p>
          <a:p>
            <a:pPr marL="914400" lvl="1" indent="-457200">
              <a:buFont typeface="+mj-lt"/>
              <a:buAutoNum type="arabicParenR" startAt="3"/>
            </a:pPr>
            <a:r>
              <a:rPr lang="en-US" sz="2400" kern="1200" dirty="0" smtClean="0">
                <a:solidFill>
                  <a:srgbClr val="FFFF00"/>
                </a:solidFill>
                <a:latin typeface="Arial" charset="0"/>
                <a:cs typeface="Arial" charset="0"/>
              </a:rPr>
              <a:t>Check for the equilibrium</a:t>
            </a:r>
          </a:p>
          <a:p>
            <a:pPr marL="914400" lvl="1" indent="-457200">
              <a:buNone/>
            </a:pPr>
            <a:r>
              <a:rPr lang="en-US" sz="2400" kern="1200" dirty="0" smtClean="0">
                <a:latin typeface="Arial" charset="0"/>
                <a:cs typeface="Arial" charset="0"/>
              </a:rPr>
              <a:t>	</a:t>
            </a:r>
            <a:endParaRPr lang="en-US" sz="2400" kern="1200" dirty="0" smtClean="0">
              <a:latin typeface="Arial" charset="0"/>
              <a:cs typeface="Arial" charset="0"/>
              <a:sym typeface="Wingdings" pitchFamily="2" charset="2"/>
            </a:endParaRPr>
          </a:p>
          <a:p>
            <a:pPr marL="914400" lvl="1" indent="-457200">
              <a:buNone/>
            </a:pPr>
            <a:endParaRPr lang="en-US" sz="2400" kern="1200" dirty="0" smtClean="0">
              <a:latin typeface="Arial" charset="0"/>
              <a:cs typeface="Arial" charset="0"/>
            </a:endParaRPr>
          </a:p>
          <a:p>
            <a:endParaRPr lang="en-US" sz="24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1569660"/>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r>
              <a:rPr lang="en-US" sz="2400" dirty="0" smtClean="0">
                <a:solidFill>
                  <a:srgbClr val="FFFF00"/>
                </a:solidFill>
              </a:rPr>
              <a:t>, S(1) </a:t>
            </a:r>
            <a:r>
              <a:rPr lang="en-US" sz="2400" dirty="0" smtClean="0"/>
              <a:t>– </a:t>
            </a:r>
            <a:r>
              <a:rPr lang="en-US" sz="2400" dirty="0" err="1" smtClean="0"/>
              <a:t>stravinsky</a:t>
            </a:r>
            <a:r>
              <a:rPr lang="en-US" sz="2400" dirty="0" smtClean="0"/>
              <a:t> with probability 1</a:t>
            </a:r>
            <a:r>
              <a:rPr lang="en-US" sz="2400" dirty="0" smtClean="0">
                <a:solidFill>
                  <a:srgbClr val="FFFF00"/>
                </a:solidFill>
              </a:rPr>
              <a:t>, B(p)S(1-p) – </a:t>
            </a:r>
            <a:r>
              <a:rPr lang="en-US" sz="2400" dirty="0" err="1" smtClean="0"/>
              <a:t>bach</a:t>
            </a:r>
            <a:r>
              <a:rPr lang="en-US" sz="2400" dirty="0" smtClean="0"/>
              <a:t> with probability p, </a:t>
            </a:r>
            <a:r>
              <a:rPr lang="en-US" sz="2400" dirty="0" err="1" smtClean="0"/>
              <a:t>stravinsky</a:t>
            </a:r>
            <a:r>
              <a:rPr lang="en-US" sz="2400" dirty="0" smtClean="0"/>
              <a:t> with 1-p</a:t>
            </a:r>
            <a:r>
              <a:rPr lang="en-US" sz="2400" dirty="0" smtClean="0">
                <a:solidFill>
                  <a:srgbClr val="FFFF00"/>
                </a:solidFill>
              </a:rPr>
              <a:t>  </a:t>
            </a:r>
            <a:endParaRPr lang="en-US" sz="2400" dirty="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4893647"/>
          </a:xfrm>
          <a:prstGeom prst="rect">
            <a:avLst/>
          </a:prstGeom>
          <a:noFill/>
        </p:spPr>
        <p:txBody>
          <a:bodyPr wrap="square" rtlCol="0">
            <a:spAutoFit/>
          </a:bodyPr>
          <a:lstStyle/>
          <a:p>
            <a:r>
              <a:rPr lang="en-US" sz="2400" dirty="0" smtClean="0">
                <a:solidFill>
                  <a:srgbClr val="FFFF00"/>
                </a:solidFill>
              </a:rPr>
              <a:t>2) Strategies of P2: B(1) </a:t>
            </a:r>
            <a:r>
              <a:rPr lang="en-US" sz="2400" dirty="0" smtClean="0"/>
              <a:t>- </a:t>
            </a:r>
            <a:r>
              <a:rPr lang="en-US" sz="2400" dirty="0" err="1" smtClean="0"/>
              <a:t>bach</a:t>
            </a:r>
            <a:r>
              <a:rPr lang="en-US" sz="2400" dirty="0" smtClean="0"/>
              <a:t> with probability 1</a:t>
            </a:r>
            <a:r>
              <a:rPr lang="en-US" sz="2400" dirty="0" smtClean="0">
                <a:solidFill>
                  <a:srgbClr val="FFFF00"/>
                </a:solidFill>
              </a:rPr>
              <a:t>, S(1) </a:t>
            </a:r>
            <a:r>
              <a:rPr lang="en-US" sz="2400" dirty="0" smtClean="0"/>
              <a:t>– </a:t>
            </a:r>
            <a:r>
              <a:rPr lang="en-US" sz="2400" dirty="0" err="1" smtClean="0"/>
              <a:t>stravinsky</a:t>
            </a:r>
            <a:r>
              <a:rPr lang="en-US" sz="2400" dirty="0" smtClean="0"/>
              <a:t> with probability 1</a:t>
            </a:r>
            <a:r>
              <a:rPr lang="en-US" sz="2400" dirty="0" smtClean="0">
                <a:solidFill>
                  <a:srgbClr val="FFFF00"/>
                </a:solidFill>
              </a:rPr>
              <a:t>, B(p)S(1-p) – </a:t>
            </a:r>
            <a:r>
              <a:rPr lang="en-US" sz="2400" dirty="0" err="1" smtClean="0"/>
              <a:t>bach</a:t>
            </a:r>
            <a:r>
              <a:rPr lang="en-US" sz="2400" dirty="0" smtClean="0"/>
              <a:t> with probability p, </a:t>
            </a:r>
            <a:r>
              <a:rPr lang="en-US" sz="2400" dirty="0" err="1" smtClean="0"/>
              <a:t>stravinsky</a:t>
            </a:r>
            <a:r>
              <a:rPr lang="en-US" sz="2400" dirty="0" smtClean="0"/>
              <a:t> with 1-p</a:t>
            </a:r>
            <a:r>
              <a:rPr lang="en-US" sz="2400" dirty="0" smtClean="0">
                <a:solidFill>
                  <a:srgbClr val="FFFF00"/>
                </a:solidFill>
              </a:rPr>
              <a:t>  </a:t>
            </a:r>
          </a:p>
          <a:p>
            <a:endParaRPr lang="en-US" sz="2400" dirty="0" smtClean="0">
              <a:solidFill>
                <a:srgbClr val="FFFF00"/>
              </a:solidFill>
            </a:endParaRPr>
          </a:p>
          <a:p>
            <a:r>
              <a:rPr lang="en-US" sz="2400" dirty="0" smtClean="0"/>
              <a:t>In the case of perfect information,</a:t>
            </a:r>
          </a:p>
          <a:p>
            <a:r>
              <a:rPr lang="en-US" sz="2400" dirty="0" smtClean="0"/>
              <a:t>Strategy defines action for</a:t>
            </a:r>
          </a:p>
          <a:p>
            <a:r>
              <a:rPr lang="en-US" sz="2400" dirty="0" smtClean="0"/>
              <a:t>each history Bach, </a:t>
            </a:r>
          </a:p>
          <a:p>
            <a:r>
              <a:rPr lang="en-US" sz="2400" dirty="0" smtClean="0"/>
              <a:t>Stravinsky</a:t>
            </a:r>
          </a:p>
          <a:p>
            <a:r>
              <a:rPr lang="en-US" sz="2400" dirty="0" smtClean="0">
                <a:solidFill>
                  <a:srgbClr val="FFFF00"/>
                </a:solidFill>
              </a:rPr>
              <a:t>NOW!!</a:t>
            </a:r>
          </a:p>
          <a:p>
            <a:r>
              <a:rPr lang="en-US" sz="2400" dirty="0" smtClean="0">
                <a:solidFill>
                  <a:srgbClr val="FFFF00"/>
                </a:solidFill>
              </a:rPr>
              <a:t>Strategy defines</a:t>
            </a:r>
          </a:p>
          <a:p>
            <a:r>
              <a:rPr lang="en-US" sz="2400" dirty="0" smtClean="0">
                <a:solidFill>
                  <a:srgbClr val="FFFF00"/>
                </a:solidFill>
              </a:rPr>
              <a:t>action at each</a:t>
            </a:r>
          </a:p>
          <a:p>
            <a:r>
              <a:rPr lang="en-US" sz="2400" dirty="0" smtClean="0">
                <a:solidFill>
                  <a:srgbClr val="FFFF00"/>
                </a:solidFill>
              </a:rPr>
              <a:t>Information</a:t>
            </a:r>
          </a:p>
          <a:p>
            <a:r>
              <a:rPr lang="en-US" sz="2400" dirty="0" smtClean="0">
                <a:solidFill>
                  <a:srgbClr val="FFFF00"/>
                </a:solidFill>
              </a:rPr>
              <a:t>set</a:t>
            </a:r>
            <a:endParaRPr lang="en-US" sz="2400" dirty="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2962322"/>
                <a:ext cx="6305830" cy="2229570"/>
                <a:chOff x="1421203" y="2962322"/>
                <a:chExt cx="6305830" cy="2229570"/>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614447" y="3108374"/>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2962322"/>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830997"/>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2962322"/>
                <a:ext cx="6305830" cy="2229570"/>
                <a:chOff x="1421203" y="2962322"/>
                <a:chExt cx="6305830" cy="2229570"/>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504908" y="3108374"/>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830997"/>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P2 - </a:t>
            </a:r>
            <a:r>
              <a:rPr lang="en-US" sz="2400" dirty="0" smtClean="0"/>
              <a:t>belief is consistent with strategy profile</a:t>
            </a:r>
            <a:endParaRPr lang="en-US" sz="2400" dirty="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3184507" y="3209922"/>
            <a:ext cx="912825" cy="657234"/>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6543704" y="3246437"/>
            <a:ext cx="1497032" cy="58420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0" name="Group 39"/>
          <p:cNvGrpSpPr/>
          <p:nvPr/>
        </p:nvGrpSpPr>
        <p:grpSpPr>
          <a:xfrm>
            <a:off x="1833525" y="2398645"/>
            <a:ext cx="7521678" cy="4459355"/>
            <a:chOff x="1030239" y="1676376"/>
            <a:chExt cx="7521678" cy="4459355"/>
          </a:xfrm>
        </p:grpSpPr>
        <p:grpSp>
          <p:nvGrpSpPr>
            <p:cNvPr id="35" name="Group 34"/>
            <p:cNvGrpSpPr/>
            <p:nvPr/>
          </p:nvGrpSpPr>
          <p:grpSpPr>
            <a:xfrm>
              <a:off x="1249317" y="2187558"/>
              <a:ext cx="6645367" cy="2994065"/>
              <a:chOff x="1249317" y="2187558"/>
              <a:chExt cx="6645367" cy="2994065"/>
            </a:xfrm>
          </p:grpSpPr>
          <p:grpSp>
            <p:nvGrpSpPr>
              <p:cNvPr id="3"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p:cNvGrpSpPr/>
            <p:nvPr/>
          </p:nvGrpSpPr>
          <p:grpSpPr>
            <a:xfrm>
              <a:off x="1030239" y="1676376"/>
              <a:ext cx="7521678" cy="4459355"/>
              <a:chOff x="1030239" y="1676376"/>
              <a:chExt cx="7521678" cy="4459355"/>
            </a:xfrm>
          </p:grpSpPr>
          <p:grpSp>
            <p:nvGrpSpPr>
              <p:cNvPr id="36"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38"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37"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1938992"/>
          </a:xfrm>
          <a:prstGeom prst="rect">
            <a:avLst/>
          </a:prstGeom>
          <a:noFill/>
        </p:spPr>
        <p:txBody>
          <a:bodyPr wrap="square" rtlCol="0">
            <a:spAutoFit/>
          </a:bodyPr>
          <a:lstStyle/>
          <a:p>
            <a:r>
              <a:rPr lang="en-US" sz="2400" dirty="0" smtClean="0"/>
              <a:t>If the signal that the second person receives has different values after P1 plays Bach and after P1 plays Stravinsky, the second person is perfectly informed about the P1’s choice and the game is dynamic game with </a:t>
            </a:r>
          </a:p>
          <a:p>
            <a:r>
              <a:rPr lang="en-US" sz="2400" dirty="0" smtClean="0"/>
              <a:t>perfect information.</a:t>
            </a:r>
            <a:endParaRPr lang="en-US" sz="2400" dirty="0"/>
          </a:p>
        </p:txBody>
      </p:sp>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2962322"/>
                <a:ext cx="6305830" cy="2229570"/>
                <a:chOff x="1421203" y="2962322"/>
                <a:chExt cx="6305830" cy="2229570"/>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1200329"/>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AutoNum type="arabicParenR" startAt="2"/>
            </a:pPr>
            <a:r>
              <a:rPr lang="en-US" sz="2400" dirty="0" smtClean="0">
                <a:solidFill>
                  <a:srgbClr val="FFFF00"/>
                </a:solidFill>
              </a:rPr>
              <a:t>Optimal strategy of P2, given her belief and P1 plays B(1)</a:t>
            </a:r>
            <a:endParaRPr lang="en-US" sz="2400" dirty="0" smtClean="0"/>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2962322"/>
                <a:ext cx="6305830" cy="1741456"/>
                <a:chOff x="1421202" y="2962322"/>
                <a:chExt cx="6305830" cy="1741456"/>
              </a:xfrm>
            </p:grpSpPr>
            <p:sp>
              <p:nvSpPr>
                <p:cNvPr id="22" name="TextBox 21"/>
                <p:cNvSpPr txBox="1"/>
                <p:nvPr/>
              </p:nvSpPr>
              <p:spPr>
                <a:xfrm rot="3023244">
                  <a:off x="2731361" y="4089667"/>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sp>
              <p:nvSpPr>
                <p:cNvPr id="25" name="TextBox 24"/>
                <p:cNvSpPr txBox="1"/>
                <p:nvPr/>
              </p:nvSpPr>
              <p:spPr>
                <a:xfrm rot="18262621">
                  <a:off x="1259940" y="4072443"/>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621108" y="4044237"/>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34" name="TextBox 33"/>
                <p:cNvSpPr txBox="1"/>
                <p:nvPr/>
              </p:nvSpPr>
              <p:spPr>
                <a:xfrm rot="3023244">
                  <a:off x="7112921" y="3980129"/>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grpSp>
        </p:grpSp>
      </p:grpSp>
      <p:sp>
        <p:nvSpPr>
          <p:cNvPr id="41" name="TextBox 40"/>
          <p:cNvSpPr txBox="1"/>
          <p:nvPr/>
        </p:nvSpPr>
        <p:spPr>
          <a:xfrm>
            <a:off x="0" y="1238220"/>
            <a:ext cx="9144000" cy="1569660"/>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Font typeface="+mj-lt"/>
              <a:buAutoNum type="arabicParenR" startAt="4"/>
            </a:pPr>
            <a:r>
              <a:rPr lang="en-US" sz="2400" dirty="0" smtClean="0">
                <a:solidFill>
                  <a:srgbClr val="FFFF00"/>
                </a:solidFill>
              </a:rPr>
              <a:t>Optimal strategy of P2, given her belief and P1 plays B(1) –	</a:t>
            </a:r>
            <a:r>
              <a:rPr lang="en-US" sz="2400" dirty="0" smtClean="0"/>
              <a:t>Optimal is B(1)</a:t>
            </a: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25" idx="3"/>
          </p:cNvCxnSpPr>
          <p:nvPr/>
        </p:nvCxnSpPr>
        <p:spPr>
          <a:xfrm rot="5400000">
            <a:off x="2641017" y="4414033"/>
            <a:ext cx="323595" cy="252204"/>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endCxn id="33" idx="0"/>
          </p:cNvCxnSpPr>
          <p:nvPr/>
        </p:nvCxnSpPr>
        <p:spPr>
          <a:xfrm>
            <a:off x="3294045" y="4232286"/>
            <a:ext cx="3340281" cy="623276"/>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2962322"/>
                <a:ext cx="6305830" cy="1741456"/>
                <a:chOff x="1421202" y="2962322"/>
                <a:chExt cx="6305830" cy="1741456"/>
              </a:xfrm>
            </p:grpSpPr>
            <p:sp>
              <p:nvSpPr>
                <p:cNvPr id="22" name="TextBox 21"/>
                <p:cNvSpPr txBox="1"/>
                <p:nvPr/>
              </p:nvSpPr>
              <p:spPr>
                <a:xfrm rot="3023244">
                  <a:off x="2731361" y="4089667"/>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sp>
              <p:nvSpPr>
                <p:cNvPr id="25" name="TextBox 24"/>
                <p:cNvSpPr txBox="1"/>
                <p:nvPr/>
              </p:nvSpPr>
              <p:spPr>
                <a:xfrm rot="18262621">
                  <a:off x="1259940" y="4072443"/>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621108" y="4044237"/>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34" name="TextBox 33"/>
                <p:cNvSpPr txBox="1"/>
                <p:nvPr/>
              </p:nvSpPr>
              <p:spPr>
                <a:xfrm rot="3023244">
                  <a:off x="7112921" y="3980129"/>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grpSp>
        </p:grpSp>
      </p:grpSp>
      <p:sp>
        <p:nvSpPr>
          <p:cNvPr id="41" name="TextBox 40"/>
          <p:cNvSpPr txBox="1"/>
          <p:nvPr/>
        </p:nvSpPr>
        <p:spPr>
          <a:xfrm>
            <a:off x="0" y="1238220"/>
            <a:ext cx="9144000" cy="1938992"/>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AutoNum type="arabicParenR" startAt="2"/>
            </a:pPr>
            <a:r>
              <a:rPr lang="en-US" sz="2400" dirty="0" smtClean="0">
                <a:solidFill>
                  <a:srgbClr val="FFFF00"/>
                </a:solidFill>
              </a:rPr>
              <a:t>Optimal strategy of P2, given her belief and P1 plays B(1) –	</a:t>
            </a:r>
            <a:r>
              <a:rPr lang="en-US" sz="2400" dirty="0" smtClean="0"/>
              <a:t>Optimal is B(1)</a:t>
            </a:r>
          </a:p>
          <a:p>
            <a:pPr marL="457200" indent="-457200">
              <a:buAutoNum type="arabicParenR" startAt="2"/>
            </a:pPr>
            <a:r>
              <a:rPr lang="en-US" sz="2400" dirty="0" smtClean="0">
                <a:solidFill>
                  <a:srgbClr val="FFFF00"/>
                </a:solidFill>
              </a:rPr>
              <a:t>Check for equilibrium</a:t>
            </a: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B(1)</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S(0)</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2962322"/>
                <a:ext cx="6305830" cy="1741456"/>
                <a:chOff x="1421202" y="2962322"/>
                <a:chExt cx="6305830" cy="1741456"/>
              </a:xfrm>
            </p:grpSpPr>
            <p:sp>
              <p:nvSpPr>
                <p:cNvPr id="22" name="TextBox 21"/>
                <p:cNvSpPr txBox="1"/>
                <p:nvPr/>
              </p:nvSpPr>
              <p:spPr>
                <a:xfrm rot="3023244">
                  <a:off x="2731361" y="4089667"/>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sp>
              <p:nvSpPr>
                <p:cNvPr id="25" name="TextBox 24"/>
                <p:cNvSpPr txBox="1"/>
                <p:nvPr/>
              </p:nvSpPr>
              <p:spPr>
                <a:xfrm rot="18262621">
                  <a:off x="1259940" y="4072443"/>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621108" y="4044237"/>
                  <a:ext cx="784189" cy="461665"/>
                </a:xfrm>
                <a:prstGeom prst="rect">
                  <a:avLst/>
                </a:prstGeom>
                <a:noFill/>
              </p:spPr>
              <p:txBody>
                <a:bodyPr wrap="none" rtlCol="0">
                  <a:spAutoFit/>
                </a:bodyPr>
                <a:lstStyle/>
                <a:p>
                  <a:r>
                    <a:rPr lang="en-US" sz="2400" b="1" dirty="0" smtClean="0">
                      <a:solidFill>
                        <a:srgbClr val="C00000"/>
                      </a:solidFill>
                    </a:rPr>
                    <a:t>B(1)</a:t>
                  </a:r>
                  <a:endParaRPr lang="en-US" b="1" dirty="0">
                    <a:solidFill>
                      <a:srgbClr val="C00000"/>
                    </a:solidFill>
                  </a:endParaRPr>
                </a:p>
              </p:txBody>
            </p:sp>
            <p:sp>
              <p:nvSpPr>
                <p:cNvPr id="34" name="TextBox 33"/>
                <p:cNvSpPr txBox="1"/>
                <p:nvPr/>
              </p:nvSpPr>
              <p:spPr>
                <a:xfrm rot="3023244">
                  <a:off x="7112921" y="3980129"/>
                  <a:ext cx="766557" cy="461665"/>
                </a:xfrm>
                <a:prstGeom prst="rect">
                  <a:avLst/>
                </a:prstGeom>
                <a:noFill/>
              </p:spPr>
              <p:txBody>
                <a:bodyPr wrap="none" rtlCol="0">
                  <a:spAutoFit/>
                </a:bodyPr>
                <a:lstStyle/>
                <a:p>
                  <a:r>
                    <a:rPr lang="en-US" sz="2400" b="1" dirty="0" smtClean="0">
                      <a:solidFill>
                        <a:srgbClr val="C00000"/>
                      </a:solidFill>
                    </a:rPr>
                    <a:t>S(0)</a:t>
                  </a:r>
                  <a:endParaRPr lang="en-US" b="1" dirty="0">
                    <a:solidFill>
                      <a:srgbClr val="C00000"/>
                    </a:solidFill>
                  </a:endParaRPr>
                </a:p>
              </p:txBody>
            </p:sp>
          </p:grpSp>
        </p:grpSp>
      </p:grpSp>
      <p:sp>
        <p:nvSpPr>
          <p:cNvPr id="41" name="TextBox 40"/>
          <p:cNvSpPr txBox="1"/>
          <p:nvPr/>
        </p:nvSpPr>
        <p:spPr>
          <a:xfrm>
            <a:off x="0" y="1238220"/>
            <a:ext cx="9144000" cy="4524315"/>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AutoNum type="arabicParenR" startAt="2"/>
            </a:pPr>
            <a:r>
              <a:rPr lang="en-US" sz="2400" dirty="0" smtClean="0">
                <a:solidFill>
                  <a:srgbClr val="FFFF00"/>
                </a:solidFill>
              </a:rPr>
              <a:t>Optimal strategy of P2, given her belief and P1 plays B(1) –	</a:t>
            </a:r>
            <a:r>
              <a:rPr lang="en-US" sz="2400" dirty="0" smtClean="0"/>
              <a:t>Optimal is B(1)</a:t>
            </a:r>
          </a:p>
          <a:p>
            <a:pPr marL="457200" indent="-457200">
              <a:buAutoNum type="arabicParenR" startAt="2"/>
            </a:pPr>
            <a:r>
              <a:rPr lang="en-US" sz="2400" dirty="0" smtClean="0">
                <a:solidFill>
                  <a:srgbClr val="FFFF00"/>
                </a:solidFill>
              </a:rPr>
              <a:t>Check for equilibrium –</a:t>
            </a:r>
            <a:r>
              <a:rPr lang="en-US" sz="2400" dirty="0" smtClean="0"/>
              <a:t> given</a:t>
            </a:r>
            <a:r>
              <a:rPr lang="en-US" sz="2400" dirty="0" smtClean="0">
                <a:solidFill>
                  <a:srgbClr val="FFFF00"/>
                </a:solidFill>
              </a:rPr>
              <a:t> 					</a:t>
            </a:r>
          </a:p>
          <a:p>
            <a:pPr marL="457200" indent="-457200"/>
            <a:r>
              <a:rPr lang="en-US" sz="2400" dirty="0" smtClean="0"/>
              <a:t>the strategy of P2, it is</a:t>
            </a:r>
          </a:p>
          <a:p>
            <a:pPr marL="457200" indent="-457200"/>
            <a:r>
              <a:rPr lang="en-US" sz="2400" dirty="0" smtClean="0"/>
              <a:t>optimal for P1 to</a:t>
            </a:r>
          </a:p>
          <a:p>
            <a:pPr marL="457200" indent="-457200"/>
            <a:r>
              <a:rPr lang="en-US" sz="2400" dirty="0" smtClean="0"/>
              <a:t>play </a:t>
            </a:r>
            <a:r>
              <a:rPr lang="en-US" sz="2400" dirty="0" err="1" smtClean="0"/>
              <a:t>bach</a:t>
            </a:r>
            <a:r>
              <a:rPr lang="en-US" sz="2400" dirty="0" smtClean="0">
                <a:sym typeface="Wingdings" pitchFamily="2" charset="2"/>
              </a:rPr>
              <a:t></a:t>
            </a:r>
          </a:p>
          <a:p>
            <a:pPr marL="457200" indent="-457200"/>
            <a:r>
              <a:rPr lang="en-US" sz="2400" dirty="0" smtClean="0">
                <a:sym typeface="Wingdings" pitchFamily="2" charset="2"/>
              </a:rPr>
              <a:t>equilibrium OK</a:t>
            </a:r>
          </a:p>
          <a:p>
            <a:pPr marL="457200" indent="-457200"/>
            <a:r>
              <a:rPr lang="en-US" sz="2400" dirty="0" smtClean="0">
                <a:sym typeface="Wingdings" pitchFamily="2" charset="2"/>
              </a:rPr>
              <a:t>B(1) is optimal</a:t>
            </a:r>
          </a:p>
          <a:p>
            <a:pPr marL="457200" indent="-457200"/>
            <a:endParaRPr lang="en-US" sz="2400" dirty="0" smtClean="0">
              <a:sym typeface="Wingdings" pitchFamily="2" charset="2"/>
            </a:endParaRPr>
          </a:p>
          <a:p>
            <a:pPr marL="457200" indent="-457200"/>
            <a:endParaRPr lang="en-US" sz="2400" dirty="0" smtClean="0">
              <a:sym typeface="Wingdings" pitchFamily="2" charset="2"/>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1997836" y="3812389"/>
            <a:ext cx="2446367" cy="204472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6200000" flipV="1">
            <a:off x="4115589" y="3812385"/>
            <a:ext cx="2336832" cy="200821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B(0)</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S(1)</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2962322"/>
                <a:ext cx="6305830" cy="2229570"/>
                <a:chOff x="1421203" y="2962322"/>
                <a:chExt cx="6305830" cy="2229570"/>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504908" y="3108374"/>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830997"/>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stravinsky</a:t>
            </a:r>
            <a:r>
              <a:rPr lang="en-US" sz="2400" dirty="0" smtClean="0"/>
              <a:t> with probability 1</a:t>
            </a:r>
          </a:p>
          <a:p>
            <a:pPr marL="457200" indent="-457200">
              <a:buAutoNum type="arabicParenR" startAt="2"/>
            </a:pPr>
            <a:r>
              <a:rPr lang="en-US" sz="2400" dirty="0" smtClean="0">
                <a:solidFill>
                  <a:srgbClr val="FFFF00"/>
                </a:solidFill>
              </a:rPr>
              <a:t>Beliefs of P2 - </a:t>
            </a:r>
            <a:r>
              <a:rPr lang="en-US" sz="2400" dirty="0" smtClean="0"/>
              <a:t>belief is consistent with strategy profile</a:t>
            </a:r>
            <a:endParaRPr lang="en-US" sz="2400" dirty="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10800000" flipV="1">
            <a:off x="3184507" y="3209922"/>
            <a:ext cx="912825" cy="657234"/>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6543704" y="3246437"/>
            <a:ext cx="1497032" cy="58420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B(0)</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S(1)</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2962322"/>
                <a:ext cx="6305830" cy="1741456"/>
                <a:chOff x="1421202" y="2962322"/>
                <a:chExt cx="6305830" cy="1741456"/>
              </a:xfrm>
            </p:grpSpPr>
            <p:sp>
              <p:nvSpPr>
                <p:cNvPr id="22" name="TextBox 21"/>
                <p:cNvSpPr txBox="1"/>
                <p:nvPr/>
              </p:nvSpPr>
              <p:spPr>
                <a:xfrm rot="3023244">
                  <a:off x="2731361" y="4089667"/>
                  <a:ext cx="766557" cy="461665"/>
                </a:xfrm>
                <a:prstGeom prst="rect">
                  <a:avLst/>
                </a:prstGeom>
                <a:noFill/>
              </p:spPr>
              <p:txBody>
                <a:bodyPr wrap="none" rtlCol="0">
                  <a:spAutoFit/>
                </a:bodyPr>
                <a:lstStyle/>
                <a:p>
                  <a:r>
                    <a:rPr lang="en-US" sz="2400" b="1" dirty="0" smtClean="0">
                      <a:solidFill>
                        <a:srgbClr val="C00000"/>
                      </a:solidFill>
                    </a:rPr>
                    <a:t>S(1)</a:t>
                  </a:r>
                  <a:endParaRPr lang="en-US" b="1" dirty="0">
                    <a:solidFill>
                      <a:srgbClr val="C00000"/>
                    </a:solidFill>
                  </a:endParaRPr>
                </a:p>
              </p:txBody>
            </p:sp>
            <p:sp>
              <p:nvSpPr>
                <p:cNvPr id="25" name="TextBox 24"/>
                <p:cNvSpPr txBox="1"/>
                <p:nvPr/>
              </p:nvSpPr>
              <p:spPr>
                <a:xfrm rot="18262621">
                  <a:off x="1259940" y="4072443"/>
                  <a:ext cx="784189" cy="461665"/>
                </a:xfrm>
                <a:prstGeom prst="rect">
                  <a:avLst/>
                </a:prstGeom>
                <a:noFill/>
              </p:spPr>
              <p:txBody>
                <a:bodyPr wrap="none" rtlCol="0">
                  <a:spAutoFit/>
                </a:bodyPr>
                <a:lstStyle/>
                <a:p>
                  <a:r>
                    <a:rPr lang="en-US" sz="2400" b="1" dirty="0" smtClean="0">
                      <a:solidFill>
                        <a:srgbClr val="C00000"/>
                      </a:solidFill>
                    </a:rPr>
                    <a:t>B(0)</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3" name="TextBox 32"/>
                <p:cNvSpPr txBox="1"/>
                <p:nvPr/>
              </p:nvSpPr>
              <p:spPr>
                <a:xfrm rot="18473606">
                  <a:off x="5621108" y="4044237"/>
                  <a:ext cx="784189" cy="461665"/>
                </a:xfrm>
                <a:prstGeom prst="rect">
                  <a:avLst/>
                </a:prstGeom>
                <a:noFill/>
              </p:spPr>
              <p:txBody>
                <a:bodyPr wrap="none" rtlCol="0">
                  <a:spAutoFit/>
                </a:bodyPr>
                <a:lstStyle/>
                <a:p>
                  <a:r>
                    <a:rPr lang="en-US" sz="2400" b="1" dirty="0" smtClean="0">
                      <a:solidFill>
                        <a:srgbClr val="C00000"/>
                      </a:solidFill>
                    </a:rPr>
                    <a:t>B(0)</a:t>
                  </a:r>
                  <a:endParaRPr lang="en-US" b="1" dirty="0">
                    <a:solidFill>
                      <a:srgbClr val="C00000"/>
                    </a:solidFill>
                  </a:endParaRPr>
                </a:p>
              </p:txBody>
            </p:sp>
            <p:sp>
              <p:nvSpPr>
                <p:cNvPr id="34" name="TextBox 33"/>
                <p:cNvSpPr txBox="1"/>
                <p:nvPr/>
              </p:nvSpPr>
              <p:spPr>
                <a:xfrm rot="3023244">
                  <a:off x="7112921" y="3980129"/>
                  <a:ext cx="766557" cy="461665"/>
                </a:xfrm>
                <a:prstGeom prst="rect">
                  <a:avLst/>
                </a:prstGeom>
                <a:noFill/>
              </p:spPr>
              <p:txBody>
                <a:bodyPr wrap="none" rtlCol="0">
                  <a:spAutoFit/>
                </a:bodyPr>
                <a:lstStyle/>
                <a:p>
                  <a:r>
                    <a:rPr lang="en-US" sz="2400" b="1" dirty="0" smtClean="0">
                      <a:solidFill>
                        <a:srgbClr val="C00000"/>
                      </a:solidFill>
                    </a:rPr>
                    <a:t>S(1)</a:t>
                  </a:r>
                  <a:endParaRPr lang="en-US" b="1" dirty="0">
                    <a:solidFill>
                      <a:srgbClr val="C00000"/>
                    </a:solidFill>
                  </a:endParaRPr>
                </a:p>
              </p:txBody>
            </p:sp>
          </p:grpSp>
        </p:grpSp>
      </p:grpSp>
      <p:sp>
        <p:nvSpPr>
          <p:cNvPr id="41" name="TextBox 40"/>
          <p:cNvSpPr txBox="1"/>
          <p:nvPr/>
        </p:nvSpPr>
        <p:spPr>
          <a:xfrm>
            <a:off x="0" y="1238220"/>
            <a:ext cx="9144000" cy="1569660"/>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Font typeface="+mj-lt"/>
              <a:buAutoNum type="arabicParenR" startAt="4"/>
            </a:pPr>
            <a:r>
              <a:rPr lang="en-US" sz="2400" dirty="0" smtClean="0">
                <a:solidFill>
                  <a:srgbClr val="FFFF00"/>
                </a:solidFill>
              </a:rPr>
              <a:t>Optimal strategy of P2, given her belief and P1 plays S(1) –	</a:t>
            </a:r>
            <a:r>
              <a:rPr lang="en-US" sz="2400" dirty="0" smtClean="0"/>
              <a:t>Optimal is S(1)</a:t>
            </a: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0" idx="2"/>
          </p:cNvCxnSpPr>
          <p:nvPr/>
        </p:nvCxnSpPr>
        <p:spPr>
          <a:xfrm rot="5400000">
            <a:off x="5519689" y="2712428"/>
            <a:ext cx="791248" cy="378201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0" idx="2"/>
            <a:endCxn id="34" idx="1"/>
          </p:cNvCxnSpPr>
          <p:nvPr/>
        </p:nvCxnSpPr>
        <p:spPr>
          <a:xfrm rot="16200000" flipH="1">
            <a:off x="7715638" y="4298492"/>
            <a:ext cx="430152" cy="24878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3005457" y="1676376"/>
                <a:ext cx="2908338" cy="1113043"/>
                <a:chOff x="3005457" y="1676376"/>
                <a:chExt cx="2908338" cy="111304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3005457" y="2231660"/>
                  <a:ext cx="1403108" cy="461665"/>
                </a:xfrm>
                <a:prstGeom prst="rect">
                  <a:avLst/>
                </a:prstGeom>
                <a:noFill/>
              </p:spPr>
              <p:txBody>
                <a:bodyPr wrap="square" rtlCol="0">
                  <a:spAutoFit/>
                </a:bodyPr>
                <a:lstStyle/>
                <a:p>
                  <a:r>
                    <a:rPr lang="en-US" sz="2400" b="1" dirty="0" smtClean="0">
                      <a:solidFill>
                        <a:schemeClr val="bg2">
                          <a:lumMod val="25000"/>
                        </a:schemeClr>
                      </a:solidFill>
                    </a:rPr>
                    <a:t>B(0)</a:t>
                  </a:r>
                  <a:endParaRPr lang="en-US" b="1" dirty="0">
                    <a:solidFill>
                      <a:schemeClr val="bg2">
                        <a:lumMod val="25000"/>
                      </a:schemeClr>
                    </a:solidFill>
                  </a:endParaRPr>
                </a:p>
              </p:txBody>
            </p:sp>
            <p:sp>
              <p:nvSpPr>
                <p:cNvPr id="16" name="TextBox 15"/>
                <p:cNvSpPr txBox="1"/>
                <p:nvPr/>
              </p:nvSpPr>
              <p:spPr>
                <a:xfrm rot="1931672">
                  <a:off x="5147238" y="2327754"/>
                  <a:ext cx="766557" cy="461665"/>
                </a:xfrm>
                <a:prstGeom prst="rect">
                  <a:avLst/>
                </a:prstGeom>
                <a:noFill/>
              </p:spPr>
              <p:txBody>
                <a:bodyPr wrap="none" rtlCol="0">
                  <a:spAutoFit/>
                </a:bodyPr>
                <a:lstStyle/>
                <a:p>
                  <a:r>
                    <a:rPr lang="en-US" sz="2400" b="1" dirty="0" smtClean="0">
                      <a:solidFill>
                        <a:schemeClr val="bg2">
                          <a:lumMod val="25000"/>
                        </a:schemeClr>
                      </a:solidFill>
                    </a:rPr>
                    <a:t>S(1)</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2962322"/>
                <a:ext cx="6305830" cy="1741456"/>
                <a:chOff x="1421202" y="2962322"/>
                <a:chExt cx="6305830" cy="1741456"/>
              </a:xfrm>
            </p:grpSpPr>
            <p:sp>
              <p:nvSpPr>
                <p:cNvPr id="22" name="TextBox 21"/>
                <p:cNvSpPr txBox="1"/>
                <p:nvPr/>
              </p:nvSpPr>
              <p:spPr>
                <a:xfrm rot="3023244">
                  <a:off x="2731361" y="4089667"/>
                  <a:ext cx="766557" cy="461665"/>
                </a:xfrm>
                <a:prstGeom prst="rect">
                  <a:avLst/>
                </a:prstGeom>
                <a:noFill/>
              </p:spPr>
              <p:txBody>
                <a:bodyPr wrap="none" rtlCol="0">
                  <a:spAutoFit/>
                </a:bodyPr>
                <a:lstStyle/>
                <a:p>
                  <a:r>
                    <a:rPr lang="en-US" sz="2400" b="1" dirty="0" smtClean="0">
                      <a:solidFill>
                        <a:srgbClr val="C00000"/>
                      </a:solidFill>
                    </a:rPr>
                    <a:t>S(1)</a:t>
                  </a:r>
                  <a:endParaRPr lang="en-US" b="1" dirty="0">
                    <a:solidFill>
                      <a:srgbClr val="C00000"/>
                    </a:solidFill>
                  </a:endParaRPr>
                </a:p>
              </p:txBody>
            </p:sp>
            <p:sp>
              <p:nvSpPr>
                <p:cNvPr id="25" name="TextBox 24"/>
                <p:cNvSpPr txBox="1"/>
                <p:nvPr/>
              </p:nvSpPr>
              <p:spPr>
                <a:xfrm rot="18262621">
                  <a:off x="1259940" y="4072443"/>
                  <a:ext cx="784189" cy="461665"/>
                </a:xfrm>
                <a:prstGeom prst="rect">
                  <a:avLst/>
                </a:prstGeom>
                <a:noFill/>
              </p:spPr>
              <p:txBody>
                <a:bodyPr wrap="none" rtlCol="0">
                  <a:spAutoFit/>
                </a:bodyPr>
                <a:lstStyle/>
                <a:p>
                  <a:r>
                    <a:rPr lang="en-US" sz="2400" b="1" dirty="0" smtClean="0">
                      <a:solidFill>
                        <a:srgbClr val="C00000"/>
                      </a:solidFill>
                    </a:rPr>
                    <a:t>B(0)</a:t>
                  </a:r>
                  <a:endParaRPr lang="en-US" b="1" dirty="0">
                    <a:solidFill>
                      <a:srgbClr val="C00000"/>
                    </a:solidFill>
                  </a:endParaRPr>
                </a:p>
              </p:txBody>
            </p:sp>
            <p:sp>
              <p:nvSpPr>
                <p:cNvPr id="26" name="TextBox 25"/>
                <p:cNvSpPr txBox="1"/>
                <p:nvPr/>
              </p:nvSpPr>
              <p:spPr>
                <a:xfrm>
                  <a:off x="1468395" y="3108374"/>
                  <a:ext cx="1064715" cy="523220"/>
                </a:xfrm>
                <a:prstGeom prst="rect">
                  <a:avLst/>
                </a:prstGeom>
                <a:noFill/>
              </p:spPr>
              <p:txBody>
                <a:bodyPr wrap="none" rtlCol="0">
                  <a:spAutoFit/>
                </a:bodyPr>
                <a:lstStyle/>
                <a:p>
                  <a:r>
                    <a:rPr lang="en-US" sz="2800" b="1" dirty="0" smtClean="0">
                      <a:solidFill>
                        <a:srgbClr val="C00000"/>
                      </a:solidFill>
                    </a:rPr>
                    <a:t>P2[0]</a:t>
                  </a:r>
                  <a:endParaRPr lang="en-US" sz="2000" b="1" dirty="0">
                    <a:solidFill>
                      <a:srgbClr val="C00000"/>
                    </a:solidFill>
                  </a:endParaRPr>
                </a:p>
              </p:txBody>
            </p:sp>
            <p:sp>
              <p:nvSpPr>
                <p:cNvPr id="30" name="TextBox 29"/>
                <p:cNvSpPr txBox="1"/>
                <p:nvPr/>
              </p:nvSpPr>
              <p:spPr>
                <a:xfrm>
                  <a:off x="6470676" y="2962322"/>
                  <a:ext cx="1064715" cy="523220"/>
                </a:xfrm>
                <a:prstGeom prst="rect">
                  <a:avLst/>
                </a:prstGeom>
                <a:noFill/>
              </p:spPr>
              <p:txBody>
                <a:bodyPr wrap="none" rtlCol="0">
                  <a:spAutoFit/>
                </a:bodyPr>
                <a:lstStyle/>
                <a:p>
                  <a:r>
                    <a:rPr lang="en-US" sz="2800" b="1" dirty="0" smtClean="0">
                      <a:solidFill>
                        <a:srgbClr val="C00000"/>
                      </a:solidFill>
                    </a:rPr>
                    <a:t>P2[1]</a:t>
                  </a:r>
                  <a:endParaRPr lang="en-US" sz="2000" b="1" dirty="0">
                    <a:solidFill>
                      <a:srgbClr val="C00000"/>
                    </a:solidFill>
                  </a:endParaRPr>
                </a:p>
              </p:txBody>
            </p:sp>
            <p:sp>
              <p:nvSpPr>
                <p:cNvPr id="33" name="TextBox 32"/>
                <p:cNvSpPr txBox="1"/>
                <p:nvPr/>
              </p:nvSpPr>
              <p:spPr>
                <a:xfrm rot="18473606">
                  <a:off x="5621108" y="4044237"/>
                  <a:ext cx="784189" cy="461665"/>
                </a:xfrm>
                <a:prstGeom prst="rect">
                  <a:avLst/>
                </a:prstGeom>
                <a:noFill/>
              </p:spPr>
              <p:txBody>
                <a:bodyPr wrap="none" rtlCol="0">
                  <a:spAutoFit/>
                </a:bodyPr>
                <a:lstStyle/>
                <a:p>
                  <a:r>
                    <a:rPr lang="en-US" sz="2400" b="1" dirty="0" smtClean="0">
                      <a:solidFill>
                        <a:srgbClr val="C00000"/>
                      </a:solidFill>
                    </a:rPr>
                    <a:t>B(0)</a:t>
                  </a:r>
                  <a:endParaRPr lang="en-US" b="1" dirty="0">
                    <a:solidFill>
                      <a:srgbClr val="C00000"/>
                    </a:solidFill>
                  </a:endParaRPr>
                </a:p>
              </p:txBody>
            </p:sp>
            <p:sp>
              <p:nvSpPr>
                <p:cNvPr id="34" name="TextBox 33"/>
                <p:cNvSpPr txBox="1"/>
                <p:nvPr/>
              </p:nvSpPr>
              <p:spPr>
                <a:xfrm rot="3023244">
                  <a:off x="7112921" y="3980129"/>
                  <a:ext cx="766557" cy="461665"/>
                </a:xfrm>
                <a:prstGeom prst="rect">
                  <a:avLst/>
                </a:prstGeom>
                <a:noFill/>
              </p:spPr>
              <p:txBody>
                <a:bodyPr wrap="none" rtlCol="0">
                  <a:spAutoFit/>
                </a:bodyPr>
                <a:lstStyle/>
                <a:p>
                  <a:r>
                    <a:rPr lang="en-US" sz="2400" b="1" dirty="0" smtClean="0">
                      <a:solidFill>
                        <a:srgbClr val="C00000"/>
                      </a:solidFill>
                    </a:rPr>
                    <a:t>S(1)</a:t>
                  </a:r>
                  <a:endParaRPr lang="en-US" b="1" dirty="0">
                    <a:solidFill>
                      <a:srgbClr val="C00000"/>
                    </a:solidFill>
                  </a:endParaRPr>
                </a:p>
              </p:txBody>
            </p:sp>
          </p:grpSp>
        </p:grpSp>
      </p:grpSp>
      <p:sp>
        <p:nvSpPr>
          <p:cNvPr id="41" name="TextBox 40"/>
          <p:cNvSpPr txBox="1"/>
          <p:nvPr/>
        </p:nvSpPr>
        <p:spPr>
          <a:xfrm>
            <a:off x="0" y="1238220"/>
            <a:ext cx="9144000" cy="4524315"/>
          </a:xfrm>
          <a:prstGeom prst="rect">
            <a:avLst/>
          </a:prstGeom>
          <a:noFill/>
        </p:spPr>
        <p:txBody>
          <a:bodyPr wrap="square" rtlCol="0">
            <a:spAutoFit/>
          </a:bodyPr>
          <a:lstStyle/>
          <a:p>
            <a:pPr marL="457200" indent="-457200">
              <a:buFont typeface="+mj-lt"/>
              <a:buAutoNum type="arabicParenR" startAt="2"/>
            </a:pPr>
            <a:r>
              <a:rPr lang="en-US" sz="2400" dirty="0" smtClean="0">
                <a:solidFill>
                  <a:srgbClr val="FFFF00"/>
                </a:solidFill>
              </a:rPr>
              <a:t>Strategies of P1: B(1) </a:t>
            </a:r>
            <a:r>
              <a:rPr lang="en-US" sz="2400" dirty="0" smtClean="0"/>
              <a:t>- </a:t>
            </a:r>
            <a:r>
              <a:rPr lang="en-US" sz="2400" dirty="0" err="1" smtClean="0"/>
              <a:t>bach</a:t>
            </a:r>
            <a:r>
              <a:rPr lang="en-US" sz="2400" dirty="0" smtClean="0"/>
              <a:t> with probability 1</a:t>
            </a:r>
          </a:p>
          <a:p>
            <a:pPr marL="457200" indent="-457200">
              <a:buAutoNum type="arabicParenR" startAt="2"/>
            </a:pPr>
            <a:r>
              <a:rPr lang="en-US" sz="2400" dirty="0" smtClean="0">
                <a:solidFill>
                  <a:srgbClr val="FFFF00"/>
                </a:solidFill>
              </a:rPr>
              <a:t>Beliefs of P2</a:t>
            </a:r>
          </a:p>
          <a:p>
            <a:pPr marL="457200" indent="-457200">
              <a:buFont typeface="+mj-lt"/>
              <a:buAutoNum type="arabicParenR" startAt="4"/>
            </a:pPr>
            <a:r>
              <a:rPr lang="en-US" sz="2400" dirty="0" smtClean="0">
                <a:solidFill>
                  <a:srgbClr val="FFFF00"/>
                </a:solidFill>
              </a:rPr>
              <a:t>Optimal strategy of P2, given her belief and P1 plays S(1) –	</a:t>
            </a:r>
            <a:r>
              <a:rPr lang="en-US" sz="2400" dirty="0" smtClean="0"/>
              <a:t>Optimal is S(1)</a:t>
            </a:r>
          </a:p>
          <a:p>
            <a:pPr marL="457200" indent="-457200">
              <a:buFont typeface="+mj-lt"/>
              <a:buAutoNum type="arabicParenR" startAt="5"/>
            </a:pPr>
            <a:r>
              <a:rPr lang="en-US" sz="2400" dirty="0" smtClean="0">
                <a:solidFill>
                  <a:srgbClr val="FFFF00"/>
                </a:solidFill>
              </a:rPr>
              <a:t>Check for equilibrium </a:t>
            </a:r>
            <a:r>
              <a:rPr lang="en-US" sz="2400" dirty="0" smtClean="0"/>
              <a:t>given</a:t>
            </a:r>
            <a:r>
              <a:rPr lang="en-US" sz="2400" dirty="0" smtClean="0">
                <a:solidFill>
                  <a:srgbClr val="FFFF00"/>
                </a:solidFill>
              </a:rPr>
              <a:t> 					</a:t>
            </a:r>
          </a:p>
          <a:p>
            <a:pPr marL="457200" indent="-457200"/>
            <a:r>
              <a:rPr lang="en-US" sz="2400" dirty="0" smtClean="0"/>
              <a:t>the strategy of P2, it is</a:t>
            </a:r>
          </a:p>
          <a:p>
            <a:pPr marL="457200" indent="-457200"/>
            <a:r>
              <a:rPr lang="en-US" sz="2400" dirty="0" smtClean="0"/>
              <a:t>optimal for P1 to</a:t>
            </a:r>
          </a:p>
          <a:p>
            <a:pPr marL="457200" indent="-457200"/>
            <a:r>
              <a:rPr lang="en-US" sz="2400" dirty="0" smtClean="0"/>
              <a:t>play Stravinsky</a:t>
            </a:r>
          </a:p>
          <a:p>
            <a:pPr marL="457200" indent="-457200"/>
            <a:r>
              <a:rPr lang="en-US" sz="2400" dirty="0" smtClean="0">
                <a:sym typeface="Wingdings" pitchFamily="2" charset="2"/>
              </a:rPr>
              <a:t></a:t>
            </a:r>
          </a:p>
          <a:p>
            <a:pPr marL="457200" indent="-457200"/>
            <a:r>
              <a:rPr lang="en-US" sz="2400" dirty="0" smtClean="0">
                <a:sym typeface="Wingdings" pitchFamily="2" charset="2"/>
              </a:rPr>
              <a:t>equilibrium OK</a:t>
            </a:r>
          </a:p>
          <a:p>
            <a:pPr marL="457200" indent="-457200"/>
            <a:r>
              <a:rPr lang="en-US" sz="2400" dirty="0" smtClean="0">
                <a:sym typeface="Wingdings" pitchFamily="2" charset="2"/>
              </a:rPr>
              <a:t>S(1) is optimal</a:t>
            </a:r>
          </a:p>
          <a:p>
            <a:pPr marL="457200" indent="-457200">
              <a:buFont typeface="+mj-lt"/>
              <a:buAutoNum type="arabicParenR" startAt="4"/>
            </a:pPr>
            <a:endParaRPr lang="en-US" sz="2400" dirty="0" smtClean="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H="1" flipV="1">
            <a:off x="4085256" y="3754358"/>
            <a:ext cx="2601237" cy="2023552"/>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16200000" flipV="1">
            <a:off x="6233345" y="3739363"/>
            <a:ext cx="2592421" cy="204472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2089116"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5262979"/>
          </a:xfrm>
          <a:prstGeom prst="rect">
            <a:avLst/>
          </a:prstGeom>
          <a:noFill/>
        </p:spPr>
        <p:txBody>
          <a:bodyPr wrap="square" rtlCol="0">
            <a:spAutoFit/>
          </a:bodyPr>
          <a:lstStyle/>
          <a:p>
            <a:pPr marL="457200" indent="-457200"/>
            <a:r>
              <a:rPr lang="en-US" sz="2400" dirty="0" smtClean="0">
                <a:solidFill>
                  <a:srgbClr val="FFFF00"/>
                </a:solidFill>
              </a:rPr>
              <a:t>The game has weak sequential </a:t>
            </a:r>
            <a:r>
              <a:rPr lang="en-US" sz="2400" dirty="0" err="1" smtClean="0">
                <a:solidFill>
                  <a:srgbClr val="FFFF00"/>
                </a:solidFill>
              </a:rPr>
              <a:t>equilibria</a:t>
            </a:r>
            <a:r>
              <a:rPr lang="en-US" sz="2400" dirty="0" smtClean="0">
                <a:solidFill>
                  <a:srgbClr val="FFFF00"/>
                </a:solidFill>
              </a:rPr>
              <a:t>:</a:t>
            </a:r>
          </a:p>
          <a:p>
            <a:pPr marL="457200" indent="-457200"/>
            <a:r>
              <a:rPr lang="en-US" sz="2400" dirty="0" smtClean="0"/>
              <a:t>{P1 – Bach, P2 chooses Bach, P2 believes that history Bach occurs with probability 1}</a:t>
            </a:r>
          </a:p>
          <a:p>
            <a:pPr marL="457200" indent="-457200"/>
            <a:r>
              <a:rPr lang="en-US" sz="2400" dirty="0" smtClean="0"/>
              <a:t>{P1 – Stravinsky, P2 chooses Stravinsky, P2 believes that history Stravinsky occurs with probability 1}</a:t>
            </a:r>
          </a:p>
          <a:p>
            <a:pPr marL="457200" indent="-457200"/>
            <a:r>
              <a:rPr lang="en-US" sz="2400" dirty="0" smtClean="0">
                <a:solidFill>
                  <a:srgbClr val="FFFF00"/>
                </a:solidFill>
              </a:rPr>
              <a:t>There are also other </a:t>
            </a:r>
            <a:r>
              <a:rPr lang="en-US" sz="2400" dirty="0" err="1" smtClean="0">
                <a:solidFill>
                  <a:srgbClr val="FFFF00"/>
                </a:solidFill>
              </a:rPr>
              <a:t>equilibria</a:t>
            </a:r>
            <a:endParaRPr lang="en-US" sz="2400" dirty="0" smtClean="0">
              <a:solidFill>
                <a:srgbClr val="FFFF00"/>
              </a:solidFill>
            </a:endParaRPr>
          </a:p>
          <a:p>
            <a:pPr marL="457200" indent="-457200"/>
            <a:r>
              <a:rPr lang="en-US" sz="2400" dirty="0" smtClean="0">
                <a:solidFill>
                  <a:srgbClr val="FFFF00"/>
                </a:solidFill>
              </a:rPr>
              <a:t>when P1 and P2 mix…</a:t>
            </a:r>
          </a:p>
          <a:p>
            <a:pPr marL="457200" indent="-457200"/>
            <a:endParaRPr lang="en-US" sz="2400" dirty="0" smtClean="0"/>
          </a:p>
          <a:p>
            <a:pPr marL="457200" indent="-457200"/>
            <a:r>
              <a:rPr lang="en-US" sz="2400" dirty="0" smtClean="0"/>
              <a:t>In this simple game</a:t>
            </a:r>
          </a:p>
          <a:p>
            <a:pPr marL="457200" indent="-457200"/>
            <a:r>
              <a:rPr lang="en-US" sz="2400" dirty="0" smtClean="0">
                <a:solidFill>
                  <a:srgbClr val="FFFF00"/>
                </a:solidFill>
              </a:rPr>
              <a:t>Weak sequential</a:t>
            </a:r>
          </a:p>
          <a:p>
            <a:pPr marL="457200" indent="-457200"/>
            <a:r>
              <a:rPr lang="en-US" sz="2400" dirty="0" smtClean="0">
                <a:solidFill>
                  <a:srgbClr val="FFFF00"/>
                </a:solidFill>
              </a:rPr>
              <a:t>eq. </a:t>
            </a:r>
            <a:r>
              <a:rPr lang="en-US" sz="2400" dirty="0" smtClean="0"/>
              <a:t>coincides with</a:t>
            </a:r>
          </a:p>
          <a:p>
            <a:pPr marL="457200" indent="-457200"/>
            <a:r>
              <a:rPr lang="en-US" sz="2400" dirty="0" smtClean="0"/>
              <a:t>both, </a:t>
            </a:r>
            <a:r>
              <a:rPr lang="en-US" sz="2400" dirty="0" smtClean="0">
                <a:solidFill>
                  <a:srgbClr val="FFFF00"/>
                </a:solidFill>
              </a:rPr>
              <a:t>SBNE</a:t>
            </a:r>
            <a:r>
              <a:rPr lang="en-US" sz="2400" dirty="0" smtClean="0"/>
              <a:t> and</a:t>
            </a:r>
          </a:p>
          <a:p>
            <a:pPr marL="457200" indent="-457200"/>
            <a:r>
              <a:rPr lang="en-US" sz="2400" dirty="0" smtClean="0">
                <a:solidFill>
                  <a:srgbClr val="FFFF00"/>
                </a:solidFill>
              </a:rPr>
              <a:t>NE</a:t>
            </a:r>
          </a:p>
          <a:p>
            <a:pPr marL="457200" indent="-457200"/>
            <a:endParaRPr lang="en-US" sz="2400" dirty="0">
              <a:solidFill>
                <a:srgbClr val="FFFF00"/>
              </a:solidFill>
            </a:endParaRPr>
          </a:p>
        </p:txBody>
      </p:sp>
      <p:cxnSp>
        <p:nvCxnSpPr>
          <p:cNvPr id="36" name="Straight Connector 35"/>
          <p:cNvCxnSpPr/>
          <p:nvPr/>
        </p:nvCxnSpPr>
        <p:spPr>
          <a:xfrm flipV="1">
            <a:off x="3440097" y="4305312"/>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40"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373005" y="1712889"/>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794853" y="1676376"/>
                  <a:ext cx="3795118" cy="1299253"/>
                  <a:chOff x="2794853" y="1676376"/>
                  <a:chExt cx="3795118"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LEFT</a:t>
                    </a:r>
                    <a:endParaRPr lang="en-US" b="1" dirty="0">
                      <a:solidFill>
                        <a:schemeClr val="bg2">
                          <a:lumMod val="25000"/>
                        </a:schemeClr>
                      </a:solidFill>
                    </a:endParaRPr>
                  </a:p>
                </p:txBody>
              </p:sp>
              <p:sp>
                <p:nvSpPr>
                  <p:cNvPr id="16" name="TextBox 15"/>
                  <p:cNvSpPr txBox="1"/>
                  <p:nvPr/>
                </p:nvSpPr>
                <p:spPr>
                  <a:xfrm>
                    <a:off x="5448312" y="1785915"/>
                    <a:ext cx="1141659" cy="461665"/>
                  </a:xfrm>
                  <a:prstGeom prst="rect">
                    <a:avLst/>
                  </a:prstGeom>
                  <a:noFill/>
                </p:spPr>
                <p:txBody>
                  <a:bodyPr wrap="none" rtlCol="0">
                    <a:spAutoFit/>
                  </a:bodyPr>
                  <a:lstStyle/>
                  <a:p>
                    <a:r>
                      <a:rPr lang="en-US" sz="2400" b="1" dirty="0" smtClean="0">
                        <a:solidFill>
                          <a:schemeClr val="bg2">
                            <a:lumMod val="25000"/>
                          </a:schemeClr>
                        </a:solidFill>
                      </a:rPr>
                      <a:t>RIGHT</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3063870"/>
                  <a:ext cx="6305830" cy="1924566"/>
                  <a:chOff x="1421202" y="3063870"/>
                  <a:chExt cx="6305830" cy="1924566"/>
                </a:xfrm>
              </p:grpSpPr>
              <p:sp>
                <p:nvSpPr>
                  <p:cNvPr id="22" name="TextBox 21"/>
                  <p:cNvSpPr txBox="1"/>
                  <p:nvPr/>
                </p:nvSpPr>
                <p:spPr>
                  <a:xfrm rot="3023244">
                    <a:off x="2636770" y="4186774"/>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sp>
                <p:nvSpPr>
                  <p:cNvPr id="25" name="TextBox 24"/>
                  <p:cNvSpPr txBox="1"/>
                  <p:nvPr/>
                </p:nvSpPr>
                <p:spPr>
                  <a:xfrm rot="18262621">
                    <a:off x="1175782" y="4072443"/>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36951" y="4044237"/>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34" name="TextBox 33"/>
                  <p:cNvSpPr txBox="1"/>
                  <p:nvPr/>
                </p:nvSpPr>
                <p:spPr>
                  <a:xfrm rot="3023244">
                    <a:off x="6925370" y="3980129"/>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341958" y="2556770"/>
              <a:ext cx="1364476" cy="461665"/>
            </a:xfrm>
            <a:prstGeom prst="rect">
              <a:avLst/>
            </a:prstGeom>
            <a:noFill/>
          </p:spPr>
          <p:txBody>
            <a:bodyPr wrap="none" rtlCol="0">
              <a:spAutoFit/>
            </a:bodyPr>
            <a:lstStyle/>
            <a:p>
              <a:r>
                <a:rPr lang="en-US" sz="2400" b="1" dirty="0" smtClean="0">
                  <a:solidFill>
                    <a:schemeClr val="bg2">
                      <a:lumMod val="25000"/>
                    </a:schemeClr>
                  </a:solidFill>
                </a:rPr>
                <a:t>MIDDLE</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38220"/>
            <a:ext cx="8588430" cy="2308324"/>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L(1) </a:t>
            </a:r>
            <a:r>
              <a:rPr lang="en-US" sz="2400" dirty="0" smtClean="0"/>
              <a:t>- left with probability 1</a:t>
            </a:r>
            <a:r>
              <a:rPr lang="en-US" sz="2400" dirty="0" smtClean="0">
                <a:solidFill>
                  <a:srgbClr val="FFFF00"/>
                </a:solidFill>
              </a:rPr>
              <a:t>, M(1) </a:t>
            </a:r>
            <a:r>
              <a:rPr lang="en-US" sz="2400" dirty="0" smtClean="0"/>
              <a:t>– middle with probability 1</a:t>
            </a:r>
            <a:r>
              <a:rPr lang="en-US" sz="2400" dirty="0" smtClean="0">
                <a:solidFill>
                  <a:srgbClr val="FFFF00"/>
                </a:solidFill>
              </a:rPr>
              <a:t>, R(1) </a:t>
            </a:r>
            <a:r>
              <a:rPr lang="en-US" sz="2400" dirty="0" smtClean="0"/>
              <a:t>– right with probability 1,</a:t>
            </a:r>
            <a:r>
              <a:rPr lang="en-US" sz="2400" dirty="0" smtClean="0">
                <a:solidFill>
                  <a:srgbClr val="FFFF00"/>
                </a:solidFill>
              </a:rPr>
              <a:t> </a:t>
            </a:r>
          </a:p>
          <a:p>
            <a:pPr marL="457200" indent="-457200"/>
            <a:r>
              <a:rPr lang="en-US" sz="2400" dirty="0" smtClean="0">
                <a:solidFill>
                  <a:srgbClr val="FFFF00"/>
                </a:solidFill>
              </a:rPr>
              <a:t>      L(p)M(q)R(1-p-q) – </a:t>
            </a:r>
          </a:p>
          <a:p>
            <a:pPr marL="457200" indent="-457200"/>
            <a:r>
              <a:rPr lang="en-US" sz="2400" dirty="0" smtClean="0"/>
              <a:t> left with probability p, middle with q </a:t>
            </a:r>
          </a:p>
          <a:p>
            <a:pPr marL="457200" indent="-457200"/>
            <a:r>
              <a:rPr lang="en-US" sz="2400" dirty="0" smtClean="0"/>
              <a:t> right with 1-p-q</a:t>
            </a:r>
            <a:r>
              <a:rPr lang="en-US" sz="2400" dirty="0" smtClean="0">
                <a:solidFill>
                  <a:srgbClr val="FFFF00"/>
                </a:solidFill>
              </a:rPr>
              <a:t>  </a:t>
            </a:r>
            <a:endParaRPr lang="en-US" sz="2400" dirty="0">
              <a:solidFill>
                <a:srgbClr val="FFFF00"/>
              </a:solidFill>
            </a:endParaRPr>
          </a:p>
        </p:txBody>
      </p:sp>
    </p:spTree>
  </p:cSld>
  <p:clrMapOvr>
    <a:masterClrMapping/>
  </p:clrMapOvr>
  <p:transition>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373005" y="1712889"/>
              <a:ext cx="7521678" cy="4459355"/>
              <a:chOff x="1030239" y="1676376"/>
              <a:chExt cx="7521678"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1030239" y="1676376"/>
                <a:ext cx="7521678" cy="4459355"/>
                <a:chOff x="1030239" y="1676376"/>
                <a:chExt cx="7521678" cy="4459355"/>
              </a:xfrm>
            </p:grpSpPr>
            <p:grpSp>
              <p:nvGrpSpPr>
                <p:cNvPr id="17" name="Group 35"/>
                <p:cNvGrpSpPr/>
                <p:nvPr/>
              </p:nvGrpSpPr>
              <p:grpSpPr>
                <a:xfrm>
                  <a:off x="2794853" y="1676376"/>
                  <a:ext cx="3795118" cy="1299253"/>
                  <a:chOff x="2794853" y="1676376"/>
                  <a:chExt cx="3795118"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LEFT</a:t>
                    </a:r>
                    <a:endParaRPr lang="en-US" b="1" dirty="0">
                      <a:solidFill>
                        <a:schemeClr val="bg2">
                          <a:lumMod val="25000"/>
                        </a:schemeClr>
                      </a:solidFill>
                    </a:endParaRPr>
                  </a:p>
                </p:txBody>
              </p:sp>
              <p:sp>
                <p:nvSpPr>
                  <p:cNvPr id="16" name="TextBox 15"/>
                  <p:cNvSpPr txBox="1"/>
                  <p:nvPr/>
                </p:nvSpPr>
                <p:spPr>
                  <a:xfrm>
                    <a:off x="5448312" y="1785915"/>
                    <a:ext cx="1141659" cy="461665"/>
                  </a:xfrm>
                  <a:prstGeom prst="rect">
                    <a:avLst/>
                  </a:prstGeom>
                  <a:noFill/>
                </p:spPr>
                <p:txBody>
                  <a:bodyPr wrap="none" rtlCol="0">
                    <a:spAutoFit/>
                  </a:bodyPr>
                  <a:lstStyle/>
                  <a:p>
                    <a:r>
                      <a:rPr lang="en-US" sz="2400" b="1" dirty="0" smtClean="0">
                        <a:solidFill>
                          <a:schemeClr val="bg2">
                            <a:lumMod val="25000"/>
                          </a:schemeClr>
                        </a:solidFill>
                      </a:rPr>
                      <a:t>RIGHT</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1421202" y="3063870"/>
                  <a:ext cx="6305830" cy="1924566"/>
                  <a:chOff x="1421202" y="3063870"/>
                  <a:chExt cx="6305830" cy="1924566"/>
                </a:xfrm>
              </p:grpSpPr>
              <p:sp>
                <p:nvSpPr>
                  <p:cNvPr id="22" name="TextBox 21"/>
                  <p:cNvSpPr txBox="1"/>
                  <p:nvPr/>
                </p:nvSpPr>
                <p:spPr>
                  <a:xfrm rot="3023244">
                    <a:off x="2636770" y="4186774"/>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sp>
                <p:nvSpPr>
                  <p:cNvPr id="25" name="TextBox 24"/>
                  <p:cNvSpPr txBox="1"/>
                  <p:nvPr/>
                </p:nvSpPr>
                <p:spPr>
                  <a:xfrm rot="18262621">
                    <a:off x="1175782" y="4072443"/>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36951" y="4044237"/>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34" name="TextBox 33"/>
                  <p:cNvSpPr txBox="1"/>
                  <p:nvPr/>
                </p:nvSpPr>
                <p:spPr>
                  <a:xfrm rot="3023244">
                    <a:off x="6925370" y="3980129"/>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341958" y="2556770"/>
              <a:ext cx="1364476" cy="461665"/>
            </a:xfrm>
            <a:prstGeom prst="rect">
              <a:avLst/>
            </a:prstGeom>
            <a:noFill/>
          </p:spPr>
          <p:txBody>
            <a:bodyPr wrap="none" rtlCol="0">
              <a:spAutoFit/>
            </a:bodyPr>
            <a:lstStyle/>
            <a:p>
              <a:r>
                <a:rPr lang="en-US" sz="2400" b="1" dirty="0" smtClean="0">
                  <a:solidFill>
                    <a:schemeClr val="bg2">
                      <a:lumMod val="25000"/>
                    </a:schemeClr>
                  </a:solidFill>
                </a:rPr>
                <a:t>MIDDLE</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74733"/>
            <a:ext cx="8661456" cy="4524315"/>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P2: after {L,M} - L(1) </a:t>
            </a:r>
            <a:r>
              <a:rPr lang="en-US" sz="2400" dirty="0" smtClean="0"/>
              <a:t>- left with probability 1</a:t>
            </a:r>
            <a:r>
              <a:rPr lang="en-US" sz="2400" dirty="0" smtClean="0">
                <a:solidFill>
                  <a:srgbClr val="FFFF00"/>
                </a:solidFill>
              </a:rPr>
              <a:t>, R(1) </a:t>
            </a:r>
            <a:r>
              <a:rPr lang="en-US" sz="2400" dirty="0" smtClean="0"/>
              <a:t>– middle with probability 1,</a:t>
            </a:r>
            <a:r>
              <a:rPr lang="en-US" sz="2400" dirty="0" smtClean="0">
                <a:solidFill>
                  <a:srgbClr val="FFFF00"/>
                </a:solidFill>
              </a:rPr>
              <a:t> </a:t>
            </a:r>
          </a:p>
          <a:p>
            <a:pPr marL="457200" indent="-457200"/>
            <a:r>
              <a:rPr lang="en-US" sz="2400" dirty="0" smtClean="0">
                <a:solidFill>
                  <a:srgbClr val="FFFF00"/>
                </a:solidFill>
              </a:rPr>
              <a:t>      L(p) R(1-p) – </a:t>
            </a:r>
          </a:p>
          <a:p>
            <a:pPr marL="457200" indent="-457200"/>
            <a:r>
              <a:rPr lang="en-US" sz="2400" dirty="0" smtClean="0"/>
              <a:t> left with probability p,</a:t>
            </a:r>
          </a:p>
          <a:p>
            <a:pPr marL="457200" indent="-457200"/>
            <a:r>
              <a:rPr lang="en-US" sz="2400" dirty="0" smtClean="0"/>
              <a:t> right with 1-p</a:t>
            </a:r>
            <a:endParaRPr lang="en-US" sz="2400" dirty="0" smtClean="0">
              <a:solidFill>
                <a:srgbClr val="FFFF00"/>
              </a:solidFill>
            </a:endParaRPr>
          </a:p>
          <a:p>
            <a:pPr marL="457200" indent="-457200"/>
            <a:r>
              <a:rPr lang="en-US" sz="2400" dirty="0" smtClean="0">
                <a:solidFill>
                  <a:srgbClr val="FFFF00"/>
                </a:solidFill>
              </a:rPr>
              <a:t>P2 can recognize whether</a:t>
            </a:r>
          </a:p>
          <a:p>
            <a:pPr marL="457200" indent="-457200"/>
            <a:r>
              <a:rPr lang="en-US" sz="2400" dirty="0" smtClean="0">
                <a:solidFill>
                  <a:srgbClr val="FFFF00"/>
                </a:solidFill>
              </a:rPr>
              <a:t>she is at {R} or {L,M}</a:t>
            </a:r>
          </a:p>
          <a:p>
            <a:pPr marL="457200" indent="-457200"/>
            <a:r>
              <a:rPr lang="en-US" sz="2400" dirty="0" smtClean="0">
                <a:solidFill>
                  <a:srgbClr val="FFFF00"/>
                </a:solidFill>
              </a:rPr>
              <a:t>But she has no</a:t>
            </a:r>
          </a:p>
          <a:p>
            <a:pPr marL="457200" indent="-457200"/>
            <a:r>
              <a:rPr lang="en-US" sz="2400" dirty="0" smtClean="0">
                <a:solidFill>
                  <a:srgbClr val="FFFF00"/>
                </a:solidFill>
              </a:rPr>
              <a:t>choices after {R}</a:t>
            </a:r>
          </a:p>
          <a:p>
            <a:pPr marL="457200" indent="-457200"/>
            <a:endParaRPr lang="en-US" sz="2400" dirty="0" smtClean="0">
              <a:solidFill>
                <a:srgbClr val="FFFF00"/>
              </a:solidFill>
            </a:endParaRPr>
          </a:p>
          <a:p>
            <a:pPr marL="457200" indent="-457200"/>
            <a:endParaRPr lang="en-US" sz="2400" dirty="0">
              <a:solidFill>
                <a:srgbClr val="FFFF00"/>
              </a:solidFill>
            </a:endParaRPr>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3170099"/>
          </a:xfrm>
          <a:prstGeom prst="rect">
            <a:avLst/>
          </a:prstGeom>
          <a:noFill/>
        </p:spPr>
        <p:txBody>
          <a:bodyPr wrap="square" rtlCol="0">
            <a:spAutoFit/>
          </a:bodyPr>
          <a:lstStyle/>
          <a:p>
            <a:r>
              <a:rPr lang="en-US" sz="2400" dirty="0" smtClean="0"/>
              <a:t>If the signal that the second person receives has same value after P1 plays Bach and after P1 plays Stravinsky, the second person is not informed about the P1’s choice and the game is the dynamic game with imperfect information.</a:t>
            </a:r>
          </a:p>
          <a:p>
            <a:r>
              <a:rPr lang="en-US" sz="2400" dirty="0" smtClean="0"/>
              <a:t>We denote the information that</a:t>
            </a:r>
          </a:p>
          <a:p>
            <a:r>
              <a:rPr lang="en-US" sz="2400" dirty="0" smtClean="0"/>
              <a:t>P2 has by the </a:t>
            </a:r>
          </a:p>
          <a:p>
            <a:r>
              <a:rPr lang="en-US" sz="2800" dirty="0" smtClean="0">
                <a:solidFill>
                  <a:srgbClr val="FFFF00"/>
                </a:solidFill>
              </a:rPr>
              <a:t>information set</a:t>
            </a:r>
          </a:p>
          <a:p>
            <a:r>
              <a:rPr lang="en-US" sz="2800" dirty="0" smtClean="0">
                <a:solidFill>
                  <a:srgbClr val="FFFF00"/>
                </a:solidFill>
              </a:rPr>
              <a:t>(dashed red line)</a:t>
            </a:r>
            <a:endParaRPr lang="en-US" sz="2400" dirty="0">
              <a:solidFill>
                <a:srgbClr val="FFFF00"/>
              </a:solidFill>
            </a:endParaRPr>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373005" y="1712889"/>
              <a:ext cx="7521678" cy="4459355"/>
              <a:chOff x="1030239" y="1676376"/>
              <a:chExt cx="7521678"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1030239" y="1676376"/>
                <a:ext cx="7521678" cy="4459355"/>
                <a:chOff x="1030239" y="1676376"/>
                <a:chExt cx="7521678" cy="4459355"/>
              </a:xfrm>
            </p:grpSpPr>
            <p:grpSp>
              <p:nvGrpSpPr>
                <p:cNvPr id="17" name="Group 35"/>
                <p:cNvGrpSpPr/>
                <p:nvPr/>
              </p:nvGrpSpPr>
              <p:grpSpPr>
                <a:xfrm>
                  <a:off x="2794853" y="1676376"/>
                  <a:ext cx="3712336" cy="1299253"/>
                  <a:chOff x="2794853" y="1676376"/>
                  <a:chExt cx="3712336"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L(1)</a:t>
                    </a:r>
                    <a:endParaRPr lang="en-US" b="1" dirty="0">
                      <a:solidFill>
                        <a:schemeClr val="bg2">
                          <a:lumMod val="25000"/>
                        </a:schemeClr>
                      </a:solidFill>
                    </a:endParaRPr>
                  </a:p>
                </p:txBody>
              </p:sp>
              <p:sp>
                <p:nvSpPr>
                  <p:cNvPr id="16" name="TextBox 15"/>
                  <p:cNvSpPr txBox="1"/>
                  <p:nvPr/>
                </p:nvSpPr>
                <p:spPr>
                  <a:xfrm>
                    <a:off x="5667390" y="1793906"/>
                    <a:ext cx="839799" cy="461665"/>
                  </a:xfrm>
                  <a:prstGeom prst="rect">
                    <a:avLst/>
                  </a:prstGeom>
                  <a:noFill/>
                </p:spPr>
                <p:txBody>
                  <a:bodyPr wrap="square" rtlCol="0">
                    <a:spAutoFit/>
                  </a:bodyPr>
                  <a:lstStyle/>
                  <a:p>
                    <a:r>
                      <a:rPr lang="en-US" sz="2400" b="1" dirty="0" smtClean="0">
                        <a:solidFill>
                          <a:schemeClr val="bg2">
                            <a:lumMod val="25000"/>
                          </a:schemeClr>
                        </a:solidFill>
                      </a:rPr>
                      <a:t>R(0)</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1421202" y="3063870"/>
                  <a:ext cx="6365365" cy="1745831"/>
                  <a:chOff x="1421202" y="3063870"/>
                  <a:chExt cx="6365365" cy="1745831"/>
                </a:xfrm>
              </p:grpSpPr>
              <p:sp>
                <p:nvSpPr>
                  <p:cNvPr id="22" name="TextBox 21"/>
                  <p:cNvSpPr txBox="1"/>
                  <p:nvPr/>
                </p:nvSpPr>
                <p:spPr>
                  <a:xfrm rot="3023244">
                    <a:off x="2815505" y="4186774"/>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sp>
                <p:nvSpPr>
                  <p:cNvPr id="25" name="TextBox 24"/>
                  <p:cNvSpPr txBox="1"/>
                  <p:nvPr/>
                </p:nvSpPr>
                <p:spPr>
                  <a:xfrm rot="18262621">
                    <a:off x="1277573" y="4072443"/>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26" name="TextBox 25"/>
                  <p:cNvSpPr txBox="1"/>
                  <p:nvPr/>
                </p:nvSpPr>
                <p:spPr>
                  <a:xfrm>
                    <a:off x="1431882" y="3144887"/>
                    <a:ext cx="1168416" cy="523220"/>
                  </a:xfrm>
                  <a:prstGeom prst="rect">
                    <a:avLst/>
                  </a:prstGeom>
                  <a:noFill/>
                </p:spPr>
                <p:txBody>
                  <a:bodyPr wrap="square" rtlCol="0">
                    <a:spAutoFit/>
                  </a:bodyPr>
                  <a:lstStyle/>
                  <a:p>
                    <a:r>
                      <a:rPr lang="en-US" sz="2800" b="1" dirty="0" smtClean="0">
                        <a:solidFill>
                          <a:srgbClr val="C00000"/>
                        </a:solidFill>
                      </a:rPr>
                      <a:t>P2[1]</a:t>
                    </a:r>
                    <a:endParaRPr lang="en-US" sz="2000" b="1" dirty="0">
                      <a:solidFill>
                        <a:srgbClr val="C00000"/>
                      </a:solidFill>
                    </a:endParaRPr>
                  </a:p>
                </p:txBody>
              </p:sp>
              <p:sp>
                <p:nvSpPr>
                  <p:cNvPr id="30" name="TextBox 29"/>
                  <p:cNvSpPr txBox="1"/>
                  <p:nvPr/>
                </p:nvSpPr>
                <p:spPr>
                  <a:xfrm>
                    <a:off x="6470675" y="3063870"/>
                    <a:ext cx="1131903" cy="523220"/>
                  </a:xfrm>
                  <a:prstGeom prst="rect">
                    <a:avLst/>
                  </a:prstGeom>
                  <a:noFill/>
                </p:spPr>
                <p:txBody>
                  <a:bodyPr wrap="square" rtlCol="0">
                    <a:spAutoFit/>
                  </a:bodyPr>
                  <a:lstStyle/>
                  <a:p>
                    <a:r>
                      <a:rPr lang="en-US" sz="2800" b="1" dirty="0" smtClean="0">
                        <a:solidFill>
                          <a:srgbClr val="C00000"/>
                        </a:solidFill>
                      </a:rPr>
                      <a:t>P2[0]</a:t>
                    </a:r>
                    <a:endParaRPr lang="en-US" sz="2000" b="1" dirty="0">
                      <a:solidFill>
                        <a:srgbClr val="C00000"/>
                      </a:solidFill>
                    </a:endParaRPr>
                  </a:p>
                </p:txBody>
              </p:sp>
              <p:sp>
                <p:nvSpPr>
                  <p:cNvPr id="33" name="TextBox 32"/>
                  <p:cNvSpPr txBox="1"/>
                  <p:nvPr/>
                </p:nvSpPr>
                <p:spPr>
                  <a:xfrm rot="18473606">
                    <a:off x="5638742" y="4044237"/>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34" name="TextBox 33"/>
                  <p:cNvSpPr txBox="1"/>
                  <p:nvPr/>
                </p:nvSpPr>
                <p:spPr>
                  <a:xfrm rot="3023244">
                    <a:off x="7163640" y="4093551"/>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615270" y="2556770"/>
              <a:ext cx="817853" cy="461665"/>
            </a:xfrm>
            <a:prstGeom prst="rect">
              <a:avLst/>
            </a:prstGeom>
            <a:noFill/>
          </p:spPr>
          <p:txBody>
            <a:bodyPr wrap="none" rtlCol="0">
              <a:spAutoFit/>
            </a:bodyPr>
            <a:lstStyle/>
            <a:p>
              <a:r>
                <a:rPr lang="en-US" sz="2400" b="1" dirty="0" smtClean="0">
                  <a:solidFill>
                    <a:schemeClr val="bg2">
                      <a:lumMod val="25000"/>
                    </a:schemeClr>
                  </a:solidFill>
                </a:rPr>
                <a:t>M(0)</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38220"/>
            <a:ext cx="6580215" cy="4893647"/>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L(1) </a:t>
            </a:r>
            <a:r>
              <a:rPr lang="en-US" sz="2400" dirty="0" smtClean="0"/>
              <a:t>- left with probability 1</a:t>
            </a:r>
          </a:p>
          <a:p>
            <a:pPr marL="457200" indent="-457200">
              <a:buFontTx/>
              <a:buAutoNum type="arabicParenR"/>
            </a:pPr>
            <a:r>
              <a:rPr lang="en-US" sz="2400" dirty="0" smtClean="0">
                <a:solidFill>
                  <a:srgbClr val="FFFF00"/>
                </a:solidFill>
              </a:rPr>
              <a:t>Beliefs of P2</a:t>
            </a:r>
          </a:p>
          <a:p>
            <a:pPr marL="457200" indent="-457200">
              <a:buAutoNum type="arabicParenR"/>
            </a:pPr>
            <a:r>
              <a:rPr lang="en-US" sz="2400" dirty="0" smtClean="0">
                <a:solidFill>
                  <a:srgbClr val="FFFF00"/>
                </a:solidFill>
              </a:rPr>
              <a:t>Optimal strategy of P2</a:t>
            </a:r>
          </a:p>
          <a:p>
            <a:pPr marL="457200" indent="-457200">
              <a:buAutoNum type="arabicParenR"/>
            </a:pPr>
            <a:r>
              <a:rPr lang="en-US" sz="2400" dirty="0" smtClean="0">
                <a:solidFill>
                  <a:srgbClr val="FFFF00"/>
                </a:solidFill>
              </a:rPr>
              <a:t>Check for equilibrium</a:t>
            </a:r>
          </a:p>
          <a:p>
            <a:pPr marL="457200" indent="-457200"/>
            <a:r>
              <a:rPr lang="en-US" sz="2400" dirty="0" smtClean="0"/>
              <a:t>Not equilibrium – P1 would</a:t>
            </a:r>
          </a:p>
          <a:p>
            <a:pPr marL="457200" indent="-457200"/>
            <a:r>
              <a:rPr lang="en-US" sz="2400" dirty="0" smtClean="0"/>
              <a:t>choose M(1)</a:t>
            </a:r>
          </a:p>
          <a:p>
            <a:pPr marL="457200" indent="-457200"/>
            <a:r>
              <a:rPr lang="en-US" sz="2400" dirty="0" smtClean="0"/>
              <a:t>given the P2</a:t>
            </a:r>
          </a:p>
          <a:p>
            <a:pPr marL="457200" indent="-457200"/>
            <a:r>
              <a:rPr lang="en-US" sz="2400" dirty="0" smtClean="0"/>
              <a:t>strategy.</a:t>
            </a:r>
          </a:p>
          <a:p>
            <a:pPr marL="457200" indent="-457200"/>
            <a:r>
              <a:rPr lang="en-US" sz="2400" dirty="0" smtClean="0"/>
              <a:t>So not the one</a:t>
            </a:r>
          </a:p>
          <a:p>
            <a:pPr marL="457200" indent="-457200"/>
            <a:r>
              <a:rPr lang="en-US" sz="2400" dirty="0" smtClean="0"/>
              <a:t>we assumed</a:t>
            </a:r>
          </a:p>
          <a:p>
            <a:pPr marL="457200" indent="-457200"/>
            <a:r>
              <a:rPr lang="en-US" sz="2400" dirty="0" smtClean="0"/>
              <a:t>in step 2</a:t>
            </a:r>
          </a:p>
          <a:p>
            <a:pPr marL="457200" indent="-457200"/>
            <a:endParaRPr lang="en-US" sz="2400" dirty="0"/>
          </a:p>
        </p:txBody>
      </p:sp>
      <p:cxnSp>
        <p:nvCxnSpPr>
          <p:cNvPr id="40" name="Straight Arrow Connector 39"/>
          <p:cNvCxnSpPr/>
          <p:nvPr/>
        </p:nvCxnSpPr>
        <p:spPr>
          <a:xfrm rot="10800000" flipV="1">
            <a:off x="3184508" y="3465512"/>
            <a:ext cx="803284" cy="401643"/>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4425948" y="3392487"/>
            <a:ext cx="3560017" cy="393652"/>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33" idx="3"/>
          </p:cNvCxnSpPr>
          <p:nvPr/>
        </p:nvCxnSpPr>
        <p:spPr>
          <a:xfrm rot="10800000" flipV="1">
            <a:off x="7192535" y="4232285"/>
            <a:ext cx="957743" cy="469546"/>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25" idx="3"/>
          </p:cNvCxnSpPr>
          <p:nvPr/>
        </p:nvCxnSpPr>
        <p:spPr>
          <a:xfrm rot="5400000">
            <a:off x="2738301" y="4379818"/>
            <a:ext cx="411176" cy="262163"/>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flipH="1" flipV="1">
            <a:off x="5489028" y="4747672"/>
            <a:ext cx="2154267" cy="17415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373005" y="1712889"/>
              <a:ext cx="7521678" cy="4459355"/>
              <a:chOff x="1030239" y="1676376"/>
              <a:chExt cx="7521678"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1030239" y="1676376"/>
                <a:ext cx="7521678" cy="4459355"/>
                <a:chOff x="1030239" y="1676376"/>
                <a:chExt cx="7521678" cy="4459355"/>
              </a:xfrm>
            </p:grpSpPr>
            <p:grpSp>
              <p:nvGrpSpPr>
                <p:cNvPr id="17" name="Group 35"/>
                <p:cNvGrpSpPr/>
                <p:nvPr/>
              </p:nvGrpSpPr>
              <p:grpSpPr>
                <a:xfrm>
                  <a:off x="2794853" y="1676376"/>
                  <a:ext cx="3712336" cy="1299253"/>
                  <a:chOff x="2794853" y="1676376"/>
                  <a:chExt cx="3712336"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L(0)</a:t>
                    </a:r>
                    <a:endParaRPr lang="en-US" b="1" dirty="0">
                      <a:solidFill>
                        <a:schemeClr val="bg2">
                          <a:lumMod val="25000"/>
                        </a:schemeClr>
                      </a:solidFill>
                    </a:endParaRPr>
                  </a:p>
                </p:txBody>
              </p:sp>
              <p:sp>
                <p:nvSpPr>
                  <p:cNvPr id="16" name="TextBox 15"/>
                  <p:cNvSpPr txBox="1"/>
                  <p:nvPr/>
                </p:nvSpPr>
                <p:spPr>
                  <a:xfrm>
                    <a:off x="5667390" y="1793906"/>
                    <a:ext cx="839799" cy="461665"/>
                  </a:xfrm>
                  <a:prstGeom prst="rect">
                    <a:avLst/>
                  </a:prstGeom>
                  <a:noFill/>
                </p:spPr>
                <p:txBody>
                  <a:bodyPr wrap="square" rtlCol="0">
                    <a:spAutoFit/>
                  </a:bodyPr>
                  <a:lstStyle/>
                  <a:p>
                    <a:r>
                      <a:rPr lang="en-US" sz="2400" b="1" dirty="0" smtClean="0">
                        <a:solidFill>
                          <a:schemeClr val="bg2">
                            <a:lumMod val="25000"/>
                          </a:schemeClr>
                        </a:solidFill>
                      </a:rPr>
                      <a:t>R(0)</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1421202" y="3063870"/>
                  <a:ext cx="6365365" cy="1745831"/>
                  <a:chOff x="1421202" y="3063870"/>
                  <a:chExt cx="6365365" cy="1745831"/>
                </a:xfrm>
              </p:grpSpPr>
              <p:sp>
                <p:nvSpPr>
                  <p:cNvPr id="22" name="TextBox 21"/>
                  <p:cNvSpPr txBox="1"/>
                  <p:nvPr/>
                </p:nvSpPr>
                <p:spPr>
                  <a:xfrm rot="3023244">
                    <a:off x="2815505" y="4186774"/>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sp>
                <p:nvSpPr>
                  <p:cNvPr id="25" name="TextBox 24"/>
                  <p:cNvSpPr txBox="1"/>
                  <p:nvPr/>
                </p:nvSpPr>
                <p:spPr>
                  <a:xfrm rot="18262621">
                    <a:off x="1277573" y="4072443"/>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26" name="TextBox 25"/>
                  <p:cNvSpPr txBox="1"/>
                  <p:nvPr/>
                </p:nvSpPr>
                <p:spPr>
                  <a:xfrm>
                    <a:off x="1431882" y="3144887"/>
                    <a:ext cx="1168416" cy="523220"/>
                  </a:xfrm>
                  <a:prstGeom prst="rect">
                    <a:avLst/>
                  </a:prstGeom>
                  <a:noFill/>
                </p:spPr>
                <p:txBody>
                  <a:bodyPr wrap="square" rtlCol="0">
                    <a:spAutoFit/>
                  </a:bodyPr>
                  <a:lstStyle/>
                  <a:p>
                    <a:r>
                      <a:rPr lang="en-US" sz="2800" b="1" dirty="0" smtClean="0">
                        <a:solidFill>
                          <a:srgbClr val="C00000"/>
                        </a:solidFill>
                      </a:rPr>
                      <a:t>P2[0]</a:t>
                    </a:r>
                    <a:endParaRPr lang="en-US" sz="2000" b="1" dirty="0">
                      <a:solidFill>
                        <a:srgbClr val="C00000"/>
                      </a:solidFill>
                    </a:endParaRPr>
                  </a:p>
                </p:txBody>
              </p:sp>
              <p:sp>
                <p:nvSpPr>
                  <p:cNvPr id="30" name="TextBox 29"/>
                  <p:cNvSpPr txBox="1"/>
                  <p:nvPr/>
                </p:nvSpPr>
                <p:spPr>
                  <a:xfrm>
                    <a:off x="6470675" y="3063870"/>
                    <a:ext cx="1131903" cy="523220"/>
                  </a:xfrm>
                  <a:prstGeom prst="rect">
                    <a:avLst/>
                  </a:prstGeom>
                  <a:noFill/>
                </p:spPr>
                <p:txBody>
                  <a:bodyPr wrap="square" rtlCol="0">
                    <a:spAutoFit/>
                  </a:bodyPr>
                  <a:lstStyle/>
                  <a:p>
                    <a:r>
                      <a:rPr lang="en-US" sz="2800" b="1" dirty="0" smtClean="0">
                        <a:solidFill>
                          <a:srgbClr val="C00000"/>
                        </a:solidFill>
                      </a:rPr>
                      <a:t>P2[1]</a:t>
                    </a:r>
                    <a:endParaRPr lang="en-US" sz="2000" b="1" dirty="0">
                      <a:solidFill>
                        <a:srgbClr val="C00000"/>
                      </a:solidFill>
                    </a:endParaRPr>
                  </a:p>
                </p:txBody>
              </p:sp>
              <p:sp>
                <p:nvSpPr>
                  <p:cNvPr id="33" name="TextBox 32"/>
                  <p:cNvSpPr txBox="1"/>
                  <p:nvPr/>
                </p:nvSpPr>
                <p:spPr>
                  <a:xfrm rot="18473606">
                    <a:off x="5638742" y="4044237"/>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34" name="TextBox 33"/>
                  <p:cNvSpPr txBox="1"/>
                  <p:nvPr/>
                </p:nvSpPr>
                <p:spPr>
                  <a:xfrm rot="3023244">
                    <a:off x="7163640" y="4093551"/>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615270" y="2556770"/>
              <a:ext cx="817853" cy="461665"/>
            </a:xfrm>
            <a:prstGeom prst="rect">
              <a:avLst/>
            </a:prstGeom>
            <a:noFill/>
          </p:spPr>
          <p:txBody>
            <a:bodyPr wrap="none" rtlCol="0">
              <a:spAutoFit/>
            </a:bodyPr>
            <a:lstStyle/>
            <a:p>
              <a:r>
                <a:rPr lang="en-US" sz="2400" b="1" dirty="0" smtClean="0">
                  <a:solidFill>
                    <a:schemeClr val="bg2">
                      <a:lumMod val="25000"/>
                    </a:schemeClr>
                  </a:solidFill>
                </a:rPr>
                <a:t>M(1)</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1" y="1238220"/>
            <a:ext cx="8077249" cy="3785652"/>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M(1) </a:t>
            </a:r>
            <a:r>
              <a:rPr lang="en-US" sz="2400" dirty="0" smtClean="0"/>
              <a:t>- middle with probability 1</a:t>
            </a:r>
          </a:p>
          <a:p>
            <a:pPr marL="457200" indent="-457200">
              <a:buFontTx/>
              <a:buAutoNum type="arabicParenR"/>
            </a:pPr>
            <a:r>
              <a:rPr lang="en-US" sz="2400" dirty="0" smtClean="0">
                <a:solidFill>
                  <a:srgbClr val="FFFF00"/>
                </a:solidFill>
              </a:rPr>
              <a:t>Beliefs of P2</a:t>
            </a:r>
          </a:p>
          <a:p>
            <a:pPr marL="457200" indent="-457200">
              <a:buAutoNum type="arabicParenR"/>
            </a:pPr>
            <a:r>
              <a:rPr lang="en-US" sz="2400" dirty="0" smtClean="0">
                <a:solidFill>
                  <a:srgbClr val="FFFF00"/>
                </a:solidFill>
              </a:rPr>
              <a:t>Optimal strategy of P2</a:t>
            </a:r>
          </a:p>
          <a:p>
            <a:pPr marL="457200" indent="-457200">
              <a:buAutoNum type="arabicParenR"/>
            </a:pPr>
            <a:r>
              <a:rPr lang="en-US" sz="2400" dirty="0" smtClean="0">
                <a:solidFill>
                  <a:srgbClr val="FFFF00"/>
                </a:solidFill>
              </a:rPr>
              <a:t>Check for equilibrium</a:t>
            </a:r>
          </a:p>
          <a:p>
            <a:pPr marL="457200" indent="-457200"/>
            <a:r>
              <a:rPr lang="en-US" sz="2400" dirty="0" smtClean="0"/>
              <a:t>OK equilibrium – P1 would</a:t>
            </a:r>
          </a:p>
          <a:p>
            <a:pPr marL="457200" indent="-457200"/>
            <a:r>
              <a:rPr lang="en-US" sz="2400" dirty="0" smtClean="0"/>
              <a:t>choose M(1)</a:t>
            </a:r>
          </a:p>
          <a:p>
            <a:pPr marL="457200" indent="-457200"/>
            <a:r>
              <a:rPr lang="en-US" sz="2400" dirty="0" smtClean="0"/>
              <a:t>given the P2</a:t>
            </a:r>
          </a:p>
          <a:p>
            <a:pPr marL="457200" indent="-457200"/>
            <a:r>
              <a:rPr lang="en-US" sz="2400" dirty="0" smtClean="0"/>
              <a:t>strategy</a:t>
            </a:r>
          </a:p>
          <a:p>
            <a:pPr marL="457200" indent="-457200"/>
            <a:endParaRPr lang="en-US" sz="2400" dirty="0"/>
          </a:p>
        </p:txBody>
      </p:sp>
      <p:cxnSp>
        <p:nvCxnSpPr>
          <p:cNvPr id="40" name="Straight Arrow Connector 39"/>
          <p:cNvCxnSpPr/>
          <p:nvPr/>
        </p:nvCxnSpPr>
        <p:spPr>
          <a:xfrm rot="10800000" flipV="1">
            <a:off x="3403584" y="3538539"/>
            <a:ext cx="2994064" cy="58420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6981858" y="3611565"/>
            <a:ext cx="1004107" cy="174574"/>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33" idx="3"/>
          </p:cNvCxnSpPr>
          <p:nvPr/>
        </p:nvCxnSpPr>
        <p:spPr>
          <a:xfrm rot="10800000" flipV="1">
            <a:off x="7192534" y="4232281"/>
            <a:ext cx="957744" cy="46954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25" idx="3"/>
          </p:cNvCxnSpPr>
          <p:nvPr/>
        </p:nvCxnSpPr>
        <p:spPr>
          <a:xfrm rot="5400000">
            <a:off x="2738303" y="4379816"/>
            <a:ext cx="411176" cy="262167"/>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flipH="1" flipV="1">
            <a:off x="5480622" y="4747671"/>
            <a:ext cx="2154267" cy="17415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373005" y="1712889"/>
              <a:ext cx="7521678" cy="4459355"/>
              <a:chOff x="1030239" y="1676376"/>
              <a:chExt cx="7521678"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1030239" y="1676376"/>
                <a:ext cx="7521678" cy="4459355"/>
                <a:chOff x="1030239" y="1676376"/>
                <a:chExt cx="7521678" cy="4459355"/>
              </a:xfrm>
            </p:grpSpPr>
            <p:grpSp>
              <p:nvGrpSpPr>
                <p:cNvPr id="17" name="Group 35"/>
                <p:cNvGrpSpPr/>
                <p:nvPr/>
              </p:nvGrpSpPr>
              <p:grpSpPr>
                <a:xfrm>
                  <a:off x="2794853" y="1676376"/>
                  <a:ext cx="3712336" cy="1299253"/>
                  <a:chOff x="2794853" y="1676376"/>
                  <a:chExt cx="3712336"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L(0)</a:t>
                    </a:r>
                    <a:endParaRPr lang="en-US" b="1" dirty="0">
                      <a:solidFill>
                        <a:schemeClr val="bg2">
                          <a:lumMod val="25000"/>
                        </a:schemeClr>
                      </a:solidFill>
                    </a:endParaRPr>
                  </a:p>
                </p:txBody>
              </p:sp>
              <p:sp>
                <p:nvSpPr>
                  <p:cNvPr id="16" name="TextBox 15"/>
                  <p:cNvSpPr txBox="1"/>
                  <p:nvPr/>
                </p:nvSpPr>
                <p:spPr>
                  <a:xfrm>
                    <a:off x="5667390" y="1793906"/>
                    <a:ext cx="839799" cy="461665"/>
                  </a:xfrm>
                  <a:prstGeom prst="rect">
                    <a:avLst/>
                  </a:prstGeom>
                  <a:noFill/>
                </p:spPr>
                <p:txBody>
                  <a:bodyPr wrap="square" rtlCol="0">
                    <a:spAutoFit/>
                  </a:bodyPr>
                  <a:lstStyle/>
                  <a:p>
                    <a:r>
                      <a:rPr lang="en-US" sz="2400" b="1" dirty="0" smtClean="0">
                        <a:solidFill>
                          <a:schemeClr val="bg2">
                            <a:lumMod val="25000"/>
                          </a:schemeClr>
                        </a:solidFill>
                      </a:rPr>
                      <a:t>R(1)</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1421202" y="3063870"/>
                  <a:ext cx="6473481" cy="1745831"/>
                  <a:chOff x="1421202" y="3063870"/>
                  <a:chExt cx="6473481" cy="1745831"/>
                </a:xfrm>
              </p:grpSpPr>
              <p:sp>
                <p:nvSpPr>
                  <p:cNvPr id="22" name="TextBox 21"/>
                  <p:cNvSpPr txBox="1"/>
                  <p:nvPr/>
                </p:nvSpPr>
                <p:spPr>
                  <a:xfrm rot="3023244">
                    <a:off x="2815505" y="4186774"/>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sp>
                <p:nvSpPr>
                  <p:cNvPr id="25" name="TextBox 24"/>
                  <p:cNvSpPr txBox="1"/>
                  <p:nvPr/>
                </p:nvSpPr>
                <p:spPr>
                  <a:xfrm rot="18262621">
                    <a:off x="1277573" y="4072443"/>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26" name="TextBox 25"/>
                  <p:cNvSpPr txBox="1"/>
                  <p:nvPr/>
                </p:nvSpPr>
                <p:spPr>
                  <a:xfrm>
                    <a:off x="1431882" y="3144887"/>
                    <a:ext cx="1168416" cy="523220"/>
                  </a:xfrm>
                  <a:prstGeom prst="rect">
                    <a:avLst/>
                  </a:prstGeom>
                  <a:noFill/>
                </p:spPr>
                <p:txBody>
                  <a:bodyPr wrap="square" rtlCol="0">
                    <a:spAutoFit/>
                  </a:bodyPr>
                  <a:lstStyle/>
                  <a:p>
                    <a:r>
                      <a:rPr lang="en-US" sz="2800" b="1" dirty="0" smtClean="0">
                        <a:solidFill>
                          <a:srgbClr val="C00000"/>
                        </a:solidFill>
                      </a:rPr>
                      <a:t>P2[p]</a:t>
                    </a:r>
                    <a:endParaRPr lang="en-US" sz="2000" b="1" dirty="0">
                      <a:solidFill>
                        <a:srgbClr val="C00000"/>
                      </a:solidFill>
                    </a:endParaRPr>
                  </a:p>
                </p:txBody>
              </p:sp>
              <p:sp>
                <p:nvSpPr>
                  <p:cNvPr id="30" name="TextBox 29"/>
                  <p:cNvSpPr txBox="1"/>
                  <p:nvPr/>
                </p:nvSpPr>
                <p:spPr>
                  <a:xfrm>
                    <a:off x="6470675" y="3063870"/>
                    <a:ext cx="1424008" cy="523220"/>
                  </a:xfrm>
                  <a:prstGeom prst="rect">
                    <a:avLst/>
                  </a:prstGeom>
                  <a:noFill/>
                </p:spPr>
                <p:txBody>
                  <a:bodyPr wrap="square" rtlCol="0">
                    <a:spAutoFit/>
                  </a:bodyPr>
                  <a:lstStyle/>
                  <a:p>
                    <a:r>
                      <a:rPr lang="en-US" sz="2800" b="1" dirty="0" smtClean="0">
                        <a:solidFill>
                          <a:srgbClr val="C00000"/>
                        </a:solidFill>
                      </a:rPr>
                      <a:t>P2[1-p]</a:t>
                    </a:r>
                    <a:endParaRPr lang="en-US" sz="2000" b="1" dirty="0">
                      <a:solidFill>
                        <a:srgbClr val="C00000"/>
                      </a:solidFill>
                    </a:endParaRPr>
                  </a:p>
                </p:txBody>
              </p:sp>
              <p:sp>
                <p:nvSpPr>
                  <p:cNvPr id="33" name="TextBox 32"/>
                  <p:cNvSpPr txBox="1"/>
                  <p:nvPr/>
                </p:nvSpPr>
                <p:spPr>
                  <a:xfrm rot="18473606">
                    <a:off x="5638742" y="4044237"/>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34" name="TextBox 33"/>
                  <p:cNvSpPr txBox="1"/>
                  <p:nvPr/>
                </p:nvSpPr>
                <p:spPr>
                  <a:xfrm rot="3023244">
                    <a:off x="7163640" y="4093551"/>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615270" y="2556770"/>
              <a:ext cx="817853" cy="461665"/>
            </a:xfrm>
            <a:prstGeom prst="rect">
              <a:avLst/>
            </a:prstGeom>
            <a:noFill/>
          </p:spPr>
          <p:txBody>
            <a:bodyPr wrap="none" rtlCol="0">
              <a:spAutoFit/>
            </a:bodyPr>
            <a:lstStyle/>
            <a:p>
              <a:r>
                <a:rPr lang="en-US" sz="2400" b="1" dirty="0" smtClean="0">
                  <a:solidFill>
                    <a:schemeClr val="bg2">
                      <a:lumMod val="25000"/>
                    </a:schemeClr>
                  </a:solidFill>
                </a:rPr>
                <a:t>M(0)</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38220"/>
            <a:ext cx="7127910" cy="5632311"/>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R(1) </a:t>
            </a:r>
            <a:r>
              <a:rPr lang="en-US" sz="2400" dirty="0" smtClean="0"/>
              <a:t>- right with probability 1</a:t>
            </a:r>
          </a:p>
          <a:p>
            <a:pPr marL="457200" indent="-457200">
              <a:buFontTx/>
              <a:buAutoNum type="arabicParenR"/>
            </a:pPr>
            <a:r>
              <a:rPr lang="en-US" sz="2400" dirty="0" smtClean="0">
                <a:solidFill>
                  <a:srgbClr val="FFFF00"/>
                </a:solidFill>
              </a:rPr>
              <a:t>Beliefs of P2 </a:t>
            </a:r>
            <a:r>
              <a:rPr lang="en-US" sz="2400" dirty="0" smtClean="0"/>
              <a:t>– information set is not reached, so the belief can be arbitrary</a:t>
            </a:r>
            <a:r>
              <a:rPr lang="en-US" sz="2400" dirty="0" smtClean="0">
                <a:solidFill>
                  <a:srgbClr val="FFFF00"/>
                </a:solidFill>
              </a:rPr>
              <a:t> </a:t>
            </a:r>
          </a:p>
          <a:p>
            <a:pPr marL="457200" indent="-457200">
              <a:buAutoNum type="arabicParenR"/>
            </a:pPr>
            <a:r>
              <a:rPr lang="en-US" sz="2400" dirty="0" smtClean="0">
                <a:solidFill>
                  <a:srgbClr val="FFFF00"/>
                </a:solidFill>
              </a:rPr>
              <a:t>Optimal strategy of P2</a:t>
            </a:r>
          </a:p>
          <a:p>
            <a:pPr marL="914400" lvl="1" indent="-457200"/>
            <a:r>
              <a:rPr lang="en-US" sz="2400" dirty="0" smtClean="0"/>
              <a:t>EU(L)=3p+3(1-p)=3</a:t>
            </a:r>
          </a:p>
          <a:p>
            <a:pPr marL="914400" lvl="1" indent="-457200"/>
            <a:r>
              <a:rPr lang="en-US" sz="2400" dirty="0" smtClean="0"/>
              <a:t>EU(R)=1p+2(1-p)=2-p</a:t>
            </a:r>
          </a:p>
          <a:p>
            <a:pPr marL="914400" lvl="1" indent="-457200"/>
            <a:r>
              <a:rPr lang="en-US" sz="2400" dirty="0" smtClean="0"/>
              <a:t>R is never </a:t>
            </a:r>
          </a:p>
          <a:p>
            <a:pPr marL="914400" lvl="1" indent="-457200"/>
            <a:r>
              <a:rPr lang="en-US" sz="2400" dirty="0" smtClean="0"/>
              <a:t>optimal</a:t>
            </a:r>
          </a:p>
          <a:p>
            <a:pPr marL="457200" indent="-457200">
              <a:buAutoNum type="arabicParenR"/>
            </a:pPr>
            <a:r>
              <a:rPr lang="en-US" sz="2400" dirty="0" smtClean="0">
                <a:solidFill>
                  <a:srgbClr val="FFFF00"/>
                </a:solidFill>
              </a:rPr>
              <a:t>Check for </a:t>
            </a:r>
          </a:p>
          <a:p>
            <a:pPr marL="457200" indent="-457200"/>
            <a:r>
              <a:rPr lang="en-US" sz="2400" dirty="0" smtClean="0">
                <a:solidFill>
                  <a:srgbClr val="FFFF00"/>
                </a:solidFill>
              </a:rPr>
              <a:t>equilibrium</a:t>
            </a:r>
          </a:p>
          <a:p>
            <a:pPr marL="457200" indent="-457200"/>
            <a:r>
              <a:rPr lang="en-US" sz="2400" dirty="0" smtClean="0"/>
              <a:t>NOT equilibrium</a:t>
            </a:r>
          </a:p>
          <a:p>
            <a:pPr marL="457200" indent="-457200"/>
            <a:r>
              <a:rPr lang="en-US" sz="2400" dirty="0" smtClean="0"/>
              <a:t> P1 would</a:t>
            </a:r>
          </a:p>
          <a:p>
            <a:pPr marL="457200" indent="-457200"/>
            <a:r>
              <a:rPr lang="en-US" sz="2400" dirty="0" smtClean="0"/>
              <a:t>choose M(1)</a:t>
            </a:r>
          </a:p>
          <a:p>
            <a:pPr marL="457200" indent="-457200"/>
            <a:endParaRPr lang="en-US" sz="2400" dirty="0"/>
          </a:p>
        </p:txBody>
      </p:sp>
      <p:cxnSp>
        <p:nvCxnSpPr>
          <p:cNvPr id="40" name="Straight Arrow Connector 39"/>
          <p:cNvCxnSpPr/>
          <p:nvPr/>
        </p:nvCxnSpPr>
        <p:spPr>
          <a:xfrm rot="10800000" flipV="1">
            <a:off x="3403584" y="2917817"/>
            <a:ext cx="3505248" cy="120492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6872319" y="2954331"/>
            <a:ext cx="1259698" cy="83180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33" idx="3"/>
          </p:cNvCxnSpPr>
          <p:nvPr/>
        </p:nvCxnSpPr>
        <p:spPr>
          <a:xfrm rot="10800000" flipV="1">
            <a:off x="7192534" y="4232281"/>
            <a:ext cx="957744" cy="46954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25" idx="3"/>
          </p:cNvCxnSpPr>
          <p:nvPr/>
        </p:nvCxnSpPr>
        <p:spPr>
          <a:xfrm rot="5400000">
            <a:off x="2738303" y="4379816"/>
            <a:ext cx="411176" cy="262167"/>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flipH="1" flipV="1">
            <a:off x="5480622" y="4747671"/>
            <a:ext cx="2154267" cy="17415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358856" y="2398645"/>
            <a:ext cx="8142399" cy="4459355"/>
            <a:chOff x="-247716" y="1712889"/>
            <a:chExt cx="8142399"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247716" y="1712889"/>
              <a:ext cx="8142399" cy="4459355"/>
              <a:chOff x="409518" y="1676376"/>
              <a:chExt cx="8142399"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409518" y="1676376"/>
                <a:ext cx="8142399" cy="4459355"/>
                <a:chOff x="409518" y="1676376"/>
                <a:chExt cx="8142399" cy="4459355"/>
              </a:xfrm>
            </p:grpSpPr>
            <p:grpSp>
              <p:nvGrpSpPr>
                <p:cNvPr id="17" name="Group 35"/>
                <p:cNvGrpSpPr/>
                <p:nvPr/>
              </p:nvGrpSpPr>
              <p:grpSpPr>
                <a:xfrm>
                  <a:off x="2794853" y="1676376"/>
                  <a:ext cx="4296544" cy="1299253"/>
                  <a:chOff x="2794853" y="1676376"/>
                  <a:chExt cx="4296544"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L(p)</a:t>
                    </a:r>
                    <a:endParaRPr lang="en-US" b="1" dirty="0">
                      <a:solidFill>
                        <a:schemeClr val="bg2">
                          <a:lumMod val="25000"/>
                        </a:schemeClr>
                      </a:solidFill>
                    </a:endParaRPr>
                  </a:p>
                </p:txBody>
              </p:sp>
              <p:sp>
                <p:nvSpPr>
                  <p:cNvPr id="16" name="TextBox 15"/>
                  <p:cNvSpPr txBox="1"/>
                  <p:nvPr/>
                </p:nvSpPr>
                <p:spPr>
                  <a:xfrm>
                    <a:off x="5667390" y="1793906"/>
                    <a:ext cx="1424007" cy="461665"/>
                  </a:xfrm>
                  <a:prstGeom prst="rect">
                    <a:avLst/>
                  </a:prstGeom>
                  <a:noFill/>
                </p:spPr>
                <p:txBody>
                  <a:bodyPr wrap="square" rtlCol="0">
                    <a:spAutoFit/>
                  </a:bodyPr>
                  <a:lstStyle/>
                  <a:p>
                    <a:r>
                      <a:rPr lang="en-US" sz="2400" b="1" dirty="0" smtClean="0">
                        <a:solidFill>
                          <a:schemeClr val="bg2">
                            <a:lumMod val="25000"/>
                          </a:schemeClr>
                        </a:solidFill>
                      </a:rPr>
                      <a:t>R(1-p-q)</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409518" y="3144887"/>
                  <a:ext cx="7377049" cy="1664814"/>
                  <a:chOff x="409518" y="3144887"/>
                  <a:chExt cx="7377049" cy="1664814"/>
                </a:xfrm>
              </p:grpSpPr>
              <p:sp>
                <p:nvSpPr>
                  <p:cNvPr id="22" name="TextBox 21"/>
                  <p:cNvSpPr txBox="1"/>
                  <p:nvPr/>
                </p:nvSpPr>
                <p:spPr>
                  <a:xfrm rot="3023244">
                    <a:off x="2815505" y="4186774"/>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sp>
                <p:nvSpPr>
                  <p:cNvPr id="25" name="TextBox 24"/>
                  <p:cNvSpPr txBox="1"/>
                  <p:nvPr/>
                </p:nvSpPr>
                <p:spPr>
                  <a:xfrm rot="18262621">
                    <a:off x="1277573" y="4072443"/>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26" name="TextBox 25"/>
                  <p:cNvSpPr txBox="1"/>
                  <p:nvPr/>
                </p:nvSpPr>
                <p:spPr>
                  <a:xfrm>
                    <a:off x="409518" y="3144887"/>
                    <a:ext cx="2081242" cy="523220"/>
                  </a:xfrm>
                  <a:prstGeom prst="rect">
                    <a:avLst/>
                  </a:prstGeom>
                  <a:noFill/>
                </p:spPr>
                <p:txBody>
                  <a:bodyPr wrap="square" rtlCol="0">
                    <a:spAutoFit/>
                  </a:bodyPr>
                  <a:lstStyle/>
                  <a:p>
                    <a:r>
                      <a:rPr lang="en-US" sz="2800" b="1" dirty="0" smtClean="0">
                        <a:solidFill>
                          <a:srgbClr val="C00000"/>
                        </a:solidFill>
                      </a:rPr>
                      <a:t>P2[p/(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rot="18473606">
                    <a:off x="5638742" y="4044237"/>
                    <a:ext cx="748923" cy="461665"/>
                  </a:xfrm>
                  <a:prstGeom prst="rect">
                    <a:avLst/>
                  </a:prstGeom>
                  <a:noFill/>
                </p:spPr>
                <p:txBody>
                  <a:bodyPr wrap="none" rtlCol="0">
                    <a:spAutoFit/>
                  </a:bodyPr>
                  <a:lstStyle/>
                  <a:p>
                    <a:r>
                      <a:rPr lang="en-US" sz="2400" b="1" dirty="0" smtClean="0">
                        <a:solidFill>
                          <a:srgbClr val="C00000"/>
                        </a:solidFill>
                      </a:rPr>
                      <a:t>L(1)</a:t>
                    </a:r>
                    <a:endParaRPr lang="en-US" b="1" dirty="0">
                      <a:solidFill>
                        <a:srgbClr val="C00000"/>
                      </a:solidFill>
                    </a:endParaRPr>
                  </a:p>
                </p:txBody>
              </p:sp>
              <p:sp>
                <p:nvSpPr>
                  <p:cNvPr id="34" name="TextBox 33"/>
                  <p:cNvSpPr txBox="1"/>
                  <p:nvPr/>
                </p:nvSpPr>
                <p:spPr>
                  <a:xfrm rot="3023244">
                    <a:off x="7163640" y="4093551"/>
                    <a:ext cx="784189" cy="461665"/>
                  </a:xfrm>
                  <a:prstGeom prst="rect">
                    <a:avLst/>
                  </a:prstGeom>
                  <a:noFill/>
                </p:spPr>
                <p:txBody>
                  <a:bodyPr wrap="none" rtlCol="0">
                    <a:spAutoFit/>
                  </a:bodyPr>
                  <a:lstStyle/>
                  <a:p>
                    <a:r>
                      <a:rPr lang="en-US" sz="2400" b="1" dirty="0" smtClean="0">
                        <a:solidFill>
                          <a:srgbClr val="C00000"/>
                        </a:solidFill>
                      </a:rPr>
                      <a:t>R(0)</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607255" y="2556770"/>
              <a:ext cx="833883" cy="461665"/>
            </a:xfrm>
            <a:prstGeom prst="rect">
              <a:avLst/>
            </a:prstGeom>
            <a:noFill/>
          </p:spPr>
          <p:txBody>
            <a:bodyPr wrap="none" rtlCol="0">
              <a:spAutoFit/>
            </a:bodyPr>
            <a:lstStyle/>
            <a:p>
              <a:r>
                <a:rPr lang="en-US" sz="2400" b="1" dirty="0" smtClean="0">
                  <a:solidFill>
                    <a:schemeClr val="bg2">
                      <a:lumMod val="25000"/>
                    </a:schemeClr>
                  </a:solidFill>
                </a:rPr>
                <a:t>M(q)</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38220"/>
            <a:ext cx="7894683" cy="6001643"/>
          </a:xfrm>
          <a:prstGeom prst="rect">
            <a:avLst/>
          </a:prstGeom>
          <a:noFill/>
        </p:spPr>
        <p:txBody>
          <a:bodyPr wrap="square" rtlCol="0">
            <a:spAutoFit/>
          </a:bodyPr>
          <a:lstStyle/>
          <a:p>
            <a:pPr marL="457200" indent="-457200">
              <a:buAutoNum type="arabicParenR"/>
            </a:pPr>
            <a:r>
              <a:rPr lang="en-US" sz="2400" dirty="0" smtClean="0">
                <a:solidFill>
                  <a:srgbClr val="FFFF00"/>
                </a:solidFill>
              </a:rPr>
              <a:t>No </a:t>
            </a:r>
            <a:r>
              <a:rPr lang="en-US" sz="2400" dirty="0" err="1" smtClean="0">
                <a:solidFill>
                  <a:srgbClr val="FFFF00"/>
                </a:solidFill>
              </a:rPr>
              <a:t>Subgame</a:t>
            </a:r>
            <a:endParaRPr lang="en-US" sz="2400" dirty="0" smtClean="0">
              <a:solidFill>
                <a:srgbClr val="FFFF00"/>
              </a:solidFill>
            </a:endParaRPr>
          </a:p>
          <a:p>
            <a:pPr marL="457200" indent="-457200">
              <a:buAutoNum type="arabicParenR"/>
            </a:pPr>
            <a:r>
              <a:rPr lang="en-US" sz="2400" dirty="0" smtClean="0">
                <a:solidFill>
                  <a:srgbClr val="FFFF00"/>
                </a:solidFill>
              </a:rPr>
              <a:t>Strategies of P1: L(p)M(q)R(1-p-q) – </a:t>
            </a:r>
            <a:r>
              <a:rPr lang="en-US" sz="2400" dirty="0" smtClean="0"/>
              <a:t> left with probability p, middle with q  right with 1-p-q</a:t>
            </a:r>
          </a:p>
          <a:p>
            <a:pPr marL="457200" indent="-457200">
              <a:buAutoNum type="arabicParenR"/>
            </a:pPr>
            <a:r>
              <a:rPr lang="en-US" sz="2400" dirty="0" smtClean="0">
                <a:solidFill>
                  <a:srgbClr val="FFFF00"/>
                </a:solidFill>
              </a:rPr>
              <a:t>Beliefs of P2</a:t>
            </a:r>
          </a:p>
          <a:p>
            <a:pPr marL="457200" indent="-457200">
              <a:buAutoNum type="arabicParenR"/>
            </a:pPr>
            <a:r>
              <a:rPr lang="en-US" sz="2400" dirty="0" smtClean="0">
                <a:solidFill>
                  <a:srgbClr val="FFFF00"/>
                </a:solidFill>
              </a:rPr>
              <a:t>Optimal strategy of P2</a:t>
            </a:r>
          </a:p>
          <a:p>
            <a:pPr marL="914400" lvl="1" indent="-457200"/>
            <a:r>
              <a:rPr lang="en-US" sz="2400" dirty="0" smtClean="0"/>
              <a:t>EU(L)=3x+3(1-x)=3</a:t>
            </a:r>
          </a:p>
          <a:p>
            <a:pPr marL="914400" lvl="1" indent="-457200"/>
            <a:r>
              <a:rPr lang="en-US" sz="2400" dirty="0" smtClean="0"/>
              <a:t>EU(R)=1x+2(1-x)=2-x</a:t>
            </a:r>
          </a:p>
          <a:p>
            <a:pPr marL="914400" lvl="1" indent="-457200"/>
            <a:endParaRPr lang="en-US" sz="2400" dirty="0" smtClean="0"/>
          </a:p>
          <a:p>
            <a:pPr marL="457200" indent="-457200">
              <a:buAutoNum type="arabicParenR"/>
            </a:pPr>
            <a:r>
              <a:rPr lang="en-US" sz="2400" dirty="0" smtClean="0">
                <a:solidFill>
                  <a:srgbClr val="FFFF00"/>
                </a:solidFill>
              </a:rPr>
              <a:t>Check for </a:t>
            </a:r>
          </a:p>
          <a:p>
            <a:pPr marL="457200" indent="-457200"/>
            <a:r>
              <a:rPr lang="en-US" sz="2400" dirty="0" smtClean="0">
                <a:solidFill>
                  <a:srgbClr val="FFFF00"/>
                </a:solidFill>
              </a:rPr>
              <a:t>equilibrium</a:t>
            </a:r>
          </a:p>
          <a:p>
            <a:pPr marL="457200" indent="-457200"/>
            <a:r>
              <a:rPr lang="en-US" sz="2400" dirty="0" smtClean="0"/>
              <a:t>NOT equilibrium</a:t>
            </a:r>
          </a:p>
          <a:p>
            <a:pPr marL="457200" indent="-457200"/>
            <a:r>
              <a:rPr lang="en-US" sz="2400" dirty="0" smtClean="0"/>
              <a:t> P1 would</a:t>
            </a:r>
          </a:p>
          <a:p>
            <a:pPr marL="457200" indent="-457200"/>
            <a:r>
              <a:rPr lang="en-US" sz="2400" dirty="0" smtClean="0"/>
              <a:t>choose M(1)</a:t>
            </a:r>
          </a:p>
          <a:p>
            <a:pPr marL="457200" indent="-457200"/>
            <a:r>
              <a:rPr lang="en-US" sz="2400" dirty="0" smtClean="0"/>
              <a:t>given the P2</a:t>
            </a:r>
          </a:p>
          <a:p>
            <a:pPr marL="457200" indent="-457200"/>
            <a:r>
              <a:rPr lang="en-US" sz="2400" dirty="0" smtClean="0"/>
              <a:t>strategy</a:t>
            </a:r>
          </a:p>
          <a:p>
            <a:pPr marL="457200" indent="-457200"/>
            <a:endParaRPr lang="en-US" sz="2400" dirty="0"/>
          </a:p>
        </p:txBody>
      </p:sp>
      <p:cxnSp>
        <p:nvCxnSpPr>
          <p:cNvPr id="40" name="Straight Arrow Connector 39"/>
          <p:cNvCxnSpPr>
            <a:stCxn id="15" idx="1"/>
          </p:cNvCxnSpPr>
          <p:nvPr/>
        </p:nvCxnSpPr>
        <p:spPr>
          <a:xfrm rot="10800000" flipV="1">
            <a:off x="3403585" y="3798038"/>
            <a:ext cx="446653" cy="32470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762780" y="3392487"/>
            <a:ext cx="1369237" cy="393652"/>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endCxn id="33" idx="3"/>
          </p:cNvCxnSpPr>
          <p:nvPr/>
        </p:nvCxnSpPr>
        <p:spPr>
          <a:xfrm rot="10800000" flipV="1">
            <a:off x="7192534" y="4232281"/>
            <a:ext cx="957744" cy="46954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25" idx="3"/>
          </p:cNvCxnSpPr>
          <p:nvPr/>
        </p:nvCxnSpPr>
        <p:spPr>
          <a:xfrm rot="5400000">
            <a:off x="2738303" y="4379816"/>
            <a:ext cx="411176" cy="262167"/>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rot="5400000" flipH="1" flipV="1">
            <a:off x="5480622" y="4747671"/>
            <a:ext cx="2154267" cy="17415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062758" y="3757617"/>
            <a:ext cx="2081242" cy="523220"/>
          </a:xfrm>
          <a:prstGeom prst="rect">
            <a:avLst/>
          </a:prstGeom>
          <a:noFill/>
        </p:spPr>
        <p:txBody>
          <a:bodyPr wrap="square" rtlCol="0">
            <a:spAutoFit/>
          </a:bodyPr>
          <a:lstStyle/>
          <a:p>
            <a:r>
              <a:rPr lang="en-US" sz="2800" b="1" dirty="0" smtClean="0">
                <a:solidFill>
                  <a:srgbClr val="C00000"/>
                </a:solidFill>
              </a:rPr>
              <a:t>P2[q/(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Tree>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39"/>
          <p:cNvGrpSpPr/>
          <p:nvPr/>
        </p:nvGrpSpPr>
        <p:grpSpPr>
          <a:xfrm>
            <a:off x="1979577" y="2398645"/>
            <a:ext cx="7521678" cy="4459355"/>
            <a:chOff x="373005" y="1712889"/>
            <a:chExt cx="7521678" cy="4459355"/>
          </a:xfrm>
        </p:grpSpPr>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4" name="Group 39"/>
            <p:cNvGrpSpPr/>
            <p:nvPr/>
          </p:nvGrpSpPr>
          <p:grpSpPr>
            <a:xfrm>
              <a:off x="373005" y="1712889"/>
              <a:ext cx="7521678" cy="4459355"/>
              <a:chOff x="1030239" y="1676376"/>
              <a:chExt cx="7521678" cy="4459355"/>
            </a:xfrm>
          </p:grpSpPr>
          <p:grpSp>
            <p:nvGrpSpPr>
              <p:cNvPr id="6" name="Group 34"/>
              <p:cNvGrpSpPr/>
              <p:nvPr/>
            </p:nvGrpSpPr>
            <p:grpSpPr>
              <a:xfrm>
                <a:off x="1249317" y="2187558"/>
                <a:ext cx="6645367" cy="2994065"/>
                <a:chOff x="1249317" y="2187558"/>
                <a:chExt cx="6645367" cy="2994065"/>
              </a:xfrm>
            </p:grpSpPr>
            <p:grpSp>
              <p:nvGrpSpPr>
                <p:cNvPr id="7"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2" name="Group 38"/>
              <p:cNvGrpSpPr/>
              <p:nvPr/>
            </p:nvGrpSpPr>
            <p:grpSpPr>
              <a:xfrm>
                <a:off x="1030239" y="1676376"/>
                <a:ext cx="7521678" cy="4459355"/>
                <a:chOff x="1030239" y="1676376"/>
                <a:chExt cx="7521678" cy="4459355"/>
              </a:xfrm>
            </p:grpSpPr>
            <p:grpSp>
              <p:nvGrpSpPr>
                <p:cNvPr id="17" name="Group 35"/>
                <p:cNvGrpSpPr/>
                <p:nvPr/>
              </p:nvGrpSpPr>
              <p:grpSpPr>
                <a:xfrm>
                  <a:off x="2794853" y="1676376"/>
                  <a:ext cx="3795118" cy="1299253"/>
                  <a:chOff x="2794853" y="1676376"/>
                  <a:chExt cx="3795118"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LEFT</a:t>
                    </a:r>
                    <a:endParaRPr lang="en-US" b="1" dirty="0">
                      <a:solidFill>
                        <a:schemeClr val="bg2">
                          <a:lumMod val="25000"/>
                        </a:schemeClr>
                      </a:solidFill>
                    </a:endParaRPr>
                  </a:p>
                </p:txBody>
              </p:sp>
              <p:sp>
                <p:nvSpPr>
                  <p:cNvPr id="16" name="TextBox 15"/>
                  <p:cNvSpPr txBox="1"/>
                  <p:nvPr/>
                </p:nvSpPr>
                <p:spPr>
                  <a:xfrm>
                    <a:off x="5448312" y="1785915"/>
                    <a:ext cx="1141659" cy="461665"/>
                  </a:xfrm>
                  <a:prstGeom prst="rect">
                    <a:avLst/>
                  </a:prstGeom>
                  <a:noFill/>
                </p:spPr>
                <p:txBody>
                  <a:bodyPr wrap="none" rtlCol="0">
                    <a:spAutoFit/>
                  </a:bodyPr>
                  <a:lstStyle/>
                  <a:p>
                    <a:r>
                      <a:rPr lang="en-US" sz="2400" b="1" dirty="0" smtClean="0">
                        <a:solidFill>
                          <a:schemeClr val="bg2">
                            <a:lumMod val="25000"/>
                          </a:schemeClr>
                        </a:solidFill>
                      </a:rPr>
                      <a:t>RIGHT</a:t>
                    </a:r>
                    <a:endParaRPr lang="en-US" b="1" dirty="0">
                      <a:solidFill>
                        <a:schemeClr val="bg2">
                          <a:lumMod val="25000"/>
                        </a:schemeClr>
                      </a:solidFill>
                    </a:endParaRPr>
                  </a:p>
                </p:txBody>
              </p:sp>
            </p:grpSp>
            <p:grpSp>
              <p:nvGrpSpPr>
                <p:cNvPr id="23"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31" name="Group 36"/>
                <p:cNvGrpSpPr/>
                <p:nvPr/>
              </p:nvGrpSpPr>
              <p:grpSpPr>
                <a:xfrm>
                  <a:off x="1421202" y="3063870"/>
                  <a:ext cx="6305830" cy="1924566"/>
                  <a:chOff x="1421202" y="3063870"/>
                  <a:chExt cx="6305830" cy="1924566"/>
                </a:xfrm>
              </p:grpSpPr>
              <p:sp>
                <p:nvSpPr>
                  <p:cNvPr id="22" name="TextBox 21"/>
                  <p:cNvSpPr txBox="1"/>
                  <p:nvPr/>
                </p:nvSpPr>
                <p:spPr>
                  <a:xfrm rot="3023244">
                    <a:off x="2636770" y="4186774"/>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sp>
                <p:nvSpPr>
                  <p:cNvPr id="25" name="TextBox 24"/>
                  <p:cNvSpPr txBox="1"/>
                  <p:nvPr/>
                </p:nvSpPr>
                <p:spPr>
                  <a:xfrm rot="18262621">
                    <a:off x="1175782" y="4072443"/>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36951" y="4044237"/>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34" name="TextBox 33"/>
                  <p:cNvSpPr txBox="1"/>
                  <p:nvPr/>
                </p:nvSpPr>
                <p:spPr>
                  <a:xfrm rot="3023244">
                    <a:off x="6925370" y="3980129"/>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341958" y="2556770"/>
              <a:ext cx="1364476" cy="461665"/>
            </a:xfrm>
            <a:prstGeom prst="rect">
              <a:avLst/>
            </a:prstGeom>
            <a:noFill/>
          </p:spPr>
          <p:txBody>
            <a:bodyPr wrap="none" rtlCol="0">
              <a:spAutoFit/>
            </a:bodyPr>
            <a:lstStyle/>
            <a:p>
              <a:r>
                <a:rPr lang="en-US" sz="2400" b="1" dirty="0" smtClean="0">
                  <a:solidFill>
                    <a:schemeClr val="bg2">
                      <a:lumMod val="25000"/>
                    </a:schemeClr>
                  </a:solidFill>
                </a:rPr>
                <a:t>MIDDLE</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grpSp>
      <p:sp>
        <p:nvSpPr>
          <p:cNvPr id="41" name="TextBox 40"/>
          <p:cNvSpPr txBox="1"/>
          <p:nvPr/>
        </p:nvSpPr>
        <p:spPr>
          <a:xfrm>
            <a:off x="0" y="1238220"/>
            <a:ext cx="8588430" cy="1200329"/>
          </a:xfrm>
          <a:prstGeom prst="rect">
            <a:avLst/>
          </a:prstGeom>
          <a:noFill/>
        </p:spPr>
        <p:txBody>
          <a:bodyPr wrap="square" rtlCol="0">
            <a:spAutoFit/>
          </a:bodyPr>
          <a:lstStyle/>
          <a:p>
            <a:pPr marL="457200" indent="-457200"/>
            <a:r>
              <a:rPr lang="en-US" sz="2400" dirty="0" smtClean="0">
                <a:solidFill>
                  <a:srgbClr val="FFFF00"/>
                </a:solidFill>
              </a:rPr>
              <a:t>The game has only 1 weak sequential equilibrium:</a:t>
            </a:r>
          </a:p>
          <a:p>
            <a:pPr marL="457200" indent="-457200"/>
            <a:r>
              <a:rPr lang="en-US" sz="2400" dirty="0" smtClean="0"/>
              <a:t>{P1 – middle, P2 chooses left after {L,M}, P2 believes that history middle occurs with probability 1}</a:t>
            </a:r>
          </a:p>
        </p:txBody>
      </p:sp>
    </p:spTree>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5776929" cy="461665"/>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p:txBody>
      </p:sp>
    </p:spTree>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56966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r>
              <a:rPr lang="en-US" sz="2400" dirty="0" smtClean="0"/>
              <a:t> incorporates all strategies</a:t>
            </a:r>
            <a:endParaRPr lang="en-US" sz="2400" dirty="0" smtClean="0">
              <a:solidFill>
                <a:srgbClr val="FFFF00"/>
              </a:solidFill>
            </a:endParaRPr>
          </a:p>
          <a:p>
            <a:pPr marL="457200" indent="-457200"/>
            <a:r>
              <a:rPr lang="en-US" sz="2400" dirty="0" smtClean="0"/>
              <a:t>ex: p=0,q=0</a:t>
            </a:r>
            <a:r>
              <a:rPr lang="en-US" sz="2400" dirty="0" smtClean="0">
                <a:sym typeface="Wingdings" pitchFamily="2" charset="2"/>
              </a:rPr>
              <a:t> J E(1)</a:t>
            </a:r>
            <a:endParaRPr lang="en-US" sz="2400" dirty="0" smtClean="0"/>
          </a:p>
        </p:txBody>
      </p:sp>
    </p:spTree>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56966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P2: F(p)G(1-p)</a:t>
            </a:r>
          </a:p>
          <a:p>
            <a:pPr marL="457200" indent="-457200"/>
            <a:r>
              <a:rPr lang="en-US" sz="2400" dirty="0" smtClean="0"/>
              <a:t> incorporates all strategies</a:t>
            </a:r>
            <a:endParaRPr lang="en-US" sz="2400" dirty="0" smtClean="0">
              <a:solidFill>
                <a:srgbClr val="FFFF00"/>
              </a:solidFill>
            </a:endParaRPr>
          </a:p>
          <a:p>
            <a:pPr marL="457200" indent="-457200"/>
            <a:r>
              <a:rPr lang="en-US" sz="2400" dirty="0" smtClean="0"/>
              <a:t>ex: p=0</a:t>
            </a:r>
            <a:r>
              <a:rPr lang="en-US" sz="2400" dirty="0" smtClean="0">
                <a:sym typeface="Wingdings" pitchFamily="2" charset="2"/>
              </a:rPr>
              <a:t> G(1)</a:t>
            </a:r>
            <a:endParaRPr lang="en-US" sz="2400" dirty="0" smtClean="0"/>
          </a:p>
        </p:txBody>
      </p:sp>
    </p:spTree>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2[p]</a:t>
            </a:r>
            <a:endParaRPr lang="en-US" sz="2000" b="1" dirty="0">
              <a:solidFill>
                <a:srgbClr val="C00000"/>
              </a:solidFill>
            </a:endParaRPr>
          </a:p>
        </p:txBody>
      </p:sp>
      <p:sp>
        <p:nvSpPr>
          <p:cNvPr id="33" name="TextBox 32"/>
          <p:cNvSpPr txBox="1"/>
          <p:nvPr/>
        </p:nvSpPr>
        <p:spPr>
          <a:xfrm>
            <a:off x="4425948" y="2808279"/>
            <a:ext cx="1424007" cy="523220"/>
          </a:xfrm>
          <a:prstGeom prst="rect">
            <a:avLst/>
          </a:prstGeom>
          <a:noFill/>
        </p:spPr>
        <p:txBody>
          <a:bodyPr wrap="square" rtlCol="0">
            <a:spAutoFit/>
          </a:bodyPr>
          <a:lstStyle/>
          <a:p>
            <a:r>
              <a:rPr lang="en-US" sz="2800" b="1" dirty="0" smtClean="0">
                <a:solidFill>
                  <a:srgbClr val="C00000"/>
                </a:solidFill>
              </a:rPr>
              <a:t>2[1-p]</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5922982" cy="341632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E(1)</a:t>
            </a:r>
          </a:p>
          <a:p>
            <a:pPr marL="457200" indent="-457200">
              <a:buAutoNum type="arabicParenR"/>
            </a:pPr>
            <a:r>
              <a:rPr lang="en-US" sz="2400" dirty="0" smtClean="0">
                <a:solidFill>
                  <a:srgbClr val="FFFF00"/>
                </a:solidFill>
              </a:rPr>
              <a:t>Beliefs of P2 </a:t>
            </a:r>
            <a:r>
              <a:rPr lang="en-US" sz="2400" dirty="0" smtClean="0"/>
              <a:t>– </a:t>
            </a:r>
          </a:p>
          <a:p>
            <a:pPr marL="457200" indent="-457200"/>
            <a:r>
              <a:rPr lang="en-US" sz="2400" dirty="0" smtClean="0"/>
              <a:t>information set is </a:t>
            </a:r>
          </a:p>
          <a:p>
            <a:pPr marL="457200" indent="-457200"/>
            <a:r>
              <a:rPr lang="en-US" sz="2400" dirty="0" smtClean="0"/>
              <a:t>not reached, </a:t>
            </a:r>
          </a:p>
          <a:p>
            <a:pPr marL="457200" indent="-457200"/>
            <a:r>
              <a:rPr lang="en-US" sz="2400" dirty="0" smtClean="0"/>
              <a:t>so the belief </a:t>
            </a:r>
          </a:p>
          <a:p>
            <a:pPr marL="457200" indent="-457200"/>
            <a:r>
              <a:rPr lang="en-US" sz="2400" dirty="0" smtClean="0"/>
              <a:t>can be </a:t>
            </a:r>
          </a:p>
          <a:p>
            <a:pPr marL="457200" indent="-457200"/>
            <a:r>
              <a:rPr lang="en-US" sz="2400" dirty="0" smtClean="0"/>
              <a:t>arbitrary</a:t>
            </a:r>
            <a:endParaRPr lang="en-US" sz="2400" dirty="0" smtClean="0">
              <a:solidFill>
                <a:srgbClr val="FFFF00"/>
              </a:solidFill>
            </a:endParaRPr>
          </a:p>
          <a:p>
            <a:pPr marL="457200" indent="-457200"/>
            <a:r>
              <a:rPr lang="en-US" sz="2400" dirty="0" smtClean="0"/>
              <a:t> </a:t>
            </a:r>
          </a:p>
        </p:txBody>
      </p:sp>
      <p:cxnSp>
        <p:nvCxnSpPr>
          <p:cNvPr id="38" name="Straight Arrow Connector 37"/>
          <p:cNvCxnSpPr/>
          <p:nvPr/>
        </p:nvCxnSpPr>
        <p:spPr>
          <a:xfrm rot="10800000" flipV="1">
            <a:off x="2600298" y="2443149"/>
            <a:ext cx="4609136" cy="58420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10800000" flipV="1">
            <a:off x="5594365" y="2479662"/>
            <a:ext cx="1651583" cy="58420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2[p]</a:t>
            </a:r>
            <a:endParaRPr lang="en-US" sz="2000" b="1" dirty="0">
              <a:solidFill>
                <a:srgbClr val="C00000"/>
              </a:solidFill>
            </a:endParaRPr>
          </a:p>
        </p:txBody>
      </p:sp>
      <p:sp>
        <p:nvSpPr>
          <p:cNvPr id="33" name="TextBox 32"/>
          <p:cNvSpPr txBox="1"/>
          <p:nvPr/>
        </p:nvSpPr>
        <p:spPr>
          <a:xfrm>
            <a:off x="4425948" y="2808279"/>
            <a:ext cx="1424007" cy="523220"/>
          </a:xfrm>
          <a:prstGeom prst="rect">
            <a:avLst/>
          </a:prstGeom>
          <a:noFill/>
        </p:spPr>
        <p:txBody>
          <a:bodyPr wrap="square" rtlCol="0">
            <a:spAutoFit/>
          </a:bodyPr>
          <a:lstStyle/>
          <a:p>
            <a:r>
              <a:rPr lang="en-US" sz="2800" b="1" dirty="0" smtClean="0">
                <a:solidFill>
                  <a:srgbClr val="C00000"/>
                </a:solidFill>
              </a:rPr>
              <a:t>2[1-p]</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5922982" cy="2308324"/>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E(1)</a:t>
            </a:r>
          </a:p>
          <a:p>
            <a:pPr marL="457200" indent="-457200">
              <a:buAutoNum type="arabicParenR"/>
            </a:pPr>
            <a:r>
              <a:rPr lang="en-US" sz="2400" dirty="0" smtClean="0">
                <a:solidFill>
                  <a:srgbClr val="FFFF00"/>
                </a:solidFill>
              </a:rPr>
              <a:t>Beliefs of P2</a:t>
            </a:r>
          </a:p>
          <a:p>
            <a:pPr marL="457200" indent="-457200">
              <a:buFontTx/>
              <a:buAutoNum type="arabicParenR"/>
            </a:pPr>
            <a:r>
              <a:rPr lang="en-US" sz="2400" dirty="0" smtClean="0">
                <a:solidFill>
                  <a:srgbClr val="FFFF00"/>
                </a:solidFill>
              </a:rPr>
              <a:t>Optimal strategy of P2</a:t>
            </a:r>
          </a:p>
          <a:p>
            <a:pPr marL="457200" indent="-457200">
              <a:buAutoNum type="arabicParenR"/>
            </a:pPr>
            <a:endParaRPr lang="en-US" sz="2400" dirty="0" smtClean="0">
              <a:solidFill>
                <a:srgbClr val="FFFF00"/>
              </a:solidFill>
            </a:endParaRPr>
          </a:p>
          <a:p>
            <a:pPr marL="457200" indent="-457200"/>
            <a:r>
              <a:rPr lang="en-US" sz="2400" dirty="0" smtClean="0"/>
              <a:t> </a:t>
            </a:r>
          </a:p>
        </p:txBody>
      </p:sp>
      <p:sp>
        <p:nvSpPr>
          <p:cNvPr id="38" name="TextBox 37"/>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EU(F)=p . 0 + (1-p).1 = 1-p </a:t>
            </a:r>
          </a:p>
          <a:p>
            <a:r>
              <a:rPr lang="en-US" sz="2400" dirty="0" smtClean="0">
                <a:solidFill>
                  <a:srgbClr val="FFFF00"/>
                </a:solidFill>
              </a:rPr>
              <a:t>EU(G)=p . 1 + (1-p) .0 = p</a:t>
            </a:r>
          </a:p>
          <a:p>
            <a:r>
              <a:rPr lang="en-US" sz="2400" dirty="0" smtClean="0">
                <a:solidFill>
                  <a:srgbClr val="FFFF00"/>
                </a:solidFill>
              </a:rPr>
              <a:t>p&gt;.5</a:t>
            </a:r>
            <a:r>
              <a:rPr lang="en-US" sz="2400" dirty="0" smtClean="0">
                <a:sym typeface="Wingdings" pitchFamily="2" charset="2"/>
              </a:rPr>
              <a:t>G</a:t>
            </a:r>
            <a:r>
              <a:rPr lang="en-US" sz="2400" dirty="0" smtClean="0">
                <a:solidFill>
                  <a:srgbClr val="FFFF00"/>
                </a:solidFill>
                <a:sym typeface="Wingdings" pitchFamily="2" charset="2"/>
              </a:rPr>
              <a:t>,  p&lt;.5</a:t>
            </a:r>
            <a:r>
              <a:rPr lang="en-US" sz="2400" dirty="0" smtClean="0">
                <a:sym typeface="Wingdings" pitchFamily="2" charset="2"/>
              </a:rPr>
              <a:t>F</a:t>
            </a:r>
            <a:r>
              <a:rPr lang="en-US" sz="2400" dirty="0" smtClean="0">
                <a:solidFill>
                  <a:srgbClr val="FFFF00"/>
                </a:solidFill>
                <a:sym typeface="Wingdings" pitchFamily="2" charset="2"/>
              </a:rPr>
              <a:t>, p=.5 </a:t>
            </a:r>
            <a:r>
              <a:rPr lang="en-US" sz="2400" dirty="0" smtClean="0">
                <a:sym typeface="Wingdings" pitchFamily="2" charset="2"/>
              </a:rPr>
              <a:t> P2 may mixes</a:t>
            </a:r>
            <a:endParaRPr lang="en-US" sz="2400" dirty="0" smtClean="0"/>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B or S: imperfect information</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1833525" y="2398645"/>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977085" y="1676376"/>
                <a:ext cx="3587672" cy="1279244"/>
                <a:chOff x="2977085" y="1676376"/>
                <a:chExt cx="3587672" cy="1279244"/>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977085" y="2453236"/>
                  <a:ext cx="938077" cy="466344"/>
                </a:xfrm>
                <a:prstGeom prst="rect">
                  <a:avLst/>
                </a:prstGeom>
                <a:noFill/>
              </p:spPr>
              <p:txBody>
                <a:bodyPr wrap="square" rtlCol="0">
                  <a:spAutoFit/>
                </a:bodyPr>
                <a:lstStyle/>
                <a:p>
                  <a:r>
                    <a:rPr lang="en-US" sz="2400" b="1" dirty="0" smtClean="0">
                      <a:solidFill>
                        <a:schemeClr val="bg2">
                          <a:lumMod val="25000"/>
                        </a:schemeClr>
                      </a:solidFill>
                    </a:rPr>
                    <a:t>Bach</a:t>
                  </a:r>
                  <a:endParaRPr lang="en-US" b="1" dirty="0">
                    <a:solidFill>
                      <a:schemeClr val="bg2">
                        <a:lumMod val="25000"/>
                      </a:schemeClr>
                    </a:solidFill>
                  </a:endParaRPr>
                </a:p>
              </p:txBody>
            </p:sp>
            <p:sp>
              <p:nvSpPr>
                <p:cNvPr id="16" name="TextBox 15"/>
                <p:cNvSpPr txBox="1"/>
                <p:nvPr/>
              </p:nvSpPr>
              <p:spPr>
                <a:xfrm rot="1931672">
                  <a:off x="4821972" y="2493955"/>
                  <a:ext cx="1742785" cy="461665"/>
                </a:xfrm>
                <a:prstGeom prst="rect">
                  <a:avLst/>
                </a:prstGeom>
                <a:noFill/>
              </p:spPr>
              <p:txBody>
                <a:bodyPr wrap="none" rtlCol="0">
                  <a:spAutoFit/>
                </a:bodyPr>
                <a:lstStyle/>
                <a:p>
                  <a:r>
                    <a:rPr lang="en-US" sz="2400" b="1" dirty="0" smtClean="0">
                      <a:solidFill>
                        <a:schemeClr val="bg2">
                          <a:lumMod val="25000"/>
                        </a:schemeClr>
                      </a:solidFill>
                    </a:rPr>
                    <a:t>Stravinsky</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1</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0</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3" y="3063870"/>
                <a:ext cx="6305830" cy="2128022"/>
                <a:chOff x="1421203" y="3063870"/>
                <a:chExt cx="6305830" cy="2128022"/>
              </a:xfrm>
            </p:grpSpPr>
            <p:sp>
              <p:nvSpPr>
                <p:cNvPr id="22" name="TextBox 21"/>
                <p:cNvSpPr txBox="1"/>
                <p:nvPr/>
              </p:nvSpPr>
              <p:spPr>
                <a:xfrm rot="3023244">
                  <a:off x="2243248" y="4089667"/>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sp>
              <p:nvSpPr>
                <p:cNvPr id="25" name="TextBox 24"/>
                <p:cNvSpPr txBox="1"/>
                <p:nvPr/>
              </p:nvSpPr>
              <p:spPr>
                <a:xfrm rot="18262621">
                  <a:off x="1182997" y="4072443"/>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44165" y="4044237"/>
                  <a:ext cx="938077" cy="461665"/>
                </a:xfrm>
                <a:prstGeom prst="rect">
                  <a:avLst/>
                </a:prstGeom>
                <a:noFill/>
              </p:spPr>
              <p:txBody>
                <a:bodyPr wrap="none" rtlCol="0">
                  <a:spAutoFit/>
                </a:bodyPr>
                <a:lstStyle/>
                <a:p>
                  <a:r>
                    <a:rPr lang="en-US" sz="2400" b="1" dirty="0" smtClean="0">
                      <a:solidFill>
                        <a:srgbClr val="C00000"/>
                      </a:solidFill>
                    </a:rPr>
                    <a:t>Bach</a:t>
                  </a:r>
                  <a:endParaRPr lang="en-US" b="1" dirty="0">
                    <a:solidFill>
                      <a:srgbClr val="C00000"/>
                    </a:solidFill>
                  </a:endParaRPr>
                </a:p>
              </p:txBody>
            </p:sp>
            <p:sp>
              <p:nvSpPr>
                <p:cNvPr id="34" name="TextBox 33"/>
                <p:cNvSpPr txBox="1"/>
                <p:nvPr/>
              </p:nvSpPr>
              <p:spPr>
                <a:xfrm rot="3023244">
                  <a:off x="6624808" y="3980129"/>
                  <a:ext cx="1742785" cy="461665"/>
                </a:xfrm>
                <a:prstGeom prst="rect">
                  <a:avLst/>
                </a:prstGeom>
                <a:noFill/>
              </p:spPr>
              <p:txBody>
                <a:bodyPr wrap="none" rtlCol="0">
                  <a:spAutoFit/>
                </a:bodyPr>
                <a:lstStyle/>
                <a:p>
                  <a:r>
                    <a:rPr lang="en-US" sz="2400" b="1" dirty="0" smtClean="0">
                      <a:solidFill>
                        <a:srgbClr val="C00000"/>
                      </a:solidFill>
                    </a:rPr>
                    <a:t>Stravinsky</a:t>
                  </a:r>
                  <a:endParaRPr lang="en-US" b="1" dirty="0">
                    <a:solidFill>
                      <a:srgbClr val="C00000"/>
                    </a:solidFill>
                  </a:endParaRPr>
                </a:p>
              </p:txBody>
            </p:sp>
          </p:grpSp>
        </p:grpSp>
      </p:grpSp>
      <p:sp>
        <p:nvSpPr>
          <p:cNvPr id="41" name="TextBox 40"/>
          <p:cNvSpPr txBox="1"/>
          <p:nvPr/>
        </p:nvSpPr>
        <p:spPr>
          <a:xfrm>
            <a:off x="0" y="1238220"/>
            <a:ext cx="9144000" cy="4216539"/>
          </a:xfrm>
          <a:prstGeom prst="rect">
            <a:avLst/>
          </a:prstGeom>
          <a:noFill/>
        </p:spPr>
        <p:txBody>
          <a:bodyPr wrap="square" rtlCol="0">
            <a:spAutoFit/>
          </a:bodyPr>
          <a:lstStyle/>
          <a:p>
            <a:r>
              <a:rPr lang="en-US" sz="2800" b="1" dirty="0" smtClean="0">
                <a:solidFill>
                  <a:srgbClr val="FFFF00"/>
                </a:solidFill>
              </a:rPr>
              <a:t>information set </a:t>
            </a:r>
            <a:r>
              <a:rPr lang="en-US" sz="2400" dirty="0" smtClean="0"/>
              <a:t>(dashed red line) – collection of decision nodes (histories after which it is player’s turn) such that:</a:t>
            </a:r>
          </a:p>
          <a:p>
            <a:r>
              <a:rPr lang="en-US" sz="2400" b="1" dirty="0" smtClean="0">
                <a:solidFill>
                  <a:srgbClr val="FFFF00"/>
                </a:solidFill>
              </a:rPr>
              <a:t>a) </a:t>
            </a:r>
            <a:r>
              <a:rPr lang="en-US" sz="2400" dirty="0" smtClean="0"/>
              <a:t>when the play reaches a node in the information set, the player with the move does not know which</a:t>
            </a:r>
          </a:p>
          <a:p>
            <a:r>
              <a:rPr lang="en-US" sz="2400" dirty="0" smtClean="0"/>
              <a:t>node in the information set has</a:t>
            </a:r>
          </a:p>
          <a:p>
            <a:r>
              <a:rPr lang="en-US" sz="2400" dirty="0" smtClean="0"/>
              <a:t>been reached. </a:t>
            </a:r>
          </a:p>
          <a:p>
            <a:r>
              <a:rPr lang="en-US" sz="2400" b="1" dirty="0" smtClean="0">
                <a:solidFill>
                  <a:srgbClr val="FFFF00"/>
                </a:solidFill>
              </a:rPr>
              <a:t>b)</a:t>
            </a:r>
            <a:r>
              <a:rPr lang="en-US" sz="2400" b="1" dirty="0" smtClean="0"/>
              <a:t> </a:t>
            </a:r>
            <a:r>
              <a:rPr lang="en-US" sz="2400" dirty="0" smtClean="0"/>
              <a:t>The player has the move</a:t>
            </a:r>
          </a:p>
          <a:p>
            <a:r>
              <a:rPr lang="en-US" sz="2400" dirty="0" smtClean="0"/>
              <a:t>and same set of </a:t>
            </a:r>
          </a:p>
          <a:p>
            <a:r>
              <a:rPr lang="en-US" sz="2400" dirty="0" smtClean="0"/>
              <a:t>choices at each</a:t>
            </a:r>
          </a:p>
          <a:p>
            <a:r>
              <a:rPr lang="en-US" sz="2400" dirty="0" smtClean="0"/>
              <a:t>node in the </a:t>
            </a:r>
          </a:p>
          <a:p>
            <a:r>
              <a:rPr lang="en-US" sz="2400" dirty="0" smtClean="0"/>
              <a:t>Information set.</a:t>
            </a:r>
            <a:endParaRPr lang="en-US" sz="2000" dirty="0"/>
          </a:p>
        </p:txBody>
      </p:sp>
      <p:cxnSp>
        <p:nvCxnSpPr>
          <p:cNvPr id="36" name="Straight Connector 35"/>
          <p:cNvCxnSpPr/>
          <p:nvPr/>
        </p:nvCxnSpPr>
        <p:spPr>
          <a:xfrm flipV="1">
            <a:off x="3184506" y="4378338"/>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2[p]</a:t>
            </a:r>
            <a:endParaRPr lang="en-US" sz="2000" b="1" dirty="0">
              <a:solidFill>
                <a:srgbClr val="C00000"/>
              </a:solidFill>
            </a:endParaRPr>
          </a:p>
        </p:txBody>
      </p:sp>
      <p:sp>
        <p:nvSpPr>
          <p:cNvPr id="33" name="TextBox 32"/>
          <p:cNvSpPr txBox="1"/>
          <p:nvPr/>
        </p:nvSpPr>
        <p:spPr>
          <a:xfrm>
            <a:off x="4425948" y="2808279"/>
            <a:ext cx="1424007" cy="523220"/>
          </a:xfrm>
          <a:prstGeom prst="rect">
            <a:avLst/>
          </a:prstGeom>
          <a:noFill/>
        </p:spPr>
        <p:txBody>
          <a:bodyPr wrap="square" rtlCol="0">
            <a:spAutoFit/>
          </a:bodyPr>
          <a:lstStyle/>
          <a:p>
            <a:r>
              <a:rPr lang="en-US" sz="2800" b="1" dirty="0" smtClean="0">
                <a:solidFill>
                  <a:srgbClr val="C00000"/>
                </a:solidFill>
              </a:rPr>
              <a:t>2[1-p]</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5922982" cy="2677656"/>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E(1)</a:t>
            </a:r>
          </a:p>
          <a:p>
            <a:pPr marL="457200" indent="-457200">
              <a:buAutoNum type="arabicParenR"/>
            </a:pPr>
            <a:r>
              <a:rPr lang="en-US" sz="2400" dirty="0" smtClean="0">
                <a:solidFill>
                  <a:srgbClr val="FFFF00"/>
                </a:solidFill>
              </a:rPr>
              <a:t>Beliefs of P2</a:t>
            </a:r>
          </a:p>
          <a:p>
            <a:pPr marL="457200" indent="-457200">
              <a:buFontTx/>
              <a:buAutoNum type="arabicParenR"/>
            </a:pPr>
            <a:r>
              <a:rPr lang="en-US" sz="2400" dirty="0" smtClean="0">
                <a:solidFill>
                  <a:srgbClr val="FFFF00"/>
                </a:solidFill>
              </a:rPr>
              <a:t>Optimal strategy of P2</a:t>
            </a:r>
          </a:p>
          <a:p>
            <a:pPr marL="457200" indent="-457200">
              <a:buFontTx/>
              <a:buAutoNum type="arabicParenR"/>
            </a:pPr>
            <a:r>
              <a:rPr lang="en-US" sz="2400" dirty="0" smtClean="0">
                <a:solidFill>
                  <a:srgbClr val="FFFF00"/>
                </a:solidFill>
              </a:rPr>
              <a:t>Check</a:t>
            </a:r>
          </a:p>
          <a:p>
            <a:pPr marL="457200" indent="-457200">
              <a:buAutoNum type="arabicParenR"/>
            </a:pPr>
            <a:endParaRPr lang="en-US" sz="2400" dirty="0" smtClean="0">
              <a:solidFill>
                <a:srgbClr val="FFFF00"/>
              </a:solidFill>
            </a:endParaRPr>
          </a:p>
          <a:p>
            <a:pPr marL="457200" indent="-457200"/>
            <a:r>
              <a:rPr lang="en-US" sz="2400" dirty="0" smtClean="0"/>
              <a:t> </a:t>
            </a:r>
          </a:p>
        </p:txBody>
      </p:sp>
      <p:sp>
        <p:nvSpPr>
          <p:cNvPr id="38" name="TextBox 37"/>
          <p:cNvSpPr txBox="1"/>
          <p:nvPr/>
        </p:nvSpPr>
        <p:spPr>
          <a:xfrm>
            <a:off x="2928915" y="5327675"/>
            <a:ext cx="6215085" cy="830997"/>
          </a:xfrm>
          <a:prstGeom prst="rect">
            <a:avLst/>
          </a:prstGeom>
          <a:noFill/>
        </p:spPr>
        <p:txBody>
          <a:bodyPr wrap="square" rtlCol="0">
            <a:spAutoFit/>
          </a:bodyPr>
          <a:lstStyle/>
          <a:p>
            <a:r>
              <a:rPr lang="en-US" sz="2400" dirty="0" smtClean="0">
                <a:solidFill>
                  <a:srgbClr val="FFFF00"/>
                </a:solidFill>
              </a:rPr>
              <a:t>p&gt;.5</a:t>
            </a:r>
            <a:r>
              <a:rPr lang="en-US" sz="2400" dirty="0" smtClean="0">
                <a:sym typeface="Wingdings" pitchFamily="2" charset="2"/>
              </a:rPr>
              <a:t>G, then D and E is optimal for P1,</a:t>
            </a:r>
          </a:p>
          <a:p>
            <a:r>
              <a:rPr lang="en-US" sz="2400" dirty="0" smtClean="0">
                <a:sym typeface="Wingdings" pitchFamily="2" charset="2"/>
              </a:rPr>
              <a:t>So E(1) is optimal  equilibrium OK</a:t>
            </a:r>
            <a:endParaRPr lang="en-US" sz="2400" dirty="0" smtClean="0"/>
          </a:p>
        </p:txBody>
      </p:sp>
      <p:cxnSp>
        <p:nvCxnSpPr>
          <p:cNvPr id="43" name="Straight Arrow Connector 42"/>
          <p:cNvCxnSpPr/>
          <p:nvPr/>
        </p:nvCxnSpPr>
        <p:spPr>
          <a:xfrm rot="16200000" flipV="1">
            <a:off x="5137953" y="3009099"/>
            <a:ext cx="1789136" cy="131446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rot="10800000">
            <a:off x="7420014" y="2516177"/>
            <a:ext cx="1168419" cy="1022362"/>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114300" cmpd="tri">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2[p]</a:t>
            </a:r>
            <a:endParaRPr lang="en-US" sz="2000" b="1" dirty="0">
              <a:solidFill>
                <a:srgbClr val="C00000"/>
              </a:solidFill>
            </a:endParaRPr>
          </a:p>
        </p:txBody>
      </p:sp>
      <p:sp>
        <p:nvSpPr>
          <p:cNvPr id="33" name="TextBox 32"/>
          <p:cNvSpPr txBox="1"/>
          <p:nvPr/>
        </p:nvSpPr>
        <p:spPr>
          <a:xfrm>
            <a:off x="4425948" y="2808279"/>
            <a:ext cx="1424007" cy="523220"/>
          </a:xfrm>
          <a:prstGeom prst="rect">
            <a:avLst/>
          </a:prstGeom>
          <a:noFill/>
        </p:spPr>
        <p:txBody>
          <a:bodyPr wrap="square" rtlCol="0">
            <a:spAutoFit/>
          </a:bodyPr>
          <a:lstStyle/>
          <a:p>
            <a:r>
              <a:rPr lang="en-US" sz="2800" b="1" dirty="0" smtClean="0">
                <a:solidFill>
                  <a:srgbClr val="C00000"/>
                </a:solidFill>
              </a:rPr>
              <a:t>2[1-p]</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5922982" cy="2677656"/>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E(1)</a:t>
            </a:r>
          </a:p>
          <a:p>
            <a:pPr marL="457200" indent="-457200">
              <a:buAutoNum type="arabicParenR"/>
            </a:pPr>
            <a:r>
              <a:rPr lang="en-US" sz="2400" dirty="0" smtClean="0">
                <a:solidFill>
                  <a:srgbClr val="FFFF00"/>
                </a:solidFill>
              </a:rPr>
              <a:t>Beliefs of P2</a:t>
            </a:r>
          </a:p>
          <a:p>
            <a:pPr marL="457200" indent="-457200">
              <a:buFontTx/>
              <a:buAutoNum type="arabicParenR"/>
            </a:pPr>
            <a:r>
              <a:rPr lang="en-US" sz="2400" dirty="0" smtClean="0">
                <a:solidFill>
                  <a:srgbClr val="FFFF00"/>
                </a:solidFill>
              </a:rPr>
              <a:t>Optimal strategy of P2</a:t>
            </a:r>
          </a:p>
          <a:p>
            <a:pPr marL="457200" indent="-457200">
              <a:buFontTx/>
              <a:buAutoNum type="arabicParenR"/>
            </a:pPr>
            <a:r>
              <a:rPr lang="en-US" sz="2400" dirty="0" smtClean="0">
                <a:solidFill>
                  <a:srgbClr val="FFFF00"/>
                </a:solidFill>
              </a:rPr>
              <a:t>Check</a:t>
            </a:r>
          </a:p>
          <a:p>
            <a:pPr marL="457200" indent="-457200">
              <a:buAutoNum type="arabicParenR"/>
            </a:pPr>
            <a:endParaRPr lang="en-US" sz="2400" dirty="0" smtClean="0">
              <a:solidFill>
                <a:srgbClr val="FFFF00"/>
              </a:solidFill>
            </a:endParaRPr>
          </a:p>
          <a:p>
            <a:pPr marL="457200" indent="-457200"/>
            <a:r>
              <a:rPr lang="en-US" sz="2400" dirty="0" smtClean="0"/>
              <a:t> </a:t>
            </a:r>
          </a:p>
        </p:txBody>
      </p:sp>
      <p:sp>
        <p:nvSpPr>
          <p:cNvPr id="38" name="TextBox 37"/>
          <p:cNvSpPr txBox="1"/>
          <p:nvPr/>
        </p:nvSpPr>
        <p:spPr>
          <a:xfrm>
            <a:off x="2928915" y="5327675"/>
            <a:ext cx="6215085" cy="830997"/>
          </a:xfrm>
          <a:prstGeom prst="rect">
            <a:avLst/>
          </a:prstGeom>
          <a:noFill/>
        </p:spPr>
        <p:txBody>
          <a:bodyPr wrap="square" rtlCol="0">
            <a:spAutoFit/>
          </a:bodyPr>
          <a:lstStyle/>
          <a:p>
            <a:r>
              <a:rPr lang="en-US" sz="2400" dirty="0" smtClean="0">
                <a:solidFill>
                  <a:srgbClr val="FFFF00"/>
                </a:solidFill>
                <a:sym typeface="Wingdings" pitchFamily="2" charset="2"/>
              </a:rPr>
              <a:t>p&lt;.5</a:t>
            </a:r>
            <a:r>
              <a:rPr lang="en-US" sz="2400" dirty="0" smtClean="0">
                <a:sym typeface="Wingdings" pitchFamily="2" charset="2"/>
              </a:rPr>
              <a:t>F, then C for P1,</a:t>
            </a:r>
          </a:p>
          <a:p>
            <a:r>
              <a:rPr lang="en-US" sz="2400" dirty="0" smtClean="0">
                <a:sym typeface="Wingdings" pitchFamily="2" charset="2"/>
              </a:rPr>
              <a:t>So E(1) is not optimal  not equilibrium</a:t>
            </a:r>
            <a:endParaRPr lang="en-US" sz="2400" dirty="0" smtClean="0"/>
          </a:p>
        </p:txBody>
      </p:sp>
      <p:cxnSp>
        <p:nvCxnSpPr>
          <p:cNvPr id="43" name="Straight Arrow Connector 42"/>
          <p:cNvCxnSpPr/>
          <p:nvPr/>
        </p:nvCxnSpPr>
        <p:spPr>
          <a:xfrm flipV="1">
            <a:off x="592083" y="2552688"/>
            <a:ext cx="3286170" cy="3249657"/>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114300" cmpd="tri">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cmpd="sng">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103265" y="3648078"/>
            <a:ext cx="876312"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2" name="TextBox 41"/>
          <p:cNvSpPr txBox="1"/>
          <p:nvPr/>
        </p:nvSpPr>
        <p:spPr>
          <a:xfrm>
            <a:off x="4608513" y="3465513"/>
            <a:ext cx="949338"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4" name="TextBox 43"/>
          <p:cNvSpPr txBox="1"/>
          <p:nvPr/>
        </p:nvSpPr>
        <p:spPr>
          <a:xfrm>
            <a:off x="3257531" y="3575052"/>
            <a:ext cx="1350981" cy="523220"/>
          </a:xfrm>
          <a:prstGeom prst="rect">
            <a:avLst/>
          </a:prstGeom>
          <a:noFill/>
        </p:spPr>
        <p:txBody>
          <a:bodyPr wrap="square" rtlCol="0">
            <a:spAutoFit/>
          </a:bodyPr>
          <a:lstStyle/>
          <a:p>
            <a:r>
              <a:rPr lang="en-US" sz="2800" b="1" dirty="0" smtClean="0">
                <a:solidFill>
                  <a:srgbClr val="C00000"/>
                </a:solidFill>
              </a:rPr>
              <a:t>G(1-x)</a:t>
            </a:r>
            <a:endParaRPr lang="en-US" b="1" dirty="0">
              <a:solidFill>
                <a:srgbClr val="C00000"/>
              </a:solidFill>
            </a:endParaRPr>
          </a:p>
        </p:txBody>
      </p:sp>
      <p:sp>
        <p:nvSpPr>
          <p:cNvPr id="45" name="TextBox 44"/>
          <p:cNvSpPr txBox="1"/>
          <p:nvPr/>
        </p:nvSpPr>
        <p:spPr>
          <a:xfrm>
            <a:off x="6178571" y="3502026"/>
            <a:ext cx="1350981" cy="523220"/>
          </a:xfrm>
          <a:prstGeom prst="rect">
            <a:avLst/>
          </a:prstGeom>
          <a:noFill/>
        </p:spPr>
        <p:txBody>
          <a:bodyPr wrap="square" rtlCol="0">
            <a:spAutoFit/>
          </a:bodyPr>
          <a:lstStyle/>
          <a:p>
            <a:r>
              <a:rPr lang="en-US" sz="2800" b="1" dirty="0" smtClean="0">
                <a:solidFill>
                  <a:srgbClr val="C00000"/>
                </a:solidFill>
              </a:rPr>
              <a:t>G(1-x)</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2[p]</a:t>
            </a:r>
            <a:endParaRPr lang="en-US" sz="2000" b="1" dirty="0">
              <a:solidFill>
                <a:srgbClr val="C00000"/>
              </a:solidFill>
            </a:endParaRPr>
          </a:p>
        </p:txBody>
      </p:sp>
      <p:sp>
        <p:nvSpPr>
          <p:cNvPr id="33" name="TextBox 32"/>
          <p:cNvSpPr txBox="1"/>
          <p:nvPr/>
        </p:nvSpPr>
        <p:spPr>
          <a:xfrm>
            <a:off x="4425948" y="2808279"/>
            <a:ext cx="1424007" cy="523220"/>
          </a:xfrm>
          <a:prstGeom prst="rect">
            <a:avLst/>
          </a:prstGeom>
          <a:noFill/>
        </p:spPr>
        <p:txBody>
          <a:bodyPr wrap="square" rtlCol="0">
            <a:spAutoFit/>
          </a:bodyPr>
          <a:lstStyle/>
          <a:p>
            <a:r>
              <a:rPr lang="en-US" sz="2800" b="1" dirty="0" smtClean="0">
                <a:solidFill>
                  <a:srgbClr val="C00000"/>
                </a:solidFill>
              </a:rPr>
              <a:t>2[1-p]</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D(0)</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C(0)</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5922982" cy="2308324"/>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E(1)</a:t>
            </a:r>
          </a:p>
          <a:p>
            <a:pPr marL="457200" indent="-457200">
              <a:buAutoNum type="arabicParenR"/>
            </a:pPr>
            <a:r>
              <a:rPr lang="en-US" sz="2400" dirty="0" smtClean="0">
                <a:solidFill>
                  <a:srgbClr val="FFFF00"/>
                </a:solidFill>
              </a:rPr>
              <a:t>Beliefs of P2</a:t>
            </a:r>
          </a:p>
          <a:p>
            <a:pPr marL="457200" indent="-457200">
              <a:buFontTx/>
              <a:buAutoNum type="arabicParenR"/>
            </a:pPr>
            <a:r>
              <a:rPr lang="en-US" sz="2400" dirty="0" smtClean="0">
                <a:solidFill>
                  <a:srgbClr val="FFFF00"/>
                </a:solidFill>
              </a:rPr>
              <a:t>Optimal strategy of P2</a:t>
            </a:r>
          </a:p>
          <a:p>
            <a:pPr marL="457200" indent="-457200">
              <a:buFontTx/>
              <a:buAutoNum type="arabicParenR"/>
            </a:pPr>
            <a:r>
              <a:rPr lang="en-US" sz="2400" dirty="0" smtClean="0">
                <a:solidFill>
                  <a:srgbClr val="FFFF00"/>
                </a:solidFill>
              </a:rPr>
              <a:t>Check</a:t>
            </a:r>
          </a:p>
          <a:p>
            <a:pPr marL="457200" indent="-457200"/>
            <a:r>
              <a:rPr lang="en-US" sz="2400" dirty="0" smtClean="0"/>
              <a:t> </a:t>
            </a:r>
          </a:p>
        </p:txBody>
      </p:sp>
      <p:sp>
        <p:nvSpPr>
          <p:cNvPr id="38" name="TextBox 37"/>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sym typeface="Wingdings" pitchFamily="2" charset="2"/>
              </a:rPr>
              <a:t>P=.5</a:t>
            </a:r>
            <a:r>
              <a:rPr lang="en-US" sz="2400" dirty="0" smtClean="0">
                <a:sym typeface="Wingdings" pitchFamily="2" charset="2"/>
              </a:rPr>
              <a:t>F with x, G with 1-x, then</a:t>
            </a:r>
          </a:p>
          <a:p>
            <a:r>
              <a:rPr lang="en-US" sz="2400" dirty="0" smtClean="0">
                <a:sym typeface="Wingdings" pitchFamily="2" charset="2"/>
              </a:rPr>
              <a:t>EU(C)= 3x, EU(D)=2-x, EU(E) = 2</a:t>
            </a:r>
          </a:p>
          <a:p>
            <a:r>
              <a:rPr lang="en-US" sz="2400" dirty="0" smtClean="0">
                <a:sym typeface="Wingdings" pitchFamily="2" charset="2"/>
              </a:rPr>
              <a:t>So E(1) is optimal if x&lt;2/3  equilibrium</a:t>
            </a:r>
            <a:endParaRPr lang="en-US" sz="2400" dirty="0" smtClean="0"/>
          </a:p>
        </p:txBody>
      </p:sp>
    </p:spTree>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200329"/>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p:txBody>
      </p:sp>
    </p:spTree>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957213" y="2881305"/>
            <a:ext cx="1716111"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30877" y="2881305"/>
            <a:ext cx="1736023"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200329"/>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p:txBody>
      </p:sp>
      <p:cxnSp>
        <p:nvCxnSpPr>
          <p:cNvPr id="38" name="Straight Arrow Connector 37"/>
          <p:cNvCxnSpPr/>
          <p:nvPr/>
        </p:nvCxnSpPr>
        <p:spPr>
          <a:xfrm rot="10800000" flipV="1">
            <a:off x="2490759" y="2516174"/>
            <a:ext cx="1241442" cy="474669"/>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5375286" y="2698740"/>
            <a:ext cx="803286" cy="219078"/>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957213" y="2881305"/>
            <a:ext cx="1716111"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30877" y="2881305"/>
            <a:ext cx="1736023"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56966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a:p>
            <a:pPr marL="457200" indent="-457200">
              <a:buAutoNum type="arabicParenR"/>
            </a:pPr>
            <a:r>
              <a:rPr lang="en-US" sz="2400" dirty="0" smtClean="0">
                <a:solidFill>
                  <a:srgbClr val="FFFF00"/>
                </a:solidFill>
              </a:rPr>
              <a:t>Optimal strategy of P2</a:t>
            </a:r>
          </a:p>
        </p:txBody>
      </p:sp>
      <p:sp>
        <p:nvSpPr>
          <p:cNvPr id="43" name="TextBox 4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EU(F)=p/(</a:t>
            </a:r>
            <a:r>
              <a:rPr lang="en-US" sz="2400" dirty="0" err="1" smtClean="0">
                <a:solidFill>
                  <a:srgbClr val="FFFF00"/>
                </a:solidFill>
              </a:rPr>
              <a:t>p+q</a:t>
            </a:r>
            <a:r>
              <a:rPr lang="en-US" sz="2400" dirty="0" smtClean="0">
                <a:solidFill>
                  <a:srgbClr val="FFFF00"/>
                </a:solidFill>
              </a:rPr>
              <a:t>) . 0 + q/(</a:t>
            </a:r>
            <a:r>
              <a:rPr lang="en-US" sz="2400" dirty="0" err="1" smtClean="0">
                <a:solidFill>
                  <a:srgbClr val="FFFF00"/>
                </a:solidFill>
              </a:rPr>
              <a:t>p+q</a:t>
            </a:r>
            <a:r>
              <a:rPr lang="en-US" sz="2400" dirty="0" smtClean="0">
                <a:solidFill>
                  <a:srgbClr val="FFFF00"/>
                </a:solidFill>
              </a:rPr>
              <a:t>).1 = q/(</a:t>
            </a:r>
            <a:r>
              <a:rPr lang="en-US" sz="2400" dirty="0" err="1" smtClean="0">
                <a:solidFill>
                  <a:srgbClr val="FFFF00"/>
                </a:solidFill>
              </a:rPr>
              <a:t>p+q</a:t>
            </a:r>
            <a:r>
              <a:rPr lang="en-US" sz="2400" dirty="0" smtClean="0">
                <a:solidFill>
                  <a:srgbClr val="FFFF00"/>
                </a:solidFill>
              </a:rPr>
              <a:t>) </a:t>
            </a:r>
          </a:p>
          <a:p>
            <a:r>
              <a:rPr lang="en-US" sz="2400" dirty="0" smtClean="0">
                <a:solidFill>
                  <a:srgbClr val="FFFF00"/>
                </a:solidFill>
              </a:rPr>
              <a:t>EU(G)=p/(</a:t>
            </a:r>
            <a:r>
              <a:rPr lang="en-US" sz="2400" dirty="0" err="1" smtClean="0">
                <a:solidFill>
                  <a:srgbClr val="FFFF00"/>
                </a:solidFill>
              </a:rPr>
              <a:t>p+q</a:t>
            </a:r>
            <a:r>
              <a:rPr lang="en-US" sz="2400" dirty="0" smtClean="0">
                <a:solidFill>
                  <a:srgbClr val="FFFF00"/>
                </a:solidFill>
              </a:rPr>
              <a:t>) . 1 + q/(</a:t>
            </a:r>
            <a:r>
              <a:rPr lang="en-US" sz="2400" dirty="0" err="1" smtClean="0">
                <a:solidFill>
                  <a:srgbClr val="FFFF00"/>
                </a:solidFill>
              </a:rPr>
              <a:t>p+q</a:t>
            </a:r>
            <a:r>
              <a:rPr lang="en-US" sz="2400" dirty="0" smtClean="0">
                <a:solidFill>
                  <a:srgbClr val="FFFF00"/>
                </a:solidFill>
              </a:rPr>
              <a:t>) .0 = p/(</a:t>
            </a:r>
            <a:r>
              <a:rPr lang="en-US" sz="2400" dirty="0" err="1" smtClean="0">
                <a:solidFill>
                  <a:srgbClr val="FFFF00"/>
                </a:solidFill>
              </a:rPr>
              <a:t>p+q</a:t>
            </a:r>
            <a:r>
              <a:rPr lang="en-US" sz="2400" dirty="0" smtClean="0">
                <a:solidFill>
                  <a:srgbClr val="FFFF00"/>
                </a:solidFill>
              </a:rPr>
              <a:t>)</a:t>
            </a:r>
          </a:p>
          <a:p>
            <a:r>
              <a:rPr lang="en-US" sz="2400" dirty="0" smtClean="0">
                <a:solidFill>
                  <a:srgbClr val="FFFF00"/>
                </a:solidFill>
              </a:rPr>
              <a:t>p&gt;</a:t>
            </a:r>
            <a:r>
              <a:rPr lang="en-US" sz="2400" dirty="0" err="1" smtClean="0">
                <a:solidFill>
                  <a:srgbClr val="FFFF00"/>
                </a:solidFill>
              </a:rPr>
              <a:t>q</a:t>
            </a:r>
            <a:r>
              <a:rPr lang="en-US" sz="2400" dirty="0" err="1" smtClean="0">
                <a:sym typeface="Wingdings" pitchFamily="2" charset="2"/>
              </a:rPr>
              <a:t>G</a:t>
            </a:r>
            <a:r>
              <a:rPr lang="en-US" sz="2400" dirty="0" smtClean="0">
                <a:solidFill>
                  <a:srgbClr val="FFFF00"/>
                </a:solidFill>
                <a:sym typeface="Wingdings" pitchFamily="2" charset="2"/>
              </a:rPr>
              <a:t>,  p&lt;</a:t>
            </a:r>
            <a:r>
              <a:rPr lang="en-US" sz="2400" dirty="0" err="1" smtClean="0">
                <a:solidFill>
                  <a:srgbClr val="FFFF00"/>
                </a:solidFill>
                <a:sym typeface="Wingdings" pitchFamily="2" charset="2"/>
              </a:rPr>
              <a:t>q</a:t>
            </a:r>
            <a:r>
              <a:rPr lang="en-US" sz="2400" dirty="0" err="1" smtClean="0">
                <a:sym typeface="Wingdings" pitchFamily="2" charset="2"/>
              </a:rPr>
              <a:t>F</a:t>
            </a:r>
            <a:r>
              <a:rPr lang="en-US" sz="2400" dirty="0" smtClean="0">
                <a:solidFill>
                  <a:srgbClr val="FFFF00"/>
                </a:solidFill>
                <a:sym typeface="Wingdings" pitchFamily="2" charset="2"/>
              </a:rPr>
              <a:t>, p=q </a:t>
            </a:r>
            <a:r>
              <a:rPr lang="en-US" sz="2400" dirty="0" smtClean="0">
                <a:sym typeface="Wingdings" pitchFamily="2" charset="2"/>
              </a:rPr>
              <a:t> P2 may mixes</a:t>
            </a:r>
            <a:endParaRPr lang="en-US" sz="2400" dirty="0" smtClean="0"/>
          </a:p>
        </p:txBody>
      </p:sp>
    </p:spTree>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957213" y="2881305"/>
            <a:ext cx="1716111"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30877" y="2881305"/>
            <a:ext cx="1736023"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938992"/>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a:p>
            <a:pPr marL="457200" indent="-457200">
              <a:buAutoNum type="arabicParenR"/>
            </a:pPr>
            <a:r>
              <a:rPr lang="en-US" sz="2400" dirty="0" smtClean="0">
                <a:solidFill>
                  <a:srgbClr val="FFFF00"/>
                </a:solidFill>
              </a:rPr>
              <a:t>Optimal strategy of P2</a:t>
            </a:r>
          </a:p>
          <a:p>
            <a:pPr marL="457200" indent="-457200">
              <a:buAutoNum type="arabicParenR"/>
            </a:pPr>
            <a:r>
              <a:rPr lang="en-US" sz="2400" dirty="0" smtClean="0">
                <a:solidFill>
                  <a:srgbClr val="FFFF00"/>
                </a:solidFill>
              </a:rPr>
              <a:t>Check</a:t>
            </a:r>
          </a:p>
        </p:txBody>
      </p:sp>
      <p:sp>
        <p:nvSpPr>
          <p:cNvPr id="43" name="TextBox 42"/>
          <p:cNvSpPr txBox="1"/>
          <p:nvPr/>
        </p:nvSpPr>
        <p:spPr>
          <a:xfrm>
            <a:off x="2928915" y="5327675"/>
            <a:ext cx="6215085" cy="1200329"/>
          </a:xfrm>
          <a:prstGeom prst="rect">
            <a:avLst/>
          </a:prstGeom>
          <a:noFill/>
        </p:spPr>
        <p:txBody>
          <a:bodyPr wrap="square" rtlCol="0">
            <a:spAutoFit/>
          </a:bodyPr>
          <a:lstStyle/>
          <a:p>
            <a:r>
              <a:rPr lang="en-US" sz="2400" dirty="0" smtClean="0">
                <a:solidFill>
                  <a:srgbClr val="FFFF00"/>
                </a:solidFill>
              </a:rPr>
              <a:t>p&gt;</a:t>
            </a:r>
            <a:r>
              <a:rPr lang="en-US" sz="2400" dirty="0" err="1" smtClean="0">
                <a:solidFill>
                  <a:srgbClr val="FFFF00"/>
                </a:solidFill>
              </a:rPr>
              <a:t>q</a:t>
            </a:r>
            <a:r>
              <a:rPr lang="en-US" sz="2400" dirty="0" err="1" smtClean="0">
                <a:sym typeface="Wingdings" pitchFamily="2" charset="2"/>
              </a:rPr>
              <a:t>G</a:t>
            </a:r>
            <a:r>
              <a:rPr lang="en-US" sz="2400" dirty="0" smtClean="0">
                <a:sym typeface="Wingdings" pitchFamily="2" charset="2"/>
              </a:rPr>
              <a:t>  P1 optimal strategy is D(1) or E(1)  q=1&gt;p=0  Not equilibrium</a:t>
            </a:r>
          </a:p>
          <a:p>
            <a:r>
              <a:rPr lang="en-US" sz="2400" dirty="0" smtClean="0">
                <a:sym typeface="Wingdings" pitchFamily="2" charset="2"/>
              </a:rPr>
              <a:t>	  q=p=0  Not equilibrium</a:t>
            </a:r>
            <a:endParaRPr lang="en-US" sz="2400" dirty="0" smtClean="0"/>
          </a:p>
        </p:txBody>
      </p:sp>
      <p:cxnSp>
        <p:nvCxnSpPr>
          <p:cNvPr id="46" name="Straight Arrow Connector 45"/>
          <p:cNvCxnSpPr/>
          <p:nvPr/>
        </p:nvCxnSpPr>
        <p:spPr>
          <a:xfrm rot="16200000" flipV="1">
            <a:off x="5046670" y="2990844"/>
            <a:ext cx="1862163" cy="127795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957213" y="2881305"/>
            <a:ext cx="1716111"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30877" y="2881305"/>
            <a:ext cx="1736023"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938992"/>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a:p>
            <a:pPr marL="457200" indent="-457200">
              <a:buAutoNum type="arabicParenR"/>
            </a:pPr>
            <a:r>
              <a:rPr lang="en-US" sz="2400" dirty="0" smtClean="0">
                <a:solidFill>
                  <a:srgbClr val="FFFF00"/>
                </a:solidFill>
              </a:rPr>
              <a:t>Optimal strategy of P2</a:t>
            </a:r>
          </a:p>
          <a:p>
            <a:pPr marL="457200" indent="-457200">
              <a:buAutoNum type="arabicParenR"/>
            </a:pPr>
            <a:r>
              <a:rPr lang="en-US" sz="2400" dirty="0" smtClean="0">
                <a:solidFill>
                  <a:srgbClr val="FFFF00"/>
                </a:solidFill>
              </a:rPr>
              <a:t>Check</a:t>
            </a:r>
          </a:p>
        </p:txBody>
      </p:sp>
      <p:sp>
        <p:nvSpPr>
          <p:cNvPr id="43" name="TextBox 42"/>
          <p:cNvSpPr txBox="1"/>
          <p:nvPr/>
        </p:nvSpPr>
        <p:spPr>
          <a:xfrm>
            <a:off x="2928915" y="5327675"/>
            <a:ext cx="6215085" cy="830997"/>
          </a:xfrm>
          <a:prstGeom prst="rect">
            <a:avLst/>
          </a:prstGeom>
          <a:noFill/>
        </p:spPr>
        <p:txBody>
          <a:bodyPr wrap="square" rtlCol="0">
            <a:spAutoFit/>
          </a:bodyPr>
          <a:lstStyle/>
          <a:p>
            <a:r>
              <a:rPr lang="en-US" sz="2400" dirty="0" smtClean="0">
                <a:solidFill>
                  <a:srgbClr val="FFFF00"/>
                </a:solidFill>
                <a:sym typeface="Wingdings" pitchFamily="2" charset="2"/>
              </a:rPr>
              <a:t>p&lt;</a:t>
            </a:r>
            <a:r>
              <a:rPr lang="en-US" sz="2400" dirty="0" err="1" smtClean="0">
                <a:solidFill>
                  <a:srgbClr val="FFFF00"/>
                </a:solidFill>
                <a:sym typeface="Wingdings" pitchFamily="2" charset="2"/>
              </a:rPr>
              <a:t>q</a:t>
            </a:r>
            <a:r>
              <a:rPr lang="en-US" sz="2400" dirty="0" err="1" smtClean="0">
                <a:sym typeface="Wingdings" pitchFamily="2" charset="2"/>
              </a:rPr>
              <a:t>F</a:t>
            </a:r>
            <a:r>
              <a:rPr lang="en-US" sz="2400" dirty="0" smtClean="0">
                <a:solidFill>
                  <a:srgbClr val="FFFF00"/>
                </a:solidFill>
                <a:sym typeface="Wingdings" pitchFamily="2" charset="2"/>
              </a:rPr>
              <a:t> </a:t>
            </a:r>
            <a:r>
              <a:rPr lang="en-US" sz="2400" dirty="0" smtClean="0">
                <a:sym typeface="Wingdings" pitchFamily="2" charset="2"/>
              </a:rPr>
              <a:t> P1 optimal strategy is C(1)  p=1&gt;q=0  Not equilibrium</a:t>
            </a:r>
            <a:endParaRPr lang="en-US" sz="2400" dirty="0" smtClean="0"/>
          </a:p>
        </p:txBody>
      </p:sp>
      <p:cxnSp>
        <p:nvCxnSpPr>
          <p:cNvPr id="46" name="Straight Arrow Connector 45"/>
          <p:cNvCxnSpPr/>
          <p:nvPr/>
        </p:nvCxnSpPr>
        <p:spPr>
          <a:xfrm flipV="1">
            <a:off x="519057" y="2589201"/>
            <a:ext cx="3359196" cy="3176632"/>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139778" y="3648078"/>
            <a:ext cx="839799"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2" name="TextBox 41"/>
          <p:cNvSpPr txBox="1"/>
          <p:nvPr/>
        </p:nvSpPr>
        <p:spPr>
          <a:xfrm>
            <a:off x="4170357" y="3648078"/>
            <a:ext cx="876312"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4" name="TextBox 43"/>
          <p:cNvSpPr txBox="1"/>
          <p:nvPr/>
        </p:nvSpPr>
        <p:spPr>
          <a:xfrm>
            <a:off x="3257531" y="3575052"/>
            <a:ext cx="985851" cy="523220"/>
          </a:xfrm>
          <a:prstGeom prst="rect">
            <a:avLst/>
          </a:prstGeom>
          <a:noFill/>
        </p:spPr>
        <p:txBody>
          <a:bodyPr wrap="square" rtlCol="0">
            <a:spAutoFit/>
          </a:bodyPr>
          <a:lstStyle/>
          <a:p>
            <a:r>
              <a:rPr lang="en-US" sz="2800" b="1" dirty="0" smtClean="0">
                <a:solidFill>
                  <a:srgbClr val="C00000"/>
                </a:solidFill>
              </a:rPr>
              <a:t>G(y)</a:t>
            </a:r>
            <a:endParaRPr lang="en-US" b="1" dirty="0">
              <a:solidFill>
                <a:srgbClr val="C00000"/>
              </a:solidFill>
            </a:endParaRPr>
          </a:p>
        </p:txBody>
      </p:sp>
      <p:sp>
        <p:nvSpPr>
          <p:cNvPr id="45" name="TextBox 44"/>
          <p:cNvSpPr txBox="1"/>
          <p:nvPr/>
        </p:nvSpPr>
        <p:spPr>
          <a:xfrm>
            <a:off x="6178572" y="3502026"/>
            <a:ext cx="1095390" cy="523220"/>
          </a:xfrm>
          <a:prstGeom prst="rect">
            <a:avLst/>
          </a:prstGeom>
          <a:noFill/>
        </p:spPr>
        <p:txBody>
          <a:bodyPr wrap="square" rtlCol="0">
            <a:spAutoFit/>
          </a:bodyPr>
          <a:lstStyle/>
          <a:p>
            <a:r>
              <a:rPr lang="en-US" sz="2800" b="1" dirty="0" smtClean="0">
                <a:solidFill>
                  <a:srgbClr val="C00000"/>
                </a:solidFill>
              </a:rPr>
              <a:t>G(y)</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884187" y="2881305"/>
            <a:ext cx="2409858"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67390" y="2881305"/>
            <a:ext cx="2154267"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56966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a:p>
            <a:pPr marL="457200" indent="-457200">
              <a:buAutoNum type="arabicParenR"/>
            </a:pPr>
            <a:r>
              <a:rPr lang="en-US" sz="2400" dirty="0" smtClean="0">
                <a:solidFill>
                  <a:srgbClr val="FFFF00"/>
                </a:solidFill>
              </a:rPr>
              <a:t>Optimal strategy of P2</a:t>
            </a:r>
          </a:p>
        </p:txBody>
      </p:sp>
      <p:sp>
        <p:nvSpPr>
          <p:cNvPr id="43" name="TextBox 42"/>
          <p:cNvSpPr txBox="1"/>
          <p:nvPr/>
        </p:nvSpPr>
        <p:spPr>
          <a:xfrm>
            <a:off x="2928915" y="5108599"/>
            <a:ext cx="6215085" cy="1569660"/>
          </a:xfrm>
          <a:prstGeom prst="rect">
            <a:avLst/>
          </a:prstGeom>
          <a:noFill/>
        </p:spPr>
        <p:txBody>
          <a:bodyPr wrap="square" rtlCol="0">
            <a:spAutoFit/>
          </a:bodyPr>
          <a:lstStyle/>
          <a:p>
            <a:r>
              <a:rPr lang="en-US" sz="2400" dirty="0" smtClean="0">
                <a:solidFill>
                  <a:srgbClr val="FFFF00"/>
                </a:solidFill>
                <a:sym typeface="Wingdings" pitchFamily="2" charset="2"/>
              </a:rPr>
              <a:t>p=q </a:t>
            </a:r>
            <a:r>
              <a:rPr lang="en-US" sz="2400" dirty="0" smtClean="0">
                <a:sym typeface="Wingdings" pitchFamily="2" charset="2"/>
              </a:rPr>
              <a:t> </a:t>
            </a:r>
            <a:r>
              <a:rPr lang="en-US" sz="2400" dirty="0" smtClean="0">
                <a:solidFill>
                  <a:srgbClr val="C00000"/>
                </a:solidFill>
                <a:sym typeface="Wingdings" pitchFamily="2" charset="2"/>
              </a:rPr>
              <a:t>P2 may mixes </a:t>
            </a:r>
            <a:r>
              <a:rPr lang="en-US" sz="2400" dirty="0" smtClean="0">
                <a:solidFill>
                  <a:srgbClr val="C00000"/>
                </a:solidFill>
                <a:sym typeface="Wingdings" pitchFamily="2" charset="2"/>
              </a:rPr>
              <a:t>(</a:t>
            </a:r>
            <a:r>
              <a:rPr lang="en-US" sz="2400" dirty="0" err="1" smtClean="0">
                <a:solidFill>
                  <a:srgbClr val="C00000"/>
                </a:solidFill>
                <a:sym typeface="Wingdings" pitchFamily="2" charset="2"/>
              </a:rPr>
              <a:t>x+y</a:t>
            </a:r>
            <a:r>
              <a:rPr lang="en-US" sz="2400" dirty="0" smtClean="0">
                <a:solidFill>
                  <a:srgbClr val="C00000"/>
                </a:solidFill>
                <a:sym typeface="Wingdings" pitchFamily="2" charset="2"/>
              </a:rPr>
              <a:t>=1)</a:t>
            </a:r>
            <a:r>
              <a:rPr lang="en-US" sz="2400" dirty="0" smtClean="0">
                <a:sym typeface="Wingdings" pitchFamily="2" charset="2"/>
              </a:rPr>
              <a:t> </a:t>
            </a:r>
            <a:r>
              <a:rPr lang="en-US" sz="2400" dirty="0" smtClean="0">
                <a:solidFill>
                  <a:schemeClr val="bg2">
                    <a:lumMod val="10000"/>
                  </a:schemeClr>
                </a:solidFill>
                <a:sym typeface="Wingdings" pitchFamily="2" charset="2"/>
              </a:rPr>
              <a:t>P1 EU</a:t>
            </a:r>
            <a:r>
              <a:rPr lang="en-US" sz="2400" dirty="0" smtClean="0">
                <a:sym typeface="Wingdings" pitchFamily="2" charset="2"/>
              </a:rPr>
              <a:t>:</a:t>
            </a:r>
          </a:p>
          <a:p>
            <a:r>
              <a:rPr lang="en-US" sz="2400" dirty="0" smtClean="0">
                <a:sym typeface="Wingdings" pitchFamily="2" charset="2"/>
              </a:rPr>
              <a:t>EU(C)=</a:t>
            </a:r>
            <a:r>
              <a:rPr lang="en-US" sz="2400" dirty="0" smtClean="0">
                <a:sym typeface="Wingdings" pitchFamily="2" charset="2"/>
              </a:rPr>
              <a:t>3x+0y=3x, </a:t>
            </a:r>
            <a:r>
              <a:rPr lang="en-US" sz="2400" dirty="0" smtClean="0">
                <a:sym typeface="Wingdings" pitchFamily="2" charset="2"/>
              </a:rPr>
              <a:t>EU(D)=</a:t>
            </a:r>
            <a:r>
              <a:rPr lang="en-US" sz="2400" dirty="0" smtClean="0">
                <a:sym typeface="Wingdings" pitchFamily="2" charset="2"/>
              </a:rPr>
              <a:t>1x+2y=1+y</a:t>
            </a:r>
            <a:endParaRPr lang="en-US" sz="2400" dirty="0" smtClean="0">
              <a:sym typeface="Wingdings" pitchFamily="2" charset="2"/>
            </a:endParaRPr>
          </a:p>
          <a:p>
            <a:r>
              <a:rPr lang="en-US" sz="2400" dirty="0" smtClean="0">
                <a:sym typeface="Wingdings" pitchFamily="2" charset="2"/>
              </a:rPr>
              <a:t>EU(E)=2, </a:t>
            </a:r>
            <a:r>
              <a:rPr lang="en-US" sz="2400" dirty="0" smtClean="0">
                <a:solidFill>
                  <a:srgbClr val="FFFF00"/>
                </a:solidFill>
                <a:sym typeface="Wingdings" pitchFamily="2" charset="2"/>
              </a:rPr>
              <a:t>if </a:t>
            </a:r>
            <a:r>
              <a:rPr lang="en-US" sz="2400" dirty="0" smtClean="0">
                <a:solidFill>
                  <a:srgbClr val="FFFF00"/>
                </a:solidFill>
                <a:sym typeface="Wingdings" pitchFamily="2" charset="2"/>
              </a:rPr>
              <a:t>x&gt;0,y&lt;1</a:t>
            </a:r>
            <a:r>
              <a:rPr lang="en-US" sz="2400" dirty="0" smtClean="0">
                <a:solidFill>
                  <a:srgbClr val="FFFF00"/>
                </a:solidFill>
                <a:sym typeface="Wingdings" pitchFamily="2" charset="2"/>
              </a:rPr>
              <a:t> 2&gt;1+y </a:t>
            </a:r>
            <a:r>
              <a:rPr lang="en-US" sz="2400" dirty="0" smtClean="0">
                <a:sym typeface="Wingdings" pitchFamily="2" charset="2"/>
              </a:rPr>
              <a:t> </a:t>
            </a:r>
            <a:endParaRPr lang="en-US" sz="2400" dirty="0" smtClean="0">
              <a:sym typeface="Wingdings" pitchFamily="2" charset="2"/>
            </a:endParaRPr>
          </a:p>
          <a:p>
            <a:r>
              <a:rPr lang="en-US" sz="2400" dirty="0" smtClean="0">
                <a:solidFill>
                  <a:schemeClr val="bg2">
                    <a:lumMod val="10000"/>
                  </a:schemeClr>
                </a:solidFill>
                <a:sym typeface="Wingdings" pitchFamily="2" charset="2"/>
              </a:rPr>
              <a:t>E dominates D  player 1 should not play D</a:t>
            </a:r>
            <a:endParaRPr lang="en-US" sz="2400" dirty="0" smtClean="0">
              <a:sym typeface="Wingdings" pitchFamily="2" charset="2"/>
            </a:endParaRPr>
          </a:p>
        </p:txBody>
      </p:sp>
      <p:cxnSp>
        <p:nvCxnSpPr>
          <p:cNvPr id="46" name="Straight Arrow Connector 45"/>
          <p:cNvCxnSpPr/>
          <p:nvPr/>
        </p:nvCxnSpPr>
        <p:spPr>
          <a:xfrm rot="10800000">
            <a:off x="7566066" y="2589202"/>
            <a:ext cx="1022364" cy="91282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139778" y="3648078"/>
            <a:ext cx="839799"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2" name="TextBox 41"/>
          <p:cNvSpPr txBox="1"/>
          <p:nvPr/>
        </p:nvSpPr>
        <p:spPr>
          <a:xfrm>
            <a:off x="4170357" y="3648078"/>
            <a:ext cx="876312" cy="523220"/>
          </a:xfrm>
          <a:prstGeom prst="rect">
            <a:avLst/>
          </a:prstGeom>
          <a:noFill/>
        </p:spPr>
        <p:txBody>
          <a:bodyPr wrap="square" rtlCol="0">
            <a:spAutoFit/>
          </a:bodyPr>
          <a:lstStyle/>
          <a:p>
            <a:r>
              <a:rPr lang="en-US" sz="2800" b="1" dirty="0" smtClean="0">
                <a:solidFill>
                  <a:srgbClr val="C00000"/>
                </a:solidFill>
              </a:rPr>
              <a:t>F(x)</a:t>
            </a:r>
            <a:endParaRPr lang="en-US" b="1" dirty="0">
              <a:solidFill>
                <a:srgbClr val="C00000"/>
              </a:solidFill>
            </a:endParaRPr>
          </a:p>
        </p:txBody>
      </p:sp>
      <p:sp>
        <p:nvSpPr>
          <p:cNvPr id="44" name="TextBox 43"/>
          <p:cNvSpPr txBox="1"/>
          <p:nvPr/>
        </p:nvSpPr>
        <p:spPr>
          <a:xfrm>
            <a:off x="3257531" y="3575052"/>
            <a:ext cx="985851" cy="523220"/>
          </a:xfrm>
          <a:prstGeom prst="rect">
            <a:avLst/>
          </a:prstGeom>
          <a:noFill/>
        </p:spPr>
        <p:txBody>
          <a:bodyPr wrap="square" rtlCol="0">
            <a:spAutoFit/>
          </a:bodyPr>
          <a:lstStyle/>
          <a:p>
            <a:r>
              <a:rPr lang="en-US" sz="2800" b="1" dirty="0" smtClean="0">
                <a:solidFill>
                  <a:srgbClr val="C00000"/>
                </a:solidFill>
              </a:rPr>
              <a:t>G(y)</a:t>
            </a:r>
            <a:endParaRPr lang="en-US" b="1" dirty="0">
              <a:solidFill>
                <a:srgbClr val="C00000"/>
              </a:solidFill>
            </a:endParaRPr>
          </a:p>
        </p:txBody>
      </p:sp>
      <p:sp>
        <p:nvSpPr>
          <p:cNvPr id="45" name="TextBox 44"/>
          <p:cNvSpPr txBox="1"/>
          <p:nvPr/>
        </p:nvSpPr>
        <p:spPr>
          <a:xfrm>
            <a:off x="6178572" y="3502026"/>
            <a:ext cx="1095390" cy="523220"/>
          </a:xfrm>
          <a:prstGeom prst="rect">
            <a:avLst/>
          </a:prstGeom>
          <a:noFill/>
        </p:spPr>
        <p:txBody>
          <a:bodyPr wrap="square" rtlCol="0">
            <a:spAutoFit/>
          </a:bodyPr>
          <a:lstStyle/>
          <a:p>
            <a:r>
              <a:rPr lang="en-US" sz="2800" b="1" dirty="0" smtClean="0">
                <a:solidFill>
                  <a:srgbClr val="C00000"/>
                </a:solidFill>
              </a:rPr>
              <a:t>G(y)</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884187" y="2881305"/>
            <a:ext cx="2409858" cy="523220"/>
          </a:xfrm>
          <a:prstGeom prst="rect">
            <a:avLst/>
          </a:prstGeom>
          <a:noFill/>
        </p:spPr>
        <p:txBody>
          <a:bodyPr wrap="square" rtlCol="0">
            <a:spAutoFit/>
          </a:bodyPr>
          <a:lstStyle/>
          <a:p>
            <a:r>
              <a:rPr lang="en-US" sz="2800" b="1" dirty="0" smtClean="0">
                <a:solidFill>
                  <a:srgbClr val="C00000"/>
                </a:solidFill>
              </a:rPr>
              <a:t>2[p/(</a:t>
            </a:r>
            <a:r>
              <a:rPr lang="en-US" sz="2800" b="1" dirty="0" err="1" smtClean="0">
                <a:solidFill>
                  <a:srgbClr val="C00000"/>
                </a:solidFill>
              </a:rPr>
              <a:t>p+q</a:t>
            </a:r>
            <a:r>
              <a:rPr lang="en-US" sz="2800" b="1" dirty="0" smtClean="0">
                <a:solidFill>
                  <a:srgbClr val="C00000"/>
                </a:solidFill>
              </a:rPr>
              <a:t>)</a:t>
            </a:r>
            <a:r>
              <a:rPr lang="en-US" sz="2800" b="1" dirty="0" smtClean="0">
                <a:solidFill>
                  <a:srgbClr val="C00000"/>
                </a:solidFill>
              </a:rPr>
              <a:t>]</a:t>
            </a:r>
            <a:endParaRPr lang="en-US" sz="2000" b="1" dirty="0">
              <a:solidFill>
                <a:srgbClr val="C00000"/>
              </a:solidFill>
            </a:endParaRPr>
          </a:p>
        </p:txBody>
      </p:sp>
      <p:sp>
        <p:nvSpPr>
          <p:cNvPr id="33" name="TextBox 32"/>
          <p:cNvSpPr txBox="1"/>
          <p:nvPr/>
        </p:nvSpPr>
        <p:spPr>
          <a:xfrm>
            <a:off x="5667390" y="2881305"/>
            <a:ext cx="2154267" cy="523220"/>
          </a:xfrm>
          <a:prstGeom prst="rect">
            <a:avLst/>
          </a:prstGeom>
          <a:noFill/>
        </p:spPr>
        <p:txBody>
          <a:bodyPr wrap="square" rtlCol="0">
            <a:spAutoFit/>
          </a:bodyPr>
          <a:lstStyle/>
          <a:p>
            <a:r>
              <a:rPr lang="en-US" sz="2800" b="1" dirty="0" smtClean="0">
                <a:solidFill>
                  <a:srgbClr val="C00000"/>
                </a:solidFill>
              </a:rPr>
              <a:t>2[q/(</a:t>
            </a:r>
            <a:r>
              <a:rPr lang="en-US" sz="2800" b="1" dirty="0" err="1" smtClean="0">
                <a:solidFill>
                  <a:srgbClr val="C00000"/>
                </a:solidFill>
              </a:rPr>
              <a:t>p+q</a:t>
            </a:r>
            <a:r>
              <a:rPr lang="en-US" sz="2800" b="1" dirty="0" smtClean="0">
                <a:solidFill>
                  <a:srgbClr val="C00000"/>
                </a:solidFill>
              </a:rPr>
              <a:t>)]</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D(q)</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C(p)</a:t>
            </a:r>
            <a:endParaRPr lang="en-US" b="1" dirty="0">
              <a:solidFill>
                <a:schemeClr val="bg2">
                  <a:lumMod val="25000"/>
                </a:schemeClr>
              </a:solidFill>
            </a:endParaRPr>
          </a:p>
        </p:txBody>
      </p:sp>
      <p:sp>
        <p:nvSpPr>
          <p:cNvPr id="50" name="TextBox 49"/>
          <p:cNvSpPr txBox="1"/>
          <p:nvPr/>
        </p:nvSpPr>
        <p:spPr>
          <a:xfrm>
            <a:off x="7127908" y="2187558"/>
            <a:ext cx="1497035" cy="461665"/>
          </a:xfrm>
          <a:prstGeom prst="rect">
            <a:avLst/>
          </a:prstGeom>
          <a:noFill/>
        </p:spPr>
        <p:txBody>
          <a:bodyPr wrap="square" rtlCol="0">
            <a:spAutoFit/>
          </a:bodyPr>
          <a:lstStyle/>
          <a:p>
            <a:r>
              <a:rPr lang="en-US" sz="2400" b="1" dirty="0" smtClean="0">
                <a:solidFill>
                  <a:schemeClr val="bg2">
                    <a:lumMod val="25000"/>
                  </a:schemeClr>
                </a:solidFill>
              </a:rPr>
              <a:t>E(1-p-q)</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J(1)</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K(0)</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1" y="1274733"/>
            <a:ext cx="6215086" cy="1569660"/>
          </a:xfrm>
          <a:prstGeom prst="rect">
            <a:avLst/>
          </a:prstGeom>
          <a:noFill/>
        </p:spPr>
        <p:txBody>
          <a:bodyPr wrap="square" rtlCol="0">
            <a:spAutoFit/>
          </a:bodyPr>
          <a:lstStyle/>
          <a:p>
            <a:pPr marL="457200" indent="-457200">
              <a:buAutoNum type="arabicParenR"/>
            </a:pPr>
            <a:r>
              <a:rPr lang="en-US" sz="2400" dirty="0" err="1" smtClean="0">
                <a:solidFill>
                  <a:srgbClr val="FFFF00"/>
                </a:solidFill>
              </a:rPr>
              <a:t>Subgame</a:t>
            </a:r>
            <a:r>
              <a:rPr lang="en-US" sz="2400" dirty="0" smtClean="0">
                <a:solidFill>
                  <a:srgbClr val="FFFF00"/>
                </a:solidFill>
              </a:rPr>
              <a:t> </a:t>
            </a:r>
            <a:r>
              <a:rPr lang="en-US" sz="2400" dirty="0" smtClean="0">
                <a:sym typeface="Wingdings" pitchFamily="2" charset="2"/>
              </a:rPr>
              <a:t> P1 plays J</a:t>
            </a:r>
            <a:endParaRPr lang="en-US" sz="2400" dirty="0" smtClean="0"/>
          </a:p>
          <a:p>
            <a:pPr marL="457200" indent="-457200">
              <a:buAutoNum type="arabicParenR"/>
            </a:pPr>
            <a:r>
              <a:rPr lang="en-US" sz="2400" dirty="0" smtClean="0">
                <a:solidFill>
                  <a:srgbClr val="FFFF00"/>
                </a:solidFill>
              </a:rPr>
              <a:t>Strategies of P1: J and C(p)D(q)E(1-p-q)</a:t>
            </a:r>
          </a:p>
          <a:p>
            <a:pPr marL="457200" indent="-457200">
              <a:buAutoNum type="arabicParenR"/>
            </a:pPr>
            <a:r>
              <a:rPr lang="en-US" sz="2400" dirty="0" smtClean="0">
                <a:solidFill>
                  <a:srgbClr val="FFFF00"/>
                </a:solidFill>
              </a:rPr>
              <a:t>Belief of P2</a:t>
            </a:r>
          </a:p>
          <a:p>
            <a:pPr marL="457200" indent="-457200">
              <a:buAutoNum type="arabicParenR"/>
            </a:pPr>
            <a:r>
              <a:rPr lang="en-US" sz="2400" dirty="0" smtClean="0">
                <a:solidFill>
                  <a:srgbClr val="FFFF00"/>
                </a:solidFill>
              </a:rPr>
              <a:t>Optimal strategy of P2</a:t>
            </a:r>
          </a:p>
        </p:txBody>
      </p:sp>
      <p:sp>
        <p:nvSpPr>
          <p:cNvPr id="43" name="TextBox 42"/>
          <p:cNvSpPr txBox="1"/>
          <p:nvPr/>
        </p:nvSpPr>
        <p:spPr>
          <a:xfrm>
            <a:off x="2928915" y="5108599"/>
            <a:ext cx="6215085" cy="1569660"/>
          </a:xfrm>
          <a:prstGeom prst="rect">
            <a:avLst/>
          </a:prstGeom>
          <a:noFill/>
        </p:spPr>
        <p:txBody>
          <a:bodyPr wrap="square" rtlCol="0">
            <a:spAutoFit/>
          </a:bodyPr>
          <a:lstStyle/>
          <a:p>
            <a:r>
              <a:rPr lang="en-US" sz="2400" dirty="0" smtClean="0">
                <a:solidFill>
                  <a:srgbClr val="FFFF00"/>
                </a:solidFill>
                <a:sym typeface="Wingdings" pitchFamily="2" charset="2"/>
              </a:rPr>
              <a:t>p=q </a:t>
            </a:r>
            <a:r>
              <a:rPr lang="en-US" sz="2400" dirty="0" smtClean="0">
                <a:sym typeface="Wingdings" pitchFamily="2" charset="2"/>
              </a:rPr>
              <a:t> </a:t>
            </a:r>
            <a:r>
              <a:rPr lang="en-US" sz="2400" dirty="0" smtClean="0">
                <a:solidFill>
                  <a:srgbClr val="C00000"/>
                </a:solidFill>
                <a:sym typeface="Wingdings" pitchFamily="2" charset="2"/>
              </a:rPr>
              <a:t>P2 may mixes </a:t>
            </a:r>
            <a:r>
              <a:rPr lang="en-US" sz="2400" dirty="0" smtClean="0">
                <a:solidFill>
                  <a:srgbClr val="C00000"/>
                </a:solidFill>
                <a:sym typeface="Wingdings" pitchFamily="2" charset="2"/>
              </a:rPr>
              <a:t>(</a:t>
            </a:r>
            <a:r>
              <a:rPr lang="en-US" sz="2400" dirty="0" err="1" smtClean="0">
                <a:solidFill>
                  <a:srgbClr val="C00000"/>
                </a:solidFill>
                <a:sym typeface="Wingdings" pitchFamily="2" charset="2"/>
              </a:rPr>
              <a:t>x+y</a:t>
            </a:r>
            <a:r>
              <a:rPr lang="en-US" sz="2400" dirty="0" smtClean="0">
                <a:solidFill>
                  <a:srgbClr val="C00000"/>
                </a:solidFill>
                <a:sym typeface="Wingdings" pitchFamily="2" charset="2"/>
              </a:rPr>
              <a:t>=1)</a:t>
            </a:r>
            <a:r>
              <a:rPr lang="en-US" sz="2400" dirty="0" smtClean="0">
                <a:sym typeface="Wingdings" pitchFamily="2" charset="2"/>
              </a:rPr>
              <a:t></a:t>
            </a:r>
            <a:endParaRPr lang="en-US" sz="2400" dirty="0" smtClean="0">
              <a:sym typeface="Wingdings" pitchFamily="2" charset="2"/>
            </a:endParaRPr>
          </a:p>
          <a:p>
            <a:r>
              <a:rPr lang="en-US" sz="2400" dirty="0" smtClean="0">
                <a:solidFill>
                  <a:schemeClr val="bg2">
                    <a:lumMod val="10000"/>
                  </a:schemeClr>
                </a:solidFill>
                <a:sym typeface="Wingdings" pitchFamily="2" charset="2"/>
              </a:rPr>
              <a:t>E dominates D  player 1 should not play D with positive probability </a:t>
            </a:r>
            <a:r>
              <a:rPr lang="en-US" sz="2400" dirty="0" smtClean="0">
                <a:sym typeface="Wingdings" pitchFamily="2" charset="2"/>
              </a:rPr>
              <a:t> </a:t>
            </a:r>
            <a:endParaRPr lang="en-US" sz="2400" dirty="0" smtClean="0">
              <a:solidFill>
                <a:schemeClr val="bg2">
                  <a:lumMod val="10000"/>
                </a:schemeClr>
              </a:solidFill>
              <a:sym typeface="Wingdings" pitchFamily="2" charset="2"/>
            </a:endParaRPr>
          </a:p>
          <a:p>
            <a:r>
              <a:rPr lang="en-US" sz="2400" dirty="0" smtClean="0">
                <a:sym typeface="Wingdings" pitchFamily="2" charset="2"/>
              </a:rPr>
              <a:t>p=q=0 , E(1) optimal  </a:t>
            </a:r>
            <a:r>
              <a:rPr lang="en-US" sz="2400" dirty="0" smtClean="0">
                <a:sym typeface="Wingdings" pitchFamily="2" charset="2"/>
              </a:rPr>
              <a:t>not equilibrium</a:t>
            </a:r>
          </a:p>
        </p:txBody>
      </p:sp>
      <p:cxnSp>
        <p:nvCxnSpPr>
          <p:cNvPr id="46" name="Straight Arrow Connector 45"/>
          <p:cNvCxnSpPr/>
          <p:nvPr/>
        </p:nvCxnSpPr>
        <p:spPr>
          <a:xfrm rot="10800000">
            <a:off x="7566066" y="2589202"/>
            <a:ext cx="1022364" cy="912825"/>
          </a:xfrm>
          <a:prstGeom prst="straightConnector1">
            <a:avLst/>
          </a:prstGeom>
          <a:ln w="41275">
            <a:solidFill>
              <a:srgbClr val="FFFF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kern="1200" dirty="0" smtClean="0">
                <a:solidFill>
                  <a:srgbClr val="FFFF00"/>
                </a:solidFill>
                <a:latin typeface="Arial" charset="0"/>
                <a:cs typeface="Arial" charset="0"/>
              </a:rPr>
              <a:t>Set of players</a:t>
            </a:r>
          </a:p>
          <a:p>
            <a:pPr marL="342900" lvl="1" indent="-342900">
              <a:buFontTx/>
              <a:buChar char="•"/>
            </a:pPr>
            <a:r>
              <a:rPr lang="en-US" sz="2400" kern="1200" dirty="0" smtClean="0">
                <a:solidFill>
                  <a:srgbClr val="FFFF00"/>
                </a:solidFill>
                <a:latin typeface="Arial" charset="0"/>
                <a:cs typeface="Arial" charset="0"/>
              </a:rPr>
              <a:t>Terminal histories</a:t>
            </a:r>
            <a:r>
              <a:rPr lang="en-US" sz="2400" kern="1200" dirty="0" smtClean="0">
                <a:latin typeface="Arial" charset="0"/>
                <a:cs typeface="Arial" charset="0"/>
              </a:rPr>
              <a:t>: all possible ways(sequences of actions) how we can get at some ending node in the tree diagram</a:t>
            </a:r>
          </a:p>
          <a:p>
            <a:r>
              <a:rPr lang="en-US" sz="2400" kern="1200" dirty="0" smtClean="0">
                <a:solidFill>
                  <a:srgbClr val="FFFF00"/>
                </a:solidFill>
                <a:latin typeface="Arial" charset="0"/>
                <a:cs typeface="Arial" charset="0"/>
              </a:rPr>
              <a:t>Player function: </a:t>
            </a:r>
            <a:r>
              <a:rPr lang="en-US" sz="2400" kern="1200" dirty="0" smtClean="0">
                <a:latin typeface="Arial" charset="0"/>
                <a:cs typeface="Arial" charset="0"/>
              </a:rPr>
              <a:t>function that assign to each history (not terminal history) either player or “chance” </a:t>
            </a:r>
          </a:p>
          <a:p>
            <a:r>
              <a:rPr lang="en-US" sz="2400" kern="1200" dirty="0" smtClean="0">
                <a:latin typeface="Arial" charset="0"/>
                <a:cs typeface="Arial" charset="0"/>
              </a:rPr>
              <a:t>A function that assign to each history after which it is “chance” turn a probability distribution over the actions available after that history</a:t>
            </a:r>
          </a:p>
          <a:p>
            <a:r>
              <a:rPr lang="en-US" sz="2400" kern="1200" dirty="0" smtClean="0">
                <a:solidFill>
                  <a:srgbClr val="FFFF00"/>
                </a:solidFill>
                <a:latin typeface="Arial" charset="0"/>
                <a:cs typeface="Arial" charset="0"/>
              </a:rPr>
              <a:t>Information partition </a:t>
            </a:r>
            <a:r>
              <a:rPr lang="en-US" sz="2400" kern="1200" dirty="0" smtClean="0">
                <a:latin typeface="Arial" charset="0"/>
                <a:cs typeface="Arial" charset="0"/>
              </a:rPr>
              <a:t>– division of histories (decision nodes) of the player that has the turn into information sets</a:t>
            </a:r>
          </a:p>
          <a:p>
            <a:r>
              <a:rPr lang="en-US" sz="2400" kern="1200" dirty="0" smtClean="0">
                <a:solidFill>
                  <a:srgbClr val="FFFF00"/>
                </a:solidFill>
                <a:latin typeface="Arial" charset="0"/>
                <a:cs typeface="Arial" charset="0"/>
              </a:rPr>
              <a:t>Preferences for the players</a:t>
            </a:r>
            <a:r>
              <a:rPr lang="en-US" sz="2400" kern="1200" dirty="0" smtClean="0">
                <a:latin typeface="Arial" charset="0"/>
                <a:cs typeface="Arial" charset="0"/>
              </a:rPr>
              <a:t> – preferences over the set of lotteries over terminal histories represented by the </a:t>
            </a:r>
            <a:r>
              <a:rPr lang="en-US" sz="2400" kern="1200" dirty="0" err="1" smtClean="0">
                <a:latin typeface="Arial" charset="0"/>
                <a:cs typeface="Arial" charset="0"/>
              </a:rPr>
              <a:t>vNM</a:t>
            </a:r>
            <a:r>
              <a:rPr lang="en-US" sz="2400" kern="1200" dirty="0" smtClean="0">
                <a:latin typeface="Arial" charset="0"/>
                <a:cs typeface="Arial" charset="0"/>
              </a:rPr>
              <a:t> preferences (expected utility theory)</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3600" kern="0" dirty="0" smtClean="0">
                <a:solidFill>
                  <a:schemeClr val="tx2"/>
                </a:solidFill>
              </a:rPr>
              <a:t>Dynamic games  –  </a:t>
            </a:r>
            <a:r>
              <a:rPr kumimoji="0" lang="en-US" sz="3600" b="0" i="0" u="none" strike="noStrike" kern="0" cap="none" spc="0" normalizeH="0" baseline="0" noProof="0" dirty="0" smtClean="0">
                <a:ln>
                  <a:noFill/>
                </a:ln>
                <a:solidFill>
                  <a:schemeClr val="tx2"/>
                </a:solidFill>
                <a:effectLst/>
                <a:uLnTx/>
                <a:uFillTx/>
                <a:latin typeface="+mj-lt"/>
                <a:ea typeface="+mj-ea"/>
                <a:cs typeface="+mj-cs"/>
              </a:rPr>
              <a:t>Incomplete inform.</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Example</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grpSp>
        <p:nvGrpSpPr>
          <p:cNvPr id="3" name="Group 17"/>
          <p:cNvGrpSpPr/>
          <p:nvPr/>
        </p:nvGrpSpPr>
        <p:grpSpPr>
          <a:xfrm>
            <a:off x="2600298" y="1858941"/>
            <a:ext cx="6097671"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cmpd="sng">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4" name="Group 18"/>
          <p:cNvGrpSpPr/>
          <p:nvPr/>
        </p:nvGrpSpPr>
        <p:grpSpPr>
          <a:xfrm>
            <a:off x="1468396" y="3392487"/>
            <a:ext cx="2300320" cy="1131903"/>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 name="Group 29"/>
          <p:cNvGrpSpPr/>
          <p:nvPr/>
        </p:nvGrpSpPr>
        <p:grpSpPr>
          <a:xfrm>
            <a:off x="4535487" y="3355974"/>
            <a:ext cx="2263807" cy="1131903"/>
            <a:chOff x="2892402" y="2333610"/>
            <a:chExt cx="2263807" cy="1497032"/>
          </a:xfrm>
        </p:grpSpPr>
        <p:cxnSp>
          <p:nvCxnSpPr>
            <p:cNvPr id="31" name="Straight Connector 30"/>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34" name="Straight Connector 33"/>
          <p:cNvCxnSpPr/>
          <p:nvPr/>
        </p:nvCxnSpPr>
        <p:spPr>
          <a:xfrm rot="16200000" flipH="1">
            <a:off x="4864104" y="2589201"/>
            <a:ext cx="1460520" cy="7302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190440" y="5583267"/>
            <a:ext cx="884187"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0</a:t>
            </a:r>
            <a:endParaRPr lang="en-US" sz="2400" b="1" dirty="0">
              <a:solidFill>
                <a:schemeClr val="bg2">
                  <a:lumMod val="25000"/>
                </a:schemeClr>
              </a:solidFill>
            </a:endParaRPr>
          </a:p>
        </p:txBody>
      </p:sp>
      <p:sp>
        <p:nvSpPr>
          <p:cNvPr id="36" name="TextBox 35"/>
          <p:cNvSpPr txBox="1"/>
          <p:nvPr/>
        </p:nvSpPr>
        <p:spPr>
          <a:xfrm>
            <a:off x="3586149" y="4414851"/>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1</a:t>
            </a:r>
            <a:endParaRPr lang="en-US" sz="2400" b="1" dirty="0">
              <a:solidFill>
                <a:schemeClr val="bg2">
                  <a:lumMod val="25000"/>
                </a:schemeClr>
              </a:solidFill>
            </a:endParaRPr>
          </a:p>
        </p:txBody>
      </p:sp>
      <p:sp>
        <p:nvSpPr>
          <p:cNvPr id="37" name="TextBox 36"/>
          <p:cNvSpPr txBox="1"/>
          <p:nvPr/>
        </p:nvSpPr>
        <p:spPr>
          <a:xfrm>
            <a:off x="4316409" y="4414851"/>
            <a:ext cx="985851"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39" name="TextBox 38"/>
          <p:cNvSpPr txBox="1"/>
          <p:nvPr/>
        </p:nvSpPr>
        <p:spPr>
          <a:xfrm>
            <a:off x="6580215" y="4378338"/>
            <a:ext cx="949338"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0" name="TextBox 39"/>
          <p:cNvSpPr txBox="1"/>
          <p:nvPr/>
        </p:nvSpPr>
        <p:spPr>
          <a:xfrm>
            <a:off x="8551917" y="3282948"/>
            <a:ext cx="592083"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0</a:t>
            </a:r>
            <a:endParaRPr lang="en-US" sz="2400" b="1" dirty="0">
              <a:solidFill>
                <a:schemeClr val="bg2">
                  <a:lumMod val="25000"/>
                </a:schemeClr>
              </a:solidFill>
            </a:endParaRPr>
          </a:p>
        </p:txBody>
      </p:sp>
      <p:sp>
        <p:nvSpPr>
          <p:cNvPr id="41" name="TextBox 40"/>
          <p:cNvSpPr txBox="1"/>
          <p:nvPr/>
        </p:nvSpPr>
        <p:spPr>
          <a:xfrm>
            <a:off x="1541421"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2" name="TextBox 41"/>
          <p:cNvSpPr txBox="1"/>
          <p:nvPr/>
        </p:nvSpPr>
        <p:spPr>
          <a:xfrm>
            <a:off x="4608513" y="3648078"/>
            <a:ext cx="438156" cy="523220"/>
          </a:xfrm>
          <a:prstGeom prst="rect">
            <a:avLst/>
          </a:prstGeom>
          <a:noFill/>
        </p:spPr>
        <p:txBody>
          <a:bodyPr wrap="square" rtlCol="0">
            <a:spAutoFit/>
          </a:bodyPr>
          <a:lstStyle/>
          <a:p>
            <a:r>
              <a:rPr lang="en-US" sz="2800" b="1" dirty="0" smtClean="0">
                <a:solidFill>
                  <a:srgbClr val="C00000"/>
                </a:solidFill>
              </a:rPr>
              <a:t>F</a:t>
            </a:r>
            <a:endParaRPr lang="en-US" b="1" dirty="0">
              <a:solidFill>
                <a:srgbClr val="C00000"/>
              </a:solidFill>
            </a:endParaRPr>
          </a:p>
        </p:txBody>
      </p:sp>
      <p:sp>
        <p:nvSpPr>
          <p:cNvPr id="44" name="TextBox 43"/>
          <p:cNvSpPr txBox="1"/>
          <p:nvPr/>
        </p:nvSpPr>
        <p:spPr>
          <a:xfrm>
            <a:off x="3257532" y="3575052"/>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45" name="TextBox 44"/>
          <p:cNvSpPr txBox="1"/>
          <p:nvPr/>
        </p:nvSpPr>
        <p:spPr>
          <a:xfrm>
            <a:off x="6178572" y="3502026"/>
            <a:ext cx="438156" cy="523220"/>
          </a:xfrm>
          <a:prstGeom prst="rect">
            <a:avLst/>
          </a:prstGeom>
          <a:noFill/>
        </p:spPr>
        <p:txBody>
          <a:bodyPr wrap="square" rtlCol="0">
            <a:spAutoFit/>
          </a:bodyPr>
          <a:lstStyle/>
          <a:p>
            <a:r>
              <a:rPr lang="en-US" sz="2800" b="1" dirty="0" smtClean="0">
                <a:solidFill>
                  <a:srgbClr val="C00000"/>
                </a:solidFill>
              </a:rPr>
              <a:t>G</a:t>
            </a:r>
            <a:endParaRPr lang="en-US" b="1" dirty="0">
              <a:solidFill>
                <a:srgbClr val="C00000"/>
              </a:solidFill>
            </a:endParaRPr>
          </a:p>
        </p:txBody>
      </p:sp>
      <p:sp>
        <p:nvSpPr>
          <p:cNvPr id="29" name="TextBox 28"/>
          <p:cNvSpPr txBox="1"/>
          <p:nvPr/>
        </p:nvSpPr>
        <p:spPr>
          <a:xfrm>
            <a:off x="5302260" y="1311246"/>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30" name="TextBox 29"/>
          <p:cNvSpPr txBox="1"/>
          <p:nvPr/>
        </p:nvSpPr>
        <p:spPr>
          <a:xfrm>
            <a:off x="1797012" y="2844792"/>
            <a:ext cx="985851"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33" name="TextBox 32"/>
          <p:cNvSpPr txBox="1"/>
          <p:nvPr/>
        </p:nvSpPr>
        <p:spPr>
          <a:xfrm>
            <a:off x="4572000" y="2881305"/>
            <a:ext cx="969250" cy="523220"/>
          </a:xfrm>
          <a:prstGeom prst="rect">
            <a:avLst/>
          </a:prstGeom>
          <a:noFill/>
        </p:spPr>
        <p:txBody>
          <a:bodyPr wrap="square" rtlCol="0">
            <a:spAutoFit/>
          </a:bodyPr>
          <a:lstStyle/>
          <a:p>
            <a:r>
              <a:rPr lang="en-US" sz="2800" b="1" dirty="0" smtClean="0">
                <a:solidFill>
                  <a:srgbClr val="C00000"/>
                </a:solidFill>
              </a:rPr>
              <a:t>2</a:t>
            </a:r>
            <a:endParaRPr lang="en-US" sz="2000" b="1" dirty="0">
              <a:solidFill>
                <a:srgbClr val="C00000"/>
              </a:solidFill>
            </a:endParaRPr>
          </a:p>
        </p:txBody>
      </p:sp>
      <p:sp>
        <p:nvSpPr>
          <p:cNvPr id="48" name="TextBox 47"/>
          <p:cNvSpPr txBox="1"/>
          <p:nvPr/>
        </p:nvSpPr>
        <p:spPr>
          <a:xfrm>
            <a:off x="4864104" y="2260584"/>
            <a:ext cx="949338" cy="461665"/>
          </a:xfrm>
          <a:prstGeom prst="rect">
            <a:avLst/>
          </a:prstGeom>
          <a:noFill/>
        </p:spPr>
        <p:txBody>
          <a:bodyPr wrap="square" rtlCol="0">
            <a:spAutoFit/>
          </a:bodyPr>
          <a:lstStyle/>
          <a:p>
            <a:r>
              <a:rPr lang="en-US" sz="2400" b="1" dirty="0" smtClean="0">
                <a:solidFill>
                  <a:schemeClr val="bg2">
                    <a:lumMod val="25000"/>
                  </a:schemeClr>
                </a:solidFill>
              </a:rPr>
              <a:t>D</a:t>
            </a:r>
            <a:endParaRPr lang="en-US" b="1" dirty="0">
              <a:solidFill>
                <a:schemeClr val="bg2">
                  <a:lumMod val="25000"/>
                </a:schemeClr>
              </a:solidFill>
            </a:endParaRPr>
          </a:p>
        </p:txBody>
      </p:sp>
      <p:sp>
        <p:nvSpPr>
          <p:cNvPr id="49" name="TextBox 48"/>
          <p:cNvSpPr txBox="1"/>
          <p:nvPr/>
        </p:nvSpPr>
        <p:spPr>
          <a:xfrm>
            <a:off x="3476610" y="2114533"/>
            <a:ext cx="876312" cy="461665"/>
          </a:xfrm>
          <a:prstGeom prst="rect">
            <a:avLst/>
          </a:prstGeom>
          <a:noFill/>
        </p:spPr>
        <p:txBody>
          <a:bodyPr wrap="square" rtlCol="0">
            <a:spAutoFit/>
          </a:bodyPr>
          <a:lstStyle/>
          <a:p>
            <a:r>
              <a:rPr lang="en-US" sz="2400" b="1" dirty="0" smtClean="0">
                <a:solidFill>
                  <a:schemeClr val="bg2">
                    <a:lumMod val="25000"/>
                  </a:schemeClr>
                </a:solidFill>
              </a:rPr>
              <a:t>C</a:t>
            </a:r>
            <a:endParaRPr lang="en-US" b="1" dirty="0">
              <a:solidFill>
                <a:schemeClr val="bg2">
                  <a:lumMod val="25000"/>
                </a:schemeClr>
              </a:solidFill>
            </a:endParaRPr>
          </a:p>
        </p:txBody>
      </p:sp>
      <p:sp>
        <p:nvSpPr>
          <p:cNvPr id="50" name="TextBox 49"/>
          <p:cNvSpPr txBox="1"/>
          <p:nvPr/>
        </p:nvSpPr>
        <p:spPr>
          <a:xfrm>
            <a:off x="7127909" y="2187558"/>
            <a:ext cx="912826" cy="461665"/>
          </a:xfrm>
          <a:prstGeom prst="rect">
            <a:avLst/>
          </a:prstGeom>
          <a:noFill/>
        </p:spPr>
        <p:txBody>
          <a:bodyPr wrap="square" rtlCol="0">
            <a:spAutoFit/>
          </a:bodyPr>
          <a:lstStyle/>
          <a:p>
            <a:r>
              <a:rPr lang="en-US" sz="2400" b="1" dirty="0" smtClean="0">
                <a:solidFill>
                  <a:schemeClr val="bg2">
                    <a:lumMod val="25000"/>
                  </a:schemeClr>
                </a:solidFill>
              </a:rPr>
              <a:t>E</a:t>
            </a:r>
            <a:endParaRPr lang="en-US" b="1" dirty="0">
              <a:solidFill>
                <a:schemeClr val="bg2">
                  <a:lumMod val="25000"/>
                </a:schemeClr>
              </a:solidFill>
            </a:endParaRPr>
          </a:p>
        </p:txBody>
      </p:sp>
      <p:grpSp>
        <p:nvGrpSpPr>
          <p:cNvPr id="7" name="Group 18"/>
          <p:cNvGrpSpPr/>
          <p:nvPr/>
        </p:nvGrpSpPr>
        <p:grpSpPr>
          <a:xfrm>
            <a:off x="373005" y="4524390"/>
            <a:ext cx="2300320" cy="1131903"/>
            <a:chOff x="2892402" y="2333610"/>
            <a:chExt cx="2263807" cy="1497032"/>
          </a:xfrm>
        </p:grpSpPr>
        <p:cxnSp>
          <p:nvCxnSpPr>
            <p:cNvPr id="53" name="Straight Connector 52"/>
            <p:cNvCxnSpPr/>
            <p:nvPr/>
          </p:nvCxnSpPr>
          <p:spPr>
            <a:xfrm rot="5400000">
              <a:off x="2691581" y="2534431"/>
              <a:ext cx="1497032" cy="1095390"/>
            </a:xfrm>
            <a:prstGeom prst="line">
              <a:avLst/>
            </a:prstGeom>
            <a:ln w="114300" cmpd="tri">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3859997" y="2461406"/>
              <a:ext cx="1424007" cy="1168416"/>
            </a:xfrm>
            <a:prstGeom prst="line">
              <a:avLst/>
            </a:prstGeom>
            <a:ln w="508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1066752" y="3976695"/>
            <a:ext cx="385042" cy="523220"/>
          </a:xfrm>
          <a:prstGeom prst="rect">
            <a:avLst/>
          </a:prstGeom>
          <a:noFill/>
        </p:spPr>
        <p:txBody>
          <a:bodyPr wrap="none" rtlCol="0">
            <a:spAutoFit/>
          </a:bodyPr>
          <a:lstStyle/>
          <a:p>
            <a:r>
              <a:rPr lang="en-US" sz="2800" b="1" dirty="0" smtClean="0">
                <a:solidFill>
                  <a:schemeClr val="bg2">
                    <a:lumMod val="25000"/>
                  </a:schemeClr>
                </a:solidFill>
              </a:rPr>
              <a:t>1</a:t>
            </a:r>
            <a:endParaRPr lang="en-US" sz="2000" b="1" dirty="0">
              <a:solidFill>
                <a:schemeClr val="bg2">
                  <a:lumMod val="25000"/>
                </a:schemeClr>
              </a:solidFill>
            </a:endParaRPr>
          </a:p>
        </p:txBody>
      </p:sp>
      <p:sp>
        <p:nvSpPr>
          <p:cNvPr id="56" name="TextBox 55"/>
          <p:cNvSpPr txBox="1"/>
          <p:nvPr/>
        </p:nvSpPr>
        <p:spPr>
          <a:xfrm>
            <a:off x="2527272" y="5546754"/>
            <a:ext cx="884187"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3</a:t>
            </a:r>
            <a:endParaRPr lang="en-US" sz="2400" b="1" dirty="0">
              <a:solidFill>
                <a:schemeClr val="bg2">
                  <a:lumMod val="25000"/>
                </a:schemeClr>
              </a:solidFill>
            </a:endParaRPr>
          </a:p>
        </p:txBody>
      </p:sp>
      <p:sp>
        <p:nvSpPr>
          <p:cNvPr id="57" name="TextBox 56"/>
          <p:cNvSpPr txBox="1"/>
          <p:nvPr/>
        </p:nvSpPr>
        <p:spPr>
          <a:xfrm>
            <a:off x="190440" y="4743468"/>
            <a:ext cx="876312" cy="461665"/>
          </a:xfrm>
          <a:prstGeom prst="rect">
            <a:avLst/>
          </a:prstGeom>
          <a:noFill/>
        </p:spPr>
        <p:txBody>
          <a:bodyPr wrap="square" rtlCol="0">
            <a:spAutoFit/>
          </a:bodyPr>
          <a:lstStyle/>
          <a:p>
            <a:r>
              <a:rPr lang="en-US" sz="2400" b="1" dirty="0" smtClean="0">
                <a:solidFill>
                  <a:schemeClr val="bg2">
                    <a:lumMod val="25000"/>
                  </a:schemeClr>
                </a:solidFill>
              </a:rPr>
              <a:t>J</a:t>
            </a:r>
            <a:endParaRPr lang="en-US" b="1" dirty="0">
              <a:solidFill>
                <a:schemeClr val="bg2">
                  <a:lumMod val="25000"/>
                </a:schemeClr>
              </a:solidFill>
            </a:endParaRPr>
          </a:p>
        </p:txBody>
      </p:sp>
      <p:sp>
        <p:nvSpPr>
          <p:cNvPr id="58" name="TextBox 57"/>
          <p:cNvSpPr txBox="1"/>
          <p:nvPr/>
        </p:nvSpPr>
        <p:spPr>
          <a:xfrm>
            <a:off x="2125628" y="4743468"/>
            <a:ext cx="985851" cy="461665"/>
          </a:xfrm>
          <a:prstGeom prst="rect">
            <a:avLst/>
          </a:prstGeom>
          <a:noFill/>
        </p:spPr>
        <p:txBody>
          <a:bodyPr wrap="square" rtlCol="0">
            <a:spAutoFit/>
          </a:bodyPr>
          <a:lstStyle/>
          <a:p>
            <a:r>
              <a:rPr lang="en-US" sz="2400" b="1" dirty="0" smtClean="0">
                <a:solidFill>
                  <a:schemeClr val="bg2">
                    <a:lumMod val="25000"/>
                  </a:schemeClr>
                </a:solidFill>
              </a:rPr>
              <a:t>K</a:t>
            </a:r>
            <a:endParaRPr lang="en-US" b="1" dirty="0">
              <a:solidFill>
                <a:schemeClr val="bg2">
                  <a:lumMod val="25000"/>
                </a:schemeClr>
              </a:solidFill>
            </a:endParaRPr>
          </a:p>
        </p:txBody>
      </p:sp>
      <p:cxnSp>
        <p:nvCxnSpPr>
          <p:cNvPr id="61" name="Straight Connector 60"/>
          <p:cNvCxnSpPr/>
          <p:nvPr/>
        </p:nvCxnSpPr>
        <p:spPr>
          <a:xfrm>
            <a:off x="2600298" y="3355974"/>
            <a:ext cx="3030579" cy="0"/>
          </a:xfrm>
          <a:prstGeom prst="line">
            <a:avLst/>
          </a:prstGeom>
          <a:ln w="444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0" y="1274733"/>
            <a:ext cx="7237449" cy="1938992"/>
          </a:xfrm>
          <a:prstGeom prst="rect">
            <a:avLst/>
          </a:prstGeom>
          <a:noFill/>
        </p:spPr>
        <p:txBody>
          <a:bodyPr wrap="square" rtlCol="0">
            <a:spAutoFit/>
          </a:bodyPr>
          <a:lstStyle/>
          <a:p>
            <a:pPr marL="457200" indent="-457200"/>
            <a:r>
              <a:rPr lang="en-US" sz="2400" dirty="0" smtClean="0">
                <a:solidFill>
                  <a:srgbClr val="FFFF00"/>
                </a:solidFill>
              </a:rPr>
              <a:t>The game has weak sequential </a:t>
            </a:r>
            <a:r>
              <a:rPr lang="en-US" sz="2400" dirty="0" err="1" smtClean="0">
                <a:solidFill>
                  <a:srgbClr val="FFFF00"/>
                </a:solidFill>
              </a:rPr>
              <a:t>equilibra</a:t>
            </a:r>
            <a:r>
              <a:rPr lang="en-US" sz="2400" dirty="0" smtClean="0">
                <a:solidFill>
                  <a:srgbClr val="FFFF00"/>
                </a:solidFill>
              </a:rPr>
              <a:t>:</a:t>
            </a:r>
          </a:p>
          <a:p>
            <a:pPr marL="457200" indent="-457200"/>
            <a:r>
              <a:rPr lang="en-US" sz="2400" dirty="0" smtClean="0"/>
              <a:t>{P1 – E and J, P2 chooses F </a:t>
            </a:r>
          </a:p>
          <a:p>
            <a:pPr marL="457200" indent="-457200"/>
            <a:r>
              <a:rPr lang="en-US" sz="2400" dirty="0" smtClean="0"/>
              <a:t>with p&lt;2/3, P2 believes </a:t>
            </a:r>
          </a:p>
          <a:p>
            <a:pPr marL="457200" indent="-457200"/>
            <a:r>
              <a:rPr lang="en-US" sz="2400" dirty="0" smtClean="0"/>
              <a:t>that history C occurs </a:t>
            </a:r>
          </a:p>
          <a:p>
            <a:pPr marL="457200" indent="-457200"/>
            <a:r>
              <a:rPr lang="en-US" sz="2400" dirty="0" smtClean="0"/>
              <a:t>with probability .5}</a:t>
            </a:r>
          </a:p>
        </p:txBody>
      </p:sp>
      <p:sp>
        <p:nvSpPr>
          <p:cNvPr id="38" name="Rectangle 37"/>
          <p:cNvSpPr/>
          <p:nvPr/>
        </p:nvSpPr>
        <p:spPr>
          <a:xfrm>
            <a:off x="3221018" y="5181624"/>
            <a:ext cx="5922981" cy="830997"/>
          </a:xfrm>
          <a:prstGeom prst="rect">
            <a:avLst/>
          </a:prstGeom>
        </p:spPr>
        <p:txBody>
          <a:bodyPr wrap="square">
            <a:spAutoFit/>
          </a:bodyPr>
          <a:lstStyle/>
          <a:p>
            <a:pPr marL="457200" indent="-457200"/>
            <a:r>
              <a:rPr lang="en-US" sz="2400" dirty="0" smtClean="0"/>
              <a:t>{P1 – E and J, P2 chooses G, P2 believes </a:t>
            </a:r>
          </a:p>
          <a:p>
            <a:pPr marL="457200" indent="-457200"/>
            <a:r>
              <a:rPr lang="en-US" sz="2400" dirty="0" smtClean="0"/>
              <a:t>that history C occurs with probability p&gt;.5}</a:t>
            </a:r>
          </a:p>
        </p:txBody>
      </p:sp>
    </p:spTree>
  </p:cSld>
  <p:clrMapOvr>
    <a:masterClrMapping/>
  </p:clrMapOvr>
  <p:transition>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457200" y="1484313"/>
            <a:ext cx="8686800" cy="4608512"/>
          </a:xfrm>
        </p:spPr>
        <p:txBody>
          <a:bodyPr/>
          <a:lstStyle/>
          <a:p>
            <a:r>
              <a:rPr lang="en-US" kern="1200" dirty="0" smtClean="0">
                <a:latin typeface="Arial" charset="0"/>
                <a:cs typeface="Arial" charset="0"/>
              </a:rPr>
              <a:t>Dynamic games with incomplete information</a:t>
            </a:r>
          </a:p>
          <a:p>
            <a:r>
              <a:rPr lang="en-US" kern="1200" dirty="0" smtClean="0">
                <a:latin typeface="Arial" charset="0"/>
                <a:cs typeface="Arial" charset="0"/>
              </a:rPr>
              <a:t>Weak sequential equilibrium</a:t>
            </a:r>
          </a:p>
          <a:p>
            <a:pPr>
              <a:buNone/>
            </a:pPr>
            <a:r>
              <a:rPr lang="en-US" kern="1200" dirty="0" smtClean="0">
                <a:latin typeface="Arial" charset="0"/>
                <a:cs typeface="Arial" charset="0"/>
              </a:rPr>
              <a:t>(in our simple cases coincides with perfect Bayesian equilibrium in Gibbons)</a:t>
            </a:r>
          </a:p>
          <a:p>
            <a:endParaRPr lang="en-US" kern="1200" dirty="0" smtClean="0">
              <a:latin typeface="Arial" charset="0"/>
              <a:cs typeface="Arial" charset="0"/>
            </a:endParaRPr>
          </a:p>
          <a:p>
            <a:r>
              <a:rPr lang="en-US" kern="1200" dirty="0" smtClean="0">
                <a:latin typeface="Arial" charset="0"/>
                <a:cs typeface="Arial" charset="0"/>
              </a:rPr>
              <a:t>Gibbons 2.4.A, 4; Osborne 10</a:t>
            </a:r>
          </a:p>
          <a:p>
            <a:endParaRPr lang="en-US" kern="1200" dirty="0" smtClean="0">
              <a:latin typeface="Arial" charset="0"/>
              <a:cs typeface="Arial" charset="0"/>
            </a:endParaRPr>
          </a:p>
          <a:p>
            <a:pPr>
              <a:buNone/>
            </a:pPr>
            <a:r>
              <a:rPr lang="en-US" kern="1200" dirty="0" smtClean="0">
                <a:latin typeface="Arial" charset="0"/>
                <a:cs typeface="Arial" charset="0"/>
              </a:rPr>
              <a:t>NEXT WEEK:</a:t>
            </a:r>
          </a:p>
          <a:p>
            <a:pPr>
              <a:buNone/>
            </a:pPr>
            <a:r>
              <a:rPr lang="en-US" kern="1200" dirty="0" smtClean="0">
                <a:latin typeface="Arial" charset="0"/>
                <a:cs typeface="Arial" charset="0"/>
              </a:rPr>
              <a:t> 	weak sequential </a:t>
            </a:r>
            <a:r>
              <a:rPr lang="en-US" kern="1200" dirty="0" err="1" smtClean="0">
                <a:latin typeface="Arial" charset="0"/>
                <a:cs typeface="Arial" charset="0"/>
              </a:rPr>
              <a:t>equilibrium,Signaling</a:t>
            </a:r>
            <a:r>
              <a:rPr lang="en-US" kern="1200" dirty="0" smtClean="0">
                <a:latin typeface="Arial" charset="0"/>
                <a:cs typeface="Arial" charset="0"/>
              </a:rPr>
              <a:t> games</a:t>
            </a:r>
            <a:endParaRPr lang="en-US" sz="4800" kern="1200" dirty="0" smtClean="0">
              <a:latin typeface="Arial" charset="0"/>
              <a:cs typeface="Arial" charset="0"/>
            </a:endParaRPr>
          </a:p>
          <a:p>
            <a:pPr lvl="1"/>
            <a:endParaRPr lang="en-US" sz="2400" kern="1200" dirty="0" smtClean="0">
              <a:latin typeface="Arial" charset="0"/>
              <a:cs typeface="Arial" charset="0"/>
            </a:endParaRPr>
          </a:p>
          <a:p>
            <a:pPr lvl="1"/>
            <a:endParaRPr lang="en-US" sz="2400" dirty="0" smtClean="0"/>
          </a:p>
          <a:p>
            <a:pPr lvl="1">
              <a:buNone/>
            </a:pPr>
            <a:r>
              <a:rPr lang="en-US" i="1" kern="1200" dirty="0" smtClean="0">
                <a:latin typeface="Arial" charset="0"/>
                <a:cs typeface="Arial" charset="0"/>
              </a:rPr>
              <a:t> </a:t>
            </a:r>
            <a:endParaRPr lang="en-US" baseline="-25000" dirty="0">
              <a:solidFill>
                <a:srgbClr val="FFFF00"/>
              </a:solidFill>
            </a:endParaRP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274733"/>
            <a:ext cx="9144000" cy="4608512"/>
          </a:xfrm>
        </p:spPr>
        <p:txBody>
          <a:bodyPr/>
          <a:lstStyle/>
          <a:p>
            <a:r>
              <a:rPr lang="en-US" sz="2400" kern="1200" dirty="0" smtClean="0">
                <a:solidFill>
                  <a:srgbClr val="FFFF00"/>
                </a:solidFill>
                <a:latin typeface="Arial" charset="0"/>
                <a:cs typeface="Arial" charset="0"/>
              </a:rPr>
              <a:t>Set of players: </a:t>
            </a:r>
            <a:r>
              <a:rPr lang="en-US" sz="2400" kern="1200" dirty="0" smtClean="0">
                <a:latin typeface="Arial" charset="0"/>
                <a:cs typeface="Arial" charset="0"/>
              </a:rPr>
              <a:t>person 1, person 2</a:t>
            </a:r>
            <a:endParaRPr lang="en-US" sz="2400" kern="1200" dirty="0" smtClean="0">
              <a:solidFill>
                <a:srgbClr val="FFFF00"/>
              </a:solidFill>
              <a:latin typeface="Arial" charset="0"/>
              <a:cs typeface="Arial" charset="0"/>
            </a:endParaRPr>
          </a:p>
          <a:p>
            <a:pPr marL="342900" lvl="1" indent="-342900">
              <a:buFontTx/>
              <a:buChar char="•"/>
            </a:pPr>
            <a:r>
              <a:rPr lang="en-US" sz="2400" kern="1200" dirty="0" smtClean="0">
                <a:solidFill>
                  <a:srgbClr val="FFFF00"/>
                </a:solidFill>
                <a:latin typeface="Arial" charset="0"/>
                <a:cs typeface="Arial" charset="0"/>
              </a:rPr>
              <a:t>Terminal histories</a:t>
            </a:r>
            <a:r>
              <a:rPr lang="en-US" sz="2400" kern="1200" dirty="0" smtClean="0">
                <a:latin typeface="Arial" charset="0"/>
                <a:cs typeface="Arial" charset="0"/>
              </a:rPr>
              <a:t>: {B,B}, {B,S}, {S,B}, {S,S}</a:t>
            </a:r>
          </a:p>
          <a:p>
            <a:r>
              <a:rPr lang="en-US" sz="2400" kern="1200" dirty="0" smtClean="0">
                <a:solidFill>
                  <a:srgbClr val="FFFF00"/>
                </a:solidFill>
                <a:latin typeface="Arial" charset="0"/>
                <a:cs typeface="Arial" charset="0"/>
              </a:rPr>
              <a:t>Player function: </a:t>
            </a:r>
            <a:r>
              <a:rPr lang="en-US" sz="2400" kern="1200" dirty="0" smtClean="0">
                <a:latin typeface="Arial" charset="0"/>
                <a:cs typeface="Arial" charset="0"/>
              </a:rPr>
              <a:t>P(ø)=1; P(B)=2, P(S)=2</a:t>
            </a:r>
            <a:endParaRPr lang="en-US" sz="2400" kern="1200" dirty="0" smtClean="0">
              <a:solidFill>
                <a:srgbClr val="FFFF00"/>
              </a:solidFill>
              <a:latin typeface="Arial" charset="0"/>
              <a:cs typeface="Arial" charset="0"/>
            </a:endParaRPr>
          </a:p>
          <a:p>
            <a:r>
              <a:rPr lang="en-US" sz="2400" kern="1200" dirty="0" smtClean="0">
                <a:latin typeface="Arial" charset="0"/>
                <a:cs typeface="Arial" charset="0"/>
              </a:rPr>
              <a:t>“Chance” - None</a:t>
            </a:r>
          </a:p>
          <a:p>
            <a:r>
              <a:rPr lang="en-US" sz="2400" kern="1200" dirty="0" smtClean="0">
                <a:solidFill>
                  <a:srgbClr val="FFFF00"/>
                </a:solidFill>
                <a:latin typeface="Arial" charset="0"/>
                <a:cs typeface="Arial" charset="0"/>
              </a:rPr>
              <a:t>Information partition </a:t>
            </a:r>
            <a:r>
              <a:rPr lang="en-US" sz="2400" kern="1200" dirty="0" smtClean="0">
                <a:latin typeface="Arial" charset="0"/>
                <a:cs typeface="Arial" charset="0"/>
              </a:rPr>
              <a:t>– Player 1’s information partition contains one information set – {ø}, Player 2’s information partition contains also one information set – {B,S}.</a:t>
            </a:r>
          </a:p>
          <a:p>
            <a:r>
              <a:rPr lang="en-US" sz="2400" kern="1200" dirty="0" smtClean="0">
                <a:latin typeface="Arial" charset="0"/>
                <a:cs typeface="Arial" charset="0"/>
              </a:rPr>
              <a:t>(in the case of perfect information, P2’s information partition contains two information sets – {B}, {S}) </a:t>
            </a:r>
          </a:p>
          <a:p>
            <a:r>
              <a:rPr lang="en-US" sz="2400" kern="1200" dirty="0" smtClean="0">
                <a:solidFill>
                  <a:srgbClr val="FFFF00"/>
                </a:solidFill>
                <a:latin typeface="Arial" charset="0"/>
                <a:cs typeface="Arial" charset="0"/>
              </a:rPr>
              <a:t>Preferences for the players</a:t>
            </a:r>
            <a:r>
              <a:rPr lang="en-US" sz="2400" kern="1200" dirty="0" smtClean="0">
                <a:latin typeface="Arial" charset="0"/>
                <a:cs typeface="Arial" charset="0"/>
              </a:rPr>
              <a:t> – represented by utility function (payoffs)</a:t>
            </a:r>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6" name="Title 1"/>
          <p:cNvSpPr txBox="1">
            <a:spLocks/>
          </p:cNvSpPr>
          <p:nvPr/>
        </p:nvSpPr>
        <p:spPr bwMode="auto">
          <a:xfrm>
            <a:off x="446031" y="252369"/>
            <a:ext cx="8291513" cy="7207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eaLnBrk="0" hangingPunct="0"/>
            <a:r>
              <a:rPr lang="en-US" sz="3600" kern="0" dirty="0" smtClean="0">
                <a:solidFill>
                  <a:schemeClr val="tx2"/>
                </a:solidFill>
              </a:rPr>
              <a:t>Dynamic games  –  </a:t>
            </a:r>
            <a:r>
              <a:rPr kumimoji="0" lang="en-US" sz="3600" b="0" i="0" u="none" strike="noStrike" kern="0" cap="none" spc="0" normalizeH="0" baseline="0" noProof="0" dirty="0" smtClean="0">
                <a:ln>
                  <a:noFill/>
                </a:ln>
                <a:solidFill>
                  <a:schemeClr val="tx2"/>
                </a:solidFill>
                <a:effectLst/>
                <a:uLnTx/>
                <a:uFillTx/>
                <a:latin typeface="+mj-lt"/>
                <a:ea typeface="+mj-ea"/>
                <a:cs typeface="+mj-cs"/>
              </a:rPr>
              <a:t>Incomplete inform.</a:t>
            </a: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350"/>
            <a:ext cx="8459847" cy="720725"/>
          </a:xfrm>
        </p:spPr>
        <p:txBody>
          <a:bodyPr/>
          <a:lstStyle/>
          <a:p>
            <a:r>
              <a:rPr lang="en-US" dirty="0" smtClean="0"/>
              <a:t>Example 1</a:t>
            </a:r>
            <a:endParaRPr lang="en-US" dirty="0"/>
          </a:p>
        </p:txBody>
      </p:sp>
      <p:sp>
        <p:nvSpPr>
          <p:cNvPr id="5" name="Rectangle 4"/>
          <p:cNvSpPr/>
          <p:nvPr/>
        </p:nvSpPr>
        <p:spPr>
          <a:xfrm>
            <a:off x="6762780" y="6550223"/>
            <a:ext cx="2381220" cy="307777"/>
          </a:xfrm>
          <a:prstGeom prst="rect">
            <a:avLst/>
          </a:prstGeom>
        </p:spPr>
        <p:txBody>
          <a:bodyPr wrap="square" anchor="b">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400" dirty="0" smtClean="0">
                <a:solidFill>
                  <a:schemeClr val="bg2">
                    <a:lumMod val="25000"/>
                  </a:schemeClr>
                </a:solidFill>
              </a:rPr>
              <a:t>GAME THEORY 2009/2010</a:t>
            </a:r>
            <a:endParaRPr lang="en-US" sz="1400" dirty="0">
              <a:solidFill>
                <a:schemeClr val="bg2">
                  <a:lumMod val="25000"/>
                </a:schemeClr>
              </a:solidFill>
            </a:endParaRPr>
          </a:p>
        </p:txBody>
      </p:sp>
      <p:sp>
        <p:nvSpPr>
          <p:cNvPr id="13" name="TextBox 12"/>
          <p:cNvSpPr txBox="1"/>
          <p:nvPr/>
        </p:nvSpPr>
        <p:spPr>
          <a:xfrm>
            <a:off x="4060818" y="1858941"/>
            <a:ext cx="184731" cy="369332"/>
          </a:xfrm>
          <a:prstGeom prst="rect">
            <a:avLst/>
          </a:prstGeom>
          <a:noFill/>
        </p:spPr>
        <p:txBody>
          <a:bodyPr wrap="none" rtlCol="0">
            <a:spAutoFit/>
          </a:bodyPr>
          <a:lstStyle/>
          <a:p>
            <a:endParaRPr lang="en-US" dirty="0"/>
          </a:p>
        </p:txBody>
      </p:sp>
      <p:grpSp>
        <p:nvGrpSpPr>
          <p:cNvPr id="3" name="Group 39"/>
          <p:cNvGrpSpPr/>
          <p:nvPr/>
        </p:nvGrpSpPr>
        <p:grpSpPr>
          <a:xfrm>
            <a:off x="373005" y="1712889"/>
            <a:ext cx="7521678" cy="4459355"/>
            <a:chOff x="1030239" y="1676376"/>
            <a:chExt cx="7521678" cy="4459355"/>
          </a:xfrm>
        </p:grpSpPr>
        <p:grpSp>
          <p:nvGrpSpPr>
            <p:cNvPr id="4" name="Group 34"/>
            <p:cNvGrpSpPr/>
            <p:nvPr/>
          </p:nvGrpSpPr>
          <p:grpSpPr>
            <a:xfrm>
              <a:off x="1249317" y="2187558"/>
              <a:ext cx="6645367" cy="2994065"/>
              <a:chOff x="1249317" y="2187558"/>
              <a:chExt cx="6645367" cy="2994065"/>
            </a:xfrm>
          </p:grpSpPr>
          <p:grpSp>
            <p:nvGrpSpPr>
              <p:cNvPr id="6" name="Group 17"/>
              <p:cNvGrpSpPr/>
              <p:nvPr/>
            </p:nvGrpSpPr>
            <p:grpSpPr>
              <a:xfrm>
                <a:off x="2344707" y="2187558"/>
                <a:ext cx="4381560" cy="1497032"/>
                <a:chOff x="2892402" y="2333610"/>
                <a:chExt cx="2263807" cy="1497032"/>
              </a:xfrm>
            </p:grpSpPr>
            <p:cxnSp>
              <p:nvCxnSpPr>
                <p:cNvPr id="9" name="Straight Connector 8"/>
                <p:cNvCxnSpPr/>
                <p:nvPr/>
              </p:nvCxnSpPr>
              <p:spPr>
                <a:xfrm rot="5400000">
                  <a:off x="2691581" y="2534431"/>
                  <a:ext cx="1497032" cy="1095390"/>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3859997" y="2461406"/>
                  <a:ext cx="1424007" cy="1168416"/>
                </a:xfrm>
                <a:prstGeom prst="line">
                  <a:avLst/>
                </a:prstGeom>
                <a:ln w="508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grpSp>
          <p:grpSp>
            <p:nvGrpSpPr>
              <p:cNvPr id="7" name="Group 18"/>
              <p:cNvGrpSpPr/>
              <p:nvPr/>
            </p:nvGrpSpPr>
            <p:grpSpPr>
              <a:xfrm>
                <a:off x="1249317" y="3684591"/>
                <a:ext cx="2263807" cy="1497032"/>
                <a:chOff x="2892402" y="2333610"/>
                <a:chExt cx="2263807" cy="1497032"/>
              </a:xfrm>
            </p:grpSpPr>
            <p:cxnSp>
              <p:nvCxnSpPr>
                <p:cNvPr id="20" name="Straight Connector 19"/>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 name="Group 18"/>
              <p:cNvGrpSpPr/>
              <p:nvPr/>
            </p:nvGrpSpPr>
            <p:grpSpPr>
              <a:xfrm>
                <a:off x="5630877" y="3611565"/>
                <a:ext cx="2263807" cy="1497032"/>
                <a:chOff x="2892402" y="2333610"/>
                <a:chExt cx="2263807" cy="1497032"/>
              </a:xfrm>
            </p:grpSpPr>
            <p:cxnSp>
              <p:nvCxnSpPr>
                <p:cNvPr id="24" name="Straight Connector 23"/>
                <p:cNvCxnSpPr/>
                <p:nvPr/>
              </p:nvCxnSpPr>
              <p:spPr>
                <a:xfrm rot="5400000">
                  <a:off x="2691581" y="2534431"/>
                  <a:ext cx="1497032" cy="1095390"/>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3859997" y="2461406"/>
                  <a:ext cx="1424007" cy="1168416"/>
                </a:xfrm>
                <a:prstGeom prst="line">
                  <a:avLst/>
                </a:prstGeom>
                <a:ln w="50800">
                  <a:solidFill>
                    <a:srgbClr val="C00000"/>
                  </a:solidFill>
                </a:ln>
              </p:spPr>
              <p:style>
                <a:lnRef idx="1">
                  <a:schemeClr val="accent1"/>
                </a:lnRef>
                <a:fillRef idx="0">
                  <a:schemeClr val="accent1"/>
                </a:fillRef>
                <a:effectRef idx="0">
                  <a:schemeClr val="accent1"/>
                </a:effectRef>
                <a:fontRef idx="minor">
                  <a:schemeClr val="tx1"/>
                </a:fontRef>
              </p:style>
            </p:cxnSp>
          </p:grpSp>
        </p:grpSp>
        <p:grpSp>
          <p:nvGrpSpPr>
            <p:cNvPr id="10" name="Group 38"/>
            <p:cNvGrpSpPr/>
            <p:nvPr/>
          </p:nvGrpSpPr>
          <p:grpSpPr>
            <a:xfrm>
              <a:off x="1030239" y="1676376"/>
              <a:ext cx="7521678" cy="4459355"/>
              <a:chOff x="1030239" y="1676376"/>
              <a:chExt cx="7521678" cy="4459355"/>
            </a:xfrm>
          </p:grpSpPr>
          <p:grpSp>
            <p:nvGrpSpPr>
              <p:cNvPr id="12" name="Group 35"/>
              <p:cNvGrpSpPr/>
              <p:nvPr/>
            </p:nvGrpSpPr>
            <p:grpSpPr>
              <a:xfrm>
                <a:off x="2794853" y="1676376"/>
                <a:ext cx="3795118" cy="1299253"/>
                <a:chOff x="2794853" y="1676376"/>
                <a:chExt cx="3795118" cy="1299253"/>
              </a:xfrm>
            </p:grpSpPr>
            <p:sp>
              <p:nvSpPr>
                <p:cNvPr id="14" name="TextBox 13"/>
                <p:cNvSpPr txBox="1"/>
                <p:nvPr/>
              </p:nvSpPr>
              <p:spPr>
                <a:xfrm>
                  <a:off x="4170357" y="1676376"/>
                  <a:ext cx="623889" cy="523220"/>
                </a:xfrm>
                <a:prstGeom prst="rect">
                  <a:avLst/>
                </a:prstGeom>
                <a:noFill/>
              </p:spPr>
              <p:txBody>
                <a:bodyPr wrap="none" rtlCol="0">
                  <a:spAutoFit/>
                </a:bodyPr>
                <a:lstStyle/>
                <a:p>
                  <a:r>
                    <a:rPr lang="en-US" sz="2800" b="1" dirty="0" smtClean="0">
                      <a:solidFill>
                        <a:schemeClr val="bg2">
                          <a:lumMod val="25000"/>
                        </a:schemeClr>
                      </a:solidFill>
                    </a:rPr>
                    <a:t>P1</a:t>
                  </a:r>
                  <a:endParaRPr lang="en-US" sz="2000" b="1" dirty="0">
                    <a:solidFill>
                      <a:schemeClr val="bg2">
                        <a:lumMod val="25000"/>
                      </a:schemeClr>
                    </a:solidFill>
                  </a:endParaRPr>
                </a:p>
              </p:txBody>
            </p:sp>
            <p:sp>
              <p:nvSpPr>
                <p:cNvPr id="15" name="TextBox 14"/>
                <p:cNvSpPr txBox="1"/>
                <p:nvPr/>
              </p:nvSpPr>
              <p:spPr>
                <a:xfrm rot="19468097">
                  <a:off x="2794853" y="2513964"/>
                  <a:ext cx="1139017" cy="461665"/>
                </a:xfrm>
                <a:prstGeom prst="rect">
                  <a:avLst/>
                </a:prstGeom>
                <a:noFill/>
              </p:spPr>
              <p:txBody>
                <a:bodyPr wrap="square" rtlCol="0">
                  <a:spAutoFit/>
                </a:bodyPr>
                <a:lstStyle/>
                <a:p>
                  <a:r>
                    <a:rPr lang="en-US" sz="2400" b="1" dirty="0" smtClean="0">
                      <a:solidFill>
                        <a:schemeClr val="bg2">
                          <a:lumMod val="25000"/>
                        </a:schemeClr>
                      </a:solidFill>
                    </a:rPr>
                    <a:t>LEFT</a:t>
                  </a:r>
                  <a:endParaRPr lang="en-US" b="1" dirty="0">
                    <a:solidFill>
                      <a:schemeClr val="bg2">
                        <a:lumMod val="25000"/>
                      </a:schemeClr>
                    </a:solidFill>
                  </a:endParaRPr>
                </a:p>
              </p:txBody>
            </p:sp>
            <p:sp>
              <p:nvSpPr>
                <p:cNvPr id="16" name="TextBox 15"/>
                <p:cNvSpPr txBox="1"/>
                <p:nvPr/>
              </p:nvSpPr>
              <p:spPr>
                <a:xfrm>
                  <a:off x="5448312" y="1785915"/>
                  <a:ext cx="1141659" cy="461665"/>
                </a:xfrm>
                <a:prstGeom prst="rect">
                  <a:avLst/>
                </a:prstGeom>
                <a:noFill/>
              </p:spPr>
              <p:txBody>
                <a:bodyPr wrap="none" rtlCol="0">
                  <a:spAutoFit/>
                </a:bodyPr>
                <a:lstStyle/>
                <a:p>
                  <a:r>
                    <a:rPr lang="en-US" sz="2400" b="1" dirty="0" smtClean="0">
                      <a:solidFill>
                        <a:schemeClr val="bg2">
                          <a:lumMod val="25000"/>
                        </a:schemeClr>
                      </a:solidFill>
                    </a:rPr>
                    <a:t>RIGHT</a:t>
                  </a:r>
                  <a:endParaRPr lang="en-US" b="1" dirty="0">
                    <a:solidFill>
                      <a:schemeClr val="bg2">
                        <a:lumMod val="25000"/>
                      </a:schemeClr>
                    </a:solidFill>
                  </a:endParaRPr>
                </a:p>
              </p:txBody>
            </p:sp>
          </p:grpSp>
          <p:grpSp>
            <p:nvGrpSpPr>
              <p:cNvPr id="17" name="Group 37"/>
              <p:cNvGrpSpPr/>
              <p:nvPr/>
            </p:nvGrpSpPr>
            <p:grpSpPr>
              <a:xfrm>
                <a:off x="1030239" y="5035572"/>
                <a:ext cx="7521678" cy="1100159"/>
                <a:chOff x="1030239" y="5035572"/>
                <a:chExt cx="7521678" cy="1100159"/>
              </a:xfrm>
            </p:grpSpPr>
            <p:sp>
              <p:nvSpPr>
                <p:cNvPr id="18" name="TextBox 17"/>
                <p:cNvSpPr txBox="1"/>
                <p:nvPr/>
              </p:nvSpPr>
              <p:spPr>
                <a:xfrm>
                  <a:off x="1030239" y="5181624"/>
                  <a:ext cx="803286" cy="954107"/>
                </a:xfrm>
                <a:prstGeom prst="rect">
                  <a:avLst/>
                </a:prstGeom>
                <a:noFill/>
              </p:spPr>
              <p:txBody>
                <a:bodyPr wrap="square" rtlCol="0">
                  <a:spAutoFit/>
                </a:bodyPr>
                <a:lstStyle/>
                <a:p>
                  <a:r>
                    <a:rPr lang="en-US" sz="2800" b="1" dirty="0" smtClean="0">
                      <a:solidFill>
                        <a:schemeClr val="bg2">
                          <a:lumMod val="25000"/>
                        </a:schemeClr>
                      </a:solidFill>
                    </a:rPr>
                    <a:t>3,</a:t>
                  </a:r>
                </a:p>
                <a:p>
                  <a:r>
                    <a:rPr lang="en-US" sz="2800" b="1" dirty="0" smtClean="0">
                      <a:solidFill>
                        <a:srgbClr val="C00000"/>
                      </a:solidFill>
                    </a:rPr>
                    <a:t>3</a:t>
                  </a:r>
                  <a:endParaRPr lang="en-US" sz="2400" b="1" dirty="0">
                    <a:solidFill>
                      <a:schemeClr val="bg2">
                        <a:lumMod val="25000"/>
                      </a:schemeClr>
                    </a:solidFill>
                  </a:endParaRPr>
                </a:p>
              </p:txBody>
            </p:sp>
            <p:sp>
              <p:nvSpPr>
                <p:cNvPr id="19" name="TextBox 18"/>
                <p:cNvSpPr txBox="1"/>
                <p:nvPr/>
              </p:nvSpPr>
              <p:spPr>
                <a:xfrm>
                  <a:off x="3294045" y="5145111"/>
                  <a:ext cx="803286" cy="954107"/>
                </a:xfrm>
                <a:prstGeom prst="rect">
                  <a:avLst/>
                </a:prstGeom>
                <a:noFill/>
              </p:spPr>
              <p:txBody>
                <a:bodyPr wrap="square" rtlCol="0">
                  <a:spAutoFit/>
                </a:bodyPr>
                <a:lstStyle/>
                <a:p>
                  <a:r>
                    <a:rPr lang="en-US" sz="2800" b="1" dirty="0" smtClean="0">
                      <a:solidFill>
                        <a:schemeClr val="bg2">
                          <a:lumMod val="25000"/>
                        </a:schemeClr>
                      </a:solidFill>
                    </a:rPr>
                    <a:t>1,</a:t>
                  </a:r>
                </a:p>
                <a:p>
                  <a:r>
                    <a:rPr lang="en-US" sz="2800" b="1" dirty="0" smtClean="0">
                      <a:solidFill>
                        <a:srgbClr val="C00000"/>
                      </a:solidFill>
                    </a:rPr>
                    <a:t>1</a:t>
                  </a:r>
                  <a:endParaRPr lang="en-US" sz="2400" b="1" dirty="0">
                    <a:solidFill>
                      <a:schemeClr val="bg2">
                        <a:lumMod val="25000"/>
                      </a:schemeClr>
                    </a:solidFill>
                  </a:endParaRPr>
                </a:p>
              </p:txBody>
            </p:sp>
            <p:sp>
              <p:nvSpPr>
                <p:cNvPr id="28" name="TextBox 27"/>
                <p:cNvSpPr txBox="1"/>
                <p:nvPr/>
              </p:nvSpPr>
              <p:spPr>
                <a:xfrm>
                  <a:off x="5411799" y="5108598"/>
                  <a:ext cx="803286" cy="954107"/>
                </a:xfrm>
                <a:prstGeom prst="rect">
                  <a:avLst/>
                </a:prstGeom>
                <a:noFill/>
              </p:spPr>
              <p:txBody>
                <a:bodyPr wrap="square" rtlCol="0">
                  <a:spAutoFit/>
                </a:bodyPr>
                <a:lstStyle/>
                <a:p>
                  <a:r>
                    <a:rPr lang="en-US" sz="2800" b="1" dirty="0" smtClean="0">
                      <a:solidFill>
                        <a:schemeClr val="bg2">
                          <a:lumMod val="25000"/>
                        </a:schemeClr>
                      </a:solidFill>
                    </a:rPr>
                    <a:t>4,</a:t>
                  </a:r>
                </a:p>
                <a:p>
                  <a:r>
                    <a:rPr lang="en-US" sz="2800" b="1" dirty="0" smtClean="0">
                      <a:solidFill>
                        <a:srgbClr val="C00000"/>
                      </a:solidFill>
                    </a:rPr>
                    <a:t>3</a:t>
                  </a:r>
                  <a:endParaRPr lang="en-US" sz="2400" b="1" dirty="0">
                    <a:solidFill>
                      <a:schemeClr val="bg2">
                        <a:lumMod val="25000"/>
                      </a:schemeClr>
                    </a:solidFill>
                  </a:endParaRPr>
                </a:p>
              </p:txBody>
            </p:sp>
            <p:sp>
              <p:nvSpPr>
                <p:cNvPr id="29" name="TextBox 28"/>
                <p:cNvSpPr txBox="1"/>
                <p:nvPr/>
              </p:nvSpPr>
              <p:spPr>
                <a:xfrm>
                  <a:off x="7748631" y="5035572"/>
                  <a:ext cx="803286" cy="954107"/>
                </a:xfrm>
                <a:prstGeom prst="rect">
                  <a:avLst/>
                </a:prstGeom>
                <a:noFill/>
              </p:spPr>
              <p:txBody>
                <a:bodyPr wrap="square" rtlCol="0">
                  <a:spAutoFit/>
                </a:bodyPr>
                <a:lstStyle/>
                <a:p>
                  <a:r>
                    <a:rPr lang="en-US" sz="2800" b="1" dirty="0" smtClean="0">
                      <a:solidFill>
                        <a:schemeClr val="bg2">
                          <a:lumMod val="25000"/>
                        </a:schemeClr>
                      </a:solidFill>
                    </a:rPr>
                    <a:t>0,</a:t>
                  </a:r>
                </a:p>
                <a:p>
                  <a:r>
                    <a:rPr lang="en-US" sz="2800" b="1" dirty="0" smtClean="0">
                      <a:solidFill>
                        <a:srgbClr val="C00000"/>
                      </a:solidFill>
                    </a:rPr>
                    <a:t>2</a:t>
                  </a:r>
                  <a:endParaRPr lang="en-US" sz="2400" b="1" dirty="0">
                    <a:solidFill>
                      <a:schemeClr val="bg2">
                        <a:lumMod val="25000"/>
                      </a:schemeClr>
                    </a:solidFill>
                  </a:endParaRPr>
                </a:p>
              </p:txBody>
            </p:sp>
          </p:grpSp>
          <p:grpSp>
            <p:nvGrpSpPr>
              <p:cNvPr id="23" name="Group 36"/>
              <p:cNvGrpSpPr/>
              <p:nvPr/>
            </p:nvGrpSpPr>
            <p:grpSpPr>
              <a:xfrm>
                <a:off x="1421202" y="3063870"/>
                <a:ext cx="6305830" cy="1924566"/>
                <a:chOff x="1421202" y="3063870"/>
                <a:chExt cx="6305830" cy="1924566"/>
              </a:xfrm>
            </p:grpSpPr>
            <p:sp>
              <p:nvSpPr>
                <p:cNvPr id="22" name="TextBox 21"/>
                <p:cNvSpPr txBox="1"/>
                <p:nvPr/>
              </p:nvSpPr>
              <p:spPr>
                <a:xfrm rot="3023244">
                  <a:off x="2636770" y="4186774"/>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sp>
              <p:nvSpPr>
                <p:cNvPr id="25" name="TextBox 24"/>
                <p:cNvSpPr txBox="1"/>
                <p:nvPr/>
              </p:nvSpPr>
              <p:spPr>
                <a:xfrm rot="18262621">
                  <a:off x="1175782" y="4072443"/>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26" name="TextBox 25"/>
                <p:cNvSpPr txBox="1"/>
                <p:nvPr/>
              </p:nvSpPr>
              <p:spPr>
                <a:xfrm>
                  <a:off x="1943064" y="3173409"/>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0" name="TextBox 29"/>
                <p:cNvSpPr txBox="1"/>
                <p:nvPr/>
              </p:nvSpPr>
              <p:spPr>
                <a:xfrm>
                  <a:off x="6470676" y="3063870"/>
                  <a:ext cx="623889" cy="523220"/>
                </a:xfrm>
                <a:prstGeom prst="rect">
                  <a:avLst/>
                </a:prstGeom>
                <a:noFill/>
              </p:spPr>
              <p:txBody>
                <a:bodyPr wrap="none" rtlCol="0">
                  <a:spAutoFit/>
                </a:bodyPr>
                <a:lstStyle/>
                <a:p>
                  <a:r>
                    <a:rPr lang="en-US" sz="2800" b="1" dirty="0" smtClean="0">
                      <a:solidFill>
                        <a:srgbClr val="C00000"/>
                      </a:solidFill>
                    </a:rPr>
                    <a:t>P2</a:t>
                  </a:r>
                  <a:endParaRPr lang="en-US" sz="2000" b="1" dirty="0">
                    <a:solidFill>
                      <a:srgbClr val="C00000"/>
                    </a:solidFill>
                  </a:endParaRPr>
                </a:p>
              </p:txBody>
            </p:sp>
            <p:sp>
              <p:nvSpPr>
                <p:cNvPr id="33" name="TextBox 32"/>
                <p:cNvSpPr txBox="1"/>
                <p:nvPr/>
              </p:nvSpPr>
              <p:spPr>
                <a:xfrm rot="18473606">
                  <a:off x="5536951" y="4044237"/>
                  <a:ext cx="952505" cy="461665"/>
                </a:xfrm>
                <a:prstGeom prst="rect">
                  <a:avLst/>
                </a:prstGeom>
                <a:noFill/>
              </p:spPr>
              <p:txBody>
                <a:bodyPr wrap="none" rtlCol="0">
                  <a:spAutoFit/>
                </a:bodyPr>
                <a:lstStyle/>
                <a:p>
                  <a:r>
                    <a:rPr lang="en-US" sz="2400" b="1" dirty="0" smtClean="0">
                      <a:solidFill>
                        <a:srgbClr val="C00000"/>
                      </a:solidFill>
                    </a:rPr>
                    <a:t>LEFT</a:t>
                  </a:r>
                  <a:endParaRPr lang="en-US" b="1" dirty="0">
                    <a:solidFill>
                      <a:srgbClr val="C00000"/>
                    </a:solidFill>
                  </a:endParaRPr>
                </a:p>
              </p:txBody>
            </p:sp>
            <p:sp>
              <p:nvSpPr>
                <p:cNvPr id="34" name="TextBox 33"/>
                <p:cNvSpPr txBox="1"/>
                <p:nvPr/>
              </p:nvSpPr>
              <p:spPr>
                <a:xfrm rot="3023244">
                  <a:off x="6925370" y="3980129"/>
                  <a:ext cx="1141659" cy="461665"/>
                </a:xfrm>
                <a:prstGeom prst="rect">
                  <a:avLst/>
                </a:prstGeom>
                <a:noFill/>
              </p:spPr>
              <p:txBody>
                <a:bodyPr wrap="none" rtlCol="0">
                  <a:spAutoFit/>
                </a:bodyPr>
                <a:lstStyle/>
                <a:p>
                  <a:r>
                    <a:rPr lang="en-US" sz="2400" b="1" dirty="0" smtClean="0">
                      <a:solidFill>
                        <a:srgbClr val="C00000"/>
                      </a:solidFill>
                    </a:rPr>
                    <a:t>RIGHT</a:t>
                  </a:r>
                  <a:endParaRPr lang="en-US" b="1" dirty="0">
                    <a:solidFill>
                      <a:srgbClr val="C00000"/>
                    </a:solidFill>
                  </a:endParaRPr>
                </a:p>
              </p:txBody>
            </p:sp>
          </p:grpSp>
        </p:grpSp>
      </p:grpSp>
      <p:cxnSp>
        <p:nvCxnSpPr>
          <p:cNvPr id="36" name="Straight Connector 35"/>
          <p:cNvCxnSpPr/>
          <p:nvPr/>
        </p:nvCxnSpPr>
        <p:spPr>
          <a:xfrm flipV="1">
            <a:off x="1760499" y="3684591"/>
            <a:ext cx="4345047" cy="36513"/>
          </a:xfrm>
          <a:prstGeom prst="line">
            <a:avLst/>
          </a:prstGeom>
          <a:ln w="635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stCxn id="14" idx="2"/>
          </p:cNvCxnSpPr>
          <p:nvPr/>
        </p:nvCxnSpPr>
        <p:spPr>
          <a:xfrm rot="16200000" flipH="1">
            <a:off x="5354713" y="706464"/>
            <a:ext cx="24475" cy="3083764"/>
          </a:xfrm>
          <a:prstGeom prst="line">
            <a:avLst/>
          </a:prstGeom>
          <a:ln w="4445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rot="1931672">
            <a:off x="4341958" y="2556770"/>
            <a:ext cx="1364476" cy="461665"/>
          </a:xfrm>
          <a:prstGeom prst="rect">
            <a:avLst/>
          </a:prstGeom>
          <a:noFill/>
        </p:spPr>
        <p:txBody>
          <a:bodyPr wrap="none" rtlCol="0">
            <a:spAutoFit/>
          </a:bodyPr>
          <a:lstStyle/>
          <a:p>
            <a:r>
              <a:rPr lang="en-US" sz="2400" b="1" dirty="0" smtClean="0">
                <a:solidFill>
                  <a:schemeClr val="bg2">
                    <a:lumMod val="25000"/>
                  </a:schemeClr>
                </a:solidFill>
              </a:rPr>
              <a:t>MIDDLE</a:t>
            </a:r>
            <a:endParaRPr lang="en-US" b="1" dirty="0">
              <a:solidFill>
                <a:schemeClr val="bg2">
                  <a:lumMod val="25000"/>
                </a:schemeClr>
              </a:solidFill>
            </a:endParaRPr>
          </a:p>
        </p:txBody>
      </p:sp>
      <p:sp>
        <p:nvSpPr>
          <p:cNvPr id="39" name="TextBox 38"/>
          <p:cNvSpPr txBox="1"/>
          <p:nvPr/>
        </p:nvSpPr>
        <p:spPr>
          <a:xfrm>
            <a:off x="6981858" y="2004993"/>
            <a:ext cx="803286" cy="954107"/>
          </a:xfrm>
          <a:prstGeom prst="rect">
            <a:avLst/>
          </a:prstGeom>
          <a:noFill/>
        </p:spPr>
        <p:txBody>
          <a:bodyPr wrap="square" rtlCol="0">
            <a:spAutoFit/>
          </a:bodyPr>
          <a:lstStyle/>
          <a:p>
            <a:r>
              <a:rPr lang="en-US" sz="2800" b="1" dirty="0" smtClean="0">
                <a:solidFill>
                  <a:schemeClr val="bg2">
                    <a:lumMod val="25000"/>
                  </a:schemeClr>
                </a:solidFill>
              </a:rPr>
              <a:t>2,</a:t>
            </a:r>
          </a:p>
          <a:p>
            <a:r>
              <a:rPr lang="en-US" sz="2800" b="1" dirty="0" smtClean="0">
                <a:solidFill>
                  <a:srgbClr val="C00000"/>
                </a:solidFill>
              </a:rPr>
              <a:t>4</a:t>
            </a:r>
            <a:endParaRPr lang="en-US" sz="2400" b="1" dirty="0">
              <a:solidFill>
                <a:schemeClr val="bg2">
                  <a:lumMod val="25000"/>
                </a:schemeClr>
              </a:solidFill>
            </a:endParaRPr>
          </a:p>
        </p:txBody>
      </p:sp>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5A58"/>
        </a:dk1>
        <a:lt1>
          <a:srgbClr val="FFFFFF"/>
        </a:lt1>
        <a:dk2>
          <a:srgbClr val="008080"/>
        </a:dk2>
        <a:lt2>
          <a:srgbClr val="FFFFCC"/>
        </a:lt2>
        <a:accent1>
          <a:srgbClr val="006462"/>
        </a:accent1>
        <a:accent2>
          <a:srgbClr val="008080"/>
        </a:accent2>
        <a:accent3>
          <a:srgbClr val="AAC0C0"/>
        </a:accent3>
        <a:accent4>
          <a:srgbClr val="DADADA"/>
        </a:accent4>
        <a:accent5>
          <a:srgbClr val="AAB8B7"/>
        </a:accent5>
        <a:accent6>
          <a:srgbClr val="007373"/>
        </a:accent6>
        <a:hlink>
          <a:srgbClr val="00ACA8"/>
        </a:hlink>
        <a:folHlink>
          <a:srgbClr val="004444"/>
        </a:folHlink>
      </a:clrScheme>
      <a:clrMap bg1="dk2" tx1="lt1" bg2="dk1" tx2="lt2" accent1="accent1" accent2="accent2" accent3="accent3" accent4="accent4" accent5="accent5" accent6="accent6" hlink="hlink" folHlink="folHlink"/>
    </a:extraClrScheme>
    <a:extraClrScheme>
      <a:clrScheme name="Default Design 2">
        <a:dk1>
          <a:srgbClr val="342F61"/>
        </a:dk1>
        <a:lt1>
          <a:srgbClr val="FFFFFF"/>
        </a:lt1>
        <a:dk2>
          <a:srgbClr val="8794D5"/>
        </a:dk2>
        <a:lt2>
          <a:srgbClr val="FFFFFF"/>
        </a:lt2>
        <a:accent1>
          <a:srgbClr val="504D80"/>
        </a:accent1>
        <a:accent2>
          <a:srgbClr val="9791CA"/>
        </a:accent2>
        <a:accent3>
          <a:srgbClr val="C3C8E7"/>
        </a:accent3>
        <a:accent4>
          <a:srgbClr val="DADADA"/>
        </a:accent4>
        <a:accent5>
          <a:srgbClr val="B3B2C0"/>
        </a:accent5>
        <a:accent6>
          <a:srgbClr val="8883B7"/>
        </a:accent6>
        <a:hlink>
          <a:srgbClr val="322D5A"/>
        </a:hlink>
        <a:folHlink>
          <a:srgbClr val="544C9E"/>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DBA6"/>
        </a:lt1>
        <a:dk2>
          <a:srgbClr val="000000"/>
        </a:dk2>
        <a:lt2>
          <a:srgbClr val="FFAC31"/>
        </a:lt2>
        <a:accent1>
          <a:srgbClr val="FF9900"/>
        </a:accent1>
        <a:accent2>
          <a:srgbClr val="FFCC80"/>
        </a:accent2>
        <a:accent3>
          <a:srgbClr val="FFEAD0"/>
        </a:accent3>
        <a:accent4>
          <a:srgbClr val="000000"/>
        </a:accent4>
        <a:accent5>
          <a:srgbClr val="FFCAAA"/>
        </a:accent5>
        <a:accent6>
          <a:srgbClr val="E7B973"/>
        </a:accent6>
        <a:hlink>
          <a:srgbClr val="E68A00"/>
        </a:hlink>
        <a:folHlink>
          <a:srgbClr val="FF6600"/>
        </a:folHlink>
      </a:clrScheme>
      <a:clrMap bg1="lt1" tx1="dk1" bg2="lt2" tx2="dk2" accent1="accent1" accent2="accent2" accent3="accent3" accent4="accent4" accent5="accent5" accent6="accent6" hlink="hlink" folHlink="folHlink"/>
    </a:extraClrScheme>
    <a:extraClrScheme>
      <a:clrScheme name="Default Design 4">
        <a:dk1>
          <a:srgbClr val="66CCCC"/>
        </a:dk1>
        <a:lt1>
          <a:srgbClr val="FFFFFF"/>
        </a:lt1>
        <a:dk2>
          <a:srgbClr val="2E6B6B"/>
        </a:dk2>
        <a:lt2>
          <a:srgbClr val="2E6B6B"/>
        </a:lt2>
        <a:accent1>
          <a:srgbClr val="9ADEDC"/>
        </a:accent1>
        <a:accent2>
          <a:srgbClr val="45A3A1"/>
        </a:accent2>
        <a:accent3>
          <a:srgbClr val="ADBABA"/>
        </a:accent3>
        <a:accent4>
          <a:srgbClr val="DADADA"/>
        </a:accent4>
        <a:accent5>
          <a:srgbClr val="CAECEB"/>
        </a:accent5>
        <a:accent6>
          <a:srgbClr val="3E9391"/>
        </a:accent6>
        <a:hlink>
          <a:srgbClr val="45A3A1"/>
        </a:hlink>
        <a:folHlink>
          <a:srgbClr val="9ADEDC"/>
        </a:folHlink>
      </a:clrScheme>
      <a:clrMap bg1="dk2" tx1="lt1" bg2="dk1" tx2="lt2" accent1="accent1" accent2="accent2" accent3="accent3" accent4="accent4" accent5="accent5" accent6="accent6" hlink="hlink" folHlink="folHlink"/>
    </a:extraClrScheme>
    <a:extraClrScheme>
      <a:clrScheme name="Default Design 5">
        <a:dk1>
          <a:srgbClr val="B3CCE6"/>
        </a:dk1>
        <a:lt1>
          <a:srgbClr val="FFFFFF"/>
        </a:lt1>
        <a:dk2>
          <a:srgbClr val="6698CC"/>
        </a:dk2>
        <a:lt2>
          <a:srgbClr val="FFFFFF"/>
        </a:lt2>
        <a:accent1>
          <a:srgbClr val="336599"/>
        </a:accent1>
        <a:accent2>
          <a:srgbClr val="2E4C6B"/>
        </a:accent2>
        <a:accent3>
          <a:srgbClr val="B8CAE2"/>
        </a:accent3>
        <a:accent4>
          <a:srgbClr val="DADADA"/>
        </a:accent4>
        <a:accent5>
          <a:srgbClr val="ADB8CA"/>
        </a:accent5>
        <a:accent6>
          <a:srgbClr val="294460"/>
        </a:accent6>
        <a:hlink>
          <a:srgbClr val="0B54A3"/>
        </a:hlink>
        <a:folHlink>
          <a:srgbClr val="0B73E0"/>
        </a:folHlink>
      </a:clrScheme>
      <a:clrMap bg1="dk2" tx1="lt1" bg2="dk1" tx2="lt2" accent1="accent1" accent2="accent2" accent3="accent3" accent4="accent4" accent5="accent5" accent6="accent6" hlink="hlink" folHlink="folHlink"/>
    </a:extraClrScheme>
    <a:extraClrScheme>
      <a:clrScheme name="Default Design 6">
        <a:dk1>
          <a:srgbClr val="496B2E"/>
        </a:dk1>
        <a:lt1>
          <a:srgbClr val="CCE3B5"/>
        </a:lt1>
        <a:dk2>
          <a:srgbClr val="619933"/>
        </a:dk2>
        <a:lt2>
          <a:srgbClr val="F2F8ED"/>
        </a:lt2>
        <a:accent1>
          <a:srgbClr val="94CC66"/>
        </a:accent1>
        <a:accent2>
          <a:srgbClr val="FFFFFF"/>
        </a:accent2>
        <a:accent3>
          <a:srgbClr val="E2EFD7"/>
        </a:accent3>
        <a:accent4>
          <a:srgbClr val="3D5A26"/>
        </a:accent4>
        <a:accent5>
          <a:srgbClr val="C8E2B8"/>
        </a:accent5>
        <a:accent6>
          <a:srgbClr val="E7E7E7"/>
        </a:accent6>
        <a:hlink>
          <a:srgbClr val="4891EA"/>
        </a:hlink>
        <a:folHlink>
          <a:srgbClr val="7AAFF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16165</TotalTime>
  <Words>5606</Words>
  <Application>Microsoft Office PowerPoint</Application>
  <PresentationFormat>On-screen Show (4:3)</PresentationFormat>
  <Paragraphs>1723</Paragraphs>
  <Slides>71</Slides>
  <Notes>71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71</vt:i4>
      </vt:variant>
    </vt:vector>
  </HeadingPairs>
  <TitlesOfParts>
    <vt:vector size="73" baseType="lpstr">
      <vt:lpstr>Default Design</vt:lpstr>
      <vt:lpstr>Equation</vt:lpstr>
      <vt:lpstr>DYNAMIC GAMES with incomplete information</vt:lpstr>
      <vt:lpstr>Revision</vt:lpstr>
      <vt:lpstr>Incomplete inform. – Dynamic games</vt:lpstr>
      <vt:lpstr>B or S: perfect information</vt:lpstr>
      <vt:lpstr>B or S: imperfect information</vt:lpstr>
      <vt:lpstr>B or S: imperfect information</vt:lpstr>
      <vt:lpstr>Slide 7</vt:lpstr>
      <vt:lpstr>Slide 8</vt:lpstr>
      <vt:lpstr>Example 1</vt:lpstr>
      <vt:lpstr>Slide 10</vt:lpstr>
      <vt:lpstr>Example 2: Simple poker game</vt:lpstr>
      <vt:lpstr>Example 2: Simple poker game</vt:lpstr>
      <vt:lpstr>Slide 13</vt:lpstr>
      <vt:lpstr>Example 3: Signaling games</vt:lpstr>
      <vt:lpstr>Example 3: Signaling game – 2 types</vt:lpstr>
      <vt:lpstr>Signaling game – 2 types</vt:lpstr>
      <vt:lpstr>Slide 17</vt:lpstr>
      <vt:lpstr>Slide 18</vt:lpstr>
      <vt:lpstr>Slide 19</vt:lpstr>
      <vt:lpstr>Slide 20</vt:lpstr>
      <vt:lpstr>Slide 21</vt:lpstr>
      <vt:lpstr>Slide 22</vt:lpstr>
      <vt:lpstr>Slide 23</vt:lpstr>
      <vt:lpstr>Slide 24</vt:lpstr>
      <vt:lpstr>Slide 25</vt:lpstr>
      <vt:lpstr>Slide 26</vt:lpstr>
      <vt:lpstr>Sequential rationality</vt:lpstr>
      <vt:lpstr>Sequential rationality</vt:lpstr>
      <vt:lpstr>Sequential rationality</vt:lpstr>
      <vt:lpstr>Slide 30</vt:lpstr>
      <vt:lpstr>Consistency of beliefs with strategies</vt:lpstr>
      <vt:lpstr>Consistency of beliefs with strategies</vt:lpstr>
      <vt:lpstr>Consistency of beliefs with strategies</vt:lpstr>
      <vt:lpstr>Finding weak sequential equilibria</vt:lpstr>
      <vt:lpstr>Finding weak sequential equilibria</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B or S: imperfect information</vt:lpstr>
      <vt:lpstr>Example 1</vt:lpstr>
      <vt:lpstr>Example 1</vt:lpstr>
      <vt:lpstr>Example 1</vt:lpstr>
      <vt:lpstr>Example 1</vt:lpstr>
      <vt:lpstr>Example 1</vt:lpstr>
      <vt:lpstr>Example 1</vt:lpstr>
      <vt:lpstr>Example 1</vt:lpstr>
      <vt:lpstr>Example</vt:lpstr>
      <vt:lpstr>Example</vt:lpstr>
      <vt:lpstr>Example</vt:lpstr>
      <vt:lpstr>Example</vt:lpstr>
      <vt:lpstr>Example</vt:lpstr>
      <vt:lpstr>Example</vt:lpstr>
      <vt:lpstr>Example</vt:lpstr>
      <vt:lpstr>Example</vt:lpstr>
      <vt:lpstr>Example</vt:lpstr>
      <vt:lpstr>Example</vt:lpstr>
      <vt:lpstr>Example</vt:lpstr>
      <vt:lpstr>Example</vt:lpstr>
      <vt:lpstr>Example</vt:lpstr>
      <vt:lpstr>Example</vt:lpstr>
      <vt:lpstr>Example</vt:lpstr>
      <vt:lpstr>Example</vt:lpstr>
      <vt:lpstr>Summary</vt:lpstr>
    </vt:vector>
  </TitlesOfParts>
  <Company>Little Creative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nanci</dc:creator>
  <cp:lastModifiedBy> </cp:lastModifiedBy>
  <cp:revision>1194</cp:revision>
  <dcterms:created xsi:type="dcterms:W3CDTF">2005-03-15T10:04:38Z</dcterms:created>
  <dcterms:modified xsi:type="dcterms:W3CDTF">2009-12-09T10:33:36Z</dcterms:modified>
</cp:coreProperties>
</file>