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notesSlides/notesSlide48.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51.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55"/>
  </p:notesMasterIdLst>
  <p:handoutMasterIdLst>
    <p:handoutMasterId r:id="rId56"/>
  </p:handoutMasterIdLst>
  <p:sldIdLst>
    <p:sldId id="331" r:id="rId2"/>
    <p:sldId id="533" r:id="rId3"/>
    <p:sldId id="637" r:id="rId4"/>
    <p:sldId id="638" r:id="rId5"/>
    <p:sldId id="639" r:id="rId6"/>
    <p:sldId id="582" r:id="rId7"/>
    <p:sldId id="640" r:id="rId8"/>
    <p:sldId id="694" r:id="rId9"/>
    <p:sldId id="641" r:id="rId10"/>
    <p:sldId id="644" r:id="rId11"/>
    <p:sldId id="649" r:id="rId12"/>
    <p:sldId id="650" r:id="rId13"/>
    <p:sldId id="651" r:id="rId14"/>
    <p:sldId id="652" r:id="rId15"/>
    <p:sldId id="653" r:id="rId16"/>
    <p:sldId id="654" r:id="rId17"/>
    <p:sldId id="655" r:id="rId18"/>
    <p:sldId id="656" r:id="rId19"/>
    <p:sldId id="657" r:id="rId20"/>
    <p:sldId id="658" r:id="rId21"/>
    <p:sldId id="659" r:id="rId22"/>
    <p:sldId id="661" r:id="rId23"/>
    <p:sldId id="662" r:id="rId24"/>
    <p:sldId id="663" r:id="rId25"/>
    <p:sldId id="664" r:id="rId26"/>
    <p:sldId id="665" r:id="rId27"/>
    <p:sldId id="586" r:id="rId28"/>
    <p:sldId id="666" r:id="rId29"/>
    <p:sldId id="667" r:id="rId30"/>
    <p:sldId id="669" r:id="rId31"/>
    <p:sldId id="668" r:id="rId32"/>
    <p:sldId id="670" r:id="rId33"/>
    <p:sldId id="671" r:id="rId34"/>
    <p:sldId id="672" r:id="rId35"/>
    <p:sldId id="673" r:id="rId36"/>
    <p:sldId id="674" r:id="rId37"/>
    <p:sldId id="675" r:id="rId38"/>
    <p:sldId id="676" r:id="rId39"/>
    <p:sldId id="679" r:id="rId40"/>
    <p:sldId id="680" r:id="rId41"/>
    <p:sldId id="681" r:id="rId42"/>
    <p:sldId id="683" r:id="rId43"/>
    <p:sldId id="684" r:id="rId44"/>
    <p:sldId id="685" r:id="rId45"/>
    <p:sldId id="686" r:id="rId46"/>
    <p:sldId id="687" r:id="rId47"/>
    <p:sldId id="688" r:id="rId48"/>
    <p:sldId id="689" r:id="rId49"/>
    <p:sldId id="690" r:id="rId50"/>
    <p:sldId id="691" r:id="rId51"/>
    <p:sldId id="692" r:id="rId52"/>
    <p:sldId id="693" r:id="rId53"/>
    <p:sldId id="435" r:id="rId54"/>
  </p:sldIdLst>
  <p:sldSz cx="9144000" cy="6858000" type="screen4x3"/>
  <p:notesSz cx="6669088" cy="9926638"/>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E0A3C"/>
    <a:srgbClr val="78680A"/>
    <a:srgbClr val="03A103"/>
    <a:srgbClr val="CCECFF"/>
    <a:srgbClr val="3399FF"/>
    <a:srgbClr val="333399"/>
    <a:srgbClr val="FFCC66"/>
    <a:srgbClr val="363080"/>
    <a:srgbClr val="5850A5"/>
    <a:srgbClr val="342F61"/>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20084" autoAdjust="0"/>
    <p:restoredTop sz="70852" autoAdjust="0"/>
  </p:normalViewPr>
  <p:slideViewPr>
    <p:cSldViewPr>
      <p:cViewPr>
        <p:scale>
          <a:sx n="60" d="100"/>
          <a:sy n="60" d="100"/>
        </p:scale>
        <p:origin x="-882"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p:scale>
          <a:sx n="100" d="100"/>
          <a:sy n="100" d="100"/>
        </p:scale>
        <p:origin x="-1632" y="-72"/>
      </p:cViewPr>
      <p:guideLst>
        <p:guide orient="horz" pos="3127"/>
        <p:guide pos="2101"/>
      </p:guideLst>
    </p:cSldViewPr>
  </p:notesViewPr>
  <p:gridSpacing cx="36868100" cy="368681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938" name="Rectangle 2"/>
          <p:cNvSpPr>
            <a:spLocks noGrp="1" noChangeArrowheads="1"/>
          </p:cNvSpPr>
          <p:nvPr>
            <p:ph type="hdr" sz="quarter"/>
          </p:nvPr>
        </p:nvSpPr>
        <p:spPr bwMode="auto">
          <a:xfrm>
            <a:off x="0" y="1"/>
            <a:ext cx="2889938" cy="496332"/>
          </a:xfrm>
          <a:prstGeom prst="rect">
            <a:avLst/>
          </a:prstGeom>
          <a:noFill/>
          <a:ln w="9525">
            <a:noFill/>
            <a:miter lim="800000"/>
            <a:headEnd/>
            <a:tailEnd/>
          </a:ln>
          <a:effectLst/>
        </p:spPr>
        <p:txBody>
          <a:bodyPr vert="horz" wrap="square" lIns="89208" tIns="44605" rIns="89208" bIns="44605" numCol="1" anchor="t" anchorCtr="0" compatLnSpc="1">
            <a:prstTxWarp prst="textNoShape">
              <a:avLst/>
            </a:prstTxWarp>
          </a:bodyPr>
          <a:lstStyle>
            <a:lvl1pPr>
              <a:defRPr sz="1200"/>
            </a:lvl1pPr>
          </a:lstStyle>
          <a:p>
            <a:pPr>
              <a:defRPr/>
            </a:pPr>
            <a:endParaRPr lang="en-US"/>
          </a:p>
        </p:txBody>
      </p:sp>
      <p:sp>
        <p:nvSpPr>
          <p:cNvPr id="39939" name="Rectangle 3"/>
          <p:cNvSpPr>
            <a:spLocks noGrp="1" noChangeArrowheads="1"/>
          </p:cNvSpPr>
          <p:nvPr>
            <p:ph type="dt" sz="quarter" idx="1"/>
          </p:nvPr>
        </p:nvSpPr>
        <p:spPr bwMode="auto">
          <a:xfrm>
            <a:off x="3777607" y="1"/>
            <a:ext cx="2889938" cy="496332"/>
          </a:xfrm>
          <a:prstGeom prst="rect">
            <a:avLst/>
          </a:prstGeom>
          <a:noFill/>
          <a:ln w="9525">
            <a:noFill/>
            <a:miter lim="800000"/>
            <a:headEnd/>
            <a:tailEnd/>
          </a:ln>
          <a:effectLst/>
        </p:spPr>
        <p:txBody>
          <a:bodyPr vert="horz" wrap="square" lIns="89208" tIns="44605" rIns="89208" bIns="44605" numCol="1" anchor="t" anchorCtr="0" compatLnSpc="1">
            <a:prstTxWarp prst="textNoShape">
              <a:avLst/>
            </a:prstTxWarp>
          </a:bodyPr>
          <a:lstStyle>
            <a:lvl1pPr algn="r">
              <a:defRPr sz="1200"/>
            </a:lvl1pPr>
          </a:lstStyle>
          <a:p>
            <a:pPr>
              <a:defRPr/>
            </a:pPr>
            <a:endParaRPr lang="en-US"/>
          </a:p>
        </p:txBody>
      </p:sp>
      <p:sp>
        <p:nvSpPr>
          <p:cNvPr id="39940" name="Rectangle 4"/>
          <p:cNvSpPr>
            <a:spLocks noGrp="1" noChangeArrowheads="1"/>
          </p:cNvSpPr>
          <p:nvPr>
            <p:ph type="ftr" sz="quarter" idx="2"/>
          </p:nvPr>
        </p:nvSpPr>
        <p:spPr bwMode="auto">
          <a:xfrm>
            <a:off x="0" y="9428584"/>
            <a:ext cx="2889938" cy="496332"/>
          </a:xfrm>
          <a:prstGeom prst="rect">
            <a:avLst/>
          </a:prstGeom>
          <a:noFill/>
          <a:ln w="9525">
            <a:noFill/>
            <a:miter lim="800000"/>
            <a:headEnd/>
            <a:tailEnd/>
          </a:ln>
          <a:effectLst/>
        </p:spPr>
        <p:txBody>
          <a:bodyPr vert="horz" wrap="square" lIns="89208" tIns="44605" rIns="89208" bIns="44605" numCol="1" anchor="b" anchorCtr="0" compatLnSpc="1">
            <a:prstTxWarp prst="textNoShape">
              <a:avLst/>
            </a:prstTxWarp>
          </a:bodyPr>
          <a:lstStyle>
            <a:lvl1pPr>
              <a:defRPr sz="1200"/>
            </a:lvl1pPr>
          </a:lstStyle>
          <a:p>
            <a:pPr>
              <a:defRPr/>
            </a:pPr>
            <a:endParaRPr lang="en-US"/>
          </a:p>
        </p:txBody>
      </p:sp>
      <p:sp>
        <p:nvSpPr>
          <p:cNvPr id="39941" name="Rectangle 5"/>
          <p:cNvSpPr>
            <a:spLocks noGrp="1" noChangeArrowheads="1"/>
          </p:cNvSpPr>
          <p:nvPr>
            <p:ph type="sldNum" sz="quarter" idx="3"/>
          </p:nvPr>
        </p:nvSpPr>
        <p:spPr bwMode="auto">
          <a:xfrm>
            <a:off x="3777607" y="9428584"/>
            <a:ext cx="2889938" cy="496332"/>
          </a:xfrm>
          <a:prstGeom prst="rect">
            <a:avLst/>
          </a:prstGeom>
          <a:noFill/>
          <a:ln w="9525">
            <a:noFill/>
            <a:miter lim="800000"/>
            <a:headEnd/>
            <a:tailEnd/>
          </a:ln>
          <a:effectLst/>
        </p:spPr>
        <p:txBody>
          <a:bodyPr vert="horz" wrap="square" lIns="89208" tIns="44605" rIns="89208" bIns="44605" numCol="1" anchor="b" anchorCtr="0" compatLnSpc="1">
            <a:prstTxWarp prst="textNoShape">
              <a:avLst/>
            </a:prstTxWarp>
          </a:bodyPr>
          <a:lstStyle>
            <a:lvl1pPr algn="r">
              <a:defRPr sz="1200"/>
            </a:lvl1pPr>
          </a:lstStyle>
          <a:p>
            <a:pPr>
              <a:defRPr/>
            </a:pPr>
            <a:fld id="{7085C945-658C-4CF3-96CC-79920B953C74}"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bwMode="auto">
          <a:xfrm>
            <a:off x="0" y="1"/>
            <a:ext cx="2889938" cy="496332"/>
          </a:xfrm>
          <a:prstGeom prst="rect">
            <a:avLst/>
          </a:prstGeom>
          <a:noFill/>
          <a:ln w="9525">
            <a:noFill/>
            <a:miter lim="800000"/>
            <a:headEnd/>
            <a:tailEnd/>
          </a:ln>
          <a:effectLst/>
        </p:spPr>
        <p:txBody>
          <a:bodyPr vert="horz" wrap="square" lIns="89208" tIns="44605" rIns="89208" bIns="44605" numCol="1" anchor="t" anchorCtr="0" compatLnSpc="1">
            <a:prstTxWarp prst="textNoShape">
              <a:avLst/>
            </a:prstTxWarp>
          </a:bodyPr>
          <a:lstStyle>
            <a:lvl1pPr>
              <a:defRPr sz="1200"/>
            </a:lvl1pPr>
          </a:lstStyle>
          <a:p>
            <a:pPr>
              <a:defRPr/>
            </a:pPr>
            <a:endParaRPr lang="cs-CZ"/>
          </a:p>
        </p:txBody>
      </p:sp>
      <p:sp>
        <p:nvSpPr>
          <p:cNvPr id="52227" name="Rectangle 3"/>
          <p:cNvSpPr>
            <a:spLocks noGrp="1" noChangeArrowheads="1"/>
          </p:cNvSpPr>
          <p:nvPr>
            <p:ph type="dt" idx="1"/>
          </p:nvPr>
        </p:nvSpPr>
        <p:spPr bwMode="auto">
          <a:xfrm>
            <a:off x="3777607" y="1"/>
            <a:ext cx="2889938" cy="496332"/>
          </a:xfrm>
          <a:prstGeom prst="rect">
            <a:avLst/>
          </a:prstGeom>
          <a:noFill/>
          <a:ln w="9525">
            <a:noFill/>
            <a:miter lim="800000"/>
            <a:headEnd/>
            <a:tailEnd/>
          </a:ln>
          <a:effectLst/>
        </p:spPr>
        <p:txBody>
          <a:bodyPr vert="horz" wrap="square" lIns="89208" tIns="44605" rIns="89208" bIns="44605" numCol="1" anchor="t" anchorCtr="0" compatLnSpc="1">
            <a:prstTxWarp prst="textNoShape">
              <a:avLst/>
            </a:prstTxWarp>
          </a:bodyPr>
          <a:lstStyle>
            <a:lvl1pPr algn="r">
              <a:defRPr sz="1200"/>
            </a:lvl1pPr>
          </a:lstStyle>
          <a:p>
            <a:pPr>
              <a:defRPr/>
            </a:pPr>
            <a:endParaRPr lang="cs-CZ"/>
          </a:p>
        </p:txBody>
      </p:sp>
      <p:sp>
        <p:nvSpPr>
          <p:cNvPr id="48132" name="Rectangle 4"/>
          <p:cNvSpPr>
            <a:spLocks noGrp="1" noRot="1" noChangeAspect="1" noChangeArrowheads="1" noTextEdit="1"/>
          </p:cNvSpPr>
          <p:nvPr>
            <p:ph type="sldImg" idx="2"/>
          </p:nvPr>
        </p:nvSpPr>
        <p:spPr bwMode="auto">
          <a:xfrm>
            <a:off x="852488" y="744538"/>
            <a:ext cx="4964112" cy="3724275"/>
          </a:xfrm>
          <a:prstGeom prst="rect">
            <a:avLst/>
          </a:prstGeom>
          <a:noFill/>
          <a:ln w="9525">
            <a:solidFill>
              <a:srgbClr val="000000"/>
            </a:solidFill>
            <a:miter lim="800000"/>
            <a:headEnd/>
            <a:tailEnd/>
          </a:ln>
        </p:spPr>
      </p:sp>
      <p:sp>
        <p:nvSpPr>
          <p:cNvPr id="52229" name="Rectangle 5"/>
          <p:cNvSpPr>
            <a:spLocks noGrp="1" noChangeArrowheads="1"/>
          </p:cNvSpPr>
          <p:nvPr>
            <p:ph type="body" sz="quarter" idx="3"/>
          </p:nvPr>
        </p:nvSpPr>
        <p:spPr bwMode="auto">
          <a:xfrm>
            <a:off x="666909" y="4715153"/>
            <a:ext cx="5335270" cy="4466987"/>
          </a:xfrm>
          <a:prstGeom prst="rect">
            <a:avLst/>
          </a:prstGeom>
          <a:noFill/>
          <a:ln w="9525">
            <a:noFill/>
            <a:miter lim="800000"/>
            <a:headEnd/>
            <a:tailEnd/>
          </a:ln>
          <a:effectLst/>
        </p:spPr>
        <p:txBody>
          <a:bodyPr vert="horz" wrap="square" lIns="89208" tIns="44605" rIns="89208" bIns="44605" numCol="1" anchor="t" anchorCtr="0" compatLnSpc="1">
            <a:prstTxWarp prst="textNoShape">
              <a:avLst/>
            </a:prstTxWarp>
          </a:bodyPr>
          <a:lstStyle/>
          <a:p>
            <a:pPr lvl="0"/>
            <a:r>
              <a:rPr lang="cs-CZ" noProof="0" smtClean="0"/>
              <a:t>Click to edit Master text styles</a:t>
            </a:r>
          </a:p>
          <a:p>
            <a:pPr lvl="1"/>
            <a:r>
              <a:rPr lang="cs-CZ" noProof="0" smtClean="0"/>
              <a:t>Second level</a:t>
            </a:r>
          </a:p>
          <a:p>
            <a:pPr lvl="2"/>
            <a:r>
              <a:rPr lang="cs-CZ" noProof="0" smtClean="0"/>
              <a:t>Third level</a:t>
            </a:r>
          </a:p>
          <a:p>
            <a:pPr lvl="3"/>
            <a:r>
              <a:rPr lang="cs-CZ" noProof="0" smtClean="0"/>
              <a:t>Fourth level</a:t>
            </a:r>
          </a:p>
          <a:p>
            <a:pPr lvl="4"/>
            <a:r>
              <a:rPr lang="cs-CZ" noProof="0" smtClean="0"/>
              <a:t>Fifth level</a:t>
            </a:r>
          </a:p>
        </p:txBody>
      </p:sp>
      <p:sp>
        <p:nvSpPr>
          <p:cNvPr id="52230" name="Rectangle 6"/>
          <p:cNvSpPr>
            <a:spLocks noGrp="1" noChangeArrowheads="1"/>
          </p:cNvSpPr>
          <p:nvPr>
            <p:ph type="ftr" sz="quarter" idx="4"/>
          </p:nvPr>
        </p:nvSpPr>
        <p:spPr bwMode="auto">
          <a:xfrm>
            <a:off x="0" y="9428584"/>
            <a:ext cx="2889938" cy="496332"/>
          </a:xfrm>
          <a:prstGeom prst="rect">
            <a:avLst/>
          </a:prstGeom>
          <a:noFill/>
          <a:ln w="9525">
            <a:noFill/>
            <a:miter lim="800000"/>
            <a:headEnd/>
            <a:tailEnd/>
          </a:ln>
          <a:effectLst/>
        </p:spPr>
        <p:txBody>
          <a:bodyPr vert="horz" wrap="square" lIns="89208" tIns="44605" rIns="89208" bIns="44605" numCol="1" anchor="b" anchorCtr="0" compatLnSpc="1">
            <a:prstTxWarp prst="textNoShape">
              <a:avLst/>
            </a:prstTxWarp>
          </a:bodyPr>
          <a:lstStyle>
            <a:lvl1pPr>
              <a:defRPr sz="1200"/>
            </a:lvl1pPr>
          </a:lstStyle>
          <a:p>
            <a:pPr>
              <a:defRPr/>
            </a:pPr>
            <a:endParaRPr lang="cs-CZ"/>
          </a:p>
        </p:txBody>
      </p:sp>
      <p:sp>
        <p:nvSpPr>
          <p:cNvPr id="52231" name="Rectangle 7"/>
          <p:cNvSpPr>
            <a:spLocks noGrp="1" noChangeArrowheads="1"/>
          </p:cNvSpPr>
          <p:nvPr>
            <p:ph type="sldNum" sz="quarter" idx="5"/>
          </p:nvPr>
        </p:nvSpPr>
        <p:spPr bwMode="auto">
          <a:xfrm>
            <a:off x="3777607" y="9428584"/>
            <a:ext cx="2889938" cy="496332"/>
          </a:xfrm>
          <a:prstGeom prst="rect">
            <a:avLst/>
          </a:prstGeom>
          <a:noFill/>
          <a:ln w="9525">
            <a:noFill/>
            <a:miter lim="800000"/>
            <a:headEnd/>
            <a:tailEnd/>
          </a:ln>
          <a:effectLst/>
        </p:spPr>
        <p:txBody>
          <a:bodyPr vert="horz" wrap="square" lIns="89208" tIns="44605" rIns="89208" bIns="44605" numCol="1" anchor="b" anchorCtr="0" compatLnSpc="1">
            <a:prstTxWarp prst="textNoShape">
              <a:avLst/>
            </a:prstTxWarp>
          </a:bodyPr>
          <a:lstStyle>
            <a:lvl1pPr algn="r">
              <a:defRPr sz="1200"/>
            </a:lvl1pPr>
          </a:lstStyle>
          <a:p>
            <a:pPr>
              <a:defRPr/>
            </a:pPr>
            <a:fld id="{D53FBC8E-999C-46C8-9333-FEADEDAF055B}" type="slidenum">
              <a:rPr lang="cs-CZ"/>
              <a:pPr>
                <a:defRPr/>
              </a:pPr>
              <a:t>‹#›</a:t>
            </a:fld>
            <a:endParaRPr lang="cs-CZ"/>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p>
            <a:fld id="{AB34624B-0810-47D9-8A97-0E3D5EBB4936}" type="slidenum">
              <a:rPr lang="cs-CZ" smtClean="0"/>
              <a:pPr/>
              <a:t>1</a:t>
            </a:fld>
            <a:endParaRPr lang="cs-CZ" smtClean="0"/>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p:spPr>
        <p:txBody>
          <a:bodyPr/>
          <a:lstStyle/>
          <a:p>
            <a:pPr eaLnBrk="1" hangingPunct="1"/>
            <a:endParaRPr lang="cs-CZ"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10</a:t>
            </a:fld>
            <a:endParaRPr lang="cs-CZ"/>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11</a:t>
            </a:fld>
            <a:endParaRPr lang="cs-CZ"/>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12</a:t>
            </a:fld>
            <a:endParaRPr lang="cs-CZ"/>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i="0"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13</a:t>
            </a:fld>
            <a:endParaRPr lang="cs-CZ"/>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14</a:t>
            </a:fld>
            <a:endParaRPr lang="cs-CZ"/>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15</a:t>
            </a:fld>
            <a:endParaRPr lang="cs-CZ"/>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16</a:t>
            </a:fld>
            <a:endParaRPr lang="cs-CZ"/>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17</a:t>
            </a:fld>
            <a:endParaRPr lang="cs-CZ"/>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i="0"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18</a:t>
            </a:fld>
            <a:endParaRPr lang="cs-CZ"/>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i="0"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19</a:t>
            </a:fld>
            <a:endParaRPr lang="cs-CZ"/>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2</a:t>
            </a:fld>
            <a:endParaRPr lang="cs-CZ"/>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i="0"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20</a:t>
            </a:fld>
            <a:endParaRPr lang="cs-CZ"/>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i="0"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21</a:t>
            </a:fld>
            <a:endParaRPr lang="cs-CZ"/>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i="0"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22</a:t>
            </a:fld>
            <a:endParaRPr lang="cs-CZ"/>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i="0"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23</a:t>
            </a:fld>
            <a:endParaRPr lang="cs-CZ"/>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i="0"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24</a:t>
            </a:fld>
            <a:endParaRPr lang="cs-CZ"/>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i="0"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25</a:t>
            </a:fld>
            <a:endParaRPr lang="cs-CZ"/>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i="0"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26</a:t>
            </a:fld>
            <a:endParaRPr lang="cs-CZ"/>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27</a:t>
            </a:fld>
            <a:endParaRPr lang="cs-CZ"/>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i="0"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28</a:t>
            </a:fld>
            <a:endParaRPr lang="cs-CZ"/>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29</a:t>
            </a:fld>
            <a:endParaRPr lang="cs-CZ"/>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3</a:t>
            </a:fld>
            <a:endParaRPr lang="cs-CZ"/>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30</a:t>
            </a:fld>
            <a:endParaRPr lang="cs-CZ"/>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31</a:t>
            </a:fld>
            <a:endParaRPr lang="cs-CZ"/>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t>In a Nash equilibrium:</a:t>
            </a: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32</a:t>
            </a:fld>
            <a:endParaRPr lang="cs-CZ"/>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33</a:t>
            </a:fld>
            <a:endParaRPr lang="cs-CZ"/>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34</a:t>
            </a:fld>
            <a:endParaRPr lang="cs-CZ"/>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35</a:t>
            </a:fld>
            <a:endParaRPr lang="cs-CZ"/>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36</a:t>
            </a:fld>
            <a:endParaRPr lang="cs-CZ"/>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37</a:t>
            </a:fld>
            <a:endParaRPr lang="cs-CZ"/>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38</a:t>
            </a:fld>
            <a:endParaRPr lang="cs-CZ"/>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39</a:t>
            </a:fld>
            <a:endParaRPr lang="cs-CZ"/>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4</a:t>
            </a:fld>
            <a:endParaRPr lang="cs-CZ"/>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i="0"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40</a:t>
            </a:fld>
            <a:endParaRPr lang="cs-CZ"/>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i="0"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41</a:t>
            </a:fld>
            <a:endParaRPr lang="cs-CZ"/>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42</a:t>
            </a:fld>
            <a:endParaRPr lang="cs-CZ"/>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i="0"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43</a:t>
            </a:fld>
            <a:endParaRPr lang="cs-CZ"/>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i="0"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44</a:t>
            </a:fld>
            <a:endParaRPr lang="cs-CZ"/>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i="0"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45</a:t>
            </a:fld>
            <a:endParaRPr lang="cs-CZ"/>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i="0"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46</a:t>
            </a:fld>
            <a:endParaRPr lang="cs-CZ"/>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i="0"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47</a:t>
            </a:fld>
            <a:endParaRPr lang="cs-CZ"/>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48</a:t>
            </a:fld>
            <a:endParaRPr lang="cs-CZ"/>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49</a:t>
            </a:fld>
            <a:endParaRPr lang="cs-CZ"/>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5</a:t>
            </a:fld>
            <a:endParaRPr lang="cs-CZ"/>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50</a:t>
            </a:fld>
            <a:endParaRPr lang="cs-CZ"/>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51</a:t>
            </a:fld>
            <a:endParaRPr lang="cs-CZ"/>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52</a:t>
            </a:fld>
            <a:endParaRPr lang="cs-CZ"/>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53</a:t>
            </a:fld>
            <a:endParaRPr lang="cs-CZ"/>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6</a:t>
            </a:fld>
            <a:endParaRPr lang="cs-CZ"/>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7</a:t>
            </a:fld>
            <a:endParaRPr lang="cs-CZ"/>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8</a:t>
            </a:fld>
            <a:endParaRPr lang="cs-CZ"/>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9</a:t>
            </a:fld>
            <a:endParaRPr lang="cs-CZ"/>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a:spLocks noChangeArrowheads="1"/>
          </p:cNvSpPr>
          <p:nvPr/>
        </p:nvSpPr>
        <p:spPr bwMode="auto">
          <a:xfrm>
            <a:off x="0" y="0"/>
            <a:ext cx="9144000" cy="3662363"/>
          </a:xfrm>
          <a:prstGeom prst="rect">
            <a:avLst/>
          </a:prstGeom>
          <a:solidFill>
            <a:schemeClr val="accent1"/>
          </a:solidFill>
          <a:ln w="9525">
            <a:noFill/>
            <a:miter lim="800000"/>
            <a:headEnd/>
            <a:tailEnd/>
          </a:ln>
          <a:effectLst/>
        </p:spPr>
        <p:txBody>
          <a:bodyPr wrap="none" anchor="ctr"/>
          <a:lstStyle/>
          <a:p>
            <a:pPr>
              <a:defRPr/>
            </a:pPr>
            <a:endParaRPr lang="en-US"/>
          </a:p>
        </p:txBody>
      </p:sp>
      <p:sp>
        <p:nvSpPr>
          <p:cNvPr id="5" name="Rectangle 4"/>
          <p:cNvSpPr>
            <a:spLocks noChangeArrowheads="1"/>
          </p:cNvSpPr>
          <p:nvPr/>
        </p:nvSpPr>
        <p:spPr bwMode="auto">
          <a:xfrm>
            <a:off x="0" y="6605588"/>
            <a:ext cx="9139238" cy="277812"/>
          </a:xfrm>
          <a:prstGeom prst="rect">
            <a:avLst/>
          </a:prstGeom>
          <a:solidFill>
            <a:schemeClr val="bg2"/>
          </a:solidFill>
          <a:ln w="9525">
            <a:noFill/>
            <a:miter lim="800000"/>
            <a:headEnd/>
            <a:tailEnd/>
          </a:ln>
          <a:effectLst/>
        </p:spPr>
        <p:txBody>
          <a:bodyPr wrap="none" anchor="ctr"/>
          <a:lstStyle/>
          <a:p>
            <a:pPr>
              <a:defRPr/>
            </a:pPr>
            <a:endParaRPr lang="en-US"/>
          </a:p>
        </p:txBody>
      </p:sp>
      <p:sp>
        <p:nvSpPr>
          <p:cNvPr id="6" name="Rectangle 5"/>
          <p:cNvSpPr>
            <a:spLocks noChangeArrowheads="1"/>
          </p:cNvSpPr>
          <p:nvPr/>
        </p:nvSpPr>
        <p:spPr bwMode="auto">
          <a:xfrm>
            <a:off x="0" y="3617913"/>
            <a:ext cx="9147175" cy="215900"/>
          </a:xfrm>
          <a:prstGeom prst="rect">
            <a:avLst/>
          </a:prstGeom>
          <a:solidFill>
            <a:schemeClr val="bg2"/>
          </a:solidFill>
          <a:ln w="9525">
            <a:noFill/>
            <a:miter lim="800000"/>
            <a:headEnd/>
            <a:tailEnd/>
          </a:ln>
          <a:effectLst/>
        </p:spPr>
        <p:txBody>
          <a:bodyPr wrap="none" anchor="ctr"/>
          <a:lstStyle/>
          <a:p>
            <a:pPr>
              <a:defRPr/>
            </a:pPr>
            <a:endParaRPr lang="en-US"/>
          </a:p>
        </p:txBody>
      </p:sp>
      <p:sp>
        <p:nvSpPr>
          <p:cNvPr id="4102" name="Rectangle 6"/>
          <p:cNvSpPr>
            <a:spLocks noGrp="1" noChangeArrowheads="1"/>
          </p:cNvSpPr>
          <p:nvPr>
            <p:ph type="ctrTitle"/>
          </p:nvPr>
        </p:nvSpPr>
        <p:spPr>
          <a:xfrm>
            <a:off x="468313" y="1773238"/>
            <a:ext cx="7989887" cy="1655762"/>
          </a:xfrm>
        </p:spPr>
        <p:txBody>
          <a:bodyPr/>
          <a:lstStyle>
            <a:lvl1pPr>
              <a:defRPr/>
            </a:lvl1pPr>
          </a:lstStyle>
          <a:p>
            <a:r>
              <a:rPr lang="en-US"/>
              <a:t>Click to edit Master title style</a:t>
            </a:r>
          </a:p>
        </p:txBody>
      </p:sp>
      <p:sp>
        <p:nvSpPr>
          <p:cNvPr id="4103" name="Rectangle 7"/>
          <p:cNvSpPr>
            <a:spLocks noGrp="1" noChangeArrowheads="1"/>
          </p:cNvSpPr>
          <p:nvPr>
            <p:ph type="subTitle" idx="1"/>
          </p:nvPr>
        </p:nvSpPr>
        <p:spPr>
          <a:xfrm>
            <a:off x="468313" y="3886200"/>
            <a:ext cx="7304087" cy="1752600"/>
          </a:xfrm>
        </p:spPr>
        <p:txBody>
          <a:bodyPr/>
          <a:lstStyle>
            <a:lvl1pPr marL="0" indent="0">
              <a:buFontTx/>
              <a:buNone/>
              <a:defRPr/>
            </a:lvl1pPr>
          </a:lstStyle>
          <a:p>
            <a:r>
              <a:rPr lang="en-US"/>
              <a:t>Click to edit Master subtitle style</a:t>
            </a:r>
          </a:p>
        </p:txBody>
      </p:sp>
      <p:sp>
        <p:nvSpPr>
          <p:cNvPr id="7" name="Rectangle 11"/>
          <p:cNvSpPr>
            <a:spLocks noGrp="1" noChangeArrowheads="1"/>
          </p:cNvSpPr>
          <p:nvPr>
            <p:ph type="dt" sz="half" idx="10"/>
          </p:nvPr>
        </p:nvSpPr>
        <p:spPr>
          <a:xfrm>
            <a:off x="457200" y="6605588"/>
            <a:ext cx="2133600" cy="279400"/>
          </a:xfrm>
        </p:spPr>
        <p:txBody>
          <a:bodyPr/>
          <a:lstStyle>
            <a:lvl1pPr>
              <a:defRPr/>
            </a:lvl1pPr>
          </a:lstStyle>
          <a:p>
            <a:pPr>
              <a:defRPr/>
            </a:pPr>
            <a:endParaRPr lang="en-US"/>
          </a:p>
        </p:txBody>
      </p:sp>
      <p:sp>
        <p:nvSpPr>
          <p:cNvPr id="8" name="Rectangle 12"/>
          <p:cNvSpPr>
            <a:spLocks noGrp="1" noChangeArrowheads="1"/>
          </p:cNvSpPr>
          <p:nvPr>
            <p:ph type="ftr" sz="quarter" idx="11"/>
          </p:nvPr>
        </p:nvSpPr>
        <p:spPr>
          <a:xfrm>
            <a:off x="3124200" y="6605588"/>
            <a:ext cx="2895600" cy="279400"/>
          </a:xfrm>
        </p:spPr>
        <p:txBody>
          <a:bodyPr/>
          <a:lstStyle>
            <a:lvl1pPr>
              <a:defRPr/>
            </a:lvl1pPr>
          </a:lstStyle>
          <a:p>
            <a:pPr>
              <a:defRPr/>
            </a:pPr>
            <a:r>
              <a:rPr lang="en-US" smtClean="0"/>
              <a:t>Frantisek Kopriva</a:t>
            </a:r>
            <a:endParaRPr lang="en-US"/>
          </a:p>
        </p:txBody>
      </p:sp>
      <p:sp>
        <p:nvSpPr>
          <p:cNvPr id="9" name="Rectangle 13"/>
          <p:cNvSpPr>
            <a:spLocks noGrp="1" noChangeArrowheads="1"/>
          </p:cNvSpPr>
          <p:nvPr>
            <p:ph type="sldNum" sz="quarter" idx="12"/>
          </p:nvPr>
        </p:nvSpPr>
        <p:spPr>
          <a:xfrm>
            <a:off x="6553200" y="6605588"/>
            <a:ext cx="2133600" cy="279400"/>
          </a:xfrm>
        </p:spPr>
        <p:txBody>
          <a:bodyPr/>
          <a:lstStyle>
            <a:lvl1pPr>
              <a:defRPr/>
            </a:lvl1pPr>
          </a:lstStyle>
          <a:p>
            <a:pPr>
              <a:defRPr/>
            </a:pPr>
            <a:fld id="{FEE9142E-C61A-488B-B97E-9F02A5F32B02}" type="slidenum">
              <a:rPr lang="en-US"/>
              <a:pPr>
                <a:defRPr/>
              </a:pPr>
              <a:t>‹#›</a:t>
            </a:fld>
            <a:endParaRPr lang="en-US"/>
          </a:p>
        </p:txBody>
      </p:sp>
    </p:spTree>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Frantisek Kopriva</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9CC8031-8E0C-4899-A104-095000FB24DF}" type="slidenum">
              <a:rPr lang="en-US"/>
              <a:pPr>
                <a:defRPr/>
              </a:pPr>
              <a:t>‹#›</a:t>
            </a:fld>
            <a:endParaRPr lang="en-US"/>
          </a:p>
        </p:txBody>
      </p:sp>
    </p:spTree>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77025" y="260350"/>
            <a:ext cx="2071688" cy="58324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60350"/>
            <a:ext cx="6067425" cy="58324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Frantisek Kopriva</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0564550-FFB1-4C4F-84BF-E39EE3872353}" type="slidenum">
              <a:rPr lang="en-US"/>
              <a:pPr>
                <a:defRPr/>
              </a:pPr>
              <a:t>‹#›</a:t>
            </a:fld>
            <a:endParaRPr lang="en-US"/>
          </a:p>
        </p:txBody>
      </p:sp>
    </p:spTree>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Frantisek Kopriva</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83BB79D-C266-402F-B5D2-2FB8A33370EA}" type="slidenum">
              <a:rPr lang="en-US"/>
              <a:pPr>
                <a:defRPr/>
              </a:pPr>
              <a:t>‹#›</a:t>
            </a:fld>
            <a:endParaRPr lang="en-US"/>
          </a:p>
        </p:txBody>
      </p:sp>
    </p:spTree>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Frantisek Kopriva</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750CC33-5344-4AB4-ABEC-7692CA467457}" type="slidenum">
              <a:rPr lang="en-US"/>
              <a:pPr>
                <a:defRPr/>
              </a:pPr>
              <a:t>‹#›</a:t>
            </a:fld>
            <a:endParaRPr lang="en-US"/>
          </a:p>
        </p:txBody>
      </p:sp>
    </p:spTree>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484313"/>
            <a:ext cx="4068763" cy="46085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78363" y="1484313"/>
            <a:ext cx="4070350" cy="46085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Frantisek Kopriva</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0EE3AD7-C36E-4F33-86B2-3CFA7A7EA0A1}" type="slidenum">
              <a:rPr lang="en-US"/>
              <a:pPr>
                <a:defRPr/>
              </a:pPr>
              <a:t>‹#›</a:t>
            </a:fld>
            <a:endParaRPr lang="en-US"/>
          </a:p>
        </p:txBody>
      </p:sp>
    </p:spTree>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t>Frantisek Kopriva</a:t>
            </a: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E4698518-E8A6-47DB-AF48-9C3C7AAAA4BC}" type="slidenum">
              <a:rPr lang="en-US"/>
              <a:pPr>
                <a:defRPr/>
              </a:pPr>
              <a:t>‹#›</a:t>
            </a:fld>
            <a:endParaRPr lang="en-US"/>
          </a:p>
        </p:txBody>
      </p:sp>
    </p:spTree>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t>Frantisek Kopriva</a:t>
            </a: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983C130C-0425-467B-95C9-47FD76AA30A0}" type="slidenum">
              <a:rPr lang="en-US"/>
              <a:pPr>
                <a:defRPr/>
              </a:pPr>
              <a:t>‹#›</a:t>
            </a:fld>
            <a:endParaRPr lang="en-US"/>
          </a:p>
        </p:txBody>
      </p:sp>
    </p:spTree>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t>Frantisek Kopriva</a:t>
            </a: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80B4D8E3-D881-4D7C-9927-0C4316AD1753}" type="slidenum">
              <a:rPr lang="en-US"/>
              <a:pPr>
                <a:defRPr/>
              </a:pPr>
              <a:t>‹#›</a:t>
            </a:fld>
            <a:endParaRPr lang="en-US"/>
          </a:p>
        </p:txBody>
      </p:sp>
    </p:spTree>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Frantisek Kopriva</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D841177C-85F0-4A3D-94E0-FE1B694C2D88}" type="slidenum">
              <a:rPr lang="en-US"/>
              <a:pPr>
                <a:defRPr/>
              </a:pPr>
              <a:t>‹#›</a:t>
            </a:fld>
            <a:endParaRPr lang="en-US"/>
          </a:p>
        </p:txBody>
      </p:sp>
    </p:spTree>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Frantisek Kopriva</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8F03752-32D4-45C4-8E40-9B4ACF0F8332}" type="slidenum">
              <a:rPr lang="en-US"/>
              <a:pPr>
                <a:defRPr/>
              </a:pPr>
              <a:t>‹#›</a:t>
            </a:fld>
            <a:endParaRPr lang="en-US"/>
          </a:p>
        </p:txBody>
      </p:sp>
    </p:spTree>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2" name="Rectangle 8"/>
          <p:cNvSpPr>
            <a:spLocks noChangeArrowheads="1"/>
          </p:cNvSpPr>
          <p:nvPr/>
        </p:nvSpPr>
        <p:spPr bwMode="auto">
          <a:xfrm>
            <a:off x="-3175" y="0"/>
            <a:ext cx="9144000" cy="1196975"/>
          </a:xfrm>
          <a:prstGeom prst="rect">
            <a:avLst/>
          </a:prstGeom>
          <a:solidFill>
            <a:schemeClr val="accent1"/>
          </a:solidFill>
          <a:ln w="9525">
            <a:noFill/>
            <a:miter lim="800000"/>
            <a:headEnd/>
            <a:tailEnd/>
          </a:ln>
          <a:effectLst/>
        </p:spPr>
        <p:txBody>
          <a:bodyPr wrap="none" anchor="ctr"/>
          <a:lstStyle/>
          <a:p>
            <a:pPr>
              <a:defRPr/>
            </a:pPr>
            <a:endParaRPr lang="en-US"/>
          </a:p>
        </p:txBody>
      </p:sp>
      <p:sp>
        <p:nvSpPr>
          <p:cNvPr id="1033" name="Rectangle 9"/>
          <p:cNvSpPr>
            <a:spLocks noChangeArrowheads="1"/>
          </p:cNvSpPr>
          <p:nvPr/>
        </p:nvSpPr>
        <p:spPr bwMode="auto">
          <a:xfrm>
            <a:off x="0" y="6308725"/>
            <a:ext cx="9139238" cy="277813"/>
          </a:xfrm>
          <a:prstGeom prst="rect">
            <a:avLst/>
          </a:prstGeom>
          <a:solidFill>
            <a:schemeClr val="bg1"/>
          </a:solidFill>
          <a:ln w="9525">
            <a:noFill/>
            <a:miter lim="800000"/>
            <a:headEnd/>
            <a:tailEnd/>
          </a:ln>
          <a:effectLst/>
        </p:spPr>
        <p:txBody>
          <a:bodyPr wrap="none" anchor="ctr"/>
          <a:lstStyle/>
          <a:p>
            <a:pPr>
              <a:defRPr/>
            </a:pPr>
            <a:endParaRPr lang="en-US"/>
          </a:p>
        </p:txBody>
      </p:sp>
      <p:sp>
        <p:nvSpPr>
          <p:cNvPr id="1034" name="Rectangle 10"/>
          <p:cNvSpPr>
            <a:spLocks noChangeArrowheads="1"/>
          </p:cNvSpPr>
          <p:nvPr/>
        </p:nvSpPr>
        <p:spPr bwMode="auto">
          <a:xfrm>
            <a:off x="-3175" y="1089025"/>
            <a:ext cx="9147175" cy="215900"/>
          </a:xfrm>
          <a:prstGeom prst="rect">
            <a:avLst/>
          </a:prstGeom>
          <a:solidFill>
            <a:schemeClr val="bg2"/>
          </a:solidFill>
          <a:ln w="9525">
            <a:noFill/>
            <a:miter lim="800000"/>
            <a:headEnd/>
            <a:tailEnd/>
          </a:ln>
          <a:effectLst/>
        </p:spPr>
        <p:txBody>
          <a:bodyPr wrap="none" anchor="ctr"/>
          <a:lstStyle/>
          <a:p>
            <a:pPr>
              <a:defRPr/>
            </a:pPr>
            <a:endParaRPr lang="en-US"/>
          </a:p>
        </p:txBody>
      </p:sp>
      <p:sp>
        <p:nvSpPr>
          <p:cNvPr id="4101" name="Rectangle 2"/>
          <p:cNvSpPr>
            <a:spLocks noGrp="1" noChangeArrowheads="1"/>
          </p:cNvSpPr>
          <p:nvPr>
            <p:ph type="title"/>
          </p:nvPr>
        </p:nvSpPr>
        <p:spPr bwMode="auto">
          <a:xfrm>
            <a:off x="457200" y="260350"/>
            <a:ext cx="8291513" cy="7207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102" name="Rectangle 3"/>
          <p:cNvSpPr>
            <a:spLocks noGrp="1" noChangeArrowheads="1"/>
          </p:cNvSpPr>
          <p:nvPr>
            <p:ph type="body" idx="1"/>
          </p:nvPr>
        </p:nvSpPr>
        <p:spPr bwMode="auto">
          <a:xfrm>
            <a:off x="457200" y="1484313"/>
            <a:ext cx="8291513" cy="46085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308725"/>
            <a:ext cx="2133600" cy="279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n-US"/>
          </a:p>
        </p:txBody>
      </p:sp>
      <p:sp>
        <p:nvSpPr>
          <p:cNvPr id="1029" name="Rectangle 5"/>
          <p:cNvSpPr>
            <a:spLocks noGrp="1" noChangeArrowheads="1"/>
          </p:cNvSpPr>
          <p:nvPr>
            <p:ph type="ftr" sz="quarter" idx="3"/>
          </p:nvPr>
        </p:nvSpPr>
        <p:spPr bwMode="auto">
          <a:xfrm>
            <a:off x="3124200" y="6308725"/>
            <a:ext cx="2895600" cy="279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r>
              <a:rPr lang="en-US" smtClean="0"/>
              <a:t>Frantisek Kopriva</a:t>
            </a:r>
            <a:endParaRPr lang="en-US"/>
          </a:p>
        </p:txBody>
      </p:sp>
      <p:sp>
        <p:nvSpPr>
          <p:cNvPr id="1030" name="Rectangle 6"/>
          <p:cNvSpPr>
            <a:spLocks noGrp="1" noChangeArrowheads="1"/>
          </p:cNvSpPr>
          <p:nvPr>
            <p:ph type="sldNum" sz="quarter" idx="4"/>
          </p:nvPr>
        </p:nvSpPr>
        <p:spPr bwMode="auto">
          <a:xfrm>
            <a:off x="6553200" y="6308725"/>
            <a:ext cx="2133600" cy="279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902DDD67-D2CA-4739-98DB-56130096F9C9}" type="slidenum">
              <a:rPr lang="en-US"/>
              <a:pPr>
                <a:defRPr/>
              </a:pPr>
              <a:t>‹#›</a:t>
            </a:fld>
            <a:endParaRPr lang="en-US"/>
          </a:p>
        </p:txBody>
      </p:sp>
      <p:sp>
        <p:nvSpPr>
          <p:cNvPr id="1035" name="Rectangle 11"/>
          <p:cNvSpPr>
            <a:spLocks noChangeArrowheads="1"/>
          </p:cNvSpPr>
          <p:nvPr/>
        </p:nvSpPr>
        <p:spPr bwMode="auto">
          <a:xfrm>
            <a:off x="0" y="6605588"/>
            <a:ext cx="9139238" cy="277812"/>
          </a:xfrm>
          <a:prstGeom prst="rect">
            <a:avLst/>
          </a:prstGeom>
          <a:solidFill>
            <a:schemeClr val="bg2"/>
          </a:solidFill>
          <a:ln w="9525">
            <a:noFill/>
            <a:miter lim="800000"/>
            <a:headEnd/>
            <a:tailEnd/>
          </a:ln>
          <a:effectLst/>
        </p:spPr>
        <p:txBody>
          <a:bodyPr wrap="none" anchor="ctr"/>
          <a:lstStyle/>
          <a:p>
            <a:pPr>
              <a:defRPr/>
            </a:pPr>
            <a:endParaRPr lang="en-US"/>
          </a:p>
        </p:txBody>
      </p:sp>
    </p:spTree>
  </p:cSld>
  <p:clrMap bg1="dk2" tx1="lt1" bg2="dk1" tx2="lt2" accent1="accent1" accent2="accent2" accent3="accent3" accent4="accent4" accent5="accent5" accent6="accent6" hlink="hlink" folHlink="folHlink"/>
  <p:sldLayoutIdLst>
    <p:sldLayoutId id="2147483731" r:id="rId1"/>
    <p:sldLayoutId id="2147483721" r:id="rId2"/>
    <p:sldLayoutId id="2147483722" r:id="rId3"/>
    <p:sldLayoutId id="2147483723" r:id="rId4"/>
    <p:sldLayoutId id="2147483724" r:id="rId5"/>
    <p:sldLayoutId id="2147483725" r:id="rId6"/>
    <p:sldLayoutId id="2147483726" r:id="rId7"/>
    <p:sldLayoutId id="2147483727" r:id="rId8"/>
    <p:sldLayoutId id="2147483728" r:id="rId9"/>
    <p:sldLayoutId id="2147483729" r:id="rId10"/>
    <p:sldLayoutId id="2147483730" r:id="rId11"/>
  </p:sldLayoutIdLst>
  <p:transition>
    <p:wipe dir="r"/>
  </p:transition>
  <p:hf sldNum="0" hdr="0" dt="0"/>
  <p:txStyles>
    <p:title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Arial" charset="0"/>
          <a:cs typeface="Arial" charset="0"/>
        </a:defRPr>
      </a:lvl2pPr>
      <a:lvl3pPr algn="l" rtl="0" eaLnBrk="0" fontAlgn="base" hangingPunct="0">
        <a:spcBef>
          <a:spcPct val="0"/>
        </a:spcBef>
        <a:spcAft>
          <a:spcPct val="0"/>
        </a:spcAft>
        <a:defRPr sz="4400">
          <a:solidFill>
            <a:schemeClr val="tx2"/>
          </a:solidFill>
          <a:latin typeface="Arial" charset="0"/>
          <a:cs typeface="Arial" charset="0"/>
        </a:defRPr>
      </a:lvl3pPr>
      <a:lvl4pPr algn="l" rtl="0" eaLnBrk="0" fontAlgn="base" hangingPunct="0">
        <a:spcBef>
          <a:spcPct val="0"/>
        </a:spcBef>
        <a:spcAft>
          <a:spcPct val="0"/>
        </a:spcAft>
        <a:defRPr sz="4400">
          <a:solidFill>
            <a:schemeClr val="tx2"/>
          </a:solidFill>
          <a:latin typeface="Arial" charset="0"/>
          <a:cs typeface="Arial" charset="0"/>
        </a:defRPr>
      </a:lvl4pPr>
      <a:lvl5pPr algn="l" rtl="0" eaLnBrk="0" fontAlgn="base" hangingPunct="0">
        <a:spcBef>
          <a:spcPct val="0"/>
        </a:spcBef>
        <a:spcAft>
          <a:spcPct val="0"/>
        </a:spcAft>
        <a:defRPr sz="4400">
          <a:solidFill>
            <a:schemeClr val="tx2"/>
          </a:solidFill>
          <a:latin typeface="Arial" charset="0"/>
          <a:cs typeface="Arial" charset="0"/>
        </a:defRPr>
      </a:lvl5pPr>
      <a:lvl6pPr marL="457200" algn="l" rtl="0" fontAlgn="base">
        <a:spcBef>
          <a:spcPct val="0"/>
        </a:spcBef>
        <a:spcAft>
          <a:spcPct val="0"/>
        </a:spcAft>
        <a:defRPr sz="4400">
          <a:solidFill>
            <a:schemeClr val="tx2"/>
          </a:solidFill>
          <a:latin typeface="Arial" charset="0"/>
          <a:cs typeface="Arial" charset="0"/>
        </a:defRPr>
      </a:lvl6pPr>
      <a:lvl7pPr marL="914400" algn="l" rtl="0" fontAlgn="base">
        <a:spcBef>
          <a:spcPct val="0"/>
        </a:spcBef>
        <a:spcAft>
          <a:spcPct val="0"/>
        </a:spcAft>
        <a:defRPr sz="4400">
          <a:solidFill>
            <a:schemeClr val="tx2"/>
          </a:solidFill>
          <a:latin typeface="Arial" charset="0"/>
          <a:cs typeface="Arial" charset="0"/>
        </a:defRPr>
      </a:lvl7pPr>
      <a:lvl8pPr marL="1371600" algn="l" rtl="0" fontAlgn="base">
        <a:spcBef>
          <a:spcPct val="0"/>
        </a:spcBef>
        <a:spcAft>
          <a:spcPct val="0"/>
        </a:spcAft>
        <a:defRPr sz="4400">
          <a:solidFill>
            <a:schemeClr val="tx2"/>
          </a:solidFill>
          <a:latin typeface="Arial" charset="0"/>
          <a:cs typeface="Arial" charset="0"/>
        </a:defRPr>
      </a:lvl8pPr>
      <a:lvl9pPr marL="1828800" algn="l"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ctrTitle"/>
          </p:nvPr>
        </p:nvSpPr>
        <p:spPr>
          <a:xfrm>
            <a:off x="263466" y="1420785"/>
            <a:ext cx="8675687" cy="1655762"/>
          </a:xfr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lstStyle/>
          <a:p>
            <a:r>
              <a:rPr lang="en-US" sz="4800" b="1" dirty="0" smtClean="0"/>
              <a:t>STATIC GAMES with incomplete information – Bayesian Games</a:t>
            </a:r>
            <a:endParaRPr lang="en-US" sz="4800" b="1" dirty="0"/>
          </a:p>
        </p:txBody>
      </p:sp>
      <p:sp>
        <p:nvSpPr>
          <p:cNvPr id="6147" name="Rectangle 3"/>
          <p:cNvSpPr>
            <a:spLocks noGrp="1" noChangeArrowheads="1"/>
          </p:cNvSpPr>
          <p:nvPr>
            <p:ph type="subTitle" idx="1"/>
          </p:nvPr>
        </p:nvSpPr>
        <p: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lstStyle/>
          <a:p>
            <a:pPr eaLnBrk="1" hangingPunct="1"/>
            <a:r>
              <a:rPr lang="en-US" dirty="0" smtClean="0"/>
              <a:t>Lecture 10</a:t>
            </a:r>
            <a:endParaRPr lang="en-GB" dirty="0" smtClean="0"/>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Example 1: More information may hurt</a:t>
            </a:r>
            <a:endParaRPr lang="en-US" sz="3600"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27" name="TextBox 26"/>
          <p:cNvSpPr txBox="1"/>
          <p:nvPr/>
        </p:nvSpPr>
        <p:spPr>
          <a:xfrm>
            <a:off x="3440097" y="3867156"/>
            <a:ext cx="2884527" cy="461665"/>
          </a:xfrm>
          <a:prstGeom prst="rect">
            <a:avLst/>
          </a:prstGeom>
          <a:noFill/>
        </p:spPr>
        <p:txBody>
          <a:bodyPr wrap="square" rtlCol="0">
            <a:spAutoFit/>
          </a:bodyPr>
          <a:lstStyle/>
          <a:p>
            <a:pPr algn="ctr"/>
            <a:r>
              <a:rPr lang="en-US" sz="2400" b="1" dirty="0" smtClean="0">
                <a:solidFill>
                  <a:schemeClr val="accent3">
                    <a:lumMod val="10000"/>
                  </a:schemeClr>
                </a:solidFill>
              </a:rPr>
              <a:t>PLAYER 2</a:t>
            </a:r>
            <a:endParaRPr lang="en-US" sz="1400" b="1" dirty="0">
              <a:solidFill>
                <a:schemeClr val="accent3">
                  <a:lumMod val="10000"/>
                </a:schemeClr>
              </a:solidFill>
            </a:endParaRPr>
          </a:p>
        </p:txBody>
      </p:sp>
      <p:sp>
        <p:nvSpPr>
          <p:cNvPr id="19" name="TextBox 18"/>
          <p:cNvSpPr txBox="1"/>
          <p:nvPr/>
        </p:nvSpPr>
        <p:spPr>
          <a:xfrm>
            <a:off x="190440" y="3976695"/>
            <a:ext cx="519057" cy="2677656"/>
          </a:xfrm>
          <a:prstGeom prst="rect">
            <a:avLst/>
          </a:prstGeom>
          <a:noFill/>
        </p:spPr>
        <p:txBody>
          <a:bodyPr wrap="square" rtlCol="0">
            <a:spAutoFit/>
          </a:bodyPr>
          <a:lstStyle/>
          <a:p>
            <a:pPr algn="ctr"/>
            <a:r>
              <a:rPr lang="en-US" sz="2400" b="1" dirty="0" smtClean="0">
                <a:solidFill>
                  <a:srgbClr val="C00000"/>
                </a:solidFill>
              </a:rPr>
              <a:t>P L AYE R1</a:t>
            </a:r>
            <a:endParaRPr lang="en-US" b="1" dirty="0">
              <a:solidFill>
                <a:srgbClr val="C00000"/>
              </a:solidFill>
            </a:endParaRPr>
          </a:p>
        </p:txBody>
      </p:sp>
      <p:graphicFrame>
        <p:nvGraphicFramePr>
          <p:cNvPr id="25" name="Content Placeholder 6"/>
          <p:cNvGraphicFramePr>
            <a:graphicFrameLocks/>
          </p:cNvGraphicFramePr>
          <p:nvPr/>
        </p:nvGraphicFramePr>
        <p:xfrm>
          <a:off x="665109" y="4305312"/>
          <a:ext cx="4016430" cy="2195532"/>
        </p:xfrm>
        <a:graphic>
          <a:graphicData uri="http://schemas.openxmlformats.org/drawingml/2006/table">
            <a:tbl>
              <a:tblPr firstRow="1" bandRow="1">
                <a:tableStyleId>{5C22544A-7EE6-4342-B048-85BDC9FD1C3A}</a:tableStyleId>
              </a:tblPr>
              <a:tblGrid>
                <a:gridCol w="1131389"/>
                <a:gridCol w="905111"/>
                <a:gridCol w="905111"/>
                <a:gridCol w="1074819"/>
              </a:tblGrid>
              <a:tr h="745182">
                <a:tc>
                  <a:txBody>
                    <a:bodyPr/>
                    <a:lstStyle/>
                    <a:p>
                      <a:pPr algn="ctr"/>
                      <a:r>
                        <a:rPr lang="en-US" sz="2400" b="0" dirty="0" smtClean="0"/>
                        <a:t>1</a:t>
                      </a:r>
                      <a:r>
                        <a:rPr lang="en-US" sz="2400" b="0" baseline="30000" dirty="0" smtClean="0"/>
                        <a:t>st</a:t>
                      </a:r>
                      <a:r>
                        <a:rPr lang="en-US" sz="2400" b="0" dirty="0" smtClean="0"/>
                        <a:t>  state</a:t>
                      </a:r>
                      <a:endParaRPr lang="en-US" sz="2400" b="0" dirty="0"/>
                    </a:p>
                  </a:txBody>
                  <a:tcPr anchor="ctr">
                    <a:solidFill>
                      <a:schemeClr val="bg1"/>
                    </a:solidFill>
                  </a:tcPr>
                </a:tc>
                <a:tc>
                  <a:txBody>
                    <a:bodyPr/>
                    <a:lstStyle/>
                    <a:p>
                      <a:pPr algn="ctr"/>
                      <a:r>
                        <a:rPr lang="en-US" sz="2400" b="0" dirty="0" smtClean="0"/>
                        <a:t>L</a:t>
                      </a:r>
                      <a:endParaRPr lang="en-US" sz="2400" b="0" dirty="0"/>
                    </a:p>
                  </a:txBody>
                  <a:tcPr anchor="ctr"/>
                </a:tc>
                <a:tc>
                  <a:txBody>
                    <a:bodyPr/>
                    <a:lstStyle/>
                    <a:p>
                      <a:pPr algn="ctr"/>
                      <a:r>
                        <a:rPr lang="en-US" sz="2400" b="0" dirty="0" smtClean="0"/>
                        <a:t>M</a:t>
                      </a:r>
                      <a:endParaRPr lang="en-US" sz="2400" b="0" dirty="0"/>
                    </a:p>
                  </a:txBody>
                  <a:tcPr anchor="ctr"/>
                </a:tc>
                <a:tc>
                  <a:txBody>
                    <a:bodyPr/>
                    <a:lstStyle/>
                    <a:p>
                      <a:pPr algn="ctr"/>
                      <a:r>
                        <a:rPr lang="en-US" sz="2400" b="0" dirty="0" smtClean="0"/>
                        <a:t>R</a:t>
                      </a:r>
                      <a:endParaRPr lang="en-US" sz="2400" b="0" dirty="0"/>
                    </a:p>
                  </a:txBody>
                  <a:tcPr anchor="ctr"/>
                </a:tc>
              </a:tr>
              <a:tr h="62739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T</a:t>
                      </a:r>
                    </a:p>
                  </a:txBody>
                  <a:tcPr anchor="ctr">
                    <a:solidFill>
                      <a:schemeClr val="bg2">
                        <a:lumMod val="50000"/>
                      </a:schemeClr>
                    </a:solidFill>
                  </a:tcPr>
                </a:tc>
                <a:tc>
                  <a:txBody>
                    <a:bodyPr/>
                    <a:lstStyle/>
                    <a:p>
                      <a:pPr algn="ct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accent3">
                              <a:lumMod val="10000"/>
                            </a:schemeClr>
                          </a:solidFill>
                        </a:rPr>
                        <a:t>4 </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0</a:t>
                      </a:r>
                      <a:endParaRPr lang="en-US" sz="2400" b="1" dirty="0" smtClean="0"/>
                    </a:p>
                  </a:txBody>
                  <a:tcPr anchor="ctr">
                    <a:solidFill>
                      <a:schemeClr val="accent5">
                        <a:lumMod val="20000"/>
                        <a:lumOff val="80000"/>
                      </a:schemeClr>
                    </a:solidFill>
                  </a:tcPr>
                </a:tc>
                <a:tc>
                  <a:txBody>
                    <a:bodyPr/>
                    <a:lstStyle/>
                    <a:p>
                      <a:pPr algn="ct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6 </a:t>
                      </a:r>
                      <a:endParaRPr lang="en-US" sz="2400" b="1" dirty="0"/>
                    </a:p>
                  </a:txBody>
                  <a:tcPr anchor="ctr">
                    <a:solidFill>
                      <a:schemeClr val="accent5">
                        <a:lumMod val="20000"/>
                        <a:lumOff val="80000"/>
                      </a:schemeClr>
                    </a:solidFill>
                  </a:tcPr>
                </a:tc>
              </a:tr>
              <a:tr h="745182">
                <a:tc>
                  <a:txBody>
                    <a:bodyPr/>
                    <a:lstStyle/>
                    <a:p>
                      <a:pPr algn="ctr"/>
                      <a:r>
                        <a:rPr lang="en-US" sz="2400" b="0" dirty="0" smtClean="0">
                          <a:solidFill>
                            <a:schemeClr val="tx1"/>
                          </a:solidFill>
                        </a:rPr>
                        <a:t>B</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2</a:t>
                      </a:r>
                      <a:r>
                        <a:rPr lang="en-US" sz="2400" b="0" dirty="0" smtClean="0">
                          <a:solidFill>
                            <a:schemeClr val="bg2">
                              <a:lumMod val="10000"/>
                            </a:schemeClr>
                          </a:solidFill>
                        </a:rPr>
                        <a:t>, </a:t>
                      </a:r>
                      <a:r>
                        <a:rPr lang="en-US" sz="2400" b="1" dirty="0" smtClean="0">
                          <a:solidFill>
                            <a:schemeClr val="accent3">
                              <a:lumMod val="10000"/>
                            </a:schemeClr>
                          </a:solidFill>
                        </a:rPr>
                        <a:t>16</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0</a:t>
                      </a:r>
                      <a:endParaRPr lang="en-US" sz="2400" b="1" dirty="0" smtClean="0"/>
                    </a:p>
                  </a:txBody>
                  <a:tcPr anchor="ctr">
                    <a:solidFill>
                      <a:schemeClr val="accent5">
                        <a:lumMod val="20000"/>
                        <a:lumOff val="8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24</a:t>
                      </a:r>
                      <a:endParaRPr lang="en-US" sz="2400" b="1" dirty="0"/>
                    </a:p>
                  </a:txBody>
                  <a:tcPr anchor="ctr">
                    <a:solidFill>
                      <a:schemeClr val="accent5">
                        <a:lumMod val="20000"/>
                        <a:lumOff val="80000"/>
                      </a:schemeClr>
                    </a:solidFill>
                  </a:tcPr>
                </a:tc>
              </a:tr>
            </a:tbl>
          </a:graphicData>
        </a:graphic>
      </p:graphicFrame>
      <p:graphicFrame>
        <p:nvGraphicFramePr>
          <p:cNvPr id="26" name="Content Placeholder 6"/>
          <p:cNvGraphicFramePr>
            <a:graphicFrameLocks/>
          </p:cNvGraphicFramePr>
          <p:nvPr/>
        </p:nvGraphicFramePr>
        <p:xfrm>
          <a:off x="4937130" y="4305312"/>
          <a:ext cx="4016429" cy="2195532"/>
        </p:xfrm>
        <a:graphic>
          <a:graphicData uri="http://schemas.openxmlformats.org/drawingml/2006/table">
            <a:tbl>
              <a:tblPr firstRow="1" bandRow="1">
                <a:tableStyleId>{5C22544A-7EE6-4342-B048-85BDC9FD1C3A}</a:tableStyleId>
              </a:tblPr>
              <a:tblGrid>
                <a:gridCol w="1123477"/>
                <a:gridCol w="926868"/>
                <a:gridCol w="926868"/>
                <a:gridCol w="1039216"/>
              </a:tblGrid>
              <a:tr h="745182">
                <a:tc>
                  <a:txBody>
                    <a:bodyPr/>
                    <a:lstStyle/>
                    <a:p>
                      <a:pPr algn="ctr"/>
                      <a:r>
                        <a:rPr lang="en-US" sz="2400" b="0" dirty="0" smtClean="0"/>
                        <a:t>2</a:t>
                      </a:r>
                      <a:r>
                        <a:rPr lang="en-US" sz="2400" b="0" baseline="30000" dirty="0" smtClean="0"/>
                        <a:t>nd </a:t>
                      </a:r>
                      <a:r>
                        <a:rPr lang="en-US" sz="2400" b="0" dirty="0" smtClean="0"/>
                        <a:t> state</a:t>
                      </a:r>
                      <a:endParaRPr lang="en-US" sz="2400" b="0" dirty="0"/>
                    </a:p>
                  </a:txBody>
                  <a:tcPr anchor="ctr">
                    <a:solidFill>
                      <a:schemeClr val="bg1"/>
                    </a:solidFill>
                  </a:tcPr>
                </a:tc>
                <a:tc>
                  <a:txBody>
                    <a:bodyPr/>
                    <a:lstStyle/>
                    <a:p>
                      <a:pPr algn="ctr"/>
                      <a:r>
                        <a:rPr lang="en-US" sz="2400" b="0" dirty="0" smtClean="0"/>
                        <a:t>L</a:t>
                      </a:r>
                      <a:endParaRPr lang="en-US" sz="2400" b="0" dirty="0"/>
                    </a:p>
                  </a:txBody>
                  <a:tcPr anchor="ctr"/>
                </a:tc>
                <a:tc>
                  <a:txBody>
                    <a:bodyPr/>
                    <a:lstStyle/>
                    <a:p>
                      <a:pPr algn="ctr"/>
                      <a:r>
                        <a:rPr lang="en-US" sz="2400" b="0" dirty="0" smtClean="0"/>
                        <a:t>M</a:t>
                      </a:r>
                      <a:endParaRPr lang="en-US" sz="2400" b="0" dirty="0"/>
                    </a:p>
                  </a:txBody>
                  <a:tcPr anchor="ctr"/>
                </a:tc>
                <a:tc>
                  <a:txBody>
                    <a:bodyPr/>
                    <a:lstStyle/>
                    <a:p>
                      <a:pPr algn="ctr"/>
                      <a:r>
                        <a:rPr lang="en-US" sz="2400" b="0" dirty="0" smtClean="0"/>
                        <a:t>R</a:t>
                      </a:r>
                      <a:endParaRPr lang="en-US" sz="2400" b="0" dirty="0"/>
                    </a:p>
                  </a:txBody>
                  <a:tcPr anchor="ctr"/>
                </a:tc>
              </a:tr>
              <a:tr h="62739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T</a:t>
                      </a:r>
                    </a:p>
                  </a:txBody>
                  <a:tcPr anchor="ctr">
                    <a:solidFill>
                      <a:schemeClr val="bg2">
                        <a:lumMod val="50000"/>
                      </a:schemeClr>
                    </a:solidFill>
                  </a:tcPr>
                </a:tc>
                <a:tc>
                  <a:txBody>
                    <a:bodyPr/>
                    <a:lstStyle/>
                    <a:p>
                      <a:pPr algn="ct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accent3">
                              <a:lumMod val="10000"/>
                            </a:schemeClr>
                          </a:solidFill>
                        </a:rPr>
                        <a:t>4</a:t>
                      </a:r>
                      <a:r>
                        <a:rPr lang="en-US" sz="2400" b="1" baseline="0" dirty="0" smtClean="0">
                          <a:solidFill>
                            <a:schemeClr val="accent3">
                              <a:lumMod val="10000"/>
                            </a:schemeClr>
                          </a:solidFill>
                        </a:rPr>
                        <a:t> </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6 </a:t>
                      </a:r>
                      <a:endParaRPr lang="en-US" sz="2400" b="1" dirty="0" smtClean="0"/>
                    </a:p>
                  </a:txBody>
                  <a:tcPr anchor="ctr">
                    <a:solidFill>
                      <a:schemeClr val="accent5">
                        <a:lumMod val="20000"/>
                        <a:lumOff val="80000"/>
                      </a:schemeClr>
                    </a:solidFill>
                  </a:tcPr>
                </a:tc>
                <a:tc>
                  <a:txBody>
                    <a:bodyPr/>
                    <a:lstStyle/>
                    <a:p>
                      <a:pPr algn="ct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0</a:t>
                      </a:r>
                      <a:endParaRPr lang="en-US" sz="2400" b="1" dirty="0"/>
                    </a:p>
                  </a:txBody>
                  <a:tcPr anchor="ctr">
                    <a:solidFill>
                      <a:schemeClr val="accent5">
                        <a:lumMod val="20000"/>
                        <a:lumOff val="80000"/>
                      </a:schemeClr>
                    </a:solidFill>
                  </a:tcPr>
                </a:tc>
              </a:tr>
              <a:tr h="745182">
                <a:tc>
                  <a:txBody>
                    <a:bodyPr/>
                    <a:lstStyle/>
                    <a:p>
                      <a:pPr algn="ctr"/>
                      <a:r>
                        <a:rPr lang="en-US" sz="2400" b="0" dirty="0" smtClean="0">
                          <a:solidFill>
                            <a:schemeClr val="tx1"/>
                          </a:solidFill>
                        </a:rPr>
                        <a:t>B</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2</a:t>
                      </a:r>
                      <a:r>
                        <a:rPr lang="en-US" sz="2400" b="0" dirty="0" smtClean="0">
                          <a:solidFill>
                            <a:schemeClr val="bg2">
                              <a:lumMod val="10000"/>
                            </a:schemeClr>
                          </a:solidFill>
                        </a:rPr>
                        <a:t>, </a:t>
                      </a:r>
                      <a:r>
                        <a:rPr lang="en-US" sz="2400" b="1" dirty="0" smtClean="0">
                          <a:solidFill>
                            <a:schemeClr val="accent3">
                              <a:lumMod val="10000"/>
                            </a:schemeClr>
                          </a:solidFill>
                        </a:rPr>
                        <a:t>16</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24</a:t>
                      </a:r>
                      <a:endParaRPr lang="en-US" sz="2400" b="1" dirty="0" smtClean="0"/>
                    </a:p>
                  </a:txBody>
                  <a:tcPr anchor="ctr">
                    <a:solidFill>
                      <a:schemeClr val="accent5">
                        <a:lumMod val="20000"/>
                        <a:lumOff val="8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0</a:t>
                      </a:r>
                      <a:endParaRPr lang="en-US" sz="2400" b="1" dirty="0"/>
                    </a:p>
                  </a:txBody>
                  <a:tcPr anchor="ctr">
                    <a:solidFill>
                      <a:schemeClr val="accent5">
                        <a:lumMod val="20000"/>
                        <a:lumOff val="80000"/>
                      </a:schemeClr>
                    </a:solidFill>
                  </a:tcPr>
                </a:tc>
              </a:tr>
            </a:tbl>
          </a:graphicData>
        </a:graphic>
      </p:graphicFrame>
      <p:sp>
        <p:nvSpPr>
          <p:cNvPr id="9" name="TextBox 8"/>
          <p:cNvSpPr txBox="1"/>
          <p:nvPr/>
        </p:nvSpPr>
        <p:spPr>
          <a:xfrm>
            <a:off x="1" y="1457298"/>
            <a:ext cx="9144000" cy="2308324"/>
          </a:xfrm>
          <a:prstGeom prst="rect">
            <a:avLst/>
          </a:prstGeom>
          <a:noFill/>
        </p:spPr>
        <p:txBody>
          <a:bodyPr wrap="square" rtlCol="0">
            <a:spAutoFit/>
          </a:bodyPr>
          <a:lstStyle/>
          <a:p>
            <a:pPr algn="just"/>
            <a:r>
              <a:rPr lang="en-US" sz="2400" dirty="0" smtClean="0">
                <a:solidFill>
                  <a:srgbClr val="FFFF00"/>
                </a:solidFill>
              </a:rPr>
              <a:t>If P2 believes that P1 will choose T:</a:t>
            </a:r>
          </a:p>
          <a:p>
            <a:pPr algn="just"/>
            <a:r>
              <a:rPr lang="en-US" sz="2400" dirty="0" smtClean="0"/>
              <a:t>EU (L) = ½ * 4 + ½ * 4 = 4 		EU (M) = ½ * 0 + ½ * 6 = 3</a:t>
            </a:r>
          </a:p>
          <a:p>
            <a:pPr algn="just"/>
            <a:r>
              <a:rPr lang="en-US" sz="2400" dirty="0" smtClean="0"/>
              <a:t>EU (R) = ½ * 6+ ½ * 0 = 3</a:t>
            </a:r>
          </a:p>
          <a:p>
            <a:pPr algn="just"/>
            <a:r>
              <a:rPr lang="en-US" sz="2400" dirty="0" smtClean="0">
                <a:solidFill>
                  <a:srgbClr val="FFFF00"/>
                </a:solidFill>
              </a:rPr>
              <a:t>If P2 believes that P1 will choose B:</a:t>
            </a:r>
          </a:p>
          <a:p>
            <a:pPr algn="just"/>
            <a:r>
              <a:rPr lang="en-US" sz="2400" dirty="0" smtClean="0"/>
              <a:t>EU (L) = ½ * 16 + ½ * 16 = 16 	EU (M) = ½ * 0 + ½ * 24 = 12</a:t>
            </a:r>
          </a:p>
          <a:p>
            <a:pPr algn="just"/>
            <a:r>
              <a:rPr lang="en-US" sz="2400" dirty="0" smtClean="0"/>
              <a:t>EU (R) = ½ * 24 + ½ * 0 = 12</a:t>
            </a:r>
          </a:p>
        </p:txBody>
      </p:sp>
      <p:sp>
        <p:nvSpPr>
          <p:cNvPr id="11" name="Rectangle 10"/>
          <p:cNvSpPr/>
          <p:nvPr/>
        </p:nvSpPr>
        <p:spPr>
          <a:xfrm>
            <a:off x="0" y="3721104"/>
            <a:ext cx="9144000" cy="313689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190440" y="3794130"/>
            <a:ext cx="8763120" cy="2848014"/>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p:cNvGrpSpPr/>
          <p:nvPr/>
        </p:nvGrpSpPr>
        <p:grpSpPr>
          <a:xfrm>
            <a:off x="1139778" y="3867156"/>
            <a:ext cx="7010496" cy="498178"/>
            <a:chOff x="1139778" y="3867156"/>
            <a:chExt cx="7010496" cy="498178"/>
          </a:xfrm>
        </p:grpSpPr>
        <p:sp>
          <p:nvSpPr>
            <p:cNvPr id="14" name="TextBox 13"/>
            <p:cNvSpPr txBox="1"/>
            <p:nvPr/>
          </p:nvSpPr>
          <p:spPr>
            <a:xfrm>
              <a:off x="1139778" y="3903669"/>
              <a:ext cx="1204929" cy="461665"/>
            </a:xfrm>
            <a:prstGeom prst="rect">
              <a:avLst/>
            </a:prstGeom>
            <a:noFill/>
          </p:spPr>
          <p:txBody>
            <a:bodyPr wrap="square" rtlCol="0">
              <a:spAutoFit/>
            </a:bodyPr>
            <a:lstStyle/>
            <a:p>
              <a:r>
                <a:rPr lang="en-US" sz="2400" dirty="0" smtClean="0">
                  <a:solidFill>
                    <a:srgbClr val="C00000"/>
                  </a:solidFill>
                </a:rPr>
                <a:t>½</a:t>
              </a:r>
              <a:r>
                <a:rPr lang="en-US" sz="2400" dirty="0" smtClean="0"/>
                <a:t>  </a:t>
              </a:r>
              <a:r>
                <a:rPr lang="en-US" sz="2400" dirty="0" smtClean="0">
                  <a:solidFill>
                    <a:schemeClr val="bg2">
                      <a:lumMod val="10000"/>
                    </a:schemeClr>
                  </a:solidFill>
                </a:rPr>
                <a:t>½</a:t>
              </a:r>
              <a:r>
                <a:rPr lang="en-US" sz="2400" dirty="0" smtClean="0"/>
                <a:t> </a:t>
              </a:r>
              <a:endParaRPr lang="en-US" sz="2400" dirty="0"/>
            </a:p>
          </p:txBody>
        </p:sp>
        <p:sp>
          <p:nvSpPr>
            <p:cNvPr id="15" name="TextBox 14"/>
            <p:cNvSpPr txBox="1"/>
            <p:nvPr/>
          </p:nvSpPr>
          <p:spPr>
            <a:xfrm>
              <a:off x="6945345" y="3867156"/>
              <a:ext cx="1204929" cy="461665"/>
            </a:xfrm>
            <a:prstGeom prst="rect">
              <a:avLst/>
            </a:prstGeom>
            <a:noFill/>
          </p:spPr>
          <p:txBody>
            <a:bodyPr wrap="square" rtlCol="0">
              <a:spAutoFit/>
            </a:bodyPr>
            <a:lstStyle/>
            <a:p>
              <a:r>
                <a:rPr lang="en-US" sz="2400" dirty="0" smtClean="0">
                  <a:solidFill>
                    <a:srgbClr val="C00000"/>
                  </a:solidFill>
                </a:rPr>
                <a:t>½</a:t>
              </a:r>
              <a:r>
                <a:rPr lang="en-US" sz="2400" dirty="0" smtClean="0"/>
                <a:t>  </a:t>
              </a:r>
              <a:r>
                <a:rPr lang="en-US" sz="2400" dirty="0" smtClean="0">
                  <a:solidFill>
                    <a:schemeClr val="bg2">
                      <a:lumMod val="10000"/>
                    </a:schemeClr>
                  </a:solidFill>
                </a:rPr>
                <a:t>½</a:t>
              </a:r>
              <a:r>
                <a:rPr lang="en-US" sz="2400" dirty="0" smtClean="0"/>
                <a:t> </a:t>
              </a:r>
              <a:endParaRPr lang="en-US" sz="2400" dirty="0"/>
            </a:p>
          </p:txBody>
        </p:sp>
      </p:grpSp>
    </p:spTree>
  </p:cSld>
  <p:clrMapOvr>
    <a:masterClrMapping/>
  </p:clrMapOvr>
  <p:transition>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Example 1: More information may hurt</a:t>
            </a:r>
            <a:endParaRPr lang="en-US" sz="3600"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19" name="TextBox 18"/>
          <p:cNvSpPr txBox="1"/>
          <p:nvPr/>
        </p:nvSpPr>
        <p:spPr>
          <a:xfrm>
            <a:off x="2125629" y="3976695"/>
            <a:ext cx="519057" cy="2677656"/>
          </a:xfrm>
          <a:prstGeom prst="rect">
            <a:avLst/>
          </a:prstGeom>
          <a:noFill/>
        </p:spPr>
        <p:txBody>
          <a:bodyPr wrap="square" rtlCol="0">
            <a:spAutoFit/>
          </a:bodyPr>
          <a:lstStyle/>
          <a:p>
            <a:pPr algn="ctr"/>
            <a:r>
              <a:rPr lang="en-US" sz="2400" b="1" dirty="0" smtClean="0">
                <a:solidFill>
                  <a:srgbClr val="C00000"/>
                </a:solidFill>
              </a:rPr>
              <a:t>P L AYE R1</a:t>
            </a:r>
            <a:endParaRPr lang="en-US" b="1" dirty="0">
              <a:solidFill>
                <a:srgbClr val="C00000"/>
              </a:solidFill>
            </a:endParaRPr>
          </a:p>
        </p:txBody>
      </p:sp>
      <p:graphicFrame>
        <p:nvGraphicFramePr>
          <p:cNvPr id="25" name="Content Placeholder 6"/>
          <p:cNvGraphicFramePr>
            <a:graphicFrameLocks/>
          </p:cNvGraphicFramePr>
          <p:nvPr/>
        </p:nvGraphicFramePr>
        <p:xfrm>
          <a:off x="2819376" y="4268799"/>
          <a:ext cx="4016430" cy="2117754"/>
        </p:xfrm>
        <a:graphic>
          <a:graphicData uri="http://schemas.openxmlformats.org/drawingml/2006/table">
            <a:tbl>
              <a:tblPr firstRow="1" bandRow="1">
                <a:tableStyleId>{5C22544A-7EE6-4342-B048-85BDC9FD1C3A}</a:tableStyleId>
              </a:tblPr>
              <a:tblGrid>
                <a:gridCol w="1131389"/>
                <a:gridCol w="905111"/>
                <a:gridCol w="905111"/>
                <a:gridCol w="1074819"/>
              </a:tblGrid>
              <a:tr h="745182">
                <a:tc>
                  <a:txBody>
                    <a:bodyPr/>
                    <a:lstStyle/>
                    <a:p>
                      <a:pPr algn="ctr"/>
                      <a:r>
                        <a:rPr lang="en-US" sz="2400" b="0" dirty="0" smtClean="0"/>
                        <a:t>EU</a:t>
                      </a:r>
                      <a:endParaRPr lang="en-US" sz="2400" b="0" dirty="0"/>
                    </a:p>
                  </a:txBody>
                  <a:tcPr anchor="ctr">
                    <a:solidFill>
                      <a:schemeClr val="bg1"/>
                    </a:solidFill>
                  </a:tcPr>
                </a:tc>
                <a:tc>
                  <a:txBody>
                    <a:bodyPr/>
                    <a:lstStyle/>
                    <a:p>
                      <a:pPr algn="ctr"/>
                      <a:r>
                        <a:rPr lang="en-US" sz="2400" b="0" dirty="0" smtClean="0"/>
                        <a:t>L</a:t>
                      </a:r>
                      <a:endParaRPr lang="en-US" sz="2400" b="0" dirty="0"/>
                    </a:p>
                  </a:txBody>
                  <a:tcPr anchor="ctr"/>
                </a:tc>
                <a:tc>
                  <a:txBody>
                    <a:bodyPr/>
                    <a:lstStyle/>
                    <a:p>
                      <a:pPr algn="ctr"/>
                      <a:r>
                        <a:rPr lang="en-US" sz="2400" b="0" dirty="0" smtClean="0"/>
                        <a:t>M</a:t>
                      </a:r>
                      <a:endParaRPr lang="en-US" sz="2400" b="0" dirty="0"/>
                    </a:p>
                  </a:txBody>
                  <a:tcPr anchor="ctr"/>
                </a:tc>
                <a:tc>
                  <a:txBody>
                    <a:bodyPr/>
                    <a:lstStyle/>
                    <a:p>
                      <a:pPr algn="ctr"/>
                      <a:r>
                        <a:rPr lang="en-US" sz="2400" b="0" dirty="0" smtClean="0"/>
                        <a:t>R</a:t>
                      </a:r>
                      <a:endParaRPr lang="en-US" sz="2400" b="0" dirty="0"/>
                    </a:p>
                  </a:txBody>
                  <a:tcPr anchor="ctr"/>
                </a:tc>
              </a:tr>
              <a:tr h="62739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T</a:t>
                      </a:r>
                    </a:p>
                  </a:txBody>
                  <a:tcPr anchor="ctr">
                    <a:solidFill>
                      <a:schemeClr val="bg2">
                        <a:lumMod val="50000"/>
                      </a:schemeClr>
                    </a:solidFill>
                  </a:tcPr>
                </a:tc>
                <a:tc>
                  <a:txBody>
                    <a:bodyPr/>
                    <a:lstStyle/>
                    <a:p>
                      <a:pPr algn="ct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accent3">
                              <a:lumMod val="10000"/>
                            </a:schemeClr>
                          </a:solidFill>
                        </a:rPr>
                        <a:t>4 </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3</a:t>
                      </a:r>
                      <a:endParaRPr lang="en-US" sz="2400" b="1" dirty="0" smtClean="0"/>
                    </a:p>
                  </a:txBody>
                  <a:tcPr anchor="ctr">
                    <a:solidFill>
                      <a:schemeClr val="accent5">
                        <a:lumMod val="20000"/>
                        <a:lumOff val="80000"/>
                      </a:schemeClr>
                    </a:solidFill>
                  </a:tcPr>
                </a:tc>
                <a:tc>
                  <a:txBody>
                    <a:bodyPr/>
                    <a:lstStyle/>
                    <a:p>
                      <a:pPr algn="ct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3 </a:t>
                      </a:r>
                      <a:endParaRPr lang="en-US" sz="2400" b="1" dirty="0"/>
                    </a:p>
                  </a:txBody>
                  <a:tcPr anchor="ctr">
                    <a:solidFill>
                      <a:schemeClr val="accent5">
                        <a:lumMod val="20000"/>
                        <a:lumOff val="80000"/>
                      </a:schemeClr>
                    </a:solidFill>
                  </a:tcPr>
                </a:tc>
              </a:tr>
              <a:tr h="745182">
                <a:tc>
                  <a:txBody>
                    <a:bodyPr/>
                    <a:lstStyle/>
                    <a:p>
                      <a:pPr algn="ctr"/>
                      <a:r>
                        <a:rPr lang="en-US" sz="2400" b="0" dirty="0" smtClean="0">
                          <a:solidFill>
                            <a:schemeClr val="tx1"/>
                          </a:solidFill>
                        </a:rPr>
                        <a:t>B</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2</a:t>
                      </a:r>
                      <a:r>
                        <a:rPr lang="en-US" sz="2400" b="0" dirty="0" smtClean="0">
                          <a:solidFill>
                            <a:schemeClr val="bg2">
                              <a:lumMod val="10000"/>
                            </a:schemeClr>
                          </a:solidFill>
                        </a:rPr>
                        <a:t>, </a:t>
                      </a:r>
                      <a:r>
                        <a:rPr lang="en-US" sz="2400" b="1" dirty="0" smtClean="0">
                          <a:solidFill>
                            <a:schemeClr val="accent3">
                              <a:lumMod val="10000"/>
                            </a:schemeClr>
                          </a:solidFill>
                        </a:rPr>
                        <a:t>16</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12</a:t>
                      </a:r>
                      <a:endParaRPr lang="en-US" sz="2400" b="1" dirty="0" smtClean="0"/>
                    </a:p>
                  </a:txBody>
                  <a:tcPr anchor="ctr">
                    <a:solidFill>
                      <a:schemeClr val="accent5">
                        <a:lumMod val="20000"/>
                        <a:lumOff val="8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12</a:t>
                      </a:r>
                      <a:endParaRPr lang="en-US" sz="2400" b="1" dirty="0"/>
                    </a:p>
                  </a:txBody>
                  <a:tcPr anchor="ctr">
                    <a:solidFill>
                      <a:schemeClr val="accent5">
                        <a:lumMod val="20000"/>
                        <a:lumOff val="80000"/>
                      </a:schemeClr>
                    </a:solidFill>
                  </a:tcPr>
                </a:tc>
              </a:tr>
            </a:tbl>
          </a:graphicData>
        </a:graphic>
      </p:graphicFrame>
      <p:sp>
        <p:nvSpPr>
          <p:cNvPr id="28" name="TextBox 27"/>
          <p:cNvSpPr txBox="1"/>
          <p:nvPr/>
        </p:nvSpPr>
        <p:spPr>
          <a:xfrm>
            <a:off x="4024305" y="3757617"/>
            <a:ext cx="2482884" cy="461665"/>
          </a:xfrm>
          <a:prstGeom prst="rect">
            <a:avLst/>
          </a:prstGeom>
          <a:noFill/>
        </p:spPr>
        <p:txBody>
          <a:bodyPr wrap="square" rtlCol="0">
            <a:spAutoFit/>
          </a:bodyPr>
          <a:lstStyle/>
          <a:p>
            <a:pPr algn="ctr"/>
            <a:r>
              <a:rPr lang="en-US" sz="2400" b="1" dirty="0" smtClean="0">
                <a:solidFill>
                  <a:schemeClr val="accent3">
                    <a:lumMod val="10000"/>
                  </a:schemeClr>
                </a:solidFill>
              </a:rPr>
              <a:t>PLAYER 2</a:t>
            </a:r>
            <a:endParaRPr lang="en-US" sz="1400" b="1" dirty="0">
              <a:solidFill>
                <a:schemeClr val="accent3">
                  <a:lumMod val="10000"/>
                </a:schemeClr>
              </a:solidFill>
            </a:endParaRPr>
          </a:p>
        </p:txBody>
      </p:sp>
      <p:sp>
        <p:nvSpPr>
          <p:cNvPr id="10" name="TextBox 9"/>
          <p:cNvSpPr txBox="1"/>
          <p:nvPr/>
        </p:nvSpPr>
        <p:spPr>
          <a:xfrm>
            <a:off x="1" y="1457298"/>
            <a:ext cx="9144000" cy="1200329"/>
          </a:xfrm>
          <a:prstGeom prst="rect">
            <a:avLst/>
          </a:prstGeom>
          <a:noFill/>
        </p:spPr>
        <p:txBody>
          <a:bodyPr wrap="square" rtlCol="0">
            <a:spAutoFit/>
          </a:bodyPr>
          <a:lstStyle/>
          <a:p>
            <a:pPr algn="just"/>
            <a:r>
              <a:rPr lang="en-US" sz="2400" dirty="0" smtClean="0"/>
              <a:t>As both players know that the other player cannot distinguish the state, they believe that there is just one uninformed type of the other player.</a:t>
            </a:r>
          </a:p>
        </p:txBody>
      </p:sp>
    </p:spTree>
  </p:cSld>
  <p:clrMapOvr>
    <a:masterClrMapping/>
  </p:clrMapOvr>
  <p:transition>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Example 1: More information may hurt</a:t>
            </a:r>
            <a:endParaRPr lang="en-US" sz="3600"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19" name="TextBox 18"/>
          <p:cNvSpPr txBox="1"/>
          <p:nvPr/>
        </p:nvSpPr>
        <p:spPr>
          <a:xfrm>
            <a:off x="2125629" y="3976695"/>
            <a:ext cx="519057" cy="2677656"/>
          </a:xfrm>
          <a:prstGeom prst="rect">
            <a:avLst/>
          </a:prstGeom>
          <a:noFill/>
        </p:spPr>
        <p:txBody>
          <a:bodyPr wrap="square" rtlCol="0">
            <a:spAutoFit/>
          </a:bodyPr>
          <a:lstStyle/>
          <a:p>
            <a:pPr algn="ctr"/>
            <a:r>
              <a:rPr lang="en-US" sz="2400" b="1" dirty="0" smtClean="0">
                <a:solidFill>
                  <a:srgbClr val="C00000"/>
                </a:solidFill>
              </a:rPr>
              <a:t>P L AYE R1</a:t>
            </a:r>
            <a:endParaRPr lang="en-US" b="1" dirty="0">
              <a:solidFill>
                <a:srgbClr val="C00000"/>
              </a:solidFill>
            </a:endParaRPr>
          </a:p>
        </p:txBody>
      </p:sp>
      <p:graphicFrame>
        <p:nvGraphicFramePr>
          <p:cNvPr id="25" name="Content Placeholder 6"/>
          <p:cNvGraphicFramePr>
            <a:graphicFrameLocks/>
          </p:cNvGraphicFramePr>
          <p:nvPr/>
        </p:nvGraphicFramePr>
        <p:xfrm>
          <a:off x="2819376" y="4268799"/>
          <a:ext cx="4016430" cy="2117754"/>
        </p:xfrm>
        <a:graphic>
          <a:graphicData uri="http://schemas.openxmlformats.org/drawingml/2006/table">
            <a:tbl>
              <a:tblPr firstRow="1" bandRow="1">
                <a:tableStyleId>{5C22544A-7EE6-4342-B048-85BDC9FD1C3A}</a:tableStyleId>
              </a:tblPr>
              <a:tblGrid>
                <a:gridCol w="1131389"/>
                <a:gridCol w="905111"/>
                <a:gridCol w="905111"/>
                <a:gridCol w="1074819"/>
              </a:tblGrid>
              <a:tr h="745182">
                <a:tc>
                  <a:txBody>
                    <a:bodyPr/>
                    <a:lstStyle/>
                    <a:p>
                      <a:pPr algn="ctr"/>
                      <a:r>
                        <a:rPr lang="en-US" sz="2400" b="0" dirty="0" smtClean="0"/>
                        <a:t>EU</a:t>
                      </a:r>
                      <a:endParaRPr lang="en-US" sz="2400" b="0" dirty="0"/>
                    </a:p>
                  </a:txBody>
                  <a:tcPr anchor="ctr">
                    <a:solidFill>
                      <a:schemeClr val="bg1"/>
                    </a:solidFill>
                  </a:tcPr>
                </a:tc>
                <a:tc>
                  <a:txBody>
                    <a:bodyPr/>
                    <a:lstStyle/>
                    <a:p>
                      <a:pPr algn="ctr"/>
                      <a:r>
                        <a:rPr lang="en-US" sz="2400" b="0" dirty="0" smtClean="0"/>
                        <a:t>L</a:t>
                      </a:r>
                      <a:endParaRPr lang="en-US" sz="2400" b="0" dirty="0"/>
                    </a:p>
                  </a:txBody>
                  <a:tcPr anchor="ctr"/>
                </a:tc>
                <a:tc>
                  <a:txBody>
                    <a:bodyPr/>
                    <a:lstStyle/>
                    <a:p>
                      <a:pPr algn="ctr"/>
                      <a:r>
                        <a:rPr lang="en-US" sz="2400" b="0" dirty="0" smtClean="0"/>
                        <a:t>M</a:t>
                      </a:r>
                      <a:endParaRPr lang="en-US" sz="2400" b="0" dirty="0"/>
                    </a:p>
                  </a:txBody>
                  <a:tcPr anchor="ctr"/>
                </a:tc>
                <a:tc>
                  <a:txBody>
                    <a:bodyPr/>
                    <a:lstStyle/>
                    <a:p>
                      <a:pPr algn="ctr"/>
                      <a:r>
                        <a:rPr lang="en-US" sz="2400" b="0" dirty="0" smtClean="0"/>
                        <a:t>R</a:t>
                      </a:r>
                      <a:endParaRPr lang="en-US" sz="2400" b="0" dirty="0"/>
                    </a:p>
                  </a:txBody>
                  <a:tcPr anchor="ctr"/>
                </a:tc>
              </a:tr>
              <a:tr h="62739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T</a:t>
                      </a:r>
                    </a:p>
                  </a:txBody>
                  <a:tcPr anchor="ctr">
                    <a:solidFill>
                      <a:schemeClr val="bg2">
                        <a:lumMod val="50000"/>
                      </a:schemeClr>
                    </a:solidFill>
                  </a:tcPr>
                </a:tc>
                <a:tc>
                  <a:txBody>
                    <a:bodyPr/>
                    <a:lstStyle/>
                    <a:p>
                      <a:pPr algn="ctr"/>
                      <a:r>
                        <a:rPr lang="en-US" sz="2400" b="1" dirty="0" smtClean="0">
                          <a:solidFill>
                            <a:srgbClr val="C00000"/>
                          </a:solidFill>
                        </a:rPr>
                        <a:t>1</a:t>
                      </a:r>
                      <a:r>
                        <a:rPr lang="en-US" sz="2400" b="0" dirty="0" smtClean="0">
                          <a:solidFill>
                            <a:schemeClr val="bg2">
                              <a:lumMod val="10000"/>
                            </a:schemeClr>
                          </a:solidFill>
                        </a:rPr>
                        <a:t>, </a:t>
                      </a:r>
                      <a:r>
                        <a:rPr lang="en-US" sz="2400" b="1" u="sng" dirty="0" smtClean="0">
                          <a:solidFill>
                            <a:schemeClr val="accent3">
                              <a:lumMod val="10000"/>
                            </a:schemeClr>
                          </a:solidFill>
                        </a:rPr>
                        <a:t>4</a:t>
                      </a:r>
                      <a:r>
                        <a:rPr lang="en-US" sz="2400" b="1" dirty="0" smtClean="0">
                          <a:solidFill>
                            <a:schemeClr val="accent3">
                              <a:lumMod val="10000"/>
                            </a:schemeClr>
                          </a:solidFill>
                        </a:rPr>
                        <a:t> </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sng"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3</a:t>
                      </a:r>
                      <a:endParaRPr lang="en-US" sz="2400" b="1" dirty="0" smtClean="0"/>
                    </a:p>
                  </a:txBody>
                  <a:tcPr anchor="ctr">
                    <a:solidFill>
                      <a:schemeClr val="accent5">
                        <a:lumMod val="20000"/>
                        <a:lumOff val="80000"/>
                      </a:schemeClr>
                    </a:solidFill>
                  </a:tcPr>
                </a:tc>
                <a:tc>
                  <a:txBody>
                    <a:bodyPr/>
                    <a:lstStyle/>
                    <a:p>
                      <a:pPr algn="ctr"/>
                      <a:r>
                        <a:rPr lang="en-US" sz="2400" b="1" u="sng"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3 </a:t>
                      </a:r>
                      <a:endParaRPr lang="en-US" sz="2400" b="1" dirty="0"/>
                    </a:p>
                  </a:txBody>
                  <a:tcPr anchor="ctr">
                    <a:solidFill>
                      <a:schemeClr val="accent5">
                        <a:lumMod val="20000"/>
                        <a:lumOff val="80000"/>
                      </a:schemeClr>
                    </a:solidFill>
                  </a:tcPr>
                </a:tc>
              </a:tr>
              <a:tr h="745182">
                <a:tc>
                  <a:txBody>
                    <a:bodyPr/>
                    <a:lstStyle/>
                    <a:p>
                      <a:pPr algn="ctr"/>
                      <a:r>
                        <a:rPr lang="en-US" sz="2400" b="0" dirty="0" smtClean="0">
                          <a:solidFill>
                            <a:schemeClr val="tx1"/>
                          </a:solidFill>
                        </a:rPr>
                        <a:t>B</a:t>
                      </a:r>
                      <a:endParaRPr lang="en-US" sz="2400" b="0" dirty="0"/>
                    </a:p>
                  </a:txBody>
                  <a:tcPr anchor="ctr">
                    <a:solidFill>
                      <a:schemeClr val="bg2">
                        <a:lumMod val="50000"/>
                      </a:schemeClr>
                    </a:solidFill>
                  </a:tcPr>
                </a:tc>
                <a:tc>
                  <a:txBody>
                    <a:bodyPr/>
                    <a:lstStyle/>
                    <a:p>
                      <a:pPr algn="ctr"/>
                      <a:r>
                        <a:rPr lang="en-US" sz="2400" b="1" u="sng" dirty="0" smtClean="0">
                          <a:solidFill>
                            <a:srgbClr val="C00000"/>
                          </a:solidFill>
                        </a:rPr>
                        <a:t>2</a:t>
                      </a:r>
                      <a:r>
                        <a:rPr lang="en-US" sz="2400" b="0" dirty="0" smtClean="0">
                          <a:solidFill>
                            <a:schemeClr val="bg2">
                              <a:lumMod val="10000"/>
                            </a:schemeClr>
                          </a:solidFill>
                        </a:rPr>
                        <a:t>, </a:t>
                      </a:r>
                      <a:r>
                        <a:rPr lang="en-US" sz="2400" b="1" u="sng" dirty="0" smtClean="0">
                          <a:solidFill>
                            <a:schemeClr val="accent3">
                              <a:lumMod val="10000"/>
                            </a:schemeClr>
                          </a:solidFill>
                        </a:rPr>
                        <a:t>16</a:t>
                      </a:r>
                      <a:endParaRPr lang="en-US" sz="2400" b="1" u="sng"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12</a:t>
                      </a:r>
                      <a:endParaRPr lang="en-US" sz="2400" b="1" dirty="0" smtClean="0"/>
                    </a:p>
                  </a:txBody>
                  <a:tcPr anchor="ctr">
                    <a:solidFill>
                      <a:schemeClr val="accent5">
                        <a:lumMod val="20000"/>
                        <a:lumOff val="8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12</a:t>
                      </a:r>
                      <a:endParaRPr lang="en-US" sz="2400" b="1" dirty="0"/>
                    </a:p>
                  </a:txBody>
                  <a:tcPr anchor="ctr">
                    <a:solidFill>
                      <a:schemeClr val="accent5">
                        <a:lumMod val="20000"/>
                        <a:lumOff val="80000"/>
                      </a:schemeClr>
                    </a:solidFill>
                  </a:tcPr>
                </a:tc>
              </a:tr>
            </a:tbl>
          </a:graphicData>
        </a:graphic>
      </p:graphicFrame>
      <p:sp>
        <p:nvSpPr>
          <p:cNvPr id="28" name="TextBox 27"/>
          <p:cNvSpPr txBox="1"/>
          <p:nvPr/>
        </p:nvSpPr>
        <p:spPr>
          <a:xfrm>
            <a:off x="4024305" y="3757617"/>
            <a:ext cx="2482884" cy="461665"/>
          </a:xfrm>
          <a:prstGeom prst="rect">
            <a:avLst/>
          </a:prstGeom>
          <a:noFill/>
        </p:spPr>
        <p:txBody>
          <a:bodyPr wrap="square" rtlCol="0">
            <a:spAutoFit/>
          </a:bodyPr>
          <a:lstStyle/>
          <a:p>
            <a:pPr algn="ctr"/>
            <a:r>
              <a:rPr lang="en-US" sz="2400" b="1" dirty="0" smtClean="0">
                <a:solidFill>
                  <a:schemeClr val="accent3">
                    <a:lumMod val="10000"/>
                  </a:schemeClr>
                </a:solidFill>
              </a:rPr>
              <a:t>PLAYER 2</a:t>
            </a:r>
            <a:endParaRPr lang="en-US" sz="1400" b="1" dirty="0">
              <a:solidFill>
                <a:schemeClr val="accent3">
                  <a:lumMod val="10000"/>
                </a:schemeClr>
              </a:solidFill>
            </a:endParaRPr>
          </a:p>
        </p:txBody>
      </p:sp>
      <p:sp>
        <p:nvSpPr>
          <p:cNvPr id="7" name="Rectangle 6"/>
          <p:cNvSpPr/>
          <p:nvPr/>
        </p:nvSpPr>
        <p:spPr>
          <a:xfrm>
            <a:off x="3987792" y="5692806"/>
            <a:ext cx="839799" cy="58420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1" y="1457298"/>
            <a:ext cx="9144000" cy="2308324"/>
          </a:xfrm>
          <a:prstGeom prst="rect">
            <a:avLst/>
          </a:prstGeom>
          <a:noFill/>
        </p:spPr>
        <p:txBody>
          <a:bodyPr wrap="square" rtlCol="0">
            <a:spAutoFit/>
          </a:bodyPr>
          <a:lstStyle/>
          <a:p>
            <a:pPr algn="just"/>
            <a:r>
              <a:rPr lang="en-US" sz="2400" dirty="0" smtClean="0"/>
              <a:t>When we plug the computed expected utilities, we can see, that player 2 has dominant strategy to play L, no matter what is the player 1’s action.</a:t>
            </a:r>
          </a:p>
          <a:p>
            <a:pPr algn="just"/>
            <a:r>
              <a:rPr lang="en-US" sz="2400" dirty="0" smtClean="0"/>
              <a:t>Thus (B, L) is the unique Nash equilibrium of the game, yielding player 1 a payoff of 2 and player 2 payoff 16.</a:t>
            </a:r>
          </a:p>
          <a:p>
            <a:pPr algn="just"/>
            <a:endParaRPr lang="en-US" sz="2400" dirty="0" smtClean="0"/>
          </a:p>
        </p:txBody>
      </p:sp>
    </p:spTree>
  </p:cSld>
  <p:clrMapOvr>
    <a:masterClrMapping/>
  </p:clrMapOvr>
  <p:transition>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Example 1: More information may hurt</a:t>
            </a:r>
            <a:endParaRPr lang="en-US" sz="3600"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27" name="TextBox 26"/>
          <p:cNvSpPr txBox="1"/>
          <p:nvPr/>
        </p:nvSpPr>
        <p:spPr>
          <a:xfrm>
            <a:off x="5594364" y="3867156"/>
            <a:ext cx="2884527" cy="461665"/>
          </a:xfrm>
          <a:prstGeom prst="rect">
            <a:avLst/>
          </a:prstGeom>
          <a:noFill/>
        </p:spPr>
        <p:txBody>
          <a:bodyPr wrap="square" rtlCol="0">
            <a:spAutoFit/>
          </a:bodyPr>
          <a:lstStyle/>
          <a:p>
            <a:pPr algn="ctr"/>
            <a:r>
              <a:rPr lang="en-US" sz="2400" b="1" dirty="0" smtClean="0">
                <a:solidFill>
                  <a:schemeClr val="accent3">
                    <a:lumMod val="10000"/>
                  </a:schemeClr>
                </a:solidFill>
              </a:rPr>
              <a:t>2</a:t>
            </a:r>
            <a:r>
              <a:rPr lang="en-US" sz="2400" b="1" baseline="30000" dirty="0" smtClean="0">
                <a:solidFill>
                  <a:schemeClr val="accent3">
                    <a:lumMod val="10000"/>
                  </a:schemeClr>
                </a:solidFill>
              </a:rPr>
              <a:t>nd</a:t>
            </a:r>
            <a:r>
              <a:rPr lang="en-US" sz="2400" b="1" dirty="0" smtClean="0">
                <a:solidFill>
                  <a:schemeClr val="accent3">
                    <a:lumMod val="10000"/>
                  </a:schemeClr>
                </a:solidFill>
              </a:rPr>
              <a:t> PLAYER 2</a:t>
            </a:r>
            <a:endParaRPr lang="en-US" sz="1400" b="1" dirty="0">
              <a:solidFill>
                <a:schemeClr val="accent3">
                  <a:lumMod val="10000"/>
                </a:schemeClr>
              </a:solidFill>
            </a:endParaRPr>
          </a:p>
        </p:txBody>
      </p:sp>
      <p:sp>
        <p:nvSpPr>
          <p:cNvPr id="19" name="TextBox 18"/>
          <p:cNvSpPr txBox="1"/>
          <p:nvPr/>
        </p:nvSpPr>
        <p:spPr>
          <a:xfrm>
            <a:off x="190440" y="3976695"/>
            <a:ext cx="519057" cy="2677656"/>
          </a:xfrm>
          <a:prstGeom prst="rect">
            <a:avLst/>
          </a:prstGeom>
          <a:noFill/>
        </p:spPr>
        <p:txBody>
          <a:bodyPr wrap="square" rtlCol="0">
            <a:spAutoFit/>
          </a:bodyPr>
          <a:lstStyle/>
          <a:p>
            <a:pPr algn="ctr"/>
            <a:r>
              <a:rPr lang="en-US" sz="2400" b="1" dirty="0" smtClean="0">
                <a:solidFill>
                  <a:srgbClr val="C00000"/>
                </a:solidFill>
              </a:rPr>
              <a:t>P L AYE R1</a:t>
            </a:r>
            <a:endParaRPr lang="en-US" b="1" dirty="0">
              <a:solidFill>
                <a:srgbClr val="C00000"/>
              </a:solidFill>
            </a:endParaRPr>
          </a:p>
        </p:txBody>
      </p:sp>
      <p:graphicFrame>
        <p:nvGraphicFramePr>
          <p:cNvPr id="25" name="Content Placeholder 6"/>
          <p:cNvGraphicFramePr>
            <a:graphicFrameLocks/>
          </p:cNvGraphicFramePr>
          <p:nvPr/>
        </p:nvGraphicFramePr>
        <p:xfrm>
          <a:off x="665109" y="4305312"/>
          <a:ext cx="4016430" cy="2195532"/>
        </p:xfrm>
        <a:graphic>
          <a:graphicData uri="http://schemas.openxmlformats.org/drawingml/2006/table">
            <a:tbl>
              <a:tblPr firstRow="1" bandRow="1">
                <a:tableStyleId>{5C22544A-7EE6-4342-B048-85BDC9FD1C3A}</a:tableStyleId>
              </a:tblPr>
              <a:tblGrid>
                <a:gridCol w="1131389"/>
                <a:gridCol w="905111"/>
                <a:gridCol w="905111"/>
                <a:gridCol w="1074819"/>
              </a:tblGrid>
              <a:tr h="745182">
                <a:tc>
                  <a:txBody>
                    <a:bodyPr/>
                    <a:lstStyle/>
                    <a:p>
                      <a:pPr algn="ctr"/>
                      <a:r>
                        <a:rPr lang="en-US" sz="2400" b="0" dirty="0" smtClean="0"/>
                        <a:t>1</a:t>
                      </a:r>
                      <a:r>
                        <a:rPr lang="en-US" sz="2400" b="0" baseline="30000" dirty="0" smtClean="0"/>
                        <a:t>st</a:t>
                      </a:r>
                      <a:r>
                        <a:rPr lang="en-US" sz="2400" b="0" dirty="0" smtClean="0"/>
                        <a:t>  state</a:t>
                      </a:r>
                      <a:endParaRPr lang="en-US" sz="2400" b="0" dirty="0"/>
                    </a:p>
                  </a:txBody>
                  <a:tcPr anchor="ctr">
                    <a:solidFill>
                      <a:schemeClr val="bg1"/>
                    </a:solidFill>
                  </a:tcPr>
                </a:tc>
                <a:tc>
                  <a:txBody>
                    <a:bodyPr/>
                    <a:lstStyle/>
                    <a:p>
                      <a:pPr algn="ctr"/>
                      <a:r>
                        <a:rPr lang="en-US" sz="2400" b="0" dirty="0" smtClean="0"/>
                        <a:t>L</a:t>
                      </a:r>
                      <a:endParaRPr lang="en-US" sz="2400" b="0" dirty="0"/>
                    </a:p>
                  </a:txBody>
                  <a:tcPr anchor="ctr"/>
                </a:tc>
                <a:tc>
                  <a:txBody>
                    <a:bodyPr/>
                    <a:lstStyle/>
                    <a:p>
                      <a:pPr algn="ctr"/>
                      <a:r>
                        <a:rPr lang="en-US" sz="2400" b="0" dirty="0" smtClean="0"/>
                        <a:t>M</a:t>
                      </a:r>
                      <a:endParaRPr lang="en-US" sz="2400" b="0" dirty="0"/>
                    </a:p>
                  </a:txBody>
                  <a:tcPr anchor="ctr"/>
                </a:tc>
                <a:tc>
                  <a:txBody>
                    <a:bodyPr/>
                    <a:lstStyle/>
                    <a:p>
                      <a:pPr algn="ctr"/>
                      <a:r>
                        <a:rPr lang="en-US" sz="2400" b="0" dirty="0" smtClean="0"/>
                        <a:t>R</a:t>
                      </a:r>
                      <a:endParaRPr lang="en-US" sz="2400" b="0" dirty="0"/>
                    </a:p>
                  </a:txBody>
                  <a:tcPr anchor="ctr"/>
                </a:tc>
              </a:tr>
              <a:tr h="62739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T</a:t>
                      </a:r>
                    </a:p>
                  </a:txBody>
                  <a:tcPr anchor="ctr">
                    <a:solidFill>
                      <a:schemeClr val="bg2">
                        <a:lumMod val="50000"/>
                      </a:schemeClr>
                    </a:solidFill>
                  </a:tcPr>
                </a:tc>
                <a:tc>
                  <a:txBody>
                    <a:bodyPr/>
                    <a:lstStyle/>
                    <a:p>
                      <a:pPr algn="ct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accent3">
                              <a:lumMod val="10000"/>
                            </a:schemeClr>
                          </a:solidFill>
                        </a:rPr>
                        <a:t>4 </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0</a:t>
                      </a:r>
                      <a:endParaRPr lang="en-US" sz="2400" b="1" dirty="0" smtClean="0"/>
                    </a:p>
                  </a:txBody>
                  <a:tcPr anchor="ctr">
                    <a:solidFill>
                      <a:schemeClr val="accent5">
                        <a:lumMod val="20000"/>
                        <a:lumOff val="80000"/>
                      </a:schemeClr>
                    </a:solidFill>
                  </a:tcPr>
                </a:tc>
                <a:tc>
                  <a:txBody>
                    <a:bodyPr/>
                    <a:lstStyle/>
                    <a:p>
                      <a:pPr algn="ct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6 </a:t>
                      </a:r>
                      <a:endParaRPr lang="en-US" sz="2400" b="1" dirty="0"/>
                    </a:p>
                  </a:txBody>
                  <a:tcPr anchor="ctr">
                    <a:solidFill>
                      <a:schemeClr val="accent5">
                        <a:lumMod val="20000"/>
                        <a:lumOff val="80000"/>
                      </a:schemeClr>
                    </a:solidFill>
                  </a:tcPr>
                </a:tc>
              </a:tr>
              <a:tr h="745182">
                <a:tc>
                  <a:txBody>
                    <a:bodyPr/>
                    <a:lstStyle/>
                    <a:p>
                      <a:pPr algn="ctr"/>
                      <a:r>
                        <a:rPr lang="en-US" sz="2400" b="0" dirty="0" smtClean="0">
                          <a:solidFill>
                            <a:schemeClr val="tx1"/>
                          </a:solidFill>
                        </a:rPr>
                        <a:t>B</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2</a:t>
                      </a:r>
                      <a:r>
                        <a:rPr lang="en-US" sz="2400" b="0" dirty="0" smtClean="0">
                          <a:solidFill>
                            <a:schemeClr val="bg2">
                              <a:lumMod val="10000"/>
                            </a:schemeClr>
                          </a:solidFill>
                        </a:rPr>
                        <a:t>, </a:t>
                      </a:r>
                      <a:r>
                        <a:rPr lang="en-US" sz="2400" b="1" dirty="0" smtClean="0">
                          <a:solidFill>
                            <a:schemeClr val="accent3">
                              <a:lumMod val="10000"/>
                            </a:schemeClr>
                          </a:solidFill>
                        </a:rPr>
                        <a:t>16</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0</a:t>
                      </a:r>
                      <a:endParaRPr lang="en-US" sz="2400" b="1" dirty="0" smtClean="0"/>
                    </a:p>
                  </a:txBody>
                  <a:tcPr anchor="ctr">
                    <a:solidFill>
                      <a:schemeClr val="accent5">
                        <a:lumMod val="20000"/>
                        <a:lumOff val="8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24</a:t>
                      </a:r>
                      <a:endParaRPr lang="en-US" sz="2400" b="1" dirty="0"/>
                    </a:p>
                  </a:txBody>
                  <a:tcPr anchor="ctr">
                    <a:solidFill>
                      <a:schemeClr val="accent5">
                        <a:lumMod val="20000"/>
                        <a:lumOff val="80000"/>
                      </a:schemeClr>
                    </a:solidFill>
                  </a:tcPr>
                </a:tc>
              </a:tr>
            </a:tbl>
          </a:graphicData>
        </a:graphic>
      </p:graphicFrame>
      <p:graphicFrame>
        <p:nvGraphicFramePr>
          <p:cNvPr id="26" name="Content Placeholder 6"/>
          <p:cNvGraphicFramePr>
            <a:graphicFrameLocks/>
          </p:cNvGraphicFramePr>
          <p:nvPr/>
        </p:nvGraphicFramePr>
        <p:xfrm>
          <a:off x="4937130" y="4305312"/>
          <a:ext cx="4016429" cy="2195532"/>
        </p:xfrm>
        <a:graphic>
          <a:graphicData uri="http://schemas.openxmlformats.org/drawingml/2006/table">
            <a:tbl>
              <a:tblPr firstRow="1" bandRow="1">
                <a:tableStyleId>{5C22544A-7EE6-4342-B048-85BDC9FD1C3A}</a:tableStyleId>
              </a:tblPr>
              <a:tblGrid>
                <a:gridCol w="1123477"/>
                <a:gridCol w="926868"/>
                <a:gridCol w="926868"/>
                <a:gridCol w="1039216"/>
              </a:tblGrid>
              <a:tr h="745182">
                <a:tc>
                  <a:txBody>
                    <a:bodyPr/>
                    <a:lstStyle/>
                    <a:p>
                      <a:pPr algn="ctr"/>
                      <a:r>
                        <a:rPr lang="en-US" sz="2400" b="0" dirty="0" smtClean="0"/>
                        <a:t>2</a:t>
                      </a:r>
                      <a:r>
                        <a:rPr lang="en-US" sz="2400" b="0" baseline="30000" dirty="0" smtClean="0"/>
                        <a:t>nd </a:t>
                      </a:r>
                      <a:r>
                        <a:rPr lang="en-US" sz="2400" b="0" dirty="0" smtClean="0"/>
                        <a:t> state</a:t>
                      </a:r>
                      <a:endParaRPr lang="en-US" sz="2400" b="0" dirty="0"/>
                    </a:p>
                  </a:txBody>
                  <a:tcPr anchor="ctr">
                    <a:solidFill>
                      <a:schemeClr val="bg1"/>
                    </a:solidFill>
                  </a:tcPr>
                </a:tc>
                <a:tc>
                  <a:txBody>
                    <a:bodyPr/>
                    <a:lstStyle/>
                    <a:p>
                      <a:pPr algn="ctr"/>
                      <a:r>
                        <a:rPr lang="en-US" sz="2400" b="0" dirty="0" smtClean="0"/>
                        <a:t>L</a:t>
                      </a:r>
                      <a:endParaRPr lang="en-US" sz="2400" b="0" dirty="0"/>
                    </a:p>
                  </a:txBody>
                  <a:tcPr anchor="ctr"/>
                </a:tc>
                <a:tc>
                  <a:txBody>
                    <a:bodyPr/>
                    <a:lstStyle/>
                    <a:p>
                      <a:pPr algn="ctr"/>
                      <a:r>
                        <a:rPr lang="en-US" sz="2400" b="0" dirty="0" smtClean="0"/>
                        <a:t>M</a:t>
                      </a:r>
                      <a:endParaRPr lang="en-US" sz="2400" b="0" dirty="0"/>
                    </a:p>
                  </a:txBody>
                  <a:tcPr anchor="ctr"/>
                </a:tc>
                <a:tc>
                  <a:txBody>
                    <a:bodyPr/>
                    <a:lstStyle/>
                    <a:p>
                      <a:pPr algn="ctr"/>
                      <a:r>
                        <a:rPr lang="en-US" sz="2400" b="0" dirty="0" smtClean="0"/>
                        <a:t>R</a:t>
                      </a:r>
                      <a:endParaRPr lang="en-US" sz="2400" b="0" dirty="0"/>
                    </a:p>
                  </a:txBody>
                  <a:tcPr anchor="ctr"/>
                </a:tc>
              </a:tr>
              <a:tr h="62739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T</a:t>
                      </a:r>
                    </a:p>
                  </a:txBody>
                  <a:tcPr anchor="ctr">
                    <a:solidFill>
                      <a:schemeClr val="bg2">
                        <a:lumMod val="50000"/>
                      </a:schemeClr>
                    </a:solidFill>
                  </a:tcPr>
                </a:tc>
                <a:tc>
                  <a:txBody>
                    <a:bodyPr/>
                    <a:lstStyle/>
                    <a:p>
                      <a:pPr algn="ct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accent3">
                              <a:lumMod val="10000"/>
                            </a:schemeClr>
                          </a:solidFill>
                        </a:rPr>
                        <a:t>4</a:t>
                      </a:r>
                      <a:r>
                        <a:rPr lang="en-US" sz="2400" b="1" baseline="0" dirty="0" smtClean="0">
                          <a:solidFill>
                            <a:schemeClr val="accent3">
                              <a:lumMod val="10000"/>
                            </a:schemeClr>
                          </a:solidFill>
                        </a:rPr>
                        <a:t> </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6 </a:t>
                      </a:r>
                      <a:endParaRPr lang="en-US" sz="2400" b="1" dirty="0" smtClean="0"/>
                    </a:p>
                  </a:txBody>
                  <a:tcPr anchor="ctr">
                    <a:solidFill>
                      <a:schemeClr val="accent5">
                        <a:lumMod val="20000"/>
                        <a:lumOff val="80000"/>
                      </a:schemeClr>
                    </a:solidFill>
                  </a:tcPr>
                </a:tc>
                <a:tc>
                  <a:txBody>
                    <a:bodyPr/>
                    <a:lstStyle/>
                    <a:p>
                      <a:pPr algn="ct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0</a:t>
                      </a:r>
                      <a:endParaRPr lang="en-US" sz="2400" b="1" dirty="0"/>
                    </a:p>
                  </a:txBody>
                  <a:tcPr anchor="ctr">
                    <a:solidFill>
                      <a:schemeClr val="accent5">
                        <a:lumMod val="20000"/>
                        <a:lumOff val="80000"/>
                      </a:schemeClr>
                    </a:solidFill>
                  </a:tcPr>
                </a:tc>
              </a:tr>
              <a:tr h="745182">
                <a:tc>
                  <a:txBody>
                    <a:bodyPr/>
                    <a:lstStyle/>
                    <a:p>
                      <a:pPr algn="ctr"/>
                      <a:r>
                        <a:rPr lang="en-US" sz="2400" b="0" dirty="0" smtClean="0">
                          <a:solidFill>
                            <a:schemeClr val="tx1"/>
                          </a:solidFill>
                        </a:rPr>
                        <a:t>B</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2</a:t>
                      </a:r>
                      <a:r>
                        <a:rPr lang="en-US" sz="2400" b="0" dirty="0" smtClean="0">
                          <a:solidFill>
                            <a:schemeClr val="bg2">
                              <a:lumMod val="10000"/>
                            </a:schemeClr>
                          </a:solidFill>
                        </a:rPr>
                        <a:t>, </a:t>
                      </a:r>
                      <a:r>
                        <a:rPr lang="en-US" sz="2400" b="1" dirty="0" smtClean="0">
                          <a:solidFill>
                            <a:schemeClr val="accent3">
                              <a:lumMod val="10000"/>
                            </a:schemeClr>
                          </a:solidFill>
                        </a:rPr>
                        <a:t>16</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24</a:t>
                      </a:r>
                      <a:endParaRPr lang="en-US" sz="2400" b="1" dirty="0" smtClean="0"/>
                    </a:p>
                  </a:txBody>
                  <a:tcPr anchor="ctr">
                    <a:solidFill>
                      <a:schemeClr val="accent5">
                        <a:lumMod val="20000"/>
                        <a:lumOff val="8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0</a:t>
                      </a:r>
                      <a:endParaRPr lang="en-US" sz="2400" b="1" dirty="0"/>
                    </a:p>
                  </a:txBody>
                  <a:tcPr anchor="ctr">
                    <a:solidFill>
                      <a:schemeClr val="accent5">
                        <a:lumMod val="20000"/>
                        <a:lumOff val="80000"/>
                      </a:schemeClr>
                    </a:solidFill>
                  </a:tcPr>
                </a:tc>
              </a:tr>
            </a:tbl>
          </a:graphicData>
        </a:graphic>
      </p:graphicFrame>
      <p:sp>
        <p:nvSpPr>
          <p:cNvPr id="28" name="TextBox 27"/>
          <p:cNvSpPr txBox="1"/>
          <p:nvPr/>
        </p:nvSpPr>
        <p:spPr>
          <a:xfrm>
            <a:off x="1760499" y="3867156"/>
            <a:ext cx="2482884" cy="461665"/>
          </a:xfrm>
          <a:prstGeom prst="rect">
            <a:avLst/>
          </a:prstGeom>
          <a:noFill/>
        </p:spPr>
        <p:txBody>
          <a:bodyPr wrap="square" rtlCol="0">
            <a:spAutoFit/>
          </a:bodyPr>
          <a:lstStyle/>
          <a:p>
            <a:pPr algn="ctr"/>
            <a:r>
              <a:rPr lang="en-US" sz="2400" b="1" dirty="0" smtClean="0">
                <a:solidFill>
                  <a:schemeClr val="accent3">
                    <a:lumMod val="10000"/>
                  </a:schemeClr>
                </a:solidFill>
              </a:rPr>
              <a:t>1</a:t>
            </a:r>
            <a:r>
              <a:rPr lang="en-US" sz="2400" b="1" baseline="30000" dirty="0" smtClean="0">
                <a:solidFill>
                  <a:schemeClr val="accent3">
                    <a:lumMod val="10000"/>
                  </a:schemeClr>
                </a:solidFill>
              </a:rPr>
              <a:t>st</a:t>
            </a:r>
            <a:r>
              <a:rPr lang="en-US" sz="2400" b="1" dirty="0" smtClean="0">
                <a:solidFill>
                  <a:schemeClr val="accent3">
                    <a:lumMod val="10000"/>
                  </a:schemeClr>
                </a:solidFill>
              </a:rPr>
              <a:t> PLAYER 2</a:t>
            </a:r>
            <a:endParaRPr lang="en-US" sz="1400" b="1" dirty="0">
              <a:solidFill>
                <a:schemeClr val="accent3">
                  <a:lumMod val="10000"/>
                </a:schemeClr>
              </a:solidFill>
            </a:endParaRPr>
          </a:p>
        </p:txBody>
      </p:sp>
      <p:sp>
        <p:nvSpPr>
          <p:cNvPr id="9" name="TextBox 8"/>
          <p:cNvSpPr txBox="1"/>
          <p:nvPr/>
        </p:nvSpPr>
        <p:spPr>
          <a:xfrm>
            <a:off x="1" y="1457298"/>
            <a:ext cx="9144000" cy="2308324"/>
          </a:xfrm>
          <a:prstGeom prst="rect">
            <a:avLst/>
          </a:prstGeom>
          <a:noFill/>
        </p:spPr>
        <p:txBody>
          <a:bodyPr wrap="square" rtlCol="0">
            <a:spAutoFit/>
          </a:bodyPr>
          <a:lstStyle/>
          <a:p>
            <a:r>
              <a:rPr lang="en-US" sz="2400" dirty="0" smtClean="0"/>
              <a:t>Now consider the variant of this game in which player 2 is informed of the state: player 2’s signal function τ</a:t>
            </a:r>
            <a:r>
              <a:rPr lang="en-US" sz="2400" baseline="-25000" dirty="0" smtClean="0"/>
              <a:t>2</a:t>
            </a:r>
            <a:r>
              <a:rPr lang="en-US" sz="2400" dirty="0" smtClean="0"/>
              <a:t> satisfies τ</a:t>
            </a:r>
            <a:r>
              <a:rPr lang="en-US" sz="2400" baseline="-25000" dirty="0" smtClean="0"/>
              <a:t>2</a:t>
            </a:r>
            <a:r>
              <a:rPr lang="en-US" sz="2400" dirty="0" smtClean="0"/>
              <a:t>(ω</a:t>
            </a:r>
            <a:r>
              <a:rPr lang="en-US" sz="2400" baseline="-25000" dirty="0" smtClean="0"/>
              <a:t>1</a:t>
            </a:r>
            <a:r>
              <a:rPr lang="en-US" sz="2400" dirty="0" smtClean="0"/>
              <a:t>) = τ</a:t>
            </a:r>
            <a:r>
              <a:rPr lang="en-US" sz="2400" baseline="-25000" dirty="0" smtClean="0"/>
              <a:t>2</a:t>
            </a:r>
            <a:r>
              <a:rPr lang="en-US" sz="2400" dirty="0" smtClean="0"/>
              <a:t>(ω</a:t>
            </a:r>
            <a:r>
              <a:rPr lang="en-US" sz="2400" baseline="-25000" dirty="0" smtClean="0"/>
              <a:t>2</a:t>
            </a:r>
            <a:r>
              <a:rPr lang="en-US" sz="2400" dirty="0" smtClean="0"/>
              <a:t>). In other words, the player 2 is able, after receiving the signal, distinguish between two states. As player 1 knows that player 2 is receiving such signal, he now believes that there are two types of player 2.</a:t>
            </a:r>
          </a:p>
        </p:txBody>
      </p:sp>
      <p:sp>
        <p:nvSpPr>
          <p:cNvPr id="10" name="Rectangle 9"/>
          <p:cNvSpPr/>
          <p:nvPr/>
        </p:nvSpPr>
        <p:spPr>
          <a:xfrm>
            <a:off x="190440" y="3794130"/>
            <a:ext cx="8763120" cy="2848014"/>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p:cNvGrpSpPr/>
          <p:nvPr/>
        </p:nvGrpSpPr>
        <p:grpSpPr>
          <a:xfrm>
            <a:off x="993726" y="3794130"/>
            <a:ext cx="5148333" cy="461665"/>
            <a:chOff x="993726" y="3794130"/>
            <a:chExt cx="5148333" cy="461665"/>
          </a:xfrm>
        </p:grpSpPr>
        <p:sp>
          <p:nvSpPr>
            <p:cNvPr id="11" name="TextBox 10"/>
            <p:cNvSpPr txBox="1"/>
            <p:nvPr/>
          </p:nvSpPr>
          <p:spPr>
            <a:xfrm>
              <a:off x="993726" y="3794130"/>
              <a:ext cx="1204929" cy="461665"/>
            </a:xfrm>
            <a:prstGeom prst="rect">
              <a:avLst/>
            </a:prstGeom>
            <a:noFill/>
          </p:spPr>
          <p:txBody>
            <a:bodyPr wrap="square" rtlCol="0">
              <a:spAutoFit/>
            </a:bodyPr>
            <a:lstStyle/>
            <a:p>
              <a:r>
                <a:rPr lang="en-US" sz="2400" dirty="0" smtClean="0">
                  <a:solidFill>
                    <a:srgbClr val="C00000"/>
                  </a:solidFill>
                </a:rPr>
                <a:t>½</a:t>
              </a:r>
              <a:r>
                <a:rPr lang="en-US" sz="2400" dirty="0" smtClean="0"/>
                <a:t>  </a:t>
              </a:r>
              <a:endParaRPr lang="en-US" sz="2400" dirty="0"/>
            </a:p>
          </p:txBody>
        </p:sp>
        <p:sp>
          <p:nvSpPr>
            <p:cNvPr id="12" name="TextBox 11"/>
            <p:cNvSpPr txBox="1"/>
            <p:nvPr/>
          </p:nvSpPr>
          <p:spPr>
            <a:xfrm>
              <a:off x="4937130" y="3794130"/>
              <a:ext cx="1204929" cy="461665"/>
            </a:xfrm>
            <a:prstGeom prst="rect">
              <a:avLst/>
            </a:prstGeom>
            <a:noFill/>
          </p:spPr>
          <p:txBody>
            <a:bodyPr wrap="square" rtlCol="0">
              <a:spAutoFit/>
            </a:bodyPr>
            <a:lstStyle/>
            <a:p>
              <a:r>
                <a:rPr lang="en-US" sz="2400" dirty="0" smtClean="0">
                  <a:solidFill>
                    <a:srgbClr val="C00000"/>
                  </a:solidFill>
                </a:rPr>
                <a:t>½</a:t>
              </a:r>
              <a:r>
                <a:rPr lang="en-US" sz="2400" dirty="0" smtClean="0"/>
                <a:t>  </a:t>
              </a:r>
              <a:endParaRPr lang="en-US" sz="2400" dirty="0"/>
            </a:p>
          </p:txBody>
        </p:sp>
      </p:grpSp>
    </p:spTree>
  </p:cSld>
  <p:clrMapOvr>
    <a:masterClrMapping/>
  </p:clrMapOvr>
  <p:transition>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Example 1: More information may hurt</a:t>
            </a:r>
            <a:endParaRPr lang="en-US" sz="3600"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27" name="TextBox 26"/>
          <p:cNvSpPr txBox="1"/>
          <p:nvPr/>
        </p:nvSpPr>
        <p:spPr>
          <a:xfrm>
            <a:off x="5594364" y="3867156"/>
            <a:ext cx="2884527" cy="461665"/>
          </a:xfrm>
          <a:prstGeom prst="rect">
            <a:avLst/>
          </a:prstGeom>
          <a:noFill/>
        </p:spPr>
        <p:txBody>
          <a:bodyPr wrap="square" rtlCol="0">
            <a:spAutoFit/>
          </a:bodyPr>
          <a:lstStyle/>
          <a:p>
            <a:pPr algn="ctr"/>
            <a:r>
              <a:rPr lang="en-US" sz="2400" b="1" dirty="0" smtClean="0">
                <a:solidFill>
                  <a:schemeClr val="accent3">
                    <a:lumMod val="10000"/>
                  </a:schemeClr>
                </a:solidFill>
              </a:rPr>
              <a:t>2</a:t>
            </a:r>
            <a:r>
              <a:rPr lang="en-US" sz="2400" b="1" baseline="30000" dirty="0" smtClean="0">
                <a:solidFill>
                  <a:schemeClr val="accent3">
                    <a:lumMod val="10000"/>
                  </a:schemeClr>
                </a:solidFill>
              </a:rPr>
              <a:t>nd</a:t>
            </a:r>
            <a:r>
              <a:rPr lang="en-US" sz="2400" b="1" dirty="0" smtClean="0">
                <a:solidFill>
                  <a:schemeClr val="accent3">
                    <a:lumMod val="10000"/>
                  </a:schemeClr>
                </a:solidFill>
              </a:rPr>
              <a:t> PLAYER 2</a:t>
            </a:r>
            <a:endParaRPr lang="en-US" sz="1400" b="1" dirty="0">
              <a:solidFill>
                <a:schemeClr val="accent3">
                  <a:lumMod val="10000"/>
                </a:schemeClr>
              </a:solidFill>
            </a:endParaRPr>
          </a:p>
        </p:txBody>
      </p:sp>
      <p:sp>
        <p:nvSpPr>
          <p:cNvPr id="19" name="TextBox 18"/>
          <p:cNvSpPr txBox="1"/>
          <p:nvPr/>
        </p:nvSpPr>
        <p:spPr>
          <a:xfrm>
            <a:off x="190440" y="3976695"/>
            <a:ext cx="519057" cy="2677656"/>
          </a:xfrm>
          <a:prstGeom prst="rect">
            <a:avLst/>
          </a:prstGeom>
          <a:noFill/>
        </p:spPr>
        <p:txBody>
          <a:bodyPr wrap="square" rtlCol="0">
            <a:spAutoFit/>
          </a:bodyPr>
          <a:lstStyle/>
          <a:p>
            <a:pPr algn="ctr"/>
            <a:r>
              <a:rPr lang="en-US" sz="2400" b="1" dirty="0" smtClean="0">
                <a:solidFill>
                  <a:srgbClr val="C00000"/>
                </a:solidFill>
              </a:rPr>
              <a:t>P L AYE R1</a:t>
            </a:r>
            <a:endParaRPr lang="en-US" b="1" dirty="0">
              <a:solidFill>
                <a:srgbClr val="C00000"/>
              </a:solidFill>
            </a:endParaRPr>
          </a:p>
        </p:txBody>
      </p:sp>
      <p:graphicFrame>
        <p:nvGraphicFramePr>
          <p:cNvPr id="25" name="Content Placeholder 6"/>
          <p:cNvGraphicFramePr>
            <a:graphicFrameLocks/>
          </p:cNvGraphicFramePr>
          <p:nvPr/>
        </p:nvGraphicFramePr>
        <p:xfrm>
          <a:off x="665109" y="4305312"/>
          <a:ext cx="4016430" cy="2195532"/>
        </p:xfrm>
        <a:graphic>
          <a:graphicData uri="http://schemas.openxmlformats.org/drawingml/2006/table">
            <a:tbl>
              <a:tblPr firstRow="1" bandRow="1">
                <a:tableStyleId>{5C22544A-7EE6-4342-B048-85BDC9FD1C3A}</a:tableStyleId>
              </a:tblPr>
              <a:tblGrid>
                <a:gridCol w="1131389"/>
                <a:gridCol w="905111"/>
                <a:gridCol w="905111"/>
                <a:gridCol w="1074819"/>
              </a:tblGrid>
              <a:tr h="745182">
                <a:tc>
                  <a:txBody>
                    <a:bodyPr/>
                    <a:lstStyle/>
                    <a:p>
                      <a:pPr algn="ctr"/>
                      <a:r>
                        <a:rPr lang="en-US" sz="2400" b="0" dirty="0" smtClean="0"/>
                        <a:t>1</a:t>
                      </a:r>
                      <a:r>
                        <a:rPr lang="en-US" sz="2400" b="0" baseline="30000" dirty="0" smtClean="0"/>
                        <a:t>st</a:t>
                      </a:r>
                      <a:r>
                        <a:rPr lang="en-US" sz="2400" b="0" dirty="0" smtClean="0"/>
                        <a:t>  state</a:t>
                      </a:r>
                      <a:endParaRPr lang="en-US" sz="2400" b="0" dirty="0"/>
                    </a:p>
                  </a:txBody>
                  <a:tcPr anchor="ctr">
                    <a:solidFill>
                      <a:schemeClr val="bg1"/>
                    </a:solidFill>
                  </a:tcPr>
                </a:tc>
                <a:tc>
                  <a:txBody>
                    <a:bodyPr/>
                    <a:lstStyle/>
                    <a:p>
                      <a:pPr algn="ctr"/>
                      <a:r>
                        <a:rPr lang="en-US" sz="2400" b="0" dirty="0" smtClean="0"/>
                        <a:t>L</a:t>
                      </a:r>
                      <a:endParaRPr lang="en-US" sz="2400" b="0" dirty="0"/>
                    </a:p>
                  </a:txBody>
                  <a:tcPr anchor="ctr"/>
                </a:tc>
                <a:tc>
                  <a:txBody>
                    <a:bodyPr/>
                    <a:lstStyle/>
                    <a:p>
                      <a:pPr algn="ctr"/>
                      <a:r>
                        <a:rPr lang="en-US" sz="2400" b="0" dirty="0" smtClean="0"/>
                        <a:t>M</a:t>
                      </a:r>
                      <a:endParaRPr lang="en-US" sz="2400" b="0" dirty="0"/>
                    </a:p>
                  </a:txBody>
                  <a:tcPr anchor="ctr"/>
                </a:tc>
                <a:tc>
                  <a:txBody>
                    <a:bodyPr/>
                    <a:lstStyle/>
                    <a:p>
                      <a:pPr algn="ctr"/>
                      <a:r>
                        <a:rPr lang="en-US" sz="2400" b="0" dirty="0" smtClean="0"/>
                        <a:t>R</a:t>
                      </a:r>
                      <a:endParaRPr lang="en-US" sz="2400" b="0" dirty="0"/>
                    </a:p>
                  </a:txBody>
                  <a:tcPr anchor="ctr"/>
                </a:tc>
              </a:tr>
              <a:tr h="62739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T</a:t>
                      </a:r>
                    </a:p>
                  </a:txBody>
                  <a:tcPr anchor="ctr">
                    <a:solidFill>
                      <a:schemeClr val="bg2">
                        <a:lumMod val="50000"/>
                      </a:schemeClr>
                    </a:solidFill>
                  </a:tcPr>
                </a:tc>
                <a:tc>
                  <a:txBody>
                    <a:bodyPr/>
                    <a:lstStyle/>
                    <a:p>
                      <a:pPr algn="ct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accent3">
                              <a:lumMod val="10000"/>
                            </a:schemeClr>
                          </a:solidFill>
                        </a:rPr>
                        <a:t>4 </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0</a:t>
                      </a:r>
                      <a:endParaRPr lang="en-US" sz="2400" b="1" dirty="0" smtClean="0"/>
                    </a:p>
                  </a:txBody>
                  <a:tcPr anchor="ctr">
                    <a:solidFill>
                      <a:schemeClr val="accent5">
                        <a:lumMod val="20000"/>
                        <a:lumOff val="80000"/>
                      </a:schemeClr>
                    </a:solidFill>
                  </a:tcPr>
                </a:tc>
                <a:tc>
                  <a:txBody>
                    <a:bodyPr/>
                    <a:lstStyle/>
                    <a:p>
                      <a:pPr algn="ct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6 </a:t>
                      </a:r>
                      <a:endParaRPr lang="en-US" sz="2400" b="1" dirty="0"/>
                    </a:p>
                  </a:txBody>
                  <a:tcPr anchor="ctr">
                    <a:solidFill>
                      <a:schemeClr val="accent5">
                        <a:lumMod val="20000"/>
                        <a:lumOff val="80000"/>
                      </a:schemeClr>
                    </a:solidFill>
                  </a:tcPr>
                </a:tc>
              </a:tr>
              <a:tr h="745182">
                <a:tc>
                  <a:txBody>
                    <a:bodyPr/>
                    <a:lstStyle/>
                    <a:p>
                      <a:pPr algn="ctr"/>
                      <a:r>
                        <a:rPr lang="en-US" sz="2400" b="0" dirty="0" smtClean="0">
                          <a:solidFill>
                            <a:schemeClr val="tx1"/>
                          </a:solidFill>
                        </a:rPr>
                        <a:t>B</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2</a:t>
                      </a:r>
                      <a:r>
                        <a:rPr lang="en-US" sz="2400" b="0" dirty="0" smtClean="0">
                          <a:solidFill>
                            <a:schemeClr val="bg2">
                              <a:lumMod val="10000"/>
                            </a:schemeClr>
                          </a:solidFill>
                        </a:rPr>
                        <a:t>, </a:t>
                      </a:r>
                      <a:r>
                        <a:rPr lang="en-US" sz="2400" b="1" dirty="0" smtClean="0">
                          <a:solidFill>
                            <a:schemeClr val="accent3">
                              <a:lumMod val="10000"/>
                            </a:schemeClr>
                          </a:solidFill>
                        </a:rPr>
                        <a:t>16</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0</a:t>
                      </a:r>
                      <a:endParaRPr lang="en-US" sz="2400" b="1" dirty="0" smtClean="0"/>
                    </a:p>
                  </a:txBody>
                  <a:tcPr anchor="ctr">
                    <a:solidFill>
                      <a:schemeClr val="accent5">
                        <a:lumMod val="20000"/>
                        <a:lumOff val="8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24</a:t>
                      </a:r>
                      <a:endParaRPr lang="en-US" sz="2400" b="1" dirty="0"/>
                    </a:p>
                  </a:txBody>
                  <a:tcPr anchor="ctr">
                    <a:solidFill>
                      <a:schemeClr val="accent5">
                        <a:lumMod val="20000"/>
                        <a:lumOff val="80000"/>
                      </a:schemeClr>
                    </a:solidFill>
                  </a:tcPr>
                </a:tc>
              </a:tr>
            </a:tbl>
          </a:graphicData>
        </a:graphic>
      </p:graphicFrame>
      <p:graphicFrame>
        <p:nvGraphicFramePr>
          <p:cNvPr id="26" name="Content Placeholder 6"/>
          <p:cNvGraphicFramePr>
            <a:graphicFrameLocks/>
          </p:cNvGraphicFramePr>
          <p:nvPr/>
        </p:nvGraphicFramePr>
        <p:xfrm>
          <a:off x="4937130" y="4305312"/>
          <a:ext cx="4016429" cy="2195532"/>
        </p:xfrm>
        <a:graphic>
          <a:graphicData uri="http://schemas.openxmlformats.org/drawingml/2006/table">
            <a:tbl>
              <a:tblPr firstRow="1" bandRow="1">
                <a:tableStyleId>{5C22544A-7EE6-4342-B048-85BDC9FD1C3A}</a:tableStyleId>
              </a:tblPr>
              <a:tblGrid>
                <a:gridCol w="1123477"/>
                <a:gridCol w="926868"/>
                <a:gridCol w="926868"/>
                <a:gridCol w="1039216"/>
              </a:tblGrid>
              <a:tr h="745182">
                <a:tc>
                  <a:txBody>
                    <a:bodyPr/>
                    <a:lstStyle/>
                    <a:p>
                      <a:pPr algn="ctr"/>
                      <a:r>
                        <a:rPr lang="en-US" sz="2400" b="0" dirty="0" smtClean="0"/>
                        <a:t>2</a:t>
                      </a:r>
                      <a:r>
                        <a:rPr lang="en-US" sz="2400" b="0" baseline="30000" dirty="0" smtClean="0"/>
                        <a:t>nd </a:t>
                      </a:r>
                      <a:r>
                        <a:rPr lang="en-US" sz="2400" b="0" dirty="0" smtClean="0"/>
                        <a:t> state</a:t>
                      </a:r>
                      <a:endParaRPr lang="en-US" sz="2400" b="0" dirty="0"/>
                    </a:p>
                  </a:txBody>
                  <a:tcPr anchor="ctr">
                    <a:solidFill>
                      <a:schemeClr val="bg1"/>
                    </a:solidFill>
                  </a:tcPr>
                </a:tc>
                <a:tc>
                  <a:txBody>
                    <a:bodyPr/>
                    <a:lstStyle/>
                    <a:p>
                      <a:pPr algn="ctr"/>
                      <a:r>
                        <a:rPr lang="en-US" sz="2400" b="0" dirty="0" smtClean="0"/>
                        <a:t>L</a:t>
                      </a:r>
                      <a:endParaRPr lang="en-US" sz="2400" b="0" dirty="0"/>
                    </a:p>
                  </a:txBody>
                  <a:tcPr anchor="ctr"/>
                </a:tc>
                <a:tc>
                  <a:txBody>
                    <a:bodyPr/>
                    <a:lstStyle/>
                    <a:p>
                      <a:pPr algn="ctr"/>
                      <a:r>
                        <a:rPr lang="en-US" sz="2400" b="0" dirty="0" smtClean="0"/>
                        <a:t>M</a:t>
                      </a:r>
                      <a:endParaRPr lang="en-US" sz="2400" b="0" dirty="0"/>
                    </a:p>
                  </a:txBody>
                  <a:tcPr anchor="ctr"/>
                </a:tc>
                <a:tc>
                  <a:txBody>
                    <a:bodyPr/>
                    <a:lstStyle/>
                    <a:p>
                      <a:pPr algn="ctr"/>
                      <a:r>
                        <a:rPr lang="en-US" sz="2400" b="0" dirty="0" smtClean="0"/>
                        <a:t>R</a:t>
                      </a:r>
                      <a:endParaRPr lang="en-US" sz="2400" b="0" dirty="0"/>
                    </a:p>
                  </a:txBody>
                  <a:tcPr anchor="ctr"/>
                </a:tc>
              </a:tr>
              <a:tr h="62739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T</a:t>
                      </a:r>
                    </a:p>
                  </a:txBody>
                  <a:tcPr anchor="ctr">
                    <a:solidFill>
                      <a:schemeClr val="bg2">
                        <a:lumMod val="50000"/>
                      </a:schemeClr>
                    </a:solidFill>
                  </a:tcPr>
                </a:tc>
                <a:tc>
                  <a:txBody>
                    <a:bodyPr/>
                    <a:lstStyle/>
                    <a:p>
                      <a:pPr algn="ct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accent3">
                              <a:lumMod val="10000"/>
                            </a:schemeClr>
                          </a:solidFill>
                        </a:rPr>
                        <a:t>4</a:t>
                      </a:r>
                      <a:r>
                        <a:rPr lang="en-US" sz="2400" b="1" baseline="0" dirty="0" smtClean="0">
                          <a:solidFill>
                            <a:schemeClr val="accent3">
                              <a:lumMod val="10000"/>
                            </a:schemeClr>
                          </a:solidFill>
                        </a:rPr>
                        <a:t> </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6 </a:t>
                      </a:r>
                      <a:endParaRPr lang="en-US" sz="2400" b="1" dirty="0" smtClean="0"/>
                    </a:p>
                  </a:txBody>
                  <a:tcPr anchor="ctr">
                    <a:solidFill>
                      <a:schemeClr val="accent5">
                        <a:lumMod val="20000"/>
                        <a:lumOff val="80000"/>
                      </a:schemeClr>
                    </a:solidFill>
                  </a:tcPr>
                </a:tc>
                <a:tc>
                  <a:txBody>
                    <a:bodyPr/>
                    <a:lstStyle/>
                    <a:p>
                      <a:pPr algn="ct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0</a:t>
                      </a:r>
                      <a:endParaRPr lang="en-US" sz="2400" b="1" dirty="0"/>
                    </a:p>
                  </a:txBody>
                  <a:tcPr anchor="ctr">
                    <a:solidFill>
                      <a:schemeClr val="accent5">
                        <a:lumMod val="20000"/>
                        <a:lumOff val="80000"/>
                      </a:schemeClr>
                    </a:solidFill>
                  </a:tcPr>
                </a:tc>
              </a:tr>
              <a:tr h="745182">
                <a:tc>
                  <a:txBody>
                    <a:bodyPr/>
                    <a:lstStyle/>
                    <a:p>
                      <a:pPr algn="ctr"/>
                      <a:r>
                        <a:rPr lang="en-US" sz="2400" b="0" dirty="0" smtClean="0">
                          <a:solidFill>
                            <a:schemeClr val="tx1"/>
                          </a:solidFill>
                        </a:rPr>
                        <a:t>B</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2</a:t>
                      </a:r>
                      <a:r>
                        <a:rPr lang="en-US" sz="2400" b="0" dirty="0" smtClean="0">
                          <a:solidFill>
                            <a:schemeClr val="bg2">
                              <a:lumMod val="10000"/>
                            </a:schemeClr>
                          </a:solidFill>
                        </a:rPr>
                        <a:t>, </a:t>
                      </a:r>
                      <a:r>
                        <a:rPr lang="en-US" sz="2400" b="1" dirty="0" smtClean="0">
                          <a:solidFill>
                            <a:schemeClr val="accent3">
                              <a:lumMod val="10000"/>
                            </a:schemeClr>
                          </a:solidFill>
                        </a:rPr>
                        <a:t>16</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24</a:t>
                      </a:r>
                      <a:endParaRPr lang="en-US" sz="2400" b="1" dirty="0" smtClean="0"/>
                    </a:p>
                  </a:txBody>
                  <a:tcPr anchor="ctr">
                    <a:solidFill>
                      <a:schemeClr val="accent5">
                        <a:lumMod val="20000"/>
                        <a:lumOff val="8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0</a:t>
                      </a:r>
                      <a:endParaRPr lang="en-US" sz="2400" b="1" dirty="0"/>
                    </a:p>
                  </a:txBody>
                  <a:tcPr anchor="ctr">
                    <a:solidFill>
                      <a:schemeClr val="accent5">
                        <a:lumMod val="20000"/>
                        <a:lumOff val="80000"/>
                      </a:schemeClr>
                    </a:solidFill>
                  </a:tcPr>
                </a:tc>
              </a:tr>
            </a:tbl>
          </a:graphicData>
        </a:graphic>
      </p:graphicFrame>
      <p:sp>
        <p:nvSpPr>
          <p:cNvPr id="28" name="TextBox 27"/>
          <p:cNvSpPr txBox="1"/>
          <p:nvPr/>
        </p:nvSpPr>
        <p:spPr>
          <a:xfrm>
            <a:off x="1760499" y="3867156"/>
            <a:ext cx="2482884" cy="461665"/>
          </a:xfrm>
          <a:prstGeom prst="rect">
            <a:avLst/>
          </a:prstGeom>
          <a:noFill/>
        </p:spPr>
        <p:txBody>
          <a:bodyPr wrap="square" rtlCol="0">
            <a:spAutoFit/>
          </a:bodyPr>
          <a:lstStyle/>
          <a:p>
            <a:pPr algn="ctr"/>
            <a:r>
              <a:rPr lang="en-US" sz="2400" b="1" dirty="0" smtClean="0">
                <a:solidFill>
                  <a:schemeClr val="accent3">
                    <a:lumMod val="10000"/>
                  </a:schemeClr>
                </a:solidFill>
              </a:rPr>
              <a:t>1</a:t>
            </a:r>
            <a:r>
              <a:rPr lang="en-US" sz="2400" b="1" baseline="30000" dirty="0" smtClean="0">
                <a:solidFill>
                  <a:schemeClr val="accent3">
                    <a:lumMod val="10000"/>
                  </a:schemeClr>
                </a:solidFill>
              </a:rPr>
              <a:t>st</a:t>
            </a:r>
            <a:r>
              <a:rPr lang="en-US" sz="2400" b="1" dirty="0" smtClean="0">
                <a:solidFill>
                  <a:schemeClr val="accent3">
                    <a:lumMod val="10000"/>
                  </a:schemeClr>
                </a:solidFill>
              </a:rPr>
              <a:t> PLAYER 2</a:t>
            </a:r>
            <a:endParaRPr lang="en-US" sz="1400" b="1" dirty="0">
              <a:solidFill>
                <a:schemeClr val="accent3">
                  <a:lumMod val="10000"/>
                </a:schemeClr>
              </a:solidFill>
            </a:endParaRPr>
          </a:p>
        </p:txBody>
      </p:sp>
      <p:sp>
        <p:nvSpPr>
          <p:cNvPr id="9" name="TextBox 8"/>
          <p:cNvSpPr txBox="1"/>
          <p:nvPr/>
        </p:nvSpPr>
        <p:spPr>
          <a:xfrm>
            <a:off x="1" y="1457298"/>
            <a:ext cx="9144000" cy="2308324"/>
          </a:xfrm>
          <a:prstGeom prst="rect">
            <a:avLst/>
          </a:prstGeom>
          <a:noFill/>
        </p:spPr>
        <p:txBody>
          <a:bodyPr wrap="square" rtlCol="0">
            <a:spAutoFit/>
          </a:bodyPr>
          <a:lstStyle/>
          <a:p>
            <a:r>
              <a:rPr lang="en-US" sz="2400" dirty="0" smtClean="0"/>
              <a:t>Further, player 1 can see, that both types of player 2 has dominant action.</a:t>
            </a:r>
          </a:p>
          <a:p>
            <a:r>
              <a:rPr lang="en-US" sz="2400" dirty="0" smtClean="0"/>
              <a:t>For first type of player 2 it is best to play R, no matter of what is P1’s action</a:t>
            </a:r>
          </a:p>
          <a:p>
            <a:r>
              <a:rPr lang="en-US" sz="2400" dirty="0" smtClean="0"/>
              <a:t>For second type of player 2 it is best to play M, no matter what is P1’s action. </a:t>
            </a:r>
          </a:p>
        </p:txBody>
      </p:sp>
      <p:cxnSp>
        <p:nvCxnSpPr>
          <p:cNvPr id="11" name="Straight Connector 10"/>
          <p:cNvCxnSpPr/>
          <p:nvPr/>
        </p:nvCxnSpPr>
        <p:spPr>
          <a:xfrm rot="5400000">
            <a:off x="1048495" y="5418959"/>
            <a:ext cx="2446371" cy="0"/>
          </a:xfrm>
          <a:prstGeom prst="line">
            <a:avLst/>
          </a:prstGeom>
          <a:ln w="5080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5400000">
            <a:off x="1924807" y="5382446"/>
            <a:ext cx="2446371" cy="0"/>
          </a:xfrm>
          <a:prstGeom prst="line">
            <a:avLst/>
          </a:prstGeom>
          <a:ln w="5080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5400000">
            <a:off x="5284003" y="5345933"/>
            <a:ext cx="2446371" cy="0"/>
          </a:xfrm>
          <a:prstGeom prst="line">
            <a:avLst/>
          </a:prstGeom>
          <a:ln w="5080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5400000">
            <a:off x="7219192" y="5345933"/>
            <a:ext cx="2446371" cy="0"/>
          </a:xfrm>
          <a:prstGeom prst="line">
            <a:avLst/>
          </a:prstGeom>
          <a:ln w="5080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190440" y="3794130"/>
            <a:ext cx="8763120" cy="2848014"/>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5" name="Group 14"/>
          <p:cNvGrpSpPr/>
          <p:nvPr/>
        </p:nvGrpSpPr>
        <p:grpSpPr>
          <a:xfrm>
            <a:off x="993726" y="3794130"/>
            <a:ext cx="5148333" cy="461665"/>
            <a:chOff x="993726" y="3794130"/>
            <a:chExt cx="5148333" cy="461665"/>
          </a:xfrm>
        </p:grpSpPr>
        <p:sp>
          <p:nvSpPr>
            <p:cNvPr id="17" name="TextBox 16"/>
            <p:cNvSpPr txBox="1"/>
            <p:nvPr/>
          </p:nvSpPr>
          <p:spPr>
            <a:xfrm>
              <a:off x="993726" y="3794130"/>
              <a:ext cx="1204929" cy="461665"/>
            </a:xfrm>
            <a:prstGeom prst="rect">
              <a:avLst/>
            </a:prstGeom>
            <a:noFill/>
          </p:spPr>
          <p:txBody>
            <a:bodyPr wrap="square" rtlCol="0">
              <a:spAutoFit/>
            </a:bodyPr>
            <a:lstStyle/>
            <a:p>
              <a:r>
                <a:rPr lang="en-US" sz="2400" dirty="0" smtClean="0">
                  <a:solidFill>
                    <a:srgbClr val="C00000"/>
                  </a:solidFill>
                </a:rPr>
                <a:t>½</a:t>
              </a:r>
              <a:r>
                <a:rPr lang="en-US" sz="2400" dirty="0" smtClean="0"/>
                <a:t>  </a:t>
              </a:r>
              <a:endParaRPr lang="en-US" sz="2400" dirty="0"/>
            </a:p>
          </p:txBody>
        </p:sp>
        <p:sp>
          <p:nvSpPr>
            <p:cNvPr id="18" name="TextBox 17"/>
            <p:cNvSpPr txBox="1"/>
            <p:nvPr/>
          </p:nvSpPr>
          <p:spPr>
            <a:xfrm>
              <a:off x="4937130" y="3794130"/>
              <a:ext cx="1204929" cy="461665"/>
            </a:xfrm>
            <a:prstGeom prst="rect">
              <a:avLst/>
            </a:prstGeom>
            <a:noFill/>
          </p:spPr>
          <p:txBody>
            <a:bodyPr wrap="square" rtlCol="0">
              <a:spAutoFit/>
            </a:bodyPr>
            <a:lstStyle/>
            <a:p>
              <a:r>
                <a:rPr lang="en-US" sz="2400" dirty="0" smtClean="0">
                  <a:solidFill>
                    <a:srgbClr val="C00000"/>
                  </a:solidFill>
                </a:rPr>
                <a:t>½</a:t>
              </a:r>
              <a:r>
                <a:rPr lang="en-US" sz="2400" dirty="0" smtClean="0"/>
                <a:t>  </a:t>
              </a:r>
              <a:endParaRPr lang="en-US" sz="2400" dirty="0"/>
            </a:p>
          </p:txBody>
        </p:sp>
      </p:grpSp>
    </p:spTree>
  </p:cSld>
  <p:clrMapOvr>
    <a:masterClrMapping/>
  </p:clrMapOvr>
  <p:transition>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Example 1: More information may hurt</a:t>
            </a:r>
            <a:endParaRPr lang="en-US" sz="3600"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27" name="TextBox 26"/>
          <p:cNvSpPr txBox="1"/>
          <p:nvPr/>
        </p:nvSpPr>
        <p:spPr>
          <a:xfrm>
            <a:off x="5594364" y="3867156"/>
            <a:ext cx="2884527" cy="461665"/>
          </a:xfrm>
          <a:prstGeom prst="rect">
            <a:avLst/>
          </a:prstGeom>
          <a:noFill/>
        </p:spPr>
        <p:txBody>
          <a:bodyPr wrap="square" rtlCol="0">
            <a:spAutoFit/>
          </a:bodyPr>
          <a:lstStyle/>
          <a:p>
            <a:pPr algn="ctr"/>
            <a:r>
              <a:rPr lang="en-US" sz="2400" b="1" dirty="0" smtClean="0">
                <a:solidFill>
                  <a:schemeClr val="accent3">
                    <a:lumMod val="10000"/>
                  </a:schemeClr>
                </a:solidFill>
              </a:rPr>
              <a:t>2</a:t>
            </a:r>
            <a:r>
              <a:rPr lang="en-US" sz="2400" b="1" baseline="30000" dirty="0" smtClean="0">
                <a:solidFill>
                  <a:schemeClr val="accent3">
                    <a:lumMod val="10000"/>
                  </a:schemeClr>
                </a:solidFill>
              </a:rPr>
              <a:t>nd</a:t>
            </a:r>
            <a:r>
              <a:rPr lang="en-US" sz="2400" b="1" dirty="0" smtClean="0">
                <a:solidFill>
                  <a:schemeClr val="accent3">
                    <a:lumMod val="10000"/>
                  </a:schemeClr>
                </a:solidFill>
              </a:rPr>
              <a:t> PLAYER 2</a:t>
            </a:r>
            <a:endParaRPr lang="en-US" sz="1400" b="1" dirty="0">
              <a:solidFill>
                <a:schemeClr val="accent3">
                  <a:lumMod val="10000"/>
                </a:schemeClr>
              </a:solidFill>
            </a:endParaRPr>
          </a:p>
        </p:txBody>
      </p:sp>
      <p:sp>
        <p:nvSpPr>
          <p:cNvPr id="19" name="TextBox 18"/>
          <p:cNvSpPr txBox="1"/>
          <p:nvPr/>
        </p:nvSpPr>
        <p:spPr>
          <a:xfrm>
            <a:off x="190440" y="3976695"/>
            <a:ext cx="519057" cy="2677656"/>
          </a:xfrm>
          <a:prstGeom prst="rect">
            <a:avLst/>
          </a:prstGeom>
          <a:noFill/>
        </p:spPr>
        <p:txBody>
          <a:bodyPr wrap="square" rtlCol="0">
            <a:spAutoFit/>
          </a:bodyPr>
          <a:lstStyle/>
          <a:p>
            <a:pPr algn="ctr"/>
            <a:r>
              <a:rPr lang="en-US" sz="2400" b="1" dirty="0" smtClean="0">
                <a:solidFill>
                  <a:srgbClr val="C00000"/>
                </a:solidFill>
              </a:rPr>
              <a:t>P L AYE R1</a:t>
            </a:r>
            <a:endParaRPr lang="en-US" b="1" dirty="0">
              <a:solidFill>
                <a:srgbClr val="C00000"/>
              </a:solidFill>
            </a:endParaRPr>
          </a:p>
        </p:txBody>
      </p:sp>
      <p:graphicFrame>
        <p:nvGraphicFramePr>
          <p:cNvPr id="25" name="Content Placeholder 6"/>
          <p:cNvGraphicFramePr>
            <a:graphicFrameLocks/>
          </p:cNvGraphicFramePr>
          <p:nvPr/>
        </p:nvGraphicFramePr>
        <p:xfrm>
          <a:off x="665109" y="4305312"/>
          <a:ext cx="4016430" cy="2195532"/>
        </p:xfrm>
        <a:graphic>
          <a:graphicData uri="http://schemas.openxmlformats.org/drawingml/2006/table">
            <a:tbl>
              <a:tblPr firstRow="1" bandRow="1">
                <a:tableStyleId>{5C22544A-7EE6-4342-B048-85BDC9FD1C3A}</a:tableStyleId>
              </a:tblPr>
              <a:tblGrid>
                <a:gridCol w="1131389"/>
                <a:gridCol w="905111"/>
                <a:gridCol w="905111"/>
                <a:gridCol w="1074819"/>
              </a:tblGrid>
              <a:tr h="745182">
                <a:tc>
                  <a:txBody>
                    <a:bodyPr/>
                    <a:lstStyle/>
                    <a:p>
                      <a:pPr algn="ctr"/>
                      <a:r>
                        <a:rPr lang="en-US" sz="2400" b="0" dirty="0" smtClean="0"/>
                        <a:t>1</a:t>
                      </a:r>
                      <a:r>
                        <a:rPr lang="en-US" sz="2400" b="0" baseline="30000" dirty="0" smtClean="0"/>
                        <a:t>st</a:t>
                      </a:r>
                      <a:r>
                        <a:rPr lang="en-US" sz="2400" b="0" dirty="0" smtClean="0"/>
                        <a:t>  state</a:t>
                      </a:r>
                      <a:endParaRPr lang="en-US" sz="2400" b="0" dirty="0"/>
                    </a:p>
                  </a:txBody>
                  <a:tcPr anchor="ctr">
                    <a:solidFill>
                      <a:schemeClr val="bg1"/>
                    </a:solidFill>
                  </a:tcPr>
                </a:tc>
                <a:tc>
                  <a:txBody>
                    <a:bodyPr/>
                    <a:lstStyle/>
                    <a:p>
                      <a:pPr algn="ctr"/>
                      <a:r>
                        <a:rPr lang="en-US" sz="2400" b="0" dirty="0" smtClean="0"/>
                        <a:t>L</a:t>
                      </a:r>
                      <a:endParaRPr lang="en-US" sz="2400" b="0" dirty="0"/>
                    </a:p>
                  </a:txBody>
                  <a:tcPr anchor="ctr"/>
                </a:tc>
                <a:tc>
                  <a:txBody>
                    <a:bodyPr/>
                    <a:lstStyle/>
                    <a:p>
                      <a:pPr algn="ctr"/>
                      <a:r>
                        <a:rPr lang="en-US" sz="2400" b="0" dirty="0" smtClean="0"/>
                        <a:t>M</a:t>
                      </a:r>
                      <a:endParaRPr lang="en-US" sz="2400" b="0" dirty="0"/>
                    </a:p>
                  </a:txBody>
                  <a:tcPr anchor="ctr"/>
                </a:tc>
                <a:tc>
                  <a:txBody>
                    <a:bodyPr/>
                    <a:lstStyle/>
                    <a:p>
                      <a:pPr algn="ctr"/>
                      <a:r>
                        <a:rPr lang="en-US" sz="2400" b="0" dirty="0" smtClean="0"/>
                        <a:t>R</a:t>
                      </a:r>
                      <a:endParaRPr lang="en-US" sz="2400" b="0" dirty="0"/>
                    </a:p>
                  </a:txBody>
                  <a:tcPr anchor="ctr"/>
                </a:tc>
              </a:tr>
              <a:tr h="62739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T</a:t>
                      </a:r>
                    </a:p>
                  </a:txBody>
                  <a:tcPr anchor="ctr">
                    <a:solidFill>
                      <a:schemeClr val="bg2">
                        <a:lumMod val="50000"/>
                      </a:schemeClr>
                    </a:solidFill>
                  </a:tcPr>
                </a:tc>
                <a:tc>
                  <a:txBody>
                    <a:bodyPr/>
                    <a:lstStyle/>
                    <a:p>
                      <a:pPr algn="ct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accent3">
                              <a:lumMod val="10000"/>
                            </a:schemeClr>
                          </a:solidFill>
                        </a:rPr>
                        <a:t>4 </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0</a:t>
                      </a:r>
                      <a:endParaRPr lang="en-US" sz="2400" b="1" dirty="0" smtClean="0"/>
                    </a:p>
                  </a:txBody>
                  <a:tcPr anchor="ctr">
                    <a:solidFill>
                      <a:schemeClr val="accent5">
                        <a:lumMod val="20000"/>
                        <a:lumOff val="80000"/>
                      </a:schemeClr>
                    </a:solidFill>
                  </a:tcPr>
                </a:tc>
                <a:tc>
                  <a:txBody>
                    <a:bodyPr/>
                    <a:lstStyle/>
                    <a:p>
                      <a:pPr algn="ct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6 </a:t>
                      </a:r>
                      <a:endParaRPr lang="en-US" sz="2400" b="1" dirty="0"/>
                    </a:p>
                  </a:txBody>
                  <a:tcPr anchor="ctr">
                    <a:solidFill>
                      <a:schemeClr val="accent5">
                        <a:lumMod val="20000"/>
                        <a:lumOff val="80000"/>
                      </a:schemeClr>
                    </a:solidFill>
                  </a:tcPr>
                </a:tc>
              </a:tr>
              <a:tr h="745182">
                <a:tc>
                  <a:txBody>
                    <a:bodyPr/>
                    <a:lstStyle/>
                    <a:p>
                      <a:pPr algn="ctr"/>
                      <a:r>
                        <a:rPr lang="en-US" sz="2400" b="0" dirty="0" smtClean="0">
                          <a:solidFill>
                            <a:schemeClr val="tx1"/>
                          </a:solidFill>
                        </a:rPr>
                        <a:t>B</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2</a:t>
                      </a:r>
                      <a:r>
                        <a:rPr lang="en-US" sz="2400" b="0" dirty="0" smtClean="0">
                          <a:solidFill>
                            <a:schemeClr val="bg2">
                              <a:lumMod val="10000"/>
                            </a:schemeClr>
                          </a:solidFill>
                        </a:rPr>
                        <a:t>, </a:t>
                      </a:r>
                      <a:r>
                        <a:rPr lang="en-US" sz="2400" b="1" dirty="0" smtClean="0">
                          <a:solidFill>
                            <a:schemeClr val="accent3">
                              <a:lumMod val="10000"/>
                            </a:schemeClr>
                          </a:solidFill>
                        </a:rPr>
                        <a:t>16</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0</a:t>
                      </a:r>
                      <a:endParaRPr lang="en-US" sz="2400" b="1" dirty="0" smtClean="0"/>
                    </a:p>
                  </a:txBody>
                  <a:tcPr anchor="ctr">
                    <a:solidFill>
                      <a:schemeClr val="accent5">
                        <a:lumMod val="20000"/>
                        <a:lumOff val="8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24</a:t>
                      </a:r>
                      <a:endParaRPr lang="en-US" sz="2400" b="1" dirty="0"/>
                    </a:p>
                  </a:txBody>
                  <a:tcPr anchor="ctr">
                    <a:solidFill>
                      <a:schemeClr val="accent5">
                        <a:lumMod val="20000"/>
                        <a:lumOff val="80000"/>
                      </a:schemeClr>
                    </a:solidFill>
                  </a:tcPr>
                </a:tc>
              </a:tr>
            </a:tbl>
          </a:graphicData>
        </a:graphic>
      </p:graphicFrame>
      <p:graphicFrame>
        <p:nvGraphicFramePr>
          <p:cNvPr id="26" name="Content Placeholder 6"/>
          <p:cNvGraphicFramePr>
            <a:graphicFrameLocks/>
          </p:cNvGraphicFramePr>
          <p:nvPr/>
        </p:nvGraphicFramePr>
        <p:xfrm>
          <a:off x="4937130" y="4305312"/>
          <a:ext cx="4016429" cy="2195532"/>
        </p:xfrm>
        <a:graphic>
          <a:graphicData uri="http://schemas.openxmlformats.org/drawingml/2006/table">
            <a:tbl>
              <a:tblPr firstRow="1" bandRow="1">
                <a:tableStyleId>{5C22544A-7EE6-4342-B048-85BDC9FD1C3A}</a:tableStyleId>
              </a:tblPr>
              <a:tblGrid>
                <a:gridCol w="1123477"/>
                <a:gridCol w="926868"/>
                <a:gridCol w="926868"/>
                <a:gridCol w="1039216"/>
              </a:tblGrid>
              <a:tr h="745182">
                <a:tc>
                  <a:txBody>
                    <a:bodyPr/>
                    <a:lstStyle/>
                    <a:p>
                      <a:pPr algn="ctr"/>
                      <a:r>
                        <a:rPr lang="en-US" sz="2400" b="0" dirty="0" smtClean="0"/>
                        <a:t>2</a:t>
                      </a:r>
                      <a:r>
                        <a:rPr lang="en-US" sz="2400" b="0" baseline="30000" dirty="0" smtClean="0"/>
                        <a:t>nd </a:t>
                      </a:r>
                      <a:r>
                        <a:rPr lang="en-US" sz="2400" b="0" dirty="0" smtClean="0"/>
                        <a:t> state</a:t>
                      </a:r>
                      <a:endParaRPr lang="en-US" sz="2400" b="0" dirty="0"/>
                    </a:p>
                  </a:txBody>
                  <a:tcPr anchor="ctr">
                    <a:solidFill>
                      <a:schemeClr val="bg1"/>
                    </a:solidFill>
                  </a:tcPr>
                </a:tc>
                <a:tc>
                  <a:txBody>
                    <a:bodyPr/>
                    <a:lstStyle/>
                    <a:p>
                      <a:pPr algn="ctr"/>
                      <a:r>
                        <a:rPr lang="en-US" sz="2400" b="0" dirty="0" smtClean="0"/>
                        <a:t>L</a:t>
                      </a:r>
                      <a:endParaRPr lang="en-US" sz="2400" b="0" dirty="0"/>
                    </a:p>
                  </a:txBody>
                  <a:tcPr anchor="ctr"/>
                </a:tc>
                <a:tc>
                  <a:txBody>
                    <a:bodyPr/>
                    <a:lstStyle/>
                    <a:p>
                      <a:pPr algn="ctr"/>
                      <a:r>
                        <a:rPr lang="en-US" sz="2400" b="0" dirty="0" smtClean="0"/>
                        <a:t>M</a:t>
                      </a:r>
                      <a:endParaRPr lang="en-US" sz="2400" b="0" dirty="0"/>
                    </a:p>
                  </a:txBody>
                  <a:tcPr anchor="ctr"/>
                </a:tc>
                <a:tc>
                  <a:txBody>
                    <a:bodyPr/>
                    <a:lstStyle/>
                    <a:p>
                      <a:pPr algn="ctr"/>
                      <a:r>
                        <a:rPr lang="en-US" sz="2400" b="0" dirty="0" smtClean="0"/>
                        <a:t>R</a:t>
                      </a:r>
                      <a:endParaRPr lang="en-US" sz="2400" b="0" dirty="0"/>
                    </a:p>
                  </a:txBody>
                  <a:tcPr anchor="ctr"/>
                </a:tc>
              </a:tr>
              <a:tr h="62739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T</a:t>
                      </a:r>
                    </a:p>
                  </a:txBody>
                  <a:tcPr anchor="ctr">
                    <a:solidFill>
                      <a:schemeClr val="bg2">
                        <a:lumMod val="50000"/>
                      </a:schemeClr>
                    </a:solidFill>
                  </a:tcPr>
                </a:tc>
                <a:tc>
                  <a:txBody>
                    <a:bodyPr/>
                    <a:lstStyle/>
                    <a:p>
                      <a:pPr algn="ct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accent3">
                              <a:lumMod val="10000"/>
                            </a:schemeClr>
                          </a:solidFill>
                        </a:rPr>
                        <a:t>4</a:t>
                      </a:r>
                      <a:r>
                        <a:rPr lang="en-US" sz="2400" b="1" baseline="0" dirty="0" smtClean="0">
                          <a:solidFill>
                            <a:schemeClr val="accent3">
                              <a:lumMod val="10000"/>
                            </a:schemeClr>
                          </a:solidFill>
                        </a:rPr>
                        <a:t> </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6 </a:t>
                      </a:r>
                      <a:endParaRPr lang="en-US" sz="2400" b="1" dirty="0" smtClean="0"/>
                    </a:p>
                  </a:txBody>
                  <a:tcPr anchor="ctr">
                    <a:solidFill>
                      <a:schemeClr val="accent5">
                        <a:lumMod val="20000"/>
                        <a:lumOff val="80000"/>
                      </a:schemeClr>
                    </a:solidFill>
                  </a:tcPr>
                </a:tc>
                <a:tc>
                  <a:txBody>
                    <a:bodyPr/>
                    <a:lstStyle/>
                    <a:p>
                      <a:pPr algn="ct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0</a:t>
                      </a:r>
                      <a:endParaRPr lang="en-US" sz="2400" b="1" dirty="0"/>
                    </a:p>
                  </a:txBody>
                  <a:tcPr anchor="ctr">
                    <a:solidFill>
                      <a:schemeClr val="accent5">
                        <a:lumMod val="20000"/>
                        <a:lumOff val="80000"/>
                      </a:schemeClr>
                    </a:solidFill>
                  </a:tcPr>
                </a:tc>
              </a:tr>
              <a:tr h="745182">
                <a:tc>
                  <a:txBody>
                    <a:bodyPr/>
                    <a:lstStyle/>
                    <a:p>
                      <a:pPr algn="ctr"/>
                      <a:r>
                        <a:rPr lang="en-US" sz="2400" b="0" dirty="0" smtClean="0">
                          <a:solidFill>
                            <a:schemeClr val="tx1"/>
                          </a:solidFill>
                        </a:rPr>
                        <a:t>B</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2</a:t>
                      </a:r>
                      <a:r>
                        <a:rPr lang="en-US" sz="2400" b="0" dirty="0" smtClean="0">
                          <a:solidFill>
                            <a:schemeClr val="bg2">
                              <a:lumMod val="10000"/>
                            </a:schemeClr>
                          </a:solidFill>
                        </a:rPr>
                        <a:t>, </a:t>
                      </a:r>
                      <a:r>
                        <a:rPr lang="en-US" sz="2400" b="1" dirty="0" smtClean="0">
                          <a:solidFill>
                            <a:schemeClr val="accent3">
                              <a:lumMod val="10000"/>
                            </a:schemeClr>
                          </a:solidFill>
                        </a:rPr>
                        <a:t>16</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24</a:t>
                      </a:r>
                      <a:endParaRPr lang="en-US" sz="2400" b="1" dirty="0" smtClean="0"/>
                    </a:p>
                  </a:txBody>
                  <a:tcPr anchor="ctr">
                    <a:solidFill>
                      <a:schemeClr val="accent5">
                        <a:lumMod val="20000"/>
                        <a:lumOff val="8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0</a:t>
                      </a:r>
                      <a:endParaRPr lang="en-US" sz="2400" b="1" dirty="0"/>
                    </a:p>
                  </a:txBody>
                  <a:tcPr anchor="ctr">
                    <a:solidFill>
                      <a:schemeClr val="accent5">
                        <a:lumMod val="20000"/>
                        <a:lumOff val="80000"/>
                      </a:schemeClr>
                    </a:solidFill>
                  </a:tcPr>
                </a:tc>
              </a:tr>
            </a:tbl>
          </a:graphicData>
        </a:graphic>
      </p:graphicFrame>
      <p:sp>
        <p:nvSpPr>
          <p:cNvPr id="28" name="TextBox 27"/>
          <p:cNvSpPr txBox="1"/>
          <p:nvPr/>
        </p:nvSpPr>
        <p:spPr>
          <a:xfrm>
            <a:off x="1760499" y="3867156"/>
            <a:ext cx="2482884" cy="461665"/>
          </a:xfrm>
          <a:prstGeom prst="rect">
            <a:avLst/>
          </a:prstGeom>
          <a:noFill/>
        </p:spPr>
        <p:txBody>
          <a:bodyPr wrap="square" rtlCol="0">
            <a:spAutoFit/>
          </a:bodyPr>
          <a:lstStyle/>
          <a:p>
            <a:pPr algn="ctr"/>
            <a:r>
              <a:rPr lang="en-US" sz="2400" b="1" dirty="0" smtClean="0">
                <a:solidFill>
                  <a:schemeClr val="accent3">
                    <a:lumMod val="10000"/>
                  </a:schemeClr>
                </a:solidFill>
              </a:rPr>
              <a:t>1</a:t>
            </a:r>
            <a:r>
              <a:rPr lang="en-US" sz="2400" b="1" baseline="30000" dirty="0" smtClean="0">
                <a:solidFill>
                  <a:schemeClr val="accent3">
                    <a:lumMod val="10000"/>
                  </a:schemeClr>
                </a:solidFill>
              </a:rPr>
              <a:t>st</a:t>
            </a:r>
            <a:r>
              <a:rPr lang="en-US" sz="2400" b="1" dirty="0" smtClean="0">
                <a:solidFill>
                  <a:schemeClr val="accent3">
                    <a:lumMod val="10000"/>
                  </a:schemeClr>
                </a:solidFill>
              </a:rPr>
              <a:t> PLAYER 2</a:t>
            </a:r>
            <a:endParaRPr lang="en-US" sz="1400" b="1" dirty="0">
              <a:solidFill>
                <a:schemeClr val="accent3">
                  <a:lumMod val="10000"/>
                </a:schemeClr>
              </a:solidFill>
            </a:endParaRPr>
          </a:p>
        </p:txBody>
      </p:sp>
      <p:sp>
        <p:nvSpPr>
          <p:cNvPr id="9" name="TextBox 8"/>
          <p:cNvSpPr txBox="1"/>
          <p:nvPr/>
        </p:nvSpPr>
        <p:spPr>
          <a:xfrm>
            <a:off x="1" y="1457298"/>
            <a:ext cx="9144000" cy="1200329"/>
          </a:xfrm>
          <a:prstGeom prst="rect">
            <a:avLst/>
          </a:prstGeom>
          <a:noFill/>
        </p:spPr>
        <p:txBody>
          <a:bodyPr wrap="square" rtlCol="0">
            <a:spAutoFit/>
          </a:bodyPr>
          <a:lstStyle/>
          <a:p>
            <a:pPr algn="just"/>
            <a:r>
              <a:rPr lang="en-US" sz="2400" dirty="0" smtClean="0">
                <a:solidFill>
                  <a:srgbClr val="FFFF00"/>
                </a:solidFill>
              </a:rPr>
              <a:t>If P1 believes that  1</a:t>
            </a:r>
            <a:r>
              <a:rPr lang="en-US" sz="2400" baseline="30000" dirty="0" smtClean="0">
                <a:solidFill>
                  <a:srgbClr val="FFFF00"/>
                </a:solidFill>
              </a:rPr>
              <a:t>st</a:t>
            </a:r>
            <a:r>
              <a:rPr lang="en-US" sz="2400" dirty="0" smtClean="0">
                <a:solidFill>
                  <a:srgbClr val="FFFF00"/>
                </a:solidFill>
              </a:rPr>
              <a:t> P2 will choose R and 2</a:t>
            </a:r>
            <a:r>
              <a:rPr lang="en-US" sz="2400" baseline="30000" dirty="0" smtClean="0">
                <a:solidFill>
                  <a:srgbClr val="FFFF00"/>
                </a:solidFill>
              </a:rPr>
              <a:t>nd</a:t>
            </a:r>
            <a:r>
              <a:rPr lang="en-US" sz="2400" dirty="0" smtClean="0">
                <a:solidFill>
                  <a:srgbClr val="FFFF00"/>
                </a:solidFill>
              </a:rPr>
              <a:t> P2 - M:</a:t>
            </a:r>
          </a:p>
          <a:p>
            <a:pPr algn="just"/>
            <a:endParaRPr lang="en-US" sz="2400" dirty="0" smtClean="0">
              <a:solidFill>
                <a:srgbClr val="FFFF00"/>
              </a:solidFill>
            </a:endParaRPr>
          </a:p>
          <a:p>
            <a:pPr algn="just"/>
            <a:r>
              <a:rPr lang="en-US" sz="2400" dirty="0" smtClean="0"/>
              <a:t>EU (T) = ½ * 1 + ½ * 1 = 1        EU (B) = ½ * 0 + ½ * 0 = 0</a:t>
            </a:r>
          </a:p>
        </p:txBody>
      </p:sp>
      <p:cxnSp>
        <p:nvCxnSpPr>
          <p:cNvPr id="11" name="Straight Connector 10"/>
          <p:cNvCxnSpPr/>
          <p:nvPr/>
        </p:nvCxnSpPr>
        <p:spPr>
          <a:xfrm rot="5400000">
            <a:off x="1048495" y="5418959"/>
            <a:ext cx="2446371" cy="0"/>
          </a:xfrm>
          <a:prstGeom prst="line">
            <a:avLst/>
          </a:prstGeom>
          <a:ln w="5080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5400000">
            <a:off x="1924807" y="5382446"/>
            <a:ext cx="2446371" cy="0"/>
          </a:xfrm>
          <a:prstGeom prst="line">
            <a:avLst/>
          </a:prstGeom>
          <a:ln w="5080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5400000">
            <a:off x="5284003" y="5345933"/>
            <a:ext cx="2446371" cy="0"/>
          </a:xfrm>
          <a:prstGeom prst="line">
            <a:avLst/>
          </a:prstGeom>
          <a:ln w="5080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5400000">
            <a:off x="7219192" y="5345933"/>
            <a:ext cx="2446371" cy="0"/>
          </a:xfrm>
          <a:prstGeom prst="line">
            <a:avLst/>
          </a:prstGeom>
          <a:ln w="5080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190440" y="3794130"/>
            <a:ext cx="8763120" cy="2848014"/>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15"/>
          <p:cNvGrpSpPr/>
          <p:nvPr/>
        </p:nvGrpSpPr>
        <p:grpSpPr>
          <a:xfrm>
            <a:off x="993726" y="3794130"/>
            <a:ext cx="5148333" cy="461665"/>
            <a:chOff x="993726" y="3794130"/>
            <a:chExt cx="5148333" cy="461665"/>
          </a:xfrm>
        </p:grpSpPr>
        <p:sp>
          <p:nvSpPr>
            <p:cNvPr id="17" name="TextBox 16"/>
            <p:cNvSpPr txBox="1"/>
            <p:nvPr/>
          </p:nvSpPr>
          <p:spPr>
            <a:xfrm>
              <a:off x="993726" y="3794130"/>
              <a:ext cx="1204929" cy="461665"/>
            </a:xfrm>
            <a:prstGeom prst="rect">
              <a:avLst/>
            </a:prstGeom>
            <a:noFill/>
          </p:spPr>
          <p:txBody>
            <a:bodyPr wrap="square" rtlCol="0">
              <a:spAutoFit/>
            </a:bodyPr>
            <a:lstStyle/>
            <a:p>
              <a:r>
                <a:rPr lang="en-US" sz="2400" dirty="0" smtClean="0">
                  <a:solidFill>
                    <a:srgbClr val="C00000"/>
                  </a:solidFill>
                </a:rPr>
                <a:t>½</a:t>
              </a:r>
              <a:r>
                <a:rPr lang="en-US" sz="2400" dirty="0" smtClean="0"/>
                <a:t>  </a:t>
              </a:r>
              <a:endParaRPr lang="en-US" sz="2400" dirty="0"/>
            </a:p>
          </p:txBody>
        </p:sp>
        <p:sp>
          <p:nvSpPr>
            <p:cNvPr id="18" name="TextBox 17"/>
            <p:cNvSpPr txBox="1"/>
            <p:nvPr/>
          </p:nvSpPr>
          <p:spPr>
            <a:xfrm>
              <a:off x="4937130" y="3794130"/>
              <a:ext cx="1204929" cy="461665"/>
            </a:xfrm>
            <a:prstGeom prst="rect">
              <a:avLst/>
            </a:prstGeom>
            <a:noFill/>
          </p:spPr>
          <p:txBody>
            <a:bodyPr wrap="square" rtlCol="0">
              <a:spAutoFit/>
            </a:bodyPr>
            <a:lstStyle/>
            <a:p>
              <a:r>
                <a:rPr lang="en-US" sz="2400" dirty="0" smtClean="0">
                  <a:solidFill>
                    <a:srgbClr val="C00000"/>
                  </a:solidFill>
                </a:rPr>
                <a:t>½</a:t>
              </a:r>
              <a:r>
                <a:rPr lang="en-US" sz="2400" dirty="0" smtClean="0"/>
                <a:t>  </a:t>
              </a:r>
              <a:endParaRPr lang="en-US" sz="2400" dirty="0"/>
            </a:p>
          </p:txBody>
        </p:sp>
      </p:grpSp>
    </p:spTree>
  </p:cSld>
  <p:clrMapOvr>
    <a:masterClrMapping/>
  </p:clrMapOvr>
  <p:transition>
    <p:wipe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Example 1: More information may hurt</a:t>
            </a:r>
            <a:endParaRPr lang="en-US" sz="3600"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19" name="TextBox 18"/>
          <p:cNvSpPr txBox="1"/>
          <p:nvPr/>
        </p:nvSpPr>
        <p:spPr>
          <a:xfrm>
            <a:off x="5046669" y="3940182"/>
            <a:ext cx="519057" cy="2677656"/>
          </a:xfrm>
          <a:prstGeom prst="rect">
            <a:avLst/>
          </a:prstGeom>
          <a:noFill/>
        </p:spPr>
        <p:txBody>
          <a:bodyPr wrap="square" rtlCol="0">
            <a:spAutoFit/>
          </a:bodyPr>
          <a:lstStyle/>
          <a:p>
            <a:pPr algn="ctr"/>
            <a:r>
              <a:rPr lang="en-US" sz="2400" b="1" dirty="0" smtClean="0">
                <a:solidFill>
                  <a:srgbClr val="C00000"/>
                </a:solidFill>
              </a:rPr>
              <a:t>P L AYE R1</a:t>
            </a:r>
            <a:endParaRPr lang="en-US" b="1" dirty="0">
              <a:solidFill>
                <a:srgbClr val="C00000"/>
              </a:solidFill>
            </a:endParaRPr>
          </a:p>
        </p:txBody>
      </p:sp>
      <p:graphicFrame>
        <p:nvGraphicFramePr>
          <p:cNvPr id="25" name="Content Placeholder 6"/>
          <p:cNvGraphicFramePr>
            <a:graphicFrameLocks/>
          </p:cNvGraphicFramePr>
          <p:nvPr/>
        </p:nvGraphicFramePr>
        <p:xfrm>
          <a:off x="5594364" y="4341825"/>
          <a:ext cx="3249659" cy="2117754"/>
        </p:xfrm>
        <a:graphic>
          <a:graphicData uri="http://schemas.openxmlformats.org/drawingml/2006/table">
            <a:tbl>
              <a:tblPr firstRow="1" bandRow="1">
                <a:tableStyleId>{5C22544A-7EE6-4342-B048-85BDC9FD1C3A}</a:tableStyleId>
              </a:tblPr>
              <a:tblGrid>
                <a:gridCol w="1805367"/>
                <a:gridCol w="1444292"/>
              </a:tblGrid>
              <a:tr h="745182">
                <a:tc>
                  <a:txBody>
                    <a:bodyPr/>
                    <a:lstStyle/>
                    <a:p>
                      <a:pPr algn="ctr"/>
                      <a:r>
                        <a:rPr lang="en-US" sz="2400" b="0" dirty="0" smtClean="0"/>
                        <a:t>EU</a:t>
                      </a:r>
                      <a:endParaRPr lang="en-US" sz="2400" b="0" dirty="0"/>
                    </a:p>
                  </a:txBody>
                  <a:tcPr anchor="ctr">
                    <a:solidFill>
                      <a:schemeClr val="bg1"/>
                    </a:solidFill>
                  </a:tcPr>
                </a:tc>
                <a:tc>
                  <a:txBody>
                    <a:bodyPr/>
                    <a:lstStyle/>
                    <a:p>
                      <a:pPr algn="ctr"/>
                      <a:r>
                        <a:rPr lang="en-US" sz="2400" b="0" dirty="0" smtClean="0"/>
                        <a:t>R,M</a:t>
                      </a:r>
                      <a:endParaRPr lang="en-US" sz="2400" b="0" dirty="0"/>
                    </a:p>
                  </a:txBody>
                  <a:tcPr anchor="ctr"/>
                </a:tc>
              </a:tr>
              <a:tr h="62739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T</a:t>
                      </a:r>
                    </a:p>
                  </a:txBody>
                  <a:tcPr anchor="ctr">
                    <a:solidFill>
                      <a:schemeClr val="bg2">
                        <a:lumMod val="5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sng" dirty="0" smtClean="0">
                          <a:solidFill>
                            <a:srgbClr val="C00000"/>
                          </a:solidFill>
                        </a:rPr>
                        <a:t>1</a:t>
                      </a:r>
                      <a:r>
                        <a:rPr lang="en-US" sz="2400" b="0" dirty="0" smtClean="0">
                          <a:solidFill>
                            <a:schemeClr val="bg2">
                              <a:lumMod val="10000"/>
                            </a:schemeClr>
                          </a:solidFill>
                        </a:rPr>
                        <a:t>, </a:t>
                      </a:r>
                      <a:r>
                        <a:rPr lang="en-US" sz="2400" b="1" u="sng" dirty="0" smtClean="0">
                          <a:solidFill>
                            <a:schemeClr val="bg2">
                              <a:lumMod val="10000"/>
                            </a:schemeClr>
                          </a:solidFill>
                        </a:rPr>
                        <a:t>6</a:t>
                      </a:r>
                      <a:r>
                        <a:rPr lang="en-US" sz="2400" b="1" dirty="0" smtClean="0">
                          <a:solidFill>
                            <a:schemeClr val="bg2">
                              <a:lumMod val="10000"/>
                            </a:schemeClr>
                          </a:solidFill>
                        </a:rPr>
                        <a:t>, </a:t>
                      </a:r>
                      <a:r>
                        <a:rPr lang="en-US" sz="2400" b="1" u="sng" dirty="0" smtClean="0">
                          <a:solidFill>
                            <a:srgbClr val="7030A0"/>
                          </a:solidFill>
                        </a:rPr>
                        <a:t>6</a:t>
                      </a:r>
                    </a:p>
                  </a:txBody>
                  <a:tcPr anchor="ctr">
                    <a:solidFill>
                      <a:schemeClr val="accent5">
                        <a:lumMod val="20000"/>
                        <a:lumOff val="80000"/>
                      </a:schemeClr>
                    </a:solidFill>
                  </a:tcPr>
                </a:tc>
              </a:tr>
              <a:tr h="745182">
                <a:tc>
                  <a:txBody>
                    <a:bodyPr/>
                    <a:lstStyle/>
                    <a:p>
                      <a:pPr algn="ctr"/>
                      <a:r>
                        <a:rPr lang="en-US" sz="2400" b="0" dirty="0" smtClean="0">
                          <a:solidFill>
                            <a:schemeClr val="tx1"/>
                          </a:solidFill>
                        </a:rPr>
                        <a:t>B</a:t>
                      </a:r>
                      <a:endParaRPr lang="en-US" sz="2400" b="0" dirty="0"/>
                    </a:p>
                  </a:txBody>
                  <a:tcPr anchor="ctr">
                    <a:solidFill>
                      <a:schemeClr val="bg2">
                        <a:lumMod val="5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0</a:t>
                      </a:r>
                      <a:r>
                        <a:rPr lang="en-US" sz="2400" b="0" dirty="0" smtClean="0">
                          <a:solidFill>
                            <a:schemeClr val="bg2">
                              <a:lumMod val="10000"/>
                            </a:schemeClr>
                          </a:solidFill>
                        </a:rPr>
                        <a:t>, </a:t>
                      </a:r>
                      <a:r>
                        <a:rPr lang="en-US" sz="2400" b="1" u="sng" dirty="0" smtClean="0">
                          <a:solidFill>
                            <a:schemeClr val="bg2">
                              <a:lumMod val="10000"/>
                            </a:schemeClr>
                          </a:solidFill>
                        </a:rPr>
                        <a:t>24</a:t>
                      </a:r>
                      <a:r>
                        <a:rPr lang="en-US" sz="2400" b="1" dirty="0" smtClean="0">
                          <a:solidFill>
                            <a:schemeClr val="bg2">
                              <a:lumMod val="10000"/>
                            </a:schemeClr>
                          </a:solidFill>
                        </a:rPr>
                        <a:t>, </a:t>
                      </a:r>
                      <a:r>
                        <a:rPr lang="en-US" sz="2400" b="1" u="sng" dirty="0" smtClean="0">
                          <a:solidFill>
                            <a:srgbClr val="7030A0"/>
                          </a:solidFill>
                        </a:rPr>
                        <a:t>24</a:t>
                      </a:r>
                    </a:p>
                  </a:txBody>
                  <a:tcPr anchor="ctr">
                    <a:solidFill>
                      <a:schemeClr val="accent5">
                        <a:lumMod val="20000"/>
                        <a:lumOff val="80000"/>
                      </a:schemeClr>
                    </a:solidFill>
                  </a:tcPr>
                </a:tc>
              </a:tr>
            </a:tbl>
          </a:graphicData>
        </a:graphic>
      </p:graphicFrame>
      <p:sp>
        <p:nvSpPr>
          <p:cNvPr id="28" name="TextBox 27"/>
          <p:cNvSpPr txBox="1"/>
          <p:nvPr/>
        </p:nvSpPr>
        <p:spPr>
          <a:xfrm>
            <a:off x="6215085" y="3867156"/>
            <a:ext cx="2482884" cy="461665"/>
          </a:xfrm>
          <a:prstGeom prst="rect">
            <a:avLst/>
          </a:prstGeom>
          <a:noFill/>
        </p:spPr>
        <p:txBody>
          <a:bodyPr wrap="square" rtlCol="0">
            <a:spAutoFit/>
          </a:bodyPr>
          <a:lstStyle/>
          <a:p>
            <a:pPr algn="ctr"/>
            <a:r>
              <a:rPr lang="en-US" sz="2400" b="1" dirty="0" smtClean="0">
                <a:solidFill>
                  <a:schemeClr val="accent3">
                    <a:lumMod val="10000"/>
                  </a:schemeClr>
                </a:solidFill>
              </a:rPr>
              <a:t>PLAYER 2</a:t>
            </a:r>
            <a:endParaRPr lang="en-US" sz="1400" b="1" dirty="0">
              <a:solidFill>
                <a:schemeClr val="accent3">
                  <a:lumMod val="10000"/>
                </a:schemeClr>
              </a:solidFill>
            </a:endParaRPr>
          </a:p>
        </p:txBody>
      </p:sp>
      <p:sp>
        <p:nvSpPr>
          <p:cNvPr id="7" name="Rectangle 6"/>
          <p:cNvSpPr/>
          <p:nvPr/>
        </p:nvSpPr>
        <p:spPr>
          <a:xfrm>
            <a:off x="7493040" y="5108598"/>
            <a:ext cx="1204929" cy="62072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1" y="1457298"/>
            <a:ext cx="9144000" cy="1569660"/>
          </a:xfrm>
          <a:prstGeom prst="rect">
            <a:avLst/>
          </a:prstGeom>
          <a:noFill/>
        </p:spPr>
        <p:txBody>
          <a:bodyPr wrap="square" rtlCol="0">
            <a:spAutoFit/>
          </a:bodyPr>
          <a:lstStyle/>
          <a:p>
            <a:pPr algn="just"/>
            <a:r>
              <a:rPr lang="en-US" sz="2400" dirty="0" smtClean="0"/>
              <a:t>When we plug the computed expected utilities, we can see, that it is better for player 1 to play T.</a:t>
            </a:r>
          </a:p>
          <a:p>
            <a:pPr algn="just"/>
            <a:r>
              <a:rPr lang="en-US" sz="2400" dirty="0" smtClean="0"/>
              <a:t>Thus </a:t>
            </a:r>
            <a:r>
              <a:rPr lang="en-US" sz="2400" dirty="0" smtClean="0">
                <a:solidFill>
                  <a:srgbClr val="FFFF00"/>
                </a:solidFill>
              </a:rPr>
              <a:t>(T, (R,M)) </a:t>
            </a:r>
            <a:r>
              <a:rPr lang="en-US" sz="2400" dirty="0" smtClean="0"/>
              <a:t>is the unique Nash equilibrium of the game, yielding player 1 a payoff of 1 and player 2 payoff 6.</a:t>
            </a:r>
          </a:p>
        </p:txBody>
      </p:sp>
      <p:sp>
        <p:nvSpPr>
          <p:cNvPr id="10" name="TextBox 9"/>
          <p:cNvSpPr txBox="1"/>
          <p:nvPr/>
        </p:nvSpPr>
        <p:spPr>
          <a:xfrm>
            <a:off x="0" y="3209922"/>
            <a:ext cx="4973643" cy="3693319"/>
          </a:xfrm>
          <a:prstGeom prst="rect">
            <a:avLst/>
          </a:prstGeom>
          <a:noFill/>
        </p:spPr>
        <p:txBody>
          <a:bodyPr wrap="square" rtlCol="0">
            <a:spAutoFit/>
          </a:bodyPr>
          <a:lstStyle/>
          <a:p>
            <a:pPr algn="just"/>
            <a:r>
              <a:rPr lang="en-US" sz="2400" dirty="0" smtClean="0"/>
              <a:t>Player 2’s payoff in the unique Nash equilibrium of the original game is 16, </a:t>
            </a:r>
          </a:p>
          <a:p>
            <a:pPr algn="just"/>
            <a:r>
              <a:rPr lang="en-US" sz="2400" dirty="0" smtClean="0"/>
              <a:t>whereas her payoff in the unique Nash equilibrium of the game in which she knows the state is 6 in each state. Thus she is worse off when she knows the state than when she does not.</a:t>
            </a:r>
          </a:p>
          <a:p>
            <a:endParaRPr lang="en-US" dirty="0"/>
          </a:p>
        </p:txBody>
      </p:sp>
    </p:spTree>
  </p:cSld>
  <p:clrMapOvr>
    <a:masterClrMapping/>
  </p:clrMapOvr>
  <p:transition>
    <p:wipe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Example 1: More information may hurt</a:t>
            </a:r>
            <a:endParaRPr lang="en-US" sz="3600"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19" name="TextBox 18"/>
          <p:cNvSpPr txBox="1"/>
          <p:nvPr/>
        </p:nvSpPr>
        <p:spPr>
          <a:xfrm>
            <a:off x="5046669" y="3940182"/>
            <a:ext cx="519057" cy="2677656"/>
          </a:xfrm>
          <a:prstGeom prst="rect">
            <a:avLst/>
          </a:prstGeom>
          <a:noFill/>
        </p:spPr>
        <p:txBody>
          <a:bodyPr wrap="square" rtlCol="0">
            <a:spAutoFit/>
          </a:bodyPr>
          <a:lstStyle/>
          <a:p>
            <a:pPr algn="ctr"/>
            <a:r>
              <a:rPr lang="en-US" sz="2400" b="1" dirty="0" smtClean="0">
                <a:solidFill>
                  <a:srgbClr val="C00000"/>
                </a:solidFill>
              </a:rPr>
              <a:t>P L AYE R1</a:t>
            </a:r>
            <a:endParaRPr lang="en-US" b="1" dirty="0">
              <a:solidFill>
                <a:srgbClr val="C00000"/>
              </a:solidFill>
            </a:endParaRPr>
          </a:p>
        </p:txBody>
      </p:sp>
      <p:graphicFrame>
        <p:nvGraphicFramePr>
          <p:cNvPr id="25" name="Content Placeholder 6"/>
          <p:cNvGraphicFramePr>
            <a:graphicFrameLocks/>
          </p:cNvGraphicFramePr>
          <p:nvPr/>
        </p:nvGraphicFramePr>
        <p:xfrm>
          <a:off x="5594364" y="4341825"/>
          <a:ext cx="3249659" cy="2117754"/>
        </p:xfrm>
        <a:graphic>
          <a:graphicData uri="http://schemas.openxmlformats.org/drawingml/2006/table">
            <a:tbl>
              <a:tblPr firstRow="1" bandRow="1">
                <a:tableStyleId>{5C22544A-7EE6-4342-B048-85BDC9FD1C3A}</a:tableStyleId>
              </a:tblPr>
              <a:tblGrid>
                <a:gridCol w="1805367"/>
                <a:gridCol w="1444292"/>
              </a:tblGrid>
              <a:tr h="745182">
                <a:tc>
                  <a:txBody>
                    <a:bodyPr/>
                    <a:lstStyle/>
                    <a:p>
                      <a:pPr algn="ctr"/>
                      <a:r>
                        <a:rPr lang="en-US" sz="2400" b="0" dirty="0" smtClean="0"/>
                        <a:t>EU</a:t>
                      </a:r>
                      <a:endParaRPr lang="en-US" sz="2400" b="0" dirty="0"/>
                    </a:p>
                  </a:txBody>
                  <a:tcPr anchor="ctr">
                    <a:solidFill>
                      <a:schemeClr val="bg1"/>
                    </a:solidFill>
                  </a:tcPr>
                </a:tc>
                <a:tc>
                  <a:txBody>
                    <a:bodyPr/>
                    <a:lstStyle/>
                    <a:p>
                      <a:pPr algn="ctr"/>
                      <a:r>
                        <a:rPr lang="en-US" sz="2400" b="0" dirty="0" smtClean="0"/>
                        <a:t>R,M</a:t>
                      </a:r>
                      <a:endParaRPr lang="en-US" sz="2400" b="0" dirty="0"/>
                    </a:p>
                  </a:txBody>
                  <a:tcPr anchor="ctr"/>
                </a:tc>
              </a:tr>
              <a:tr h="62739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T</a:t>
                      </a:r>
                    </a:p>
                  </a:txBody>
                  <a:tcPr anchor="ctr">
                    <a:solidFill>
                      <a:schemeClr val="bg2">
                        <a:lumMod val="5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sng" dirty="0" smtClean="0">
                          <a:solidFill>
                            <a:srgbClr val="C00000"/>
                          </a:solidFill>
                        </a:rPr>
                        <a:t>1</a:t>
                      </a:r>
                      <a:r>
                        <a:rPr lang="en-US" sz="2400" b="0" dirty="0" smtClean="0">
                          <a:solidFill>
                            <a:schemeClr val="bg2">
                              <a:lumMod val="10000"/>
                            </a:schemeClr>
                          </a:solidFill>
                        </a:rPr>
                        <a:t>, </a:t>
                      </a:r>
                      <a:r>
                        <a:rPr lang="en-US" sz="2400" b="1" u="sng" dirty="0" smtClean="0">
                          <a:solidFill>
                            <a:schemeClr val="bg2">
                              <a:lumMod val="10000"/>
                            </a:schemeClr>
                          </a:solidFill>
                        </a:rPr>
                        <a:t>6</a:t>
                      </a:r>
                      <a:r>
                        <a:rPr lang="en-US" sz="2400" b="1" dirty="0" smtClean="0">
                          <a:solidFill>
                            <a:schemeClr val="bg2">
                              <a:lumMod val="10000"/>
                            </a:schemeClr>
                          </a:solidFill>
                        </a:rPr>
                        <a:t>, </a:t>
                      </a:r>
                      <a:r>
                        <a:rPr lang="en-US" sz="2400" b="1" u="sng" dirty="0" smtClean="0">
                          <a:solidFill>
                            <a:srgbClr val="7030A0"/>
                          </a:solidFill>
                        </a:rPr>
                        <a:t>6</a:t>
                      </a:r>
                    </a:p>
                  </a:txBody>
                  <a:tcPr anchor="ctr">
                    <a:solidFill>
                      <a:schemeClr val="accent5">
                        <a:lumMod val="20000"/>
                        <a:lumOff val="80000"/>
                      </a:schemeClr>
                    </a:solidFill>
                  </a:tcPr>
                </a:tc>
              </a:tr>
              <a:tr h="745182">
                <a:tc>
                  <a:txBody>
                    <a:bodyPr/>
                    <a:lstStyle/>
                    <a:p>
                      <a:pPr algn="ctr"/>
                      <a:r>
                        <a:rPr lang="en-US" sz="2400" b="0" dirty="0" smtClean="0">
                          <a:solidFill>
                            <a:schemeClr val="tx1"/>
                          </a:solidFill>
                        </a:rPr>
                        <a:t>B</a:t>
                      </a:r>
                      <a:endParaRPr lang="en-US" sz="2400" b="0" dirty="0"/>
                    </a:p>
                  </a:txBody>
                  <a:tcPr anchor="ctr">
                    <a:solidFill>
                      <a:schemeClr val="bg2">
                        <a:lumMod val="5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0</a:t>
                      </a:r>
                      <a:r>
                        <a:rPr lang="en-US" sz="2400" b="0" dirty="0" smtClean="0">
                          <a:solidFill>
                            <a:schemeClr val="bg2">
                              <a:lumMod val="10000"/>
                            </a:schemeClr>
                          </a:solidFill>
                        </a:rPr>
                        <a:t>, </a:t>
                      </a:r>
                      <a:r>
                        <a:rPr lang="en-US" sz="2400" b="1" u="sng" dirty="0" smtClean="0">
                          <a:solidFill>
                            <a:schemeClr val="bg2">
                              <a:lumMod val="10000"/>
                            </a:schemeClr>
                          </a:solidFill>
                        </a:rPr>
                        <a:t>24</a:t>
                      </a:r>
                      <a:r>
                        <a:rPr lang="en-US" sz="2400" b="1" dirty="0" smtClean="0">
                          <a:solidFill>
                            <a:schemeClr val="bg2">
                              <a:lumMod val="10000"/>
                            </a:schemeClr>
                          </a:solidFill>
                        </a:rPr>
                        <a:t>, </a:t>
                      </a:r>
                      <a:r>
                        <a:rPr lang="en-US" sz="2400" b="1" u="sng" dirty="0" smtClean="0">
                          <a:solidFill>
                            <a:srgbClr val="7030A0"/>
                          </a:solidFill>
                        </a:rPr>
                        <a:t>24</a:t>
                      </a:r>
                    </a:p>
                  </a:txBody>
                  <a:tcPr anchor="ctr">
                    <a:solidFill>
                      <a:schemeClr val="accent5">
                        <a:lumMod val="20000"/>
                        <a:lumOff val="80000"/>
                      </a:schemeClr>
                    </a:solidFill>
                  </a:tcPr>
                </a:tc>
              </a:tr>
            </a:tbl>
          </a:graphicData>
        </a:graphic>
      </p:graphicFrame>
      <p:sp>
        <p:nvSpPr>
          <p:cNvPr id="28" name="TextBox 27"/>
          <p:cNvSpPr txBox="1"/>
          <p:nvPr/>
        </p:nvSpPr>
        <p:spPr>
          <a:xfrm>
            <a:off x="6215085" y="3867156"/>
            <a:ext cx="2482884" cy="461665"/>
          </a:xfrm>
          <a:prstGeom prst="rect">
            <a:avLst/>
          </a:prstGeom>
          <a:noFill/>
        </p:spPr>
        <p:txBody>
          <a:bodyPr wrap="square" rtlCol="0">
            <a:spAutoFit/>
          </a:bodyPr>
          <a:lstStyle/>
          <a:p>
            <a:pPr algn="ctr"/>
            <a:r>
              <a:rPr lang="en-US" sz="2400" b="1" dirty="0" smtClean="0">
                <a:solidFill>
                  <a:schemeClr val="accent3">
                    <a:lumMod val="10000"/>
                  </a:schemeClr>
                </a:solidFill>
              </a:rPr>
              <a:t>PLAYER 2</a:t>
            </a:r>
            <a:endParaRPr lang="en-US" sz="1400" b="1" dirty="0">
              <a:solidFill>
                <a:schemeClr val="accent3">
                  <a:lumMod val="10000"/>
                </a:schemeClr>
              </a:solidFill>
            </a:endParaRPr>
          </a:p>
        </p:txBody>
      </p:sp>
      <p:sp>
        <p:nvSpPr>
          <p:cNvPr id="7" name="Rectangle 6"/>
          <p:cNvSpPr/>
          <p:nvPr/>
        </p:nvSpPr>
        <p:spPr>
          <a:xfrm>
            <a:off x="7493040" y="5108598"/>
            <a:ext cx="1204929" cy="62072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1" y="1457298"/>
            <a:ext cx="9144000" cy="1569660"/>
          </a:xfrm>
          <a:prstGeom prst="rect">
            <a:avLst/>
          </a:prstGeom>
          <a:noFill/>
        </p:spPr>
        <p:txBody>
          <a:bodyPr wrap="square" rtlCol="0">
            <a:spAutoFit/>
          </a:bodyPr>
          <a:lstStyle/>
          <a:p>
            <a:pPr algn="just"/>
            <a:r>
              <a:rPr lang="en-US" sz="2400" dirty="0" smtClean="0">
                <a:solidFill>
                  <a:srgbClr val="FFFF00"/>
                </a:solidFill>
              </a:rPr>
              <a:t>Player 2’s action R is good only in state ω</a:t>
            </a:r>
            <a:r>
              <a:rPr lang="en-US" sz="2400" baseline="-25000" dirty="0" smtClean="0">
                <a:solidFill>
                  <a:srgbClr val="FFFF00"/>
                </a:solidFill>
              </a:rPr>
              <a:t>1</a:t>
            </a:r>
            <a:r>
              <a:rPr lang="en-US" sz="2400" dirty="0" smtClean="0">
                <a:solidFill>
                  <a:srgbClr val="FFFF00"/>
                </a:solidFill>
              </a:rPr>
              <a:t> whereas her action M is good only in state ω</a:t>
            </a:r>
            <a:r>
              <a:rPr lang="en-US" sz="2400" baseline="-25000" dirty="0" smtClean="0">
                <a:solidFill>
                  <a:srgbClr val="FFFF00"/>
                </a:solidFill>
              </a:rPr>
              <a:t>2</a:t>
            </a:r>
            <a:r>
              <a:rPr lang="en-US" sz="2400" dirty="0" smtClean="0">
                <a:solidFill>
                  <a:srgbClr val="FFFF00"/>
                </a:solidFill>
              </a:rPr>
              <a:t>. When she does not know the state she optimally chooses L, which is better than the average of R and M whatever player 1 does. Her choice induces player 1 to choose B.</a:t>
            </a:r>
          </a:p>
        </p:txBody>
      </p:sp>
      <p:sp>
        <p:nvSpPr>
          <p:cNvPr id="10" name="TextBox 9"/>
          <p:cNvSpPr txBox="1"/>
          <p:nvPr/>
        </p:nvSpPr>
        <p:spPr>
          <a:xfrm>
            <a:off x="0" y="3164681"/>
            <a:ext cx="5046669" cy="3693319"/>
          </a:xfrm>
          <a:prstGeom prst="rect">
            <a:avLst/>
          </a:prstGeom>
          <a:noFill/>
        </p:spPr>
        <p:txBody>
          <a:bodyPr wrap="square" rtlCol="0">
            <a:spAutoFit/>
          </a:bodyPr>
          <a:lstStyle/>
          <a:p>
            <a:r>
              <a:rPr lang="en-US" sz="2400" dirty="0" smtClean="0"/>
              <a:t>When player 2 is fully informed she optimally tailors her action to the state, which induces player 1 to choose T. There is no steady state in which she ignores her information and chooses L because this action leads player 1 to choose B, making R better for player 2 in state ω</a:t>
            </a:r>
            <a:r>
              <a:rPr lang="en-US" sz="2400" baseline="-25000" dirty="0" smtClean="0"/>
              <a:t>1</a:t>
            </a:r>
            <a:r>
              <a:rPr lang="en-US" sz="2400" dirty="0" smtClean="0"/>
              <a:t> and M better in state ω</a:t>
            </a:r>
            <a:r>
              <a:rPr lang="en-US" sz="2400" baseline="-25000" dirty="0" smtClean="0"/>
              <a:t>2</a:t>
            </a:r>
            <a:r>
              <a:rPr lang="en-US" sz="2400" dirty="0" smtClean="0"/>
              <a:t>.</a:t>
            </a:r>
          </a:p>
          <a:p>
            <a:endParaRPr lang="en-US" dirty="0"/>
          </a:p>
        </p:txBody>
      </p:sp>
    </p:spTree>
  </p:cSld>
  <p:clrMapOvr>
    <a:masterClrMapping/>
  </p:clrMapOvr>
  <p:transition>
    <p:wipe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Example 2: Infection</a:t>
            </a:r>
            <a:endParaRPr lang="en-US" sz="3600"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19" name="TextBox 18"/>
          <p:cNvSpPr txBox="1"/>
          <p:nvPr/>
        </p:nvSpPr>
        <p:spPr>
          <a:xfrm>
            <a:off x="226953" y="3830643"/>
            <a:ext cx="1314468" cy="461665"/>
          </a:xfrm>
          <a:prstGeom prst="rect">
            <a:avLst/>
          </a:prstGeom>
          <a:noFill/>
        </p:spPr>
        <p:txBody>
          <a:bodyPr wrap="square" rtlCol="0">
            <a:spAutoFit/>
          </a:bodyPr>
          <a:lstStyle/>
          <a:p>
            <a:pPr algn="ctr"/>
            <a:r>
              <a:rPr lang="en-US" sz="2400" b="1" dirty="0" smtClean="0">
                <a:solidFill>
                  <a:srgbClr val="C00000"/>
                </a:solidFill>
              </a:rPr>
              <a:t>1</a:t>
            </a:r>
            <a:r>
              <a:rPr lang="en-US" sz="2400" b="1" baseline="30000" dirty="0" smtClean="0">
                <a:solidFill>
                  <a:srgbClr val="C00000"/>
                </a:solidFill>
              </a:rPr>
              <a:t>st</a:t>
            </a:r>
            <a:r>
              <a:rPr lang="en-US" sz="2400" b="1" dirty="0" smtClean="0">
                <a:solidFill>
                  <a:srgbClr val="C00000"/>
                </a:solidFill>
              </a:rPr>
              <a:t> P 1</a:t>
            </a:r>
            <a:endParaRPr lang="en-US" b="1" dirty="0">
              <a:solidFill>
                <a:srgbClr val="C00000"/>
              </a:solidFill>
            </a:endParaRPr>
          </a:p>
        </p:txBody>
      </p:sp>
      <p:graphicFrame>
        <p:nvGraphicFramePr>
          <p:cNvPr id="26" name="Content Placeholder 6"/>
          <p:cNvGraphicFramePr>
            <a:graphicFrameLocks/>
          </p:cNvGraphicFramePr>
          <p:nvPr/>
        </p:nvGraphicFramePr>
        <p:xfrm>
          <a:off x="3476610" y="4232286"/>
          <a:ext cx="2482884" cy="2154267"/>
        </p:xfrm>
        <a:graphic>
          <a:graphicData uri="http://schemas.openxmlformats.org/drawingml/2006/table">
            <a:tbl>
              <a:tblPr firstRow="1" bandRow="1">
                <a:tableStyleId>{5C22544A-7EE6-4342-B048-85BDC9FD1C3A}</a:tableStyleId>
              </a:tblPr>
              <a:tblGrid>
                <a:gridCol w="578559"/>
                <a:gridCol w="991499"/>
                <a:gridCol w="912826"/>
              </a:tblGrid>
              <a:tr h="758030">
                <a:tc>
                  <a:txBody>
                    <a:bodyPr/>
                    <a:lstStyle/>
                    <a:p>
                      <a:pPr algn="ctr"/>
                      <a:r>
                        <a:rPr lang="en-US" sz="2400" b="0" dirty="0" smtClean="0"/>
                        <a:t>2</a:t>
                      </a:r>
                      <a:endParaRPr lang="en-US" sz="2400" b="0" dirty="0"/>
                    </a:p>
                  </a:txBody>
                  <a:tcPr anchor="ctr">
                    <a:solidFill>
                      <a:schemeClr val="bg1"/>
                    </a:solidFill>
                  </a:tcPr>
                </a:tc>
                <a:tc>
                  <a:txBody>
                    <a:bodyPr/>
                    <a:lstStyle/>
                    <a:p>
                      <a:pPr algn="ctr"/>
                      <a:r>
                        <a:rPr lang="en-US" sz="2400" b="0" dirty="0" smtClean="0"/>
                        <a:t>L</a:t>
                      </a:r>
                      <a:endParaRPr lang="en-US" sz="2400" b="0" dirty="0"/>
                    </a:p>
                  </a:txBody>
                  <a:tcPr anchor="ctr"/>
                </a:tc>
                <a:tc>
                  <a:txBody>
                    <a:bodyPr/>
                    <a:lstStyle/>
                    <a:p>
                      <a:pPr algn="ctr"/>
                      <a:r>
                        <a:rPr lang="en-US" sz="2400" b="0" dirty="0" smtClean="0"/>
                        <a:t>R</a:t>
                      </a:r>
                      <a:endParaRPr lang="en-US" sz="2400" b="0" dirty="0"/>
                    </a:p>
                  </a:txBody>
                  <a:tcPr anchor="ctr"/>
                </a:tc>
              </a:tr>
              <a:tr h="63820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L</a:t>
                      </a:r>
                    </a:p>
                  </a:txBody>
                  <a:tcPr anchor="ctr">
                    <a:solidFill>
                      <a:schemeClr val="bg2">
                        <a:lumMod val="50000"/>
                      </a:schemeClr>
                    </a:solidFill>
                  </a:tcPr>
                </a:tc>
                <a:tc>
                  <a:txBody>
                    <a:bodyPr/>
                    <a:lstStyle/>
                    <a:p>
                      <a:pPr algn="ctr"/>
                      <a:r>
                        <a:rPr lang="en-US" sz="2400" b="1" dirty="0" smtClean="0">
                          <a:solidFill>
                            <a:srgbClr val="C00000"/>
                          </a:solidFill>
                        </a:rPr>
                        <a:t>2</a:t>
                      </a:r>
                      <a:r>
                        <a:rPr lang="en-US" sz="2400" b="0" dirty="0" smtClean="0">
                          <a:solidFill>
                            <a:schemeClr val="bg2">
                              <a:lumMod val="10000"/>
                            </a:schemeClr>
                          </a:solidFill>
                        </a:rPr>
                        <a:t>, </a:t>
                      </a:r>
                      <a:r>
                        <a:rPr lang="en-US" sz="2400" b="1" dirty="0" smtClean="0">
                          <a:solidFill>
                            <a:schemeClr val="accent3">
                              <a:lumMod val="10000"/>
                            </a:schemeClr>
                          </a:solidFill>
                        </a:rPr>
                        <a:t>2</a:t>
                      </a:r>
                      <a:r>
                        <a:rPr lang="en-US" sz="2400" b="1" baseline="0" dirty="0" smtClean="0">
                          <a:solidFill>
                            <a:schemeClr val="accent3">
                              <a:lumMod val="10000"/>
                            </a:schemeClr>
                          </a:solidFill>
                        </a:rPr>
                        <a:t> </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0 </a:t>
                      </a:r>
                      <a:endParaRPr lang="en-US" sz="2400" b="1" dirty="0" smtClean="0"/>
                    </a:p>
                  </a:txBody>
                  <a:tcPr anchor="ctr">
                    <a:solidFill>
                      <a:schemeClr val="accent5">
                        <a:lumMod val="20000"/>
                        <a:lumOff val="80000"/>
                      </a:schemeClr>
                    </a:solidFill>
                  </a:tcPr>
                </a:tc>
              </a:tr>
              <a:tr h="758030">
                <a:tc>
                  <a:txBody>
                    <a:bodyPr/>
                    <a:lstStyle/>
                    <a:p>
                      <a:pPr algn="ctr"/>
                      <a:r>
                        <a:rPr lang="en-US" sz="2400" b="0" dirty="0" smtClean="0">
                          <a:solidFill>
                            <a:schemeClr val="tx1"/>
                          </a:solidFill>
                        </a:rPr>
                        <a:t>R</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accent3">
                              <a:lumMod val="10000"/>
                            </a:schemeClr>
                          </a:solidFill>
                        </a:rPr>
                        <a:t>0</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1</a:t>
                      </a:r>
                      <a:endParaRPr lang="en-US" sz="2400" b="1" dirty="0" smtClean="0"/>
                    </a:p>
                  </a:txBody>
                  <a:tcPr anchor="ctr">
                    <a:solidFill>
                      <a:schemeClr val="accent5">
                        <a:lumMod val="20000"/>
                        <a:lumOff val="80000"/>
                      </a:schemeClr>
                    </a:solidFill>
                  </a:tcPr>
                </a:tc>
              </a:tr>
            </a:tbl>
          </a:graphicData>
        </a:graphic>
      </p:graphicFrame>
      <p:sp>
        <p:nvSpPr>
          <p:cNvPr id="9" name="TextBox 8"/>
          <p:cNvSpPr txBox="1"/>
          <p:nvPr/>
        </p:nvSpPr>
        <p:spPr>
          <a:xfrm>
            <a:off x="0" y="1311246"/>
            <a:ext cx="9144000" cy="2308324"/>
          </a:xfrm>
          <a:prstGeom prst="rect">
            <a:avLst/>
          </a:prstGeom>
          <a:noFill/>
        </p:spPr>
        <p:txBody>
          <a:bodyPr wrap="square" rtlCol="0">
            <a:spAutoFit/>
          </a:bodyPr>
          <a:lstStyle/>
          <a:p>
            <a:r>
              <a:rPr lang="en-US" sz="2400" dirty="0" smtClean="0"/>
              <a:t>The notion of a Bayesian game may be used to model not only situations in which players are uncertain about each others’ preferences, but also situations in which they are uncertain about each others’ knowledge. Consider, for example, the following Bayesian game: Player 1 receives such signal (information), that he can distinguish between states (1) and (2 or 3).</a:t>
            </a:r>
          </a:p>
        </p:txBody>
      </p:sp>
      <p:sp>
        <p:nvSpPr>
          <p:cNvPr id="13" name="Rectangle 12"/>
          <p:cNvSpPr/>
          <p:nvPr/>
        </p:nvSpPr>
        <p:spPr>
          <a:xfrm>
            <a:off x="190440" y="3794130"/>
            <a:ext cx="3103605" cy="2848014"/>
          </a:xfrm>
          <a:prstGeom prst="rect">
            <a:avLst/>
          </a:prstGeom>
          <a:noFill/>
          <a:ln w="412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5" name="Content Placeholder 6"/>
          <p:cNvGraphicFramePr>
            <a:graphicFrameLocks/>
          </p:cNvGraphicFramePr>
          <p:nvPr/>
        </p:nvGraphicFramePr>
        <p:xfrm>
          <a:off x="6142059" y="4232286"/>
          <a:ext cx="2482884" cy="2154267"/>
        </p:xfrm>
        <a:graphic>
          <a:graphicData uri="http://schemas.openxmlformats.org/drawingml/2006/table">
            <a:tbl>
              <a:tblPr firstRow="1" bandRow="1">
                <a:tableStyleId>{5C22544A-7EE6-4342-B048-85BDC9FD1C3A}</a:tableStyleId>
              </a:tblPr>
              <a:tblGrid>
                <a:gridCol w="578559"/>
                <a:gridCol w="991499"/>
                <a:gridCol w="912826"/>
              </a:tblGrid>
              <a:tr h="758030">
                <a:tc>
                  <a:txBody>
                    <a:bodyPr/>
                    <a:lstStyle/>
                    <a:p>
                      <a:pPr algn="ctr"/>
                      <a:r>
                        <a:rPr lang="en-US" sz="2400" b="0" dirty="0" smtClean="0"/>
                        <a:t>3</a:t>
                      </a:r>
                      <a:endParaRPr lang="en-US" sz="2400" b="0" dirty="0"/>
                    </a:p>
                  </a:txBody>
                  <a:tcPr anchor="ctr">
                    <a:solidFill>
                      <a:schemeClr val="bg1"/>
                    </a:solidFill>
                  </a:tcPr>
                </a:tc>
                <a:tc>
                  <a:txBody>
                    <a:bodyPr/>
                    <a:lstStyle/>
                    <a:p>
                      <a:pPr algn="ctr"/>
                      <a:r>
                        <a:rPr lang="en-US" sz="2400" b="0" dirty="0" smtClean="0"/>
                        <a:t>L</a:t>
                      </a:r>
                      <a:endParaRPr lang="en-US" sz="2400" b="0" dirty="0"/>
                    </a:p>
                  </a:txBody>
                  <a:tcPr anchor="ctr"/>
                </a:tc>
                <a:tc>
                  <a:txBody>
                    <a:bodyPr/>
                    <a:lstStyle/>
                    <a:p>
                      <a:pPr algn="ctr"/>
                      <a:r>
                        <a:rPr lang="en-US" sz="2400" b="0" dirty="0" smtClean="0"/>
                        <a:t>R</a:t>
                      </a:r>
                      <a:endParaRPr lang="en-US" sz="2400" b="0" dirty="0"/>
                    </a:p>
                  </a:txBody>
                  <a:tcPr anchor="ctr"/>
                </a:tc>
              </a:tr>
              <a:tr h="63820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L</a:t>
                      </a:r>
                    </a:p>
                  </a:txBody>
                  <a:tcPr anchor="ctr">
                    <a:solidFill>
                      <a:schemeClr val="bg2">
                        <a:lumMod val="50000"/>
                      </a:schemeClr>
                    </a:solidFill>
                  </a:tcPr>
                </a:tc>
                <a:tc>
                  <a:txBody>
                    <a:bodyPr/>
                    <a:lstStyle/>
                    <a:p>
                      <a:pPr algn="ctr"/>
                      <a:r>
                        <a:rPr lang="en-US" sz="2400" b="1" dirty="0" smtClean="0">
                          <a:solidFill>
                            <a:srgbClr val="C00000"/>
                          </a:solidFill>
                        </a:rPr>
                        <a:t>2</a:t>
                      </a:r>
                      <a:r>
                        <a:rPr lang="en-US" sz="2400" b="0" dirty="0" smtClean="0">
                          <a:solidFill>
                            <a:schemeClr val="bg2">
                              <a:lumMod val="10000"/>
                            </a:schemeClr>
                          </a:solidFill>
                        </a:rPr>
                        <a:t>, </a:t>
                      </a:r>
                      <a:r>
                        <a:rPr lang="en-US" sz="2400" b="1" dirty="0" smtClean="0">
                          <a:solidFill>
                            <a:schemeClr val="accent3">
                              <a:lumMod val="10000"/>
                            </a:schemeClr>
                          </a:solidFill>
                        </a:rPr>
                        <a:t>2</a:t>
                      </a:r>
                      <a:r>
                        <a:rPr lang="en-US" sz="2400" b="1" baseline="0" dirty="0" smtClean="0">
                          <a:solidFill>
                            <a:schemeClr val="accent3">
                              <a:lumMod val="10000"/>
                            </a:schemeClr>
                          </a:solidFill>
                        </a:rPr>
                        <a:t> </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0 </a:t>
                      </a:r>
                      <a:endParaRPr lang="en-US" sz="2400" b="1" dirty="0" smtClean="0"/>
                    </a:p>
                  </a:txBody>
                  <a:tcPr anchor="ctr">
                    <a:solidFill>
                      <a:schemeClr val="accent5">
                        <a:lumMod val="20000"/>
                        <a:lumOff val="80000"/>
                      </a:schemeClr>
                    </a:solidFill>
                  </a:tcPr>
                </a:tc>
              </a:tr>
              <a:tr h="758030">
                <a:tc>
                  <a:txBody>
                    <a:bodyPr/>
                    <a:lstStyle/>
                    <a:p>
                      <a:pPr algn="ctr"/>
                      <a:r>
                        <a:rPr lang="en-US" sz="2400" b="0" dirty="0" smtClean="0">
                          <a:solidFill>
                            <a:schemeClr val="tx1"/>
                          </a:solidFill>
                        </a:rPr>
                        <a:t>R</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accent3">
                              <a:lumMod val="10000"/>
                            </a:schemeClr>
                          </a:solidFill>
                        </a:rPr>
                        <a:t>0</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1</a:t>
                      </a:r>
                      <a:endParaRPr lang="en-US" sz="2400" b="1" dirty="0" smtClean="0"/>
                    </a:p>
                  </a:txBody>
                  <a:tcPr anchor="ctr">
                    <a:solidFill>
                      <a:schemeClr val="accent5">
                        <a:lumMod val="20000"/>
                        <a:lumOff val="80000"/>
                      </a:schemeClr>
                    </a:solidFill>
                  </a:tcPr>
                </a:tc>
              </a:tr>
            </a:tbl>
          </a:graphicData>
        </a:graphic>
      </p:graphicFrame>
      <p:graphicFrame>
        <p:nvGraphicFramePr>
          <p:cNvPr id="16" name="Content Placeholder 6"/>
          <p:cNvGraphicFramePr>
            <a:graphicFrameLocks/>
          </p:cNvGraphicFramePr>
          <p:nvPr/>
        </p:nvGraphicFramePr>
        <p:xfrm>
          <a:off x="701622" y="4232286"/>
          <a:ext cx="2482884" cy="2154267"/>
        </p:xfrm>
        <a:graphic>
          <a:graphicData uri="http://schemas.openxmlformats.org/drawingml/2006/table">
            <a:tbl>
              <a:tblPr firstRow="1" bandRow="1">
                <a:tableStyleId>{5C22544A-7EE6-4342-B048-85BDC9FD1C3A}</a:tableStyleId>
              </a:tblPr>
              <a:tblGrid>
                <a:gridCol w="578559"/>
                <a:gridCol w="991499"/>
                <a:gridCol w="912826"/>
              </a:tblGrid>
              <a:tr h="758030">
                <a:tc>
                  <a:txBody>
                    <a:bodyPr/>
                    <a:lstStyle/>
                    <a:p>
                      <a:pPr algn="ctr"/>
                      <a:r>
                        <a:rPr lang="en-US" sz="2400" b="0" dirty="0" smtClean="0"/>
                        <a:t>1</a:t>
                      </a:r>
                      <a:endParaRPr lang="en-US" sz="2400" b="0" dirty="0"/>
                    </a:p>
                  </a:txBody>
                  <a:tcPr anchor="ctr">
                    <a:solidFill>
                      <a:schemeClr val="bg1"/>
                    </a:solidFill>
                  </a:tcPr>
                </a:tc>
                <a:tc>
                  <a:txBody>
                    <a:bodyPr/>
                    <a:lstStyle/>
                    <a:p>
                      <a:pPr algn="ctr"/>
                      <a:r>
                        <a:rPr lang="en-US" sz="2400" b="0" dirty="0" smtClean="0"/>
                        <a:t>L</a:t>
                      </a:r>
                      <a:endParaRPr lang="en-US" sz="2400" b="0" dirty="0"/>
                    </a:p>
                  </a:txBody>
                  <a:tcPr anchor="ctr"/>
                </a:tc>
                <a:tc>
                  <a:txBody>
                    <a:bodyPr/>
                    <a:lstStyle/>
                    <a:p>
                      <a:pPr algn="ctr"/>
                      <a:r>
                        <a:rPr lang="en-US" sz="2400" b="0" dirty="0" smtClean="0"/>
                        <a:t>R</a:t>
                      </a:r>
                      <a:endParaRPr lang="en-US" sz="2400" b="0" dirty="0"/>
                    </a:p>
                  </a:txBody>
                  <a:tcPr anchor="ctr"/>
                </a:tc>
              </a:tr>
              <a:tr h="63820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L</a:t>
                      </a:r>
                    </a:p>
                  </a:txBody>
                  <a:tcPr anchor="ctr">
                    <a:solidFill>
                      <a:schemeClr val="bg2">
                        <a:lumMod val="50000"/>
                      </a:schemeClr>
                    </a:solidFill>
                  </a:tcPr>
                </a:tc>
                <a:tc>
                  <a:txBody>
                    <a:bodyPr/>
                    <a:lstStyle/>
                    <a:p>
                      <a:pPr algn="ctr"/>
                      <a:r>
                        <a:rPr lang="en-US" sz="2400" b="1" dirty="0" smtClean="0">
                          <a:solidFill>
                            <a:srgbClr val="C00000"/>
                          </a:solidFill>
                        </a:rPr>
                        <a:t>2</a:t>
                      </a:r>
                      <a:r>
                        <a:rPr lang="en-US" sz="2400" b="0" dirty="0" smtClean="0">
                          <a:solidFill>
                            <a:schemeClr val="bg2">
                              <a:lumMod val="10000"/>
                            </a:schemeClr>
                          </a:solidFill>
                        </a:rPr>
                        <a:t>, </a:t>
                      </a:r>
                      <a:r>
                        <a:rPr lang="en-US" sz="2400" b="1" dirty="0" smtClean="0">
                          <a:solidFill>
                            <a:schemeClr val="accent3">
                              <a:lumMod val="10000"/>
                            </a:schemeClr>
                          </a:solidFill>
                        </a:rPr>
                        <a:t>2</a:t>
                      </a:r>
                      <a:r>
                        <a:rPr lang="en-US" sz="2400" b="1" baseline="0" dirty="0" smtClean="0">
                          <a:solidFill>
                            <a:schemeClr val="accent3">
                              <a:lumMod val="10000"/>
                            </a:schemeClr>
                          </a:solidFill>
                        </a:rPr>
                        <a:t> </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0 </a:t>
                      </a:r>
                      <a:endParaRPr lang="en-US" sz="2400" b="1" dirty="0" smtClean="0"/>
                    </a:p>
                  </a:txBody>
                  <a:tcPr anchor="ctr">
                    <a:solidFill>
                      <a:schemeClr val="accent5">
                        <a:lumMod val="20000"/>
                        <a:lumOff val="80000"/>
                      </a:schemeClr>
                    </a:solidFill>
                  </a:tcPr>
                </a:tc>
              </a:tr>
              <a:tr h="758030">
                <a:tc>
                  <a:txBody>
                    <a:bodyPr/>
                    <a:lstStyle/>
                    <a:p>
                      <a:pPr algn="ctr"/>
                      <a:r>
                        <a:rPr lang="en-US" sz="2400" b="0" dirty="0" smtClean="0">
                          <a:solidFill>
                            <a:schemeClr val="tx1"/>
                          </a:solidFill>
                        </a:rPr>
                        <a:t>R</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3</a:t>
                      </a:r>
                      <a:r>
                        <a:rPr lang="en-US" sz="2400" b="0" dirty="0" smtClean="0">
                          <a:solidFill>
                            <a:schemeClr val="bg2">
                              <a:lumMod val="10000"/>
                            </a:schemeClr>
                          </a:solidFill>
                        </a:rPr>
                        <a:t>, </a:t>
                      </a:r>
                      <a:r>
                        <a:rPr lang="en-US" sz="2400" b="1" dirty="0" smtClean="0">
                          <a:solidFill>
                            <a:schemeClr val="accent3">
                              <a:lumMod val="10000"/>
                            </a:schemeClr>
                          </a:solidFill>
                        </a:rPr>
                        <a:t>0</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1</a:t>
                      </a:r>
                      <a:endParaRPr lang="en-US" sz="2400" b="1" dirty="0" smtClean="0"/>
                    </a:p>
                  </a:txBody>
                  <a:tcPr anchor="ctr">
                    <a:solidFill>
                      <a:schemeClr val="accent5">
                        <a:lumMod val="20000"/>
                        <a:lumOff val="80000"/>
                      </a:schemeClr>
                    </a:solidFill>
                  </a:tcPr>
                </a:tc>
              </a:tr>
            </a:tbl>
          </a:graphicData>
        </a:graphic>
      </p:graphicFrame>
      <p:sp>
        <p:nvSpPr>
          <p:cNvPr id="17" name="Rectangle 16"/>
          <p:cNvSpPr/>
          <p:nvPr/>
        </p:nvSpPr>
        <p:spPr>
          <a:xfrm>
            <a:off x="3367071" y="3794130"/>
            <a:ext cx="5476950" cy="2848014"/>
          </a:xfrm>
          <a:prstGeom prst="rect">
            <a:avLst/>
          </a:prstGeom>
          <a:noFill/>
          <a:ln w="412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3403584" y="3794130"/>
            <a:ext cx="1168416" cy="461665"/>
          </a:xfrm>
          <a:prstGeom prst="rect">
            <a:avLst/>
          </a:prstGeom>
          <a:noFill/>
        </p:spPr>
        <p:txBody>
          <a:bodyPr wrap="square" rtlCol="0">
            <a:spAutoFit/>
          </a:bodyPr>
          <a:lstStyle/>
          <a:p>
            <a:pPr algn="ctr"/>
            <a:r>
              <a:rPr lang="en-US" sz="2400" b="1" dirty="0" smtClean="0">
                <a:solidFill>
                  <a:srgbClr val="C00000"/>
                </a:solidFill>
              </a:rPr>
              <a:t>2</a:t>
            </a:r>
            <a:r>
              <a:rPr lang="en-US" sz="2400" b="1" baseline="30000" dirty="0" smtClean="0">
                <a:solidFill>
                  <a:srgbClr val="C00000"/>
                </a:solidFill>
              </a:rPr>
              <a:t>nd</a:t>
            </a:r>
            <a:r>
              <a:rPr lang="en-US" sz="2400" b="1" dirty="0" smtClean="0">
                <a:solidFill>
                  <a:srgbClr val="C00000"/>
                </a:solidFill>
              </a:rPr>
              <a:t> P 1</a:t>
            </a:r>
            <a:endParaRPr lang="en-US" b="1" dirty="0">
              <a:solidFill>
                <a:srgbClr val="C00000"/>
              </a:solidFill>
            </a:endParaRPr>
          </a:p>
        </p:txBody>
      </p:sp>
      <p:sp>
        <p:nvSpPr>
          <p:cNvPr id="23" name="TextBox 22"/>
          <p:cNvSpPr txBox="1"/>
          <p:nvPr/>
        </p:nvSpPr>
        <p:spPr>
          <a:xfrm>
            <a:off x="4681539" y="3794130"/>
            <a:ext cx="693747" cy="461665"/>
          </a:xfrm>
          <a:prstGeom prst="rect">
            <a:avLst/>
          </a:prstGeom>
          <a:noFill/>
        </p:spPr>
        <p:txBody>
          <a:bodyPr wrap="square" rtlCol="0">
            <a:spAutoFit/>
          </a:bodyPr>
          <a:lstStyle/>
          <a:p>
            <a:pPr algn="ctr"/>
            <a:r>
              <a:rPr lang="en-US" sz="2400" b="1" dirty="0" smtClean="0">
                <a:solidFill>
                  <a:srgbClr val="C00000"/>
                </a:solidFill>
              </a:rPr>
              <a:t>¾ </a:t>
            </a:r>
            <a:endParaRPr lang="en-US" b="1" dirty="0">
              <a:solidFill>
                <a:srgbClr val="C00000"/>
              </a:solidFill>
            </a:endParaRPr>
          </a:p>
        </p:txBody>
      </p:sp>
      <p:sp>
        <p:nvSpPr>
          <p:cNvPr id="24" name="TextBox 23"/>
          <p:cNvSpPr txBox="1"/>
          <p:nvPr/>
        </p:nvSpPr>
        <p:spPr>
          <a:xfrm>
            <a:off x="7383501" y="3794130"/>
            <a:ext cx="693747" cy="461665"/>
          </a:xfrm>
          <a:prstGeom prst="rect">
            <a:avLst/>
          </a:prstGeom>
          <a:noFill/>
        </p:spPr>
        <p:txBody>
          <a:bodyPr wrap="square" rtlCol="0">
            <a:spAutoFit/>
          </a:bodyPr>
          <a:lstStyle/>
          <a:p>
            <a:pPr algn="ctr"/>
            <a:r>
              <a:rPr lang="en-US" sz="2400" b="1" dirty="0" smtClean="0">
                <a:solidFill>
                  <a:srgbClr val="C00000"/>
                </a:solidFill>
              </a:rPr>
              <a:t>¼  </a:t>
            </a:r>
            <a:endParaRPr lang="en-US" b="1" dirty="0">
              <a:solidFill>
                <a:srgbClr val="C00000"/>
              </a:solidFill>
            </a:endParaRPr>
          </a:p>
        </p:txBody>
      </p:sp>
    </p:spTree>
  </p:cSld>
  <p:clrMapOvr>
    <a:masterClrMapping/>
  </p:clrMapOvr>
  <p:transition>
    <p:wipe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Example 2: Infection</a:t>
            </a:r>
            <a:endParaRPr lang="en-US" sz="3600"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27" name="TextBox 26"/>
          <p:cNvSpPr txBox="1"/>
          <p:nvPr/>
        </p:nvSpPr>
        <p:spPr>
          <a:xfrm>
            <a:off x="6032520" y="3757617"/>
            <a:ext cx="2884527" cy="461665"/>
          </a:xfrm>
          <a:prstGeom prst="rect">
            <a:avLst/>
          </a:prstGeom>
          <a:noFill/>
        </p:spPr>
        <p:txBody>
          <a:bodyPr wrap="square" rtlCol="0">
            <a:spAutoFit/>
          </a:bodyPr>
          <a:lstStyle/>
          <a:p>
            <a:pPr algn="ctr"/>
            <a:r>
              <a:rPr lang="en-US" sz="2400" b="1" dirty="0" smtClean="0">
                <a:solidFill>
                  <a:schemeClr val="accent3">
                    <a:lumMod val="10000"/>
                  </a:schemeClr>
                </a:solidFill>
              </a:rPr>
              <a:t>2</a:t>
            </a:r>
            <a:r>
              <a:rPr lang="en-US" sz="2400" b="1" baseline="30000" dirty="0" smtClean="0">
                <a:solidFill>
                  <a:schemeClr val="accent3">
                    <a:lumMod val="10000"/>
                  </a:schemeClr>
                </a:solidFill>
              </a:rPr>
              <a:t>nd</a:t>
            </a:r>
            <a:r>
              <a:rPr lang="en-US" sz="2400" b="1" dirty="0" smtClean="0">
                <a:solidFill>
                  <a:schemeClr val="accent3">
                    <a:lumMod val="10000"/>
                  </a:schemeClr>
                </a:solidFill>
              </a:rPr>
              <a:t> P2</a:t>
            </a:r>
            <a:endParaRPr lang="en-US" sz="1400" b="1" dirty="0">
              <a:solidFill>
                <a:schemeClr val="accent3">
                  <a:lumMod val="10000"/>
                </a:schemeClr>
              </a:solidFill>
            </a:endParaRPr>
          </a:p>
        </p:txBody>
      </p:sp>
      <p:graphicFrame>
        <p:nvGraphicFramePr>
          <p:cNvPr id="26" name="Content Placeholder 6"/>
          <p:cNvGraphicFramePr>
            <a:graphicFrameLocks/>
          </p:cNvGraphicFramePr>
          <p:nvPr/>
        </p:nvGraphicFramePr>
        <p:xfrm>
          <a:off x="3476610" y="4232286"/>
          <a:ext cx="2482884" cy="2154267"/>
        </p:xfrm>
        <a:graphic>
          <a:graphicData uri="http://schemas.openxmlformats.org/drawingml/2006/table">
            <a:tbl>
              <a:tblPr firstRow="1" bandRow="1">
                <a:tableStyleId>{5C22544A-7EE6-4342-B048-85BDC9FD1C3A}</a:tableStyleId>
              </a:tblPr>
              <a:tblGrid>
                <a:gridCol w="578559"/>
                <a:gridCol w="991499"/>
                <a:gridCol w="912826"/>
              </a:tblGrid>
              <a:tr h="758030">
                <a:tc>
                  <a:txBody>
                    <a:bodyPr/>
                    <a:lstStyle/>
                    <a:p>
                      <a:pPr algn="ctr"/>
                      <a:r>
                        <a:rPr lang="en-US" sz="2400" b="0" dirty="0" smtClean="0"/>
                        <a:t>2</a:t>
                      </a:r>
                      <a:endParaRPr lang="en-US" sz="2400" b="0" dirty="0"/>
                    </a:p>
                  </a:txBody>
                  <a:tcPr anchor="ctr">
                    <a:solidFill>
                      <a:schemeClr val="bg1"/>
                    </a:solidFill>
                  </a:tcPr>
                </a:tc>
                <a:tc>
                  <a:txBody>
                    <a:bodyPr/>
                    <a:lstStyle/>
                    <a:p>
                      <a:pPr algn="ctr"/>
                      <a:r>
                        <a:rPr lang="en-US" sz="2400" b="0" dirty="0" smtClean="0"/>
                        <a:t>L</a:t>
                      </a:r>
                      <a:endParaRPr lang="en-US" sz="2400" b="0" dirty="0"/>
                    </a:p>
                  </a:txBody>
                  <a:tcPr anchor="ctr"/>
                </a:tc>
                <a:tc>
                  <a:txBody>
                    <a:bodyPr/>
                    <a:lstStyle/>
                    <a:p>
                      <a:pPr algn="ctr"/>
                      <a:r>
                        <a:rPr lang="en-US" sz="2400" b="0" dirty="0" smtClean="0"/>
                        <a:t>R</a:t>
                      </a:r>
                      <a:endParaRPr lang="en-US" sz="2400" b="0" dirty="0"/>
                    </a:p>
                  </a:txBody>
                  <a:tcPr anchor="ctr"/>
                </a:tc>
              </a:tr>
              <a:tr h="63820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L</a:t>
                      </a:r>
                    </a:p>
                  </a:txBody>
                  <a:tcPr anchor="ctr">
                    <a:solidFill>
                      <a:schemeClr val="bg2">
                        <a:lumMod val="50000"/>
                      </a:schemeClr>
                    </a:solidFill>
                  </a:tcPr>
                </a:tc>
                <a:tc>
                  <a:txBody>
                    <a:bodyPr/>
                    <a:lstStyle/>
                    <a:p>
                      <a:pPr algn="ctr"/>
                      <a:r>
                        <a:rPr lang="en-US" sz="2400" b="1" dirty="0" smtClean="0">
                          <a:solidFill>
                            <a:srgbClr val="C00000"/>
                          </a:solidFill>
                        </a:rPr>
                        <a:t>2</a:t>
                      </a:r>
                      <a:r>
                        <a:rPr lang="en-US" sz="2400" b="0" dirty="0" smtClean="0">
                          <a:solidFill>
                            <a:schemeClr val="bg2">
                              <a:lumMod val="10000"/>
                            </a:schemeClr>
                          </a:solidFill>
                        </a:rPr>
                        <a:t>, </a:t>
                      </a:r>
                      <a:r>
                        <a:rPr lang="en-US" sz="2400" b="1" dirty="0" smtClean="0">
                          <a:solidFill>
                            <a:schemeClr val="accent3">
                              <a:lumMod val="10000"/>
                            </a:schemeClr>
                          </a:solidFill>
                        </a:rPr>
                        <a:t>2</a:t>
                      </a:r>
                      <a:r>
                        <a:rPr lang="en-US" sz="2400" b="1" baseline="0" dirty="0" smtClean="0">
                          <a:solidFill>
                            <a:schemeClr val="accent3">
                              <a:lumMod val="10000"/>
                            </a:schemeClr>
                          </a:solidFill>
                        </a:rPr>
                        <a:t> </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0 </a:t>
                      </a:r>
                      <a:endParaRPr lang="en-US" sz="2400" b="1" dirty="0" smtClean="0"/>
                    </a:p>
                  </a:txBody>
                  <a:tcPr anchor="ctr">
                    <a:solidFill>
                      <a:schemeClr val="accent5">
                        <a:lumMod val="20000"/>
                        <a:lumOff val="80000"/>
                      </a:schemeClr>
                    </a:solidFill>
                  </a:tcPr>
                </a:tc>
              </a:tr>
              <a:tr h="758030">
                <a:tc>
                  <a:txBody>
                    <a:bodyPr/>
                    <a:lstStyle/>
                    <a:p>
                      <a:pPr algn="ctr"/>
                      <a:r>
                        <a:rPr lang="en-US" sz="2400" b="0" dirty="0" smtClean="0">
                          <a:solidFill>
                            <a:schemeClr val="tx1"/>
                          </a:solidFill>
                        </a:rPr>
                        <a:t>R</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accent3">
                              <a:lumMod val="10000"/>
                            </a:schemeClr>
                          </a:solidFill>
                        </a:rPr>
                        <a:t>0</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1</a:t>
                      </a:r>
                      <a:endParaRPr lang="en-US" sz="2400" b="1" dirty="0" smtClean="0"/>
                    </a:p>
                  </a:txBody>
                  <a:tcPr anchor="ctr">
                    <a:solidFill>
                      <a:schemeClr val="accent5">
                        <a:lumMod val="20000"/>
                        <a:lumOff val="80000"/>
                      </a:schemeClr>
                    </a:solidFill>
                  </a:tcPr>
                </a:tc>
              </a:tr>
            </a:tbl>
          </a:graphicData>
        </a:graphic>
      </p:graphicFrame>
      <p:sp>
        <p:nvSpPr>
          <p:cNvPr id="9" name="TextBox 8"/>
          <p:cNvSpPr txBox="1"/>
          <p:nvPr/>
        </p:nvSpPr>
        <p:spPr>
          <a:xfrm>
            <a:off x="0" y="1311246"/>
            <a:ext cx="9144000" cy="2308324"/>
          </a:xfrm>
          <a:prstGeom prst="rect">
            <a:avLst/>
          </a:prstGeom>
          <a:noFill/>
        </p:spPr>
        <p:txBody>
          <a:bodyPr wrap="square" rtlCol="0">
            <a:spAutoFit/>
          </a:bodyPr>
          <a:lstStyle/>
          <a:p>
            <a:r>
              <a:rPr lang="en-US" sz="2400" dirty="0" smtClean="0"/>
              <a:t>The notion of a Bayesian game may be used to model not only situations in which players are uncertain about each others’ preferences, but also situations in which they are uncertain about each others’ knowledge. Consider, for example, the following Bayesian game: Player 1 receives such signal (information), that he can distinguish between states (1 or 2) and (3).</a:t>
            </a:r>
          </a:p>
        </p:txBody>
      </p:sp>
      <p:sp>
        <p:nvSpPr>
          <p:cNvPr id="12" name="Rectangle 11"/>
          <p:cNvSpPr/>
          <p:nvPr/>
        </p:nvSpPr>
        <p:spPr>
          <a:xfrm>
            <a:off x="6105546" y="3757617"/>
            <a:ext cx="2848014" cy="3100384"/>
          </a:xfrm>
          <a:prstGeom prst="rect">
            <a:avLst/>
          </a:prstGeom>
          <a:noFill/>
          <a:ln w="41275">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5" name="Content Placeholder 6"/>
          <p:cNvGraphicFramePr>
            <a:graphicFrameLocks/>
          </p:cNvGraphicFramePr>
          <p:nvPr/>
        </p:nvGraphicFramePr>
        <p:xfrm>
          <a:off x="6142059" y="4232286"/>
          <a:ext cx="2482884" cy="2154267"/>
        </p:xfrm>
        <a:graphic>
          <a:graphicData uri="http://schemas.openxmlformats.org/drawingml/2006/table">
            <a:tbl>
              <a:tblPr firstRow="1" bandRow="1">
                <a:tableStyleId>{5C22544A-7EE6-4342-B048-85BDC9FD1C3A}</a:tableStyleId>
              </a:tblPr>
              <a:tblGrid>
                <a:gridCol w="578559"/>
                <a:gridCol w="991499"/>
                <a:gridCol w="912826"/>
              </a:tblGrid>
              <a:tr h="758030">
                <a:tc>
                  <a:txBody>
                    <a:bodyPr/>
                    <a:lstStyle/>
                    <a:p>
                      <a:pPr algn="ctr"/>
                      <a:r>
                        <a:rPr lang="en-US" sz="2400" b="0" dirty="0" smtClean="0"/>
                        <a:t>3</a:t>
                      </a:r>
                      <a:endParaRPr lang="en-US" sz="2400" b="0" dirty="0"/>
                    </a:p>
                  </a:txBody>
                  <a:tcPr anchor="ctr">
                    <a:solidFill>
                      <a:schemeClr val="bg1"/>
                    </a:solidFill>
                  </a:tcPr>
                </a:tc>
                <a:tc>
                  <a:txBody>
                    <a:bodyPr/>
                    <a:lstStyle/>
                    <a:p>
                      <a:pPr algn="ctr"/>
                      <a:r>
                        <a:rPr lang="en-US" sz="2400" b="0" dirty="0" smtClean="0"/>
                        <a:t>L</a:t>
                      </a:r>
                      <a:endParaRPr lang="en-US" sz="2400" b="0" dirty="0"/>
                    </a:p>
                  </a:txBody>
                  <a:tcPr anchor="ctr"/>
                </a:tc>
                <a:tc>
                  <a:txBody>
                    <a:bodyPr/>
                    <a:lstStyle/>
                    <a:p>
                      <a:pPr algn="ctr"/>
                      <a:r>
                        <a:rPr lang="en-US" sz="2400" b="0" dirty="0" smtClean="0"/>
                        <a:t>R</a:t>
                      </a:r>
                      <a:endParaRPr lang="en-US" sz="2400" b="0" dirty="0"/>
                    </a:p>
                  </a:txBody>
                  <a:tcPr anchor="ctr"/>
                </a:tc>
              </a:tr>
              <a:tr h="63820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L</a:t>
                      </a:r>
                    </a:p>
                  </a:txBody>
                  <a:tcPr anchor="ctr">
                    <a:solidFill>
                      <a:schemeClr val="bg2">
                        <a:lumMod val="50000"/>
                      </a:schemeClr>
                    </a:solidFill>
                  </a:tcPr>
                </a:tc>
                <a:tc>
                  <a:txBody>
                    <a:bodyPr/>
                    <a:lstStyle/>
                    <a:p>
                      <a:pPr algn="ctr"/>
                      <a:r>
                        <a:rPr lang="en-US" sz="2400" b="1" dirty="0" smtClean="0">
                          <a:solidFill>
                            <a:srgbClr val="C00000"/>
                          </a:solidFill>
                        </a:rPr>
                        <a:t>2</a:t>
                      </a:r>
                      <a:r>
                        <a:rPr lang="en-US" sz="2400" b="0" dirty="0" smtClean="0">
                          <a:solidFill>
                            <a:schemeClr val="bg2">
                              <a:lumMod val="10000"/>
                            </a:schemeClr>
                          </a:solidFill>
                        </a:rPr>
                        <a:t>, </a:t>
                      </a:r>
                      <a:r>
                        <a:rPr lang="en-US" sz="2400" b="1" dirty="0" smtClean="0">
                          <a:solidFill>
                            <a:schemeClr val="accent3">
                              <a:lumMod val="10000"/>
                            </a:schemeClr>
                          </a:solidFill>
                        </a:rPr>
                        <a:t>2</a:t>
                      </a:r>
                      <a:r>
                        <a:rPr lang="en-US" sz="2400" b="1" baseline="0" dirty="0" smtClean="0">
                          <a:solidFill>
                            <a:schemeClr val="accent3">
                              <a:lumMod val="10000"/>
                            </a:schemeClr>
                          </a:solidFill>
                        </a:rPr>
                        <a:t> </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0 </a:t>
                      </a:r>
                      <a:endParaRPr lang="en-US" sz="2400" b="1" dirty="0" smtClean="0"/>
                    </a:p>
                  </a:txBody>
                  <a:tcPr anchor="ctr">
                    <a:solidFill>
                      <a:schemeClr val="accent5">
                        <a:lumMod val="20000"/>
                        <a:lumOff val="80000"/>
                      </a:schemeClr>
                    </a:solidFill>
                  </a:tcPr>
                </a:tc>
              </a:tr>
              <a:tr h="758030">
                <a:tc>
                  <a:txBody>
                    <a:bodyPr/>
                    <a:lstStyle/>
                    <a:p>
                      <a:pPr algn="ctr"/>
                      <a:r>
                        <a:rPr lang="en-US" sz="2400" b="0" dirty="0" smtClean="0">
                          <a:solidFill>
                            <a:schemeClr val="tx1"/>
                          </a:solidFill>
                        </a:rPr>
                        <a:t>R</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accent3">
                              <a:lumMod val="10000"/>
                            </a:schemeClr>
                          </a:solidFill>
                        </a:rPr>
                        <a:t>0</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1</a:t>
                      </a:r>
                      <a:endParaRPr lang="en-US" sz="2400" b="1" dirty="0" smtClean="0"/>
                    </a:p>
                  </a:txBody>
                  <a:tcPr anchor="ctr">
                    <a:solidFill>
                      <a:schemeClr val="accent5">
                        <a:lumMod val="20000"/>
                        <a:lumOff val="80000"/>
                      </a:schemeClr>
                    </a:solidFill>
                  </a:tcPr>
                </a:tc>
              </a:tr>
            </a:tbl>
          </a:graphicData>
        </a:graphic>
      </p:graphicFrame>
      <p:graphicFrame>
        <p:nvGraphicFramePr>
          <p:cNvPr id="16" name="Content Placeholder 6"/>
          <p:cNvGraphicFramePr>
            <a:graphicFrameLocks/>
          </p:cNvGraphicFramePr>
          <p:nvPr/>
        </p:nvGraphicFramePr>
        <p:xfrm>
          <a:off x="701622" y="4232286"/>
          <a:ext cx="2482884" cy="2154267"/>
        </p:xfrm>
        <a:graphic>
          <a:graphicData uri="http://schemas.openxmlformats.org/drawingml/2006/table">
            <a:tbl>
              <a:tblPr firstRow="1" bandRow="1">
                <a:tableStyleId>{5C22544A-7EE6-4342-B048-85BDC9FD1C3A}</a:tableStyleId>
              </a:tblPr>
              <a:tblGrid>
                <a:gridCol w="578559"/>
                <a:gridCol w="991499"/>
                <a:gridCol w="912826"/>
              </a:tblGrid>
              <a:tr h="758030">
                <a:tc>
                  <a:txBody>
                    <a:bodyPr/>
                    <a:lstStyle/>
                    <a:p>
                      <a:pPr algn="ctr"/>
                      <a:r>
                        <a:rPr lang="en-US" sz="2400" b="0" dirty="0" smtClean="0"/>
                        <a:t>1</a:t>
                      </a:r>
                      <a:endParaRPr lang="en-US" sz="2400" b="0" dirty="0"/>
                    </a:p>
                  </a:txBody>
                  <a:tcPr anchor="ctr">
                    <a:solidFill>
                      <a:schemeClr val="bg1"/>
                    </a:solidFill>
                  </a:tcPr>
                </a:tc>
                <a:tc>
                  <a:txBody>
                    <a:bodyPr/>
                    <a:lstStyle/>
                    <a:p>
                      <a:pPr algn="ctr"/>
                      <a:r>
                        <a:rPr lang="en-US" sz="2400" b="0" dirty="0" smtClean="0"/>
                        <a:t>L</a:t>
                      </a:r>
                      <a:endParaRPr lang="en-US" sz="2400" b="0" dirty="0"/>
                    </a:p>
                  </a:txBody>
                  <a:tcPr anchor="ctr"/>
                </a:tc>
                <a:tc>
                  <a:txBody>
                    <a:bodyPr/>
                    <a:lstStyle/>
                    <a:p>
                      <a:pPr algn="ctr"/>
                      <a:r>
                        <a:rPr lang="en-US" sz="2400" b="0" dirty="0" smtClean="0"/>
                        <a:t>R</a:t>
                      </a:r>
                      <a:endParaRPr lang="en-US" sz="2400" b="0" dirty="0"/>
                    </a:p>
                  </a:txBody>
                  <a:tcPr anchor="ctr"/>
                </a:tc>
              </a:tr>
              <a:tr h="63820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L</a:t>
                      </a:r>
                    </a:p>
                  </a:txBody>
                  <a:tcPr anchor="ctr">
                    <a:solidFill>
                      <a:schemeClr val="bg2">
                        <a:lumMod val="50000"/>
                      </a:schemeClr>
                    </a:solidFill>
                  </a:tcPr>
                </a:tc>
                <a:tc>
                  <a:txBody>
                    <a:bodyPr/>
                    <a:lstStyle/>
                    <a:p>
                      <a:pPr algn="ctr"/>
                      <a:r>
                        <a:rPr lang="en-US" sz="2400" b="1" dirty="0" smtClean="0">
                          <a:solidFill>
                            <a:srgbClr val="C00000"/>
                          </a:solidFill>
                        </a:rPr>
                        <a:t>2</a:t>
                      </a:r>
                      <a:r>
                        <a:rPr lang="en-US" sz="2400" b="0" dirty="0" smtClean="0">
                          <a:solidFill>
                            <a:schemeClr val="bg2">
                              <a:lumMod val="10000"/>
                            </a:schemeClr>
                          </a:solidFill>
                        </a:rPr>
                        <a:t>, </a:t>
                      </a:r>
                      <a:r>
                        <a:rPr lang="en-US" sz="2400" b="1" dirty="0" smtClean="0">
                          <a:solidFill>
                            <a:schemeClr val="accent3">
                              <a:lumMod val="10000"/>
                            </a:schemeClr>
                          </a:solidFill>
                        </a:rPr>
                        <a:t>2</a:t>
                      </a:r>
                      <a:r>
                        <a:rPr lang="en-US" sz="2400" b="1" baseline="0" dirty="0" smtClean="0">
                          <a:solidFill>
                            <a:schemeClr val="accent3">
                              <a:lumMod val="10000"/>
                            </a:schemeClr>
                          </a:solidFill>
                        </a:rPr>
                        <a:t> </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0 </a:t>
                      </a:r>
                      <a:endParaRPr lang="en-US" sz="2400" b="1" dirty="0" smtClean="0"/>
                    </a:p>
                  </a:txBody>
                  <a:tcPr anchor="ctr">
                    <a:solidFill>
                      <a:schemeClr val="accent5">
                        <a:lumMod val="20000"/>
                        <a:lumOff val="80000"/>
                      </a:schemeClr>
                    </a:solidFill>
                  </a:tcPr>
                </a:tc>
              </a:tr>
              <a:tr h="758030">
                <a:tc>
                  <a:txBody>
                    <a:bodyPr/>
                    <a:lstStyle/>
                    <a:p>
                      <a:pPr algn="ctr"/>
                      <a:r>
                        <a:rPr lang="en-US" sz="2400" b="0" dirty="0" smtClean="0">
                          <a:solidFill>
                            <a:schemeClr val="tx1"/>
                          </a:solidFill>
                        </a:rPr>
                        <a:t>R</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3</a:t>
                      </a:r>
                      <a:r>
                        <a:rPr lang="en-US" sz="2400" b="0" dirty="0" smtClean="0">
                          <a:solidFill>
                            <a:schemeClr val="bg2">
                              <a:lumMod val="10000"/>
                            </a:schemeClr>
                          </a:solidFill>
                        </a:rPr>
                        <a:t>, </a:t>
                      </a:r>
                      <a:r>
                        <a:rPr lang="en-US" sz="2400" b="1" dirty="0" smtClean="0">
                          <a:solidFill>
                            <a:schemeClr val="accent3">
                              <a:lumMod val="10000"/>
                            </a:schemeClr>
                          </a:solidFill>
                        </a:rPr>
                        <a:t>0</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1</a:t>
                      </a:r>
                      <a:endParaRPr lang="en-US" sz="2400" b="1" dirty="0" smtClean="0"/>
                    </a:p>
                  </a:txBody>
                  <a:tcPr anchor="ctr">
                    <a:solidFill>
                      <a:schemeClr val="accent5">
                        <a:lumMod val="20000"/>
                        <a:lumOff val="80000"/>
                      </a:schemeClr>
                    </a:solidFill>
                  </a:tcPr>
                </a:tc>
              </a:tr>
            </a:tbl>
          </a:graphicData>
        </a:graphic>
      </p:graphicFrame>
      <p:sp>
        <p:nvSpPr>
          <p:cNvPr id="18" name="Rectangle 17"/>
          <p:cNvSpPr/>
          <p:nvPr/>
        </p:nvSpPr>
        <p:spPr>
          <a:xfrm>
            <a:off x="0" y="3721104"/>
            <a:ext cx="6032520" cy="3136896"/>
          </a:xfrm>
          <a:prstGeom prst="rect">
            <a:avLst/>
          </a:prstGeom>
          <a:noFill/>
          <a:ln w="41275">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1943064" y="3757617"/>
            <a:ext cx="2884527" cy="461665"/>
          </a:xfrm>
          <a:prstGeom prst="rect">
            <a:avLst/>
          </a:prstGeom>
          <a:noFill/>
        </p:spPr>
        <p:txBody>
          <a:bodyPr wrap="square" rtlCol="0">
            <a:spAutoFit/>
          </a:bodyPr>
          <a:lstStyle/>
          <a:p>
            <a:pPr algn="ctr"/>
            <a:r>
              <a:rPr lang="en-US" sz="2400" b="1" dirty="0" smtClean="0">
                <a:solidFill>
                  <a:schemeClr val="accent3">
                    <a:lumMod val="10000"/>
                  </a:schemeClr>
                </a:solidFill>
              </a:rPr>
              <a:t>1</a:t>
            </a:r>
            <a:r>
              <a:rPr lang="en-US" sz="2400" b="1" baseline="30000" dirty="0" smtClean="0">
                <a:solidFill>
                  <a:schemeClr val="accent3">
                    <a:lumMod val="10000"/>
                  </a:schemeClr>
                </a:solidFill>
              </a:rPr>
              <a:t>st</a:t>
            </a:r>
            <a:r>
              <a:rPr lang="en-US" sz="2400" b="1" dirty="0" smtClean="0">
                <a:solidFill>
                  <a:schemeClr val="accent3">
                    <a:lumMod val="10000"/>
                  </a:schemeClr>
                </a:solidFill>
              </a:rPr>
              <a:t> P2</a:t>
            </a:r>
            <a:endParaRPr lang="en-US" sz="1400" b="1" dirty="0">
              <a:solidFill>
                <a:schemeClr val="accent3">
                  <a:lumMod val="10000"/>
                </a:schemeClr>
              </a:solidFill>
            </a:endParaRPr>
          </a:p>
        </p:txBody>
      </p:sp>
      <p:sp>
        <p:nvSpPr>
          <p:cNvPr id="20" name="TextBox 19"/>
          <p:cNvSpPr txBox="1"/>
          <p:nvPr/>
        </p:nvSpPr>
        <p:spPr>
          <a:xfrm>
            <a:off x="1870038" y="3757617"/>
            <a:ext cx="693747" cy="461665"/>
          </a:xfrm>
          <a:prstGeom prst="rect">
            <a:avLst/>
          </a:prstGeom>
          <a:noFill/>
        </p:spPr>
        <p:txBody>
          <a:bodyPr wrap="square" rtlCol="0">
            <a:spAutoFit/>
          </a:bodyPr>
          <a:lstStyle/>
          <a:p>
            <a:pPr algn="ctr"/>
            <a:r>
              <a:rPr lang="en-US" sz="2400" b="1" dirty="0" smtClean="0">
                <a:solidFill>
                  <a:schemeClr val="bg2">
                    <a:lumMod val="10000"/>
                  </a:schemeClr>
                </a:solidFill>
              </a:rPr>
              <a:t>¾</a:t>
            </a:r>
            <a:r>
              <a:rPr lang="en-US" sz="2400" b="1" dirty="0" smtClean="0">
                <a:solidFill>
                  <a:srgbClr val="C00000"/>
                </a:solidFill>
              </a:rPr>
              <a:t> </a:t>
            </a:r>
            <a:endParaRPr lang="en-US" b="1" dirty="0">
              <a:solidFill>
                <a:srgbClr val="C00000"/>
              </a:solidFill>
            </a:endParaRPr>
          </a:p>
        </p:txBody>
      </p:sp>
      <p:sp>
        <p:nvSpPr>
          <p:cNvPr id="23" name="TextBox 22"/>
          <p:cNvSpPr txBox="1"/>
          <p:nvPr/>
        </p:nvSpPr>
        <p:spPr>
          <a:xfrm>
            <a:off x="4718052" y="3757617"/>
            <a:ext cx="693747" cy="461665"/>
          </a:xfrm>
          <a:prstGeom prst="rect">
            <a:avLst/>
          </a:prstGeom>
          <a:noFill/>
        </p:spPr>
        <p:txBody>
          <a:bodyPr wrap="square" rtlCol="0">
            <a:spAutoFit/>
          </a:bodyPr>
          <a:lstStyle/>
          <a:p>
            <a:pPr algn="ctr"/>
            <a:r>
              <a:rPr lang="en-US" sz="2400" b="1" dirty="0" smtClean="0">
                <a:solidFill>
                  <a:schemeClr val="bg2">
                    <a:lumMod val="10000"/>
                  </a:schemeClr>
                </a:solidFill>
              </a:rPr>
              <a:t>¼</a:t>
            </a:r>
            <a:r>
              <a:rPr lang="en-US" sz="2400" b="1" dirty="0" smtClean="0">
                <a:solidFill>
                  <a:srgbClr val="C00000"/>
                </a:solidFill>
              </a:rPr>
              <a:t>  </a:t>
            </a:r>
            <a:endParaRPr lang="en-US" b="1" dirty="0">
              <a:solidFill>
                <a:srgbClr val="C00000"/>
              </a:solidFill>
            </a:endParaRPr>
          </a:p>
        </p:txBody>
      </p:sp>
    </p:spTree>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Final exam, make up midterms</a:t>
            </a:r>
            <a:endParaRPr lang="en-US" dirty="0"/>
          </a:p>
        </p:txBody>
      </p:sp>
      <p:sp>
        <p:nvSpPr>
          <p:cNvPr id="3" name="Content Placeholder 2"/>
          <p:cNvSpPr>
            <a:spLocks noGrp="1"/>
          </p:cNvSpPr>
          <p:nvPr>
            <p:ph idx="1"/>
          </p:nvPr>
        </p:nvSpPr>
        <p:spPr>
          <a:xfrm>
            <a:off x="-7875" y="1311246"/>
            <a:ext cx="9144000" cy="5294385"/>
          </a:xfrm>
        </p:spPr>
        <p:txBody>
          <a:bodyPr/>
          <a:lstStyle/>
          <a:p>
            <a:r>
              <a:rPr lang="en-US" sz="2800" dirty="0" smtClean="0"/>
              <a:t>Make-up midterms:</a:t>
            </a:r>
          </a:p>
          <a:p>
            <a:pPr lvl="1"/>
            <a:r>
              <a:rPr lang="en-US" sz="2400" dirty="0" smtClean="0">
                <a:solidFill>
                  <a:srgbClr val="FFFF00"/>
                </a:solidFill>
              </a:rPr>
              <a:t>16.12.2009   9:00  NB350 – capacity 20 (priority given to exchange students)</a:t>
            </a:r>
          </a:p>
          <a:p>
            <a:pPr lvl="1"/>
            <a:r>
              <a:rPr lang="en-US" sz="2400" dirty="0" smtClean="0">
                <a:solidFill>
                  <a:srgbClr val="FFFF00"/>
                </a:solidFill>
              </a:rPr>
              <a:t>05.01.2010  16:00  RB211 – capacity 30</a:t>
            </a:r>
          </a:p>
          <a:p>
            <a:pPr lvl="1"/>
            <a:r>
              <a:rPr lang="en-US" sz="2400" dirty="0" smtClean="0">
                <a:solidFill>
                  <a:srgbClr val="FFFF00"/>
                </a:solidFill>
              </a:rPr>
              <a:t>11.01.2010    9:00  RB210 – capacity 30</a:t>
            </a:r>
          </a:p>
          <a:p>
            <a:r>
              <a:rPr lang="en-US" sz="2800" dirty="0" smtClean="0"/>
              <a:t>Final exam:</a:t>
            </a:r>
          </a:p>
          <a:p>
            <a:pPr lvl="1"/>
            <a:r>
              <a:rPr lang="en-US" sz="2400" dirty="0" smtClean="0">
                <a:solidFill>
                  <a:srgbClr val="FFFF00"/>
                </a:solidFill>
              </a:rPr>
              <a:t>16.12.2009  10:30 NB350 – capacity 15 (priority given to exchange students)</a:t>
            </a:r>
          </a:p>
          <a:p>
            <a:pPr lvl="1"/>
            <a:r>
              <a:rPr lang="en-US" sz="2400" kern="1200" dirty="0" smtClean="0">
                <a:solidFill>
                  <a:srgbClr val="FFFF00"/>
                </a:solidFill>
                <a:latin typeface="Arial" charset="0"/>
                <a:cs typeface="Arial" charset="0"/>
              </a:rPr>
              <a:t>05.01.2010   17:45 </a:t>
            </a:r>
            <a:r>
              <a:rPr lang="en-US" sz="2400" kern="1200" dirty="0" err="1" smtClean="0">
                <a:solidFill>
                  <a:srgbClr val="FFFF00"/>
                </a:solidFill>
                <a:latin typeface="Arial" charset="0"/>
                <a:cs typeface="Arial" charset="0"/>
              </a:rPr>
              <a:t>Vencovsk</a:t>
            </a:r>
            <a:r>
              <a:rPr lang="cs-CZ" sz="2400" kern="1200" dirty="0" smtClean="0">
                <a:solidFill>
                  <a:srgbClr val="FFFF00"/>
                </a:solidFill>
                <a:latin typeface="Arial" charset="0"/>
                <a:cs typeface="Arial" charset="0"/>
              </a:rPr>
              <a:t>ého aula </a:t>
            </a:r>
            <a:r>
              <a:rPr lang="en-US" sz="2400" kern="1200" dirty="0" smtClean="0">
                <a:solidFill>
                  <a:srgbClr val="FFFF00"/>
                </a:solidFill>
                <a:latin typeface="Arial" charset="0"/>
                <a:cs typeface="Arial" charset="0"/>
              </a:rPr>
              <a:t>– capacity 100</a:t>
            </a:r>
          </a:p>
          <a:p>
            <a:pPr lvl="1"/>
            <a:r>
              <a:rPr lang="en-US" sz="2400" kern="1200" dirty="0" smtClean="0">
                <a:solidFill>
                  <a:srgbClr val="FFFF00"/>
                </a:solidFill>
                <a:latin typeface="Arial" charset="0"/>
                <a:cs typeface="Arial" charset="0"/>
              </a:rPr>
              <a:t>11.01.2010   11:00  NB D – capacity 50</a:t>
            </a:r>
          </a:p>
          <a:p>
            <a:pPr lvl="1"/>
            <a:r>
              <a:rPr lang="en-US" sz="2400" dirty="0" smtClean="0">
                <a:solidFill>
                  <a:srgbClr val="FFFF00"/>
                </a:solidFill>
              </a:rPr>
              <a:t>18.01.2010   10:15  NB D – capacity 50</a:t>
            </a:r>
          </a:p>
          <a:p>
            <a:pPr lvl="1">
              <a:buNone/>
            </a:pPr>
            <a:endParaRPr lang="en-US" sz="2400" dirty="0" smtClean="0"/>
          </a:p>
          <a:p>
            <a:pPr lvl="1">
              <a:buNone/>
            </a:pPr>
            <a:r>
              <a:rPr lang="en-US" sz="2400" dirty="0" smtClean="0"/>
              <a:t>	</a:t>
            </a:r>
            <a:endParaRPr lang="en-US" dirty="0" smtClean="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Example 2: Infection</a:t>
            </a:r>
            <a:endParaRPr lang="en-US" sz="3600"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27" name="TextBox 26"/>
          <p:cNvSpPr txBox="1"/>
          <p:nvPr/>
        </p:nvSpPr>
        <p:spPr>
          <a:xfrm>
            <a:off x="6032520" y="3282948"/>
            <a:ext cx="2884527" cy="461665"/>
          </a:xfrm>
          <a:prstGeom prst="rect">
            <a:avLst/>
          </a:prstGeom>
          <a:noFill/>
        </p:spPr>
        <p:txBody>
          <a:bodyPr wrap="square" rtlCol="0">
            <a:spAutoFit/>
          </a:bodyPr>
          <a:lstStyle/>
          <a:p>
            <a:pPr algn="ctr"/>
            <a:r>
              <a:rPr lang="en-US" sz="2400" b="1" dirty="0" smtClean="0">
                <a:solidFill>
                  <a:schemeClr val="accent3">
                    <a:lumMod val="10000"/>
                  </a:schemeClr>
                </a:solidFill>
              </a:rPr>
              <a:t>2</a:t>
            </a:r>
            <a:r>
              <a:rPr lang="en-US" sz="2400" b="1" baseline="30000" dirty="0" smtClean="0">
                <a:solidFill>
                  <a:schemeClr val="accent3">
                    <a:lumMod val="10000"/>
                  </a:schemeClr>
                </a:solidFill>
              </a:rPr>
              <a:t>nd</a:t>
            </a:r>
            <a:r>
              <a:rPr lang="en-US" sz="2400" b="1" dirty="0" smtClean="0">
                <a:solidFill>
                  <a:schemeClr val="accent3">
                    <a:lumMod val="10000"/>
                  </a:schemeClr>
                </a:solidFill>
              </a:rPr>
              <a:t> P2</a:t>
            </a:r>
            <a:endParaRPr lang="en-US" sz="1400" b="1" dirty="0">
              <a:solidFill>
                <a:schemeClr val="accent3">
                  <a:lumMod val="10000"/>
                </a:schemeClr>
              </a:solidFill>
            </a:endParaRPr>
          </a:p>
        </p:txBody>
      </p:sp>
      <p:sp>
        <p:nvSpPr>
          <p:cNvPr id="19" name="TextBox 18"/>
          <p:cNvSpPr txBox="1"/>
          <p:nvPr/>
        </p:nvSpPr>
        <p:spPr>
          <a:xfrm>
            <a:off x="226953" y="3830643"/>
            <a:ext cx="1277955" cy="461665"/>
          </a:xfrm>
          <a:prstGeom prst="rect">
            <a:avLst/>
          </a:prstGeom>
          <a:noFill/>
        </p:spPr>
        <p:txBody>
          <a:bodyPr wrap="square" rtlCol="0">
            <a:spAutoFit/>
          </a:bodyPr>
          <a:lstStyle/>
          <a:p>
            <a:pPr algn="ctr"/>
            <a:r>
              <a:rPr lang="en-US" sz="2400" b="1" dirty="0" smtClean="0">
                <a:solidFill>
                  <a:srgbClr val="C00000"/>
                </a:solidFill>
              </a:rPr>
              <a:t>1</a:t>
            </a:r>
            <a:r>
              <a:rPr lang="en-US" sz="2400" b="1" baseline="30000" dirty="0" smtClean="0">
                <a:solidFill>
                  <a:srgbClr val="C00000"/>
                </a:solidFill>
              </a:rPr>
              <a:t>st</a:t>
            </a:r>
            <a:r>
              <a:rPr lang="en-US" sz="2400" b="1" dirty="0" smtClean="0">
                <a:solidFill>
                  <a:srgbClr val="C00000"/>
                </a:solidFill>
              </a:rPr>
              <a:t> P 1</a:t>
            </a:r>
            <a:endParaRPr lang="en-US" b="1" dirty="0">
              <a:solidFill>
                <a:srgbClr val="C00000"/>
              </a:solidFill>
            </a:endParaRPr>
          </a:p>
        </p:txBody>
      </p:sp>
      <p:graphicFrame>
        <p:nvGraphicFramePr>
          <p:cNvPr id="26" name="Content Placeholder 6"/>
          <p:cNvGraphicFramePr>
            <a:graphicFrameLocks/>
          </p:cNvGraphicFramePr>
          <p:nvPr/>
        </p:nvGraphicFramePr>
        <p:xfrm>
          <a:off x="3476610" y="4232286"/>
          <a:ext cx="2482884" cy="2154267"/>
        </p:xfrm>
        <a:graphic>
          <a:graphicData uri="http://schemas.openxmlformats.org/drawingml/2006/table">
            <a:tbl>
              <a:tblPr firstRow="1" bandRow="1">
                <a:tableStyleId>{5C22544A-7EE6-4342-B048-85BDC9FD1C3A}</a:tableStyleId>
              </a:tblPr>
              <a:tblGrid>
                <a:gridCol w="578559"/>
                <a:gridCol w="991499"/>
                <a:gridCol w="912826"/>
              </a:tblGrid>
              <a:tr h="758030">
                <a:tc>
                  <a:txBody>
                    <a:bodyPr/>
                    <a:lstStyle/>
                    <a:p>
                      <a:pPr algn="ctr"/>
                      <a:r>
                        <a:rPr lang="en-US" sz="2400" b="0" dirty="0" smtClean="0"/>
                        <a:t>2</a:t>
                      </a:r>
                      <a:endParaRPr lang="en-US" sz="2400" b="0" dirty="0"/>
                    </a:p>
                  </a:txBody>
                  <a:tcPr anchor="ctr">
                    <a:solidFill>
                      <a:schemeClr val="bg1"/>
                    </a:solidFill>
                  </a:tcPr>
                </a:tc>
                <a:tc>
                  <a:txBody>
                    <a:bodyPr/>
                    <a:lstStyle/>
                    <a:p>
                      <a:pPr algn="ctr"/>
                      <a:r>
                        <a:rPr lang="en-US" sz="2400" b="0" dirty="0" smtClean="0"/>
                        <a:t>L</a:t>
                      </a:r>
                      <a:endParaRPr lang="en-US" sz="2400" b="0" dirty="0"/>
                    </a:p>
                  </a:txBody>
                  <a:tcPr anchor="ctr"/>
                </a:tc>
                <a:tc>
                  <a:txBody>
                    <a:bodyPr/>
                    <a:lstStyle/>
                    <a:p>
                      <a:pPr algn="ctr"/>
                      <a:r>
                        <a:rPr lang="en-US" sz="2400" b="0" dirty="0" smtClean="0"/>
                        <a:t>R</a:t>
                      </a:r>
                      <a:endParaRPr lang="en-US" sz="2400" b="0" dirty="0"/>
                    </a:p>
                  </a:txBody>
                  <a:tcPr anchor="ctr"/>
                </a:tc>
              </a:tr>
              <a:tr h="63820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L</a:t>
                      </a:r>
                    </a:p>
                  </a:txBody>
                  <a:tcPr anchor="ctr">
                    <a:solidFill>
                      <a:schemeClr val="bg2">
                        <a:lumMod val="50000"/>
                      </a:schemeClr>
                    </a:solidFill>
                  </a:tcPr>
                </a:tc>
                <a:tc>
                  <a:txBody>
                    <a:bodyPr/>
                    <a:lstStyle/>
                    <a:p>
                      <a:pPr algn="ctr"/>
                      <a:r>
                        <a:rPr lang="en-US" sz="2400" b="1" dirty="0" smtClean="0">
                          <a:solidFill>
                            <a:srgbClr val="C00000"/>
                          </a:solidFill>
                        </a:rPr>
                        <a:t>2</a:t>
                      </a:r>
                      <a:r>
                        <a:rPr lang="en-US" sz="2400" b="0" dirty="0" smtClean="0">
                          <a:solidFill>
                            <a:schemeClr val="bg2">
                              <a:lumMod val="10000"/>
                            </a:schemeClr>
                          </a:solidFill>
                        </a:rPr>
                        <a:t>, </a:t>
                      </a:r>
                      <a:r>
                        <a:rPr lang="en-US" sz="2400" b="1" dirty="0" smtClean="0">
                          <a:solidFill>
                            <a:schemeClr val="accent3">
                              <a:lumMod val="10000"/>
                            </a:schemeClr>
                          </a:solidFill>
                        </a:rPr>
                        <a:t>2</a:t>
                      </a:r>
                      <a:r>
                        <a:rPr lang="en-US" sz="2400" b="1" baseline="0" dirty="0" smtClean="0">
                          <a:solidFill>
                            <a:schemeClr val="accent3">
                              <a:lumMod val="10000"/>
                            </a:schemeClr>
                          </a:solidFill>
                        </a:rPr>
                        <a:t> </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0 </a:t>
                      </a:r>
                      <a:endParaRPr lang="en-US" sz="2400" b="1" dirty="0" smtClean="0"/>
                    </a:p>
                  </a:txBody>
                  <a:tcPr anchor="ctr">
                    <a:solidFill>
                      <a:schemeClr val="accent5">
                        <a:lumMod val="20000"/>
                        <a:lumOff val="80000"/>
                      </a:schemeClr>
                    </a:solidFill>
                  </a:tcPr>
                </a:tc>
              </a:tr>
              <a:tr h="758030">
                <a:tc>
                  <a:txBody>
                    <a:bodyPr/>
                    <a:lstStyle/>
                    <a:p>
                      <a:pPr algn="ctr"/>
                      <a:r>
                        <a:rPr lang="en-US" sz="2400" b="0" dirty="0" smtClean="0">
                          <a:solidFill>
                            <a:schemeClr val="tx1"/>
                          </a:solidFill>
                        </a:rPr>
                        <a:t>R</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accent3">
                              <a:lumMod val="10000"/>
                            </a:schemeClr>
                          </a:solidFill>
                        </a:rPr>
                        <a:t>0</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1</a:t>
                      </a:r>
                      <a:endParaRPr lang="en-US" sz="2400" b="1" dirty="0" smtClean="0"/>
                    </a:p>
                  </a:txBody>
                  <a:tcPr anchor="ctr">
                    <a:solidFill>
                      <a:schemeClr val="accent5">
                        <a:lumMod val="20000"/>
                        <a:lumOff val="80000"/>
                      </a:schemeClr>
                    </a:solidFill>
                  </a:tcPr>
                </a:tc>
              </a:tr>
            </a:tbl>
          </a:graphicData>
        </a:graphic>
      </p:graphicFrame>
      <p:sp>
        <p:nvSpPr>
          <p:cNvPr id="9" name="TextBox 8"/>
          <p:cNvSpPr txBox="1"/>
          <p:nvPr/>
        </p:nvSpPr>
        <p:spPr>
          <a:xfrm>
            <a:off x="0" y="1384272"/>
            <a:ext cx="9144000" cy="1569660"/>
          </a:xfrm>
          <a:prstGeom prst="rect">
            <a:avLst/>
          </a:prstGeom>
          <a:noFill/>
        </p:spPr>
        <p:txBody>
          <a:bodyPr wrap="square" rtlCol="0">
            <a:spAutoFit/>
          </a:bodyPr>
          <a:lstStyle/>
          <a:p>
            <a:r>
              <a:rPr lang="en-US" sz="2400" dirty="0" smtClean="0"/>
              <a:t>P2’s preferences are same in all three states, and P1’s preferences are the same in states </a:t>
            </a:r>
            <a:r>
              <a:rPr lang="en-US" sz="2400" i="1" dirty="0" smtClean="0"/>
              <a:t>2 and 3. </a:t>
            </a:r>
            <a:r>
              <a:rPr lang="en-US" sz="2400" dirty="0" smtClean="0"/>
              <a:t>In particular, in state 3, each player knows the other player’s preferences, and player 2 knows that player 1 knows her preferences.</a:t>
            </a:r>
          </a:p>
        </p:txBody>
      </p:sp>
      <p:sp>
        <p:nvSpPr>
          <p:cNvPr id="12" name="Rectangle 11"/>
          <p:cNvSpPr/>
          <p:nvPr/>
        </p:nvSpPr>
        <p:spPr>
          <a:xfrm>
            <a:off x="6105546" y="3282949"/>
            <a:ext cx="2848014" cy="3575052"/>
          </a:xfrm>
          <a:prstGeom prst="rect">
            <a:avLst/>
          </a:prstGeom>
          <a:noFill/>
          <a:ln w="41275">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190440" y="3794130"/>
            <a:ext cx="3103605" cy="2848014"/>
          </a:xfrm>
          <a:prstGeom prst="rect">
            <a:avLst/>
          </a:prstGeom>
          <a:noFill/>
          <a:ln w="412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5" name="Content Placeholder 6"/>
          <p:cNvGraphicFramePr>
            <a:graphicFrameLocks/>
          </p:cNvGraphicFramePr>
          <p:nvPr/>
        </p:nvGraphicFramePr>
        <p:xfrm>
          <a:off x="6142059" y="4232286"/>
          <a:ext cx="2482884" cy="2154267"/>
        </p:xfrm>
        <a:graphic>
          <a:graphicData uri="http://schemas.openxmlformats.org/drawingml/2006/table">
            <a:tbl>
              <a:tblPr firstRow="1" bandRow="1">
                <a:tableStyleId>{5C22544A-7EE6-4342-B048-85BDC9FD1C3A}</a:tableStyleId>
              </a:tblPr>
              <a:tblGrid>
                <a:gridCol w="578559"/>
                <a:gridCol w="991499"/>
                <a:gridCol w="912826"/>
              </a:tblGrid>
              <a:tr h="758030">
                <a:tc>
                  <a:txBody>
                    <a:bodyPr/>
                    <a:lstStyle/>
                    <a:p>
                      <a:pPr algn="ctr"/>
                      <a:r>
                        <a:rPr lang="en-US" sz="2400" b="0" dirty="0" smtClean="0"/>
                        <a:t>3</a:t>
                      </a:r>
                      <a:endParaRPr lang="en-US" sz="2400" b="0" dirty="0"/>
                    </a:p>
                  </a:txBody>
                  <a:tcPr anchor="ctr">
                    <a:solidFill>
                      <a:schemeClr val="bg1"/>
                    </a:solidFill>
                  </a:tcPr>
                </a:tc>
                <a:tc>
                  <a:txBody>
                    <a:bodyPr/>
                    <a:lstStyle/>
                    <a:p>
                      <a:pPr algn="ctr"/>
                      <a:r>
                        <a:rPr lang="en-US" sz="2400" b="0" dirty="0" smtClean="0"/>
                        <a:t>L</a:t>
                      </a:r>
                      <a:endParaRPr lang="en-US" sz="2400" b="0" dirty="0"/>
                    </a:p>
                  </a:txBody>
                  <a:tcPr anchor="ctr"/>
                </a:tc>
                <a:tc>
                  <a:txBody>
                    <a:bodyPr/>
                    <a:lstStyle/>
                    <a:p>
                      <a:pPr algn="ctr"/>
                      <a:r>
                        <a:rPr lang="en-US" sz="2400" b="0" dirty="0" smtClean="0"/>
                        <a:t>R</a:t>
                      </a:r>
                      <a:endParaRPr lang="en-US" sz="2400" b="0" dirty="0"/>
                    </a:p>
                  </a:txBody>
                  <a:tcPr anchor="ctr"/>
                </a:tc>
              </a:tr>
              <a:tr h="63820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L</a:t>
                      </a:r>
                    </a:p>
                  </a:txBody>
                  <a:tcPr anchor="ctr">
                    <a:solidFill>
                      <a:schemeClr val="bg2">
                        <a:lumMod val="50000"/>
                      </a:schemeClr>
                    </a:solidFill>
                  </a:tcPr>
                </a:tc>
                <a:tc>
                  <a:txBody>
                    <a:bodyPr/>
                    <a:lstStyle/>
                    <a:p>
                      <a:pPr algn="ctr"/>
                      <a:r>
                        <a:rPr lang="en-US" sz="2400" b="1" dirty="0" smtClean="0">
                          <a:solidFill>
                            <a:srgbClr val="C00000"/>
                          </a:solidFill>
                        </a:rPr>
                        <a:t>2</a:t>
                      </a:r>
                      <a:r>
                        <a:rPr lang="en-US" sz="2400" b="0" dirty="0" smtClean="0">
                          <a:solidFill>
                            <a:schemeClr val="bg2">
                              <a:lumMod val="10000"/>
                            </a:schemeClr>
                          </a:solidFill>
                        </a:rPr>
                        <a:t>, </a:t>
                      </a:r>
                      <a:r>
                        <a:rPr lang="en-US" sz="2400" b="1" dirty="0" smtClean="0">
                          <a:solidFill>
                            <a:schemeClr val="accent3">
                              <a:lumMod val="10000"/>
                            </a:schemeClr>
                          </a:solidFill>
                        </a:rPr>
                        <a:t>2</a:t>
                      </a:r>
                      <a:r>
                        <a:rPr lang="en-US" sz="2400" b="1" baseline="0" dirty="0" smtClean="0">
                          <a:solidFill>
                            <a:schemeClr val="accent3">
                              <a:lumMod val="10000"/>
                            </a:schemeClr>
                          </a:solidFill>
                        </a:rPr>
                        <a:t> </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0 </a:t>
                      </a:r>
                      <a:endParaRPr lang="en-US" sz="2400" b="1" dirty="0" smtClean="0"/>
                    </a:p>
                  </a:txBody>
                  <a:tcPr anchor="ctr">
                    <a:solidFill>
                      <a:schemeClr val="accent5">
                        <a:lumMod val="20000"/>
                        <a:lumOff val="80000"/>
                      </a:schemeClr>
                    </a:solidFill>
                  </a:tcPr>
                </a:tc>
              </a:tr>
              <a:tr h="758030">
                <a:tc>
                  <a:txBody>
                    <a:bodyPr/>
                    <a:lstStyle/>
                    <a:p>
                      <a:pPr algn="ctr"/>
                      <a:r>
                        <a:rPr lang="en-US" sz="2400" b="0" dirty="0" smtClean="0">
                          <a:solidFill>
                            <a:schemeClr val="tx1"/>
                          </a:solidFill>
                        </a:rPr>
                        <a:t>R</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accent3">
                              <a:lumMod val="10000"/>
                            </a:schemeClr>
                          </a:solidFill>
                        </a:rPr>
                        <a:t>0</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1</a:t>
                      </a:r>
                      <a:endParaRPr lang="en-US" sz="2400" b="1" dirty="0" smtClean="0"/>
                    </a:p>
                  </a:txBody>
                  <a:tcPr anchor="ctr">
                    <a:solidFill>
                      <a:schemeClr val="accent5">
                        <a:lumMod val="20000"/>
                        <a:lumOff val="80000"/>
                      </a:schemeClr>
                    </a:solidFill>
                  </a:tcPr>
                </a:tc>
              </a:tr>
            </a:tbl>
          </a:graphicData>
        </a:graphic>
      </p:graphicFrame>
      <p:graphicFrame>
        <p:nvGraphicFramePr>
          <p:cNvPr id="16" name="Content Placeholder 6"/>
          <p:cNvGraphicFramePr>
            <a:graphicFrameLocks/>
          </p:cNvGraphicFramePr>
          <p:nvPr/>
        </p:nvGraphicFramePr>
        <p:xfrm>
          <a:off x="701622" y="4232286"/>
          <a:ext cx="2482884" cy="2154267"/>
        </p:xfrm>
        <a:graphic>
          <a:graphicData uri="http://schemas.openxmlformats.org/drawingml/2006/table">
            <a:tbl>
              <a:tblPr firstRow="1" bandRow="1">
                <a:tableStyleId>{5C22544A-7EE6-4342-B048-85BDC9FD1C3A}</a:tableStyleId>
              </a:tblPr>
              <a:tblGrid>
                <a:gridCol w="578559"/>
                <a:gridCol w="991499"/>
                <a:gridCol w="912826"/>
              </a:tblGrid>
              <a:tr h="758030">
                <a:tc>
                  <a:txBody>
                    <a:bodyPr/>
                    <a:lstStyle/>
                    <a:p>
                      <a:pPr algn="ctr"/>
                      <a:r>
                        <a:rPr lang="en-US" sz="2400" b="0" dirty="0" smtClean="0"/>
                        <a:t>1</a:t>
                      </a:r>
                      <a:endParaRPr lang="en-US" sz="2400" b="0" dirty="0"/>
                    </a:p>
                  </a:txBody>
                  <a:tcPr anchor="ctr">
                    <a:solidFill>
                      <a:schemeClr val="bg1"/>
                    </a:solidFill>
                  </a:tcPr>
                </a:tc>
                <a:tc>
                  <a:txBody>
                    <a:bodyPr/>
                    <a:lstStyle/>
                    <a:p>
                      <a:pPr algn="ctr"/>
                      <a:r>
                        <a:rPr lang="en-US" sz="2400" b="0" dirty="0" smtClean="0"/>
                        <a:t>L</a:t>
                      </a:r>
                      <a:endParaRPr lang="en-US" sz="2400" b="0" dirty="0"/>
                    </a:p>
                  </a:txBody>
                  <a:tcPr anchor="ctr"/>
                </a:tc>
                <a:tc>
                  <a:txBody>
                    <a:bodyPr/>
                    <a:lstStyle/>
                    <a:p>
                      <a:pPr algn="ctr"/>
                      <a:r>
                        <a:rPr lang="en-US" sz="2400" b="0" dirty="0" smtClean="0"/>
                        <a:t>R</a:t>
                      </a:r>
                      <a:endParaRPr lang="en-US" sz="2400" b="0" dirty="0"/>
                    </a:p>
                  </a:txBody>
                  <a:tcPr anchor="ctr"/>
                </a:tc>
              </a:tr>
              <a:tr h="63820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L</a:t>
                      </a:r>
                    </a:p>
                  </a:txBody>
                  <a:tcPr anchor="ctr">
                    <a:solidFill>
                      <a:schemeClr val="bg2">
                        <a:lumMod val="50000"/>
                      </a:schemeClr>
                    </a:solidFill>
                  </a:tcPr>
                </a:tc>
                <a:tc>
                  <a:txBody>
                    <a:bodyPr/>
                    <a:lstStyle/>
                    <a:p>
                      <a:pPr algn="ctr"/>
                      <a:r>
                        <a:rPr lang="en-US" sz="2400" b="1" dirty="0" smtClean="0">
                          <a:solidFill>
                            <a:srgbClr val="C00000"/>
                          </a:solidFill>
                        </a:rPr>
                        <a:t>2</a:t>
                      </a:r>
                      <a:r>
                        <a:rPr lang="en-US" sz="2400" b="0" dirty="0" smtClean="0">
                          <a:solidFill>
                            <a:schemeClr val="bg2">
                              <a:lumMod val="10000"/>
                            </a:schemeClr>
                          </a:solidFill>
                        </a:rPr>
                        <a:t>, </a:t>
                      </a:r>
                      <a:r>
                        <a:rPr lang="en-US" sz="2400" b="1" dirty="0" smtClean="0">
                          <a:solidFill>
                            <a:schemeClr val="accent3">
                              <a:lumMod val="10000"/>
                            </a:schemeClr>
                          </a:solidFill>
                        </a:rPr>
                        <a:t>2</a:t>
                      </a:r>
                      <a:r>
                        <a:rPr lang="en-US" sz="2400" b="1" baseline="0" dirty="0" smtClean="0">
                          <a:solidFill>
                            <a:schemeClr val="accent3">
                              <a:lumMod val="10000"/>
                            </a:schemeClr>
                          </a:solidFill>
                        </a:rPr>
                        <a:t> </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0 </a:t>
                      </a:r>
                      <a:endParaRPr lang="en-US" sz="2400" b="1" dirty="0" smtClean="0"/>
                    </a:p>
                  </a:txBody>
                  <a:tcPr anchor="ctr">
                    <a:solidFill>
                      <a:schemeClr val="accent5">
                        <a:lumMod val="20000"/>
                        <a:lumOff val="80000"/>
                      </a:schemeClr>
                    </a:solidFill>
                  </a:tcPr>
                </a:tc>
              </a:tr>
              <a:tr h="758030">
                <a:tc>
                  <a:txBody>
                    <a:bodyPr/>
                    <a:lstStyle/>
                    <a:p>
                      <a:pPr algn="ctr"/>
                      <a:r>
                        <a:rPr lang="en-US" sz="2400" b="0" dirty="0" smtClean="0">
                          <a:solidFill>
                            <a:schemeClr val="tx1"/>
                          </a:solidFill>
                        </a:rPr>
                        <a:t>R</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3</a:t>
                      </a:r>
                      <a:r>
                        <a:rPr lang="en-US" sz="2400" b="0" dirty="0" smtClean="0">
                          <a:solidFill>
                            <a:schemeClr val="bg2">
                              <a:lumMod val="10000"/>
                            </a:schemeClr>
                          </a:solidFill>
                        </a:rPr>
                        <a:t>, </a:t>
                      </a:r>
                      <a:r>
                        <a:rPr lang="en-US" sz="2400" b="1" dirty="0" smtClean="0">
                          <a:solidFill>
                            <a:schemeClr val="accent3">
                              <a:lumMod val="10000"/>
                            </a:schemeClr>
                          </a:solidFill>
                        </a:rPr>
                        <a:t>0</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1</a:t>
                      </a:r>
                      <a:endParaRPr lang="en-US" sz="2400" b="1" dirty="0" smtClean="0"/>
                    </a:p>
                  </a:txBody>
                  <a:tcPr anchor="ctr">
                    <a:solidFill>
                      <a:schemeClr val="accent5">
                        <a:lumMod val="20000"/>
                        <a:lumOff val="80000"/>
                      </a:schemeClr>
                    </a:solidFill>
                  </a:tcPr>
                </a:tc>
              </a:tr>
            </a:tbl>
          </a:graphicData>
        </a:graphic>
      </p:graphicFrame>
      <p:sp>
        <p:nvSpPr>
          <p:cNvPr id="17" name="Rectangle 16"/>
          <p:cNvSpPr/>
          <p:nvPr/>
        </p:nvSpPr>
        <p:spPr>
          <a:xfrm>
            <a:off x="3367071" y="3794130"/>
            <a:ext cx="5476950" cy="2848014"/>
          </a:xfrm>
          <a:prstGeom prst="rect">
            <a:avLst/>
          </a:prstGeom>
          <a:noFill/>
          <a:ln w="412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0" y="3282948"/>
            <a:ext cx="6032520" cy="3575052"/>
          </a:xfrm>
          <a:prstGeom prst="rect">
            <a:avLst/>
          </a:prstGeom>
          <a:noFill/>
          <a:ln w="41275">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1943064" y="3282948"/>
            <a:ext cx="2884527" cy="461665"/>
          </a:xfrm>
          <a:prstGeom prst="rect">
            <a:avLst/>
          </a:prstGeom>
          <a:noFill/>
        </p:spPr>
        <p:txBody>
          <a:bodyPr wrap="square" rtlCol="0">
            <a:spAutoFit/>
          </a:bodyPr>
          <a:lstStyle/>
          <a:p>
            <a:pPr algn="ctr"/>
            <a:r>
              <a:rPr lang="en-US" sz="2400" b="1" dirty="0" smtClean="0">
                <a:solidFill>
                  <a:schemeClr val="accent3">
                    <a:lumMod val="10000"/>
                  </a:schemeClr>
                </a:solidFill>
              </a:rPr>
              <a:t>1</a:t>
            </a:r>
            <a:r>
              <a:rPr lang="en-US" sz="2400" b="1" baseline="30000" dirty="0" smtClean="0">
                <a:solidFill>
                  <a:schemeClr val="accent3">
                    <a:lumMod val="10000"/>
                  </a:schemeClr>
                </a:solidFill>
              </a:rPr>
              <a:t>st</a:t>
            </a:r>
            <a:r>
              <a:rPr lang="en-US" sz="2400" b="1" dirty="0" smtClean="0">
                <a:solidFill>
                  <a:schemeClr val="accent3">
                    <a:lumMod val="10000"/>
                  </a:schemeClr>
                </a:solidFill>
              </a:rPr>
              <a:t> P2</a:t>
            </a:r>
            <a:endParaRPr lang="en-US" sz="1400" b="1" dirty="0">
              <a:solidFill>
                <a:schemeClr val="accent3">
                  <a:lumMod val="10000"/>
                </a:schemeClr>
              </a:solidFill>
            </a:endParaRPr>
          </a:p>
        </p:txBody>
      </p:sp>
      <p:sp>
        <p:nvSpPr>
          <p:cNvPr id="22" name="TextBox 21"/>
          <p:cNvSpPr txBox="1"/>
          <p:nvPr/>
        </p:nvSpPr>
        <p:spPr>
          <a:xfrm>
            <a:off x="3403584" y="3794130"/>
            <a:ext cx="1204929" cy="461665"/>
          </a:xfrm>
          <a:prstGeom prst="rect">
            <a:avLst/>
          </a:prstGeom>
          <a:noFill/>
        </p:spPr>
        <p:txBody>
          <a:bodyPr wrap="square" rtlCol="0">
            <a:spAutoFit/>
          </a:bodyPr>
          <a:lstStyle/>
          <a:p>
            <a:pPr algn="ctr"/>
            <a:r>
              <a:rPr lang="en-US" sz="2400" b="1" dirty="0" smtClean="0">
                <a:solidFill>
                  <a:srgbClr val="C00000"/>
                </a:solidFill>
              </a:rPr>
              <a:t>2</a:t>
            </a:r>
            <a:r>
              <a:rPr lang="en-US" sz="2400" b="1" baseline="30000" dirty="0" smtClean="0">
                <a:solidFill>
                  <a:srgbClr val="C00000"/>
                </a:solidFill>
              </a:rPr>
              <a:t>nd</a:t>
            </a:r>
            <a:r>
              <a:rPr lang="en-US" sz="2400" b="1" dirty="0" smtClean="0">
                <a:solidFill>
                  <a:srgbClr val="C00000"/>
                </a:solidFill>
              </a:rPr>
              <a:t> P 1</a:t>
            </a:r>
            <a:endParaRPr lang="en-US" b="1" dirty="0">
              <a:solidFill>
                <a:srgbClr val="C00000"/>
              </a:solidFill>
            </a:endParaRPr>
          </a:p>
        </p:txBody>
      </p:sp>
      <p:sp>
        <p:nvSpPr>
          <p:cNvPr id="20" name="TextBox 19"/>
          <p:cNvSpPr txBox="1"/>
          <p:nvPr/>
        </p:nvSpPr>
        <p:spPr>
          <a:xfrm>
            <a:off x="1322343" y="3282948"/>
            <a:ext cx="693747" cy="461665"/>
          </a:xfrm>
          <a:prstGeom prst="rect">
            <a:avLst/>
          </a:prstGeom>
          <a:noFill/>
        </p:spPr>
        <p:txBody>
          <a:bodyPr wrap="square" rtlCol="0">
            <a:spAutoFit/>
          </a:bodyPr>
          <a:lstStyle/>
          <a:p>
            <a:pPr algn="ctr"/>
            <a:r>
              <a:rPr lang="en-US" sz="2400" b="1" dirty="0" smtClean="0">
                <a:solidFill>
                  <a:schemeClr val="bg2">
                    <a:lumMod val="10000"/>
                  </a:schemeClr>
                </a:solidFill>
              </a:rPr>
              <a:t>¾</a:t>
            </a:r>
            <a:r>
              <a:rPr lang="en-US" sz="2400" b="1" dirty="0" smtClean="0">
                <a:solidFill>
                  <a:srgbClr val="C00000"/>
                </a:solidFill>
              </a:rPr>
              <a:t> </a:t>
            </a:r>
            <a:endParaRPr lang="en-US" b="1" dirty="0">
              <a:solidFill>
                <a:srgbClr val="C00000"/>
              </a:solidFill>
            </a:endParaRPr>
          </a:p>
        </p:txBody>
      </p:sp>
      <p:sp>
        <p:nvSpPr>
          <p:cNvPr id="23" name="TextBox 22"/>
          <p:cNvSpPr txBox="1"/>
          <p:nvPr/>
        </p:nvSpPr>
        <p:spPr>
          <a:xfrm>
            <a:off x="4827591" y="3282948"/>
            <a:ext cx="693747" cy="461665"/>
          </a:xfrm>
          <a:prstGeom prst="rect">
            <a:avLst/>
          </a:prstGeom>
          <a:noFill/>
        </p:spPr>
        <p:txBody>
          <a:bodyPr wrap="square" rtlCol="0">
            <a:spAutoFit/>
          </a:bodyPr>
          <a:lstStyle/>
          <a:p>
            <a:pPr algn="ctr"/>
            <a:r>
              <a:rPr lang="en-US" sz="2400" b="1" dirty="0" smtClean="0">
                <a:solidFill>
                  <a:schemeClr val="bg2">
                    <a:lumMod val="10000"/>
                  </a:schemeClr>
                </a:solidFill>
              </a:rPr>
              <a:t>¼</a:t>
            </a:r>
            <a:r>
              <a:rPr lang="en-US" sz="2400" b="1" dirty="0" smtClean="0">
                <a:solidFill>
                  <a:srgbClr val="C00000"/>
                </a:solidFill>
              </a:rPr>
              <a:t>  </a:t>
            </a:r>
            <a:endParaRPr lang="en-US" b="1" dirty="0">
              <a:solidFill>
                <a:srgbClr val="C00000"/>
              </a:solidFill>
            </a:endParaRPr>
          </a:p>
        </p:txBody>
      </p:sp>
      <p:sp>
        <p:nvSpPr>
          <p:cNvPr id="24" name="TextBox 23"/>
          <p:cNvSpPr txBox="1"/>
          <p:nvPr/>
        </p:nvSpPr>
        <p:spPr>
          <a:xfrm>
            <a:off x="4645026" y="3757617"/>
            <a:ext cx="693747" cy="461665"/>
          </a:xfrm>
          <a:prstGeom prst="rect">
            <a:avLst/>
          </a:prstGeom>
          <a:noFill/>
        </p:spPr>
        <p:txBody>
          <a:bodyPr wrap="square" rtlCol="0">
            <a:spAutoFit/>
          </a:bodyPr>
          <a:lstStyle/>
          <a:p>
            <a:pPr algn="ctr"/>
            <a:r>
              <a:rPr lang="en-US" sz="2400" b="1" dirty="0" smtClean="0">
                <a:solidFill>
                  <a:srgbClr val="C00000"/>
                </a:solidFill>
              </a:rPr>
              <a:t>¾ </a:t>
            </a:r>
            <a:endParaRPr lang="en-US" b="1" dirty="0">
              <a:solidFill>
                <a:srgbClr val="C00000"/>
              </a:solidFill>
            </a:endParaRPr>
          </a:p>
        </p:txBody>
      </p:sp>
      <p:sp>
        <p:nvSpPr>
          <p:cNvPr id="25" name="TextBox 24"/>
          <p:cNvSpPr txBox="1"/>
          <p:nvPr/>
        </p:nvSpPr>
        <p:spPr>
          <a:xfrm>
            <a:off x="7383501" y="3794130"/>
            <a:ext cx="693747" cy="461665"/>
          </a:xfrm>
          <a:prstGeom prst="rect">
            <a:avLst/>
          </a:prstGeom>
          <a:noFill/>
        </p:spPr>
        <p:txBody>
          <a:bodyPr wrap="square" rtlCol="0">
            <a:spAutoFit/>
          </a:bodyPr>
          <a:lstStyle/>
          <a:p>
            <a:pPr algn="ctr"/>
            <a:r>
              <a:rPr lang="en-US" sz="2400" b="1" dirty="0" smtClean="0">
                <a:solidFill>
                  <a:srgbClr val="C00000"/>
                </a:solidFill>
              </a:rPr>
              <a:t>¼  </a:t>
            </a:r>
            <a:endParaRPr lang="en-US" b="1" dirty="0">
              <a:solidFill>
                <a:srgbClr val="C00000"/>
              </a:solidFill>
            </a:endParaRPr>
          </a:p>
        </p:txBody>
      </p:sp>
    </p:spTree>
  </p:cSld>
  <p:clrMapOvr>
    <a:masterClrMapping/>
  </p:clrMapOvr>
  <p:transition>
    <p:wipe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Example 2: Infection</a:t>
            </a:r>
            <a:endParaRPr lang="en-US" sz="3600"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27" name="TextBox 26"/>
          <p:cNvSpPr txBox="1"/>
          <p:nvPr/>
        </p:nvSpPr>
        <p:spPr>
          <a:xfrm>
            <a:off x="6032520" y="3282948"/>
            <a:ext cx="2884527" cy="461665"/>
          </a:xfrm>
          <a:prstGeom prst="rect">
            <a:avLst/>
          </a:prstGeom>
          <a:noFill/>
        </p:spPr>
        <p:txBody>
          <a:bodyPr wrap="square" rtlCol="0">
            <a:spAutoFit/>
          </a:bodyPr>
          <a:lstStyle/>
          <a:p>
            <a:pPr algn="ctr"/>
            <a:r>
              <a:rPr lang="en-US" sz="2400" b="1" dirty="0" smtClean="0">
                <a:solidFill>
                  <a:schemeClr val="accent3">
                    <a:lumMod val="10000"/>
                  </a:schemeClr>
                </a:solidFill>
              </a:rPr>
              <a:t>2</a:t>
            </a:r>
            <a:r>
              <a:rPr lang="en-US" sz="2400" b="1" baseline="30000" dirty="0" smtClean="0">
                <a:solidFill>
                  <a:schemeClr val="accent3">
                    <a:lumMod val="10000"/>
                  </a:schemeClr>
                </a:solidFill>
              </a:rPr>
              <a:t>nd</a:t>
            </a:r>
            <a:r>
              <a:rPr lang="en-US" sz="2400" b="1" dirty="0" smtClean="0">
                <a:solidFill>
                  <a:schemeClr val="accent3">
                    <a:lumMod val="10000"/>
                  </a:schemeClr>
                </a:solidFill>
              </a:rPr>
              <a:t> P2</a:t>
            </a:r>
            <a:endParaRPr lang="en-US" sz="1400" b="1" dirty="0">
              <a:solidFill>
                <a:schemeClr val="accent3">
                  <a:lumMod val="10000"/>
                </a:schemeClr>
              </a:solidFill>
            </a:endParaRPr>
          </a:p>
        </p:txBody>
      </p:sp>
      <p:sp>
        <p:nvSpPr>
          <p:cNvPr id="19" name="TextBox 18"/>
          <p:cNvSpPr txBox="1"/>
          <p:nvPr/>
        </p:nvSpPr>
        <p:spPr>
          <a:xfrm>
            <a:off x="226953" y="3830643"/>
            <a:ext cx="1277955" cy="461665"/>
          </a:xfrm>
          <a:prstGeom prst="rect">
            <a:avLst/>
          </a:prstGeom>
          <a:noFill/>
        </p:spPr>
        <p:txBody>
          <a:bodyPr wrap="square" rtlCol="0">
            <a:spAutoFit/>
          </a:bodyPr>
          <a:lstStyle/>
          <a:p>
            <a:pPr algn="ctr"/>
            <a:r>
              <a:rPr lang="en-US" sz="2400" b="1" dirty="0" smtClean="0">
                <a:solidFill>
                  <a:srgbClr val="C00000"/>
                </a:solidFill>
              </a:rPr>
              <a:t>1</a:t>
            </a:r>
            <a:r>
              <a:rPr lang="en-US" sz="2400" b="1" baseline="30000" dirty="0" smtClean="0">
                <a:solidFill>
                  <a:srgbClr val="C00000"/>
                </a:solidFill>
              </a:rPr>
              <a:t>st</a:t>
            </a:r>
            <a:r>
              <a:rPr lang="en-US" sz="2400" b="1" dirty="0" smtClean="0">
                <a:solidFill>
                  <a:srgbClr val="C00000"/>
                </a:solidFill>
              </a:rPr>
              <a:t> P 1</a:t>
            </a:r>
            <a:endParaRPr lang="en-US" b="1" dirty="0">
              <a:solidFill>
                <a:srgbClr val="C00000"/>
              </a:solidFill>
            </a:endParaRPr>
          </a:p>
        </p:txBody>
      </p:sp>
      <p:graphicFrame>
        <p:nvGraphicFramePr>
          <p:cNvPr id="26" name="Content Placeholder 6"/>
          <p:cNvGraphicFramePr>
            <a:graphicFrameLocks/>
          </p:cNvGraphicFramePr>
          <p:nvPr/>
        </p:nvGraphicFramePr>
        <p:xfrm>
          <a:off x="3476610" y="4232286"/>
          <a:ext cx="2482884" cy="2154267"/>
        </p:xfrm>
        <a:graphic>
          <a:graphicData uri="http://schemas.openxmlformats.org/drawingml/2006/table">
            <a:tbl>
              <a:tblPr firstRow="1" bandRow="1">
                <a:tableStyleId>{5C22544A-7EE6-4342-B048-85BDC9FD1C3A}</a:tableStyleId>
              </a:tblPr>
              <a:tblGrid>
                <a:gridCol w="578559"/>
                <a:gridCol w="991499"/>
                <a:gridCol w="912826"/>
              </a:tblGrid>
              <a:tr h="758030">
                <a:tc>
                  <a:txBody>
                    <a:bodyPr/>
                    <a:lstStyle/>
                    <a:p>
                      <a:pPr algn="ctr"/>
                      <a:r>
                        <a:rPr lang="en-US" sz="2400" b="0" dirty="0" smtClean="0"/>
                        <a:t>2</a:t>
                      </a:r>
                      <a:endParaRPr lang="en-US" sz="2400" b="0" dirty="0"/>
                    </a:p>
                  </a:txBody>
                  <a:tcPr anchor="ctr">
                    <a:solidFill>
                      <a:schemeClr val="bg1"/>
                    </a:solidFill>
                  </a:tcPr>
                </a:tc>
                <a:tc>
                  <a:txBody>
                    <a:bodyPr/>
                    <a:lstStyle/>
                    <a:p>
                      <a:pPr algn="ctr"/>
                      <a:r>
                        <a:rPr lang="en-US" sz="2400" b="0" dirty="0" smtClean="0"/>
                        <a:t>L</a:t>
                      </a:r>
                      <a:endParaRPr lang="en-US" sz="2400" b="0" dirty="0"/>
                    </a:p>
                  </a:txBody>
                  <a:tcPr anchor="ctr"/>
                </a:tc>
                <a:tc>
                  <a:txBody>
                    <a:bodyPr/>
                    <a:lstStyle/>
                    <a:p>
                      <a:pPr algn="ctr"/>
                      <a:r>
                        <a:rPr lang="en-US" sz="2400" b="0" dirty="0" smtClean="0"/>
                        <a:t>R</a:t>
                      </a:r>
                      <a:endParaRPr lang="en-US" sz="2400" b="0" dirty="0"/>
                    </a:p>
                  </a:txBody>
                  <a:tcPr anchor="ctr"/>
                </a:tc>
              </a:tr>
              <a:tr h="63820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L</a:t>
                      </a:r>
                    </a:p>
                  </a:txBody>
                  <a:tcPr anchor="ctr">
                    <a:solidFill>
                      <a:schemeClr val="bg2">
                        <a:lumMod val="50000"/>
                      </a:schemeClr>
                    </a:solidFill>
                  </a:tcPr>
                </a:tc>
                <a:tc>
                  <a:txBody>
                    <a:bodyPr/>
                    <a:lstStyle/>
                    <a:p>
                      <a:pPr algn="ctr"/>
                      <a:r>
                        <a:rPr lang="en-US" sz="2400" b="1" dirty="0" smtClean="0">
                          <a:solidFill>
                            <a:srgbClr val="C00000"/>
                          </a:solidFill>
                        </a:rPr>
                        <a:t>2</a:t>
                      </a:r>
                      <a:r>
                        <a:rPr lang="en-US" sz="2400" b="0" dirty="0" smtClean="0">
                          <a:solidFill>
                            <a:schemeClr val="bg2">
                              <a:lumMod val="10000"/>
                            </a:schemeClr>
                          </a:solidFill>
                        </a:rPr>
                        <a:t>, </a:t>
                      </a:r>
                      <a:r>
                        <a:rPr lang="en-US" sz="2400" b="1" dirty="0" smtClean="0">
                          <a:solidFill>
                            <a:schemeClr val="accent3">
                              <a:lumMod val="10000"/>
                            </a:schemeClr>
                          </a:solidFill>
                        </a:rPr>
                        <a:t>2</a:t>
                      </a:r>
                      <a:r>
                        <a:rPr lang="en-US" sz="2400" b="1" baseline="0" dirty="0" smtClean="0">
                          <a:solidFill>
                            <a:schemeClr val="accent3">
                              <a:lumMod val="10000"/>
                            </a:schemeClr>
                          </a:solidFill>
                        </a:rPr>
                        <a:t> </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0 </a:t>
                      </a:r>
                      <a:endParaRPr lang="en-US" sz="2400" b="1" dirty="0" smtClean="0"/>
                    </a:p>
                  </a:txBody>
                  <a:tcPr anchor="ctr">
                    <a:solidFill>
                      <a:schemeClr val="accent5">
                        <a:lumMod val="20000"/>
                        <a:lumOff val="80000"/>
                      </a:schemeClr>
                    </a:solidFill>
                  </a:tcPr>
                </a:tc>
              </a:tr>
              <a:tr h="758030">
                <a:tc>
                  <a:txBody>
                    <a:bodyPr/>
                    <a:lstStyle/>
                    <a:p>
                      <a:pPr algn="ctr"/>
                      <a:r>
                        <a:rPr lang="en-US" sz="2400" b="0" dirty="0" smtClean="0">
                          <a:solidFill>
                            <a:schemeClr val="tx1"/>
                          </a:solidFill>
                        </a:rPr>
                        <a:t>R</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accent3">
                              <a:lumMod val="10000"/>
                            </a:schemeClr>
                          </a:solidFill>
                        </a:rPr>
                        <a:t>0</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1</a:t>
                      </a:r>
                      <a:endParaRPr lang="en-US" sz="2400" b="1" dirty="0" smtClean="0"/>
                    </a:p>
                  </a:txBody>
                  <a:tcPr anchor="ctr">
                    <a:solidFill>
                      <a:schemeClr val="accent5">
                        <a:lumMod val="20000"/>
                        <a:lumOff val="80000"/>
                      </a:schemeClr>
                    </a:solidFill>
                  </a:tcPr>
                </a:tc>
              </a:tr>
            </a:tbl>
          </a:graphicData>
        </a:graphic>
      </p:graphicFrame>
      <p:sp>
        <p:nvSpPr>
          <p:cNvPr id="9" name="TextBox 8"/>
          <p:cNvSpPr txBox="1"/>
          <p:nvPr/>
        </p:nvSpPr>
        <p:spPr>
          <a:xfrm>
            <a:off x="0" y="1311246"/>
            <a:ext cx="9144000" cy="1938992"/>
          </a:xfrm>
          <a:prstGeom prst="rect">
            <a:avLst/>
          </a:prstGeom>
          <a:noFill/>
        </p:spPr>
        <p:txBody>
          <a:bodyPr wrap="square" rtlCol="0">
            <a:spAutoFit/>
          </a:bodyPr>
          <a:lstStyle/>
          <a:p>
            <a:r>
              <a:rPr lang="en-US" sz="2400" dirty="0" smtClean="0"/>
              <a:t>The shortcoming in the players’ information in state 3 is that P1 does not know that P2 knows her preferences: P1 knows only that the state is either 2 or 3, and in state 2 P2 does not know whether the state is 1 or 2, and hence does not know P1’s preferences (because player 1’s preferences in these two states differ).</a:t>
            </a:r>
          </a:p>
        </p:txBody>
      </p:sp>
      <p:sp>
        <p:nvSpPr>
          <p:cNvPr id="12" name="Rectangle 11"/>
          <p:cNvSpPr/>
          <p:nvPr/>
        </p:nvSpPr>
        <p:spPr>
          <a:xfrm>
            <a:off x="6105546" y="3282949"/>
            <a:ext cx="2848014" cy="3575052"/>
          </a:xfrm>
          <a:prstGeom prst="rect">
            <a:avLst/>
          </a:prstGeom>
          <a:noFill/>
          <a:ln w="41275">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190440" y="3794130"/>
            <a:ext cx="3103605" cy="2848014"/>
          </a:xfrm>
          <a:prstGeom prst="rect">
            <a:avLst/>
          </a:prstGeom>
          <a:noFill/>
          <a:ln w="412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5" name="Content Placeholder 6"/>
          <p:cNvGraphicFramePr>
            <a:graphicFrameLocks/>
          </p:cNvGraphicFramePr>
          <p:nvPr/>
        </p:nvGraphicFramePr>
        <p:xfrm>
          <a:off x="6142059" y="4232286"/>
          <a:ext cx="2482884" cy="2154267"/>
        </p:xfrm>
        <a:graphic>
          <a:graphicData uri="http://schemas.openxmlformats.org/drawingml/2006/table">
            <a:tbl>
              <a:tblPr firstRow="1" bandRow="1">
                <a:tableStyleId>{5C22544A-7EE6-4342-B048-85BDC9FD1C3A}</a:tableStyleId>
              </a:tblPr>
              <a:tblGrid>
                <a:gridCol w="578559"/>
                <a:gridCol w="991499"/>
                <a:gridCol w="912826"/>
              </a:tblGrid>
              <a:tr h="758030">
                <a:tc>
                  <a:txBody>
                    <a:bodyPr/>
                    <a:lstStyle/>
                    <a:p>
                      <a:pPr algn="ctr"/>
                      <a:r>
                        <a:rPr lang="en-US" sz="2400" b="0" dirty="0" smtClean="0"/>
                        <a:t>3</a:t>
                      </a:r>
                      <a:endParaRPr lang="en-US" sz="2400" b="0" dirty="0"/>
                    </a:p>
                  </a:txBody>
                  <a:tcPr anchor="ctr">
                    <a:solidFill>
                      <a:schemeClr val="bg1"/>
                    </a:solidFill>
                  </a:tcPr>
                </a:tc>
                <a:tc>
                  <a:txBody>
                    <a:bodyPr/>
                    <a:lstStyle/>
                    <a:p>
                      <a:pPr algn="ctr"/>
                      <a:r>
                        <a:rPr lang="en-US" sz="2400" b="0" dirty="0" smtClean="0"/>
                        <a:t>L</a:t>
                      </a:r>
                      <a:endParaRPr lang="en-US" sz="2400" b="0" dirty="0"/>
                    </a:p>
                  </a:txBody>
                  <a:tcPr anchor="ctr"/>
                </a:tc>
                <a:tc>
                  <a:txBody>
                    <a:bodyPr/>
                    <a:lstStyle/>
                    <a:p>
                      <a:pPr algn="ctr"/>
                      <a:r>
                        <a:rPr lang="en-US" sz="2400" b="0" dirty="0" smtClean="0"/>
                        <a:t>R</a:t>
                      </a:r>
                      <a:endParaRPr lang="en-US" sz="2400" b="0" dirty="0"/>
                    </a:p>
                  </a:txBody>
                  <a:tcPr anchor="ctr"/>
                </a:tc>
              </a:tr>
              <a:tr h="63820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L</a:t>
                      </a:r>
                    </a:p>
                  </a:txBody>
                  <a:tcPr anchor="ctr">
                    <a:solidFill>
                      <a:schemeClr val="bg2">
                        <a:lumMod val="50000"/>
                      </a:schemeClr>
                    </a:solidFill>
                  </a:tcPr>
                </a:tc>
                <a:tc>
                  <a:txBody>
                    <a:bodyPr/>
                    <a:lstStyle/>
                    <a:p>
                      <a:pPr algn="ctr"/>
                      <a:r>
                        <a:rPr lang="en-US" sz="2400" b="1" dirty="0" smtClean="0">
                          <a:solidFill>
                            <a:srgbClr val="C00000"/>
                          </a:solidFill>
                        </a:rPr>
                        <a:t>2</a:t>
                      </a:r>
                      <a:r>
                        <a:rPr lang="en-US" sz="2400" b="0" dirty="0" smtClean="0">
                          <a:solidFill>
                            <a:schemeClr val="bg2">
                              <a:lumMod val="10000"/>
                            </a:schemeClr>
                          </a:solidFill>
                        </a:rPr>
                        <a:t>, </a:t>
                      </a:r>
                      <a:r>
                        <a:rPr lang="en-US" sz="2400" b="1" dirty="0" smtClean="0">
                          <a:solidFill>
                            <a:schemeClr val="accent3">
                              <a:lumMod val="10000"/>
                            </a:schemeClr>
                          </a:solidFill>
                        </a:rPr>
                        <a:t>2</a:t>
                      </a:r>
                      <a:r>
                        <a:rPr lang="en-US" sz="2400" b="1" baseline="0" dirty="0" smtClean="0">
                          <a:solidFill>
                            <a:schemeClr val="accent3">
                              <a:lumMod val="10000"/>
                            </a:schemeClr>
                          </a:solidFill>
                        </a:rPr>
                        <a:t> </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0 </a:t>
                      </a:r>
                      <a:endParaRPr lang="en-US" sz="2400" b="1" dirty="0" smtClean="0"/>
                    </a:p>
                  </a:txBody>
                  <a:tcPr anchor="ctr">
                    <a:solidFill>
                      <a:schemeClr val="accent5">
                        <a:lumMod val="20000"/>
                        <a:lumOff val="80000"/>
                      </a:schemeClr>
                    </a:solidFill>
                  </a:tcPr>
                </a:tc>
              </a:tr>
              <a:tr h="758030">
                <a:tc>
                  <a:txBody>
                    <a:bodyPr/>
                    <a:lstStyle/>
                    <a:p>
                      <a:pPr algn="ctr"/>
                      <a:r>
                        <a:rPr lang="en-US" sz="2400" b="0" dirty="0" smtClean="0">
                          <a:solidFill>
                            <a:schemeClr val="tx1"/>
                          </a:solidFill>
                        </a:rPr>
                        <a:t>R</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accent3">
                              <a:lumMod val="10000"/>
                            </a:schemeClr>
                          </a:solidFill>
                        </a:rPr>
                        <a:t>0</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1</a:t>
                      </a:r>
                      <a:endParaRPr lang="en-US" sz="2400" b="1" dirty="0" smtClean="0"/>
                    </a:p>
                  </a:txBody>
                  <a:tcPr anchor="ctr">
                    <a:solidFill>
                      <a:schemeClr val="accent5">
                        <a:lumMod val="20000"/>
                        <a:lumOff val="80000"/>
                      </a:schemeClr>
                    </a:solidFill>
                  </a:tcPr>
                </a:tc>
              </a:tr>
            </a:tbl>
          </a:graphicData>
        </a:graphic>
      </p:graphicFrame>
      <p:graphicFrame>
        <p:nvGraphicFramePr>
          <p:cNvPr id="16" name="Content Placeholder 6"/>
          <p:cNvGraphicFramePr>
            <a:graphicFrameLocks/>
          </p:cNvGraphicFramePr>
          <p:nvPr/>
        </p:nvGraphicFramePr>
        <p:xfrm>
          <a:off x="701622" y="4232286"/>
          <a:ext cx="2482884" cy="2154267"/>
        </p:xfrm>
        <a:graphic>
          <a:graphicData uri="http://schemas.openxmlformats.org/drawingml/2006/table">
            <a:tbl>
              <a:tblPr firstRow="1" bandRow="1">
                <a:tableStyleId>{5C22544A-7EE6-4342-B048-85BDC9FD1C3A}</a:tableStyleId>
              </a:tblPr>
              <a:tblGrid>
                <a:gridCol w="578559"/>
                <a:gridCol w="991499"/>
                <a:gridCol w="912826"/>
              </a:tblGrid>
              <a:tr h="758030">
                <a:tc>
                  <a:txBody>
                    <a:bodyPr/>
                    <a:lstStyle/>
                    <a:p>
                      <a:pPr algn="ctr"/>
                      <a:r>
                        <a:rPr lang="en-US" sz="2400" b="0" dirty="0" smtClean="0"/>
                        <a:t>1</a:t>
                      </a:r>
                      <a:endParaRPr lang="en-US" sz="2400" b="0" dirty="0"/>
                    </a:p>
                  </a:txBody>
                  <a:tcPr anchor="ctr">
                    <a:solidFill>
                      <a:schemeClr val="bg1"/>
                    </a:solidFill>
                  </a:tcPr>
                </a:tc>
                <a:tc>
                  <a:txBody>
                    <a:bodyPr/>
                    <a:lstStyle/>
                    <a:p>
                      <a:pPr algn="ctr"/>
                      <a:r>
                        <a:rPr lang="en-US" sz="2400" b="0" dirty="0" smtClean="0"/>
                        <a:t>L</a:t>
                      </a:r>
                      <a:endParaRPr lang="en-US" sz="2400" b="0" dirty="0"/>
                    </a:p>
                  </a:txBody>
                  <a:tcPr anchor="ctr"/>
                </a:tc>
                <a:tc>
                  <a:txBody>
                    <a:bodyPr/>
                    <a:lstStyle/>
                    <a:p>
                      <a:pPr algn="ctr"/>
                      <a:r>
                        <a:rPr lang="en-US" sz="2400" b="0" dirty="0" smtClean="0"/>
                        <a:t>R</a:t>
                      </a:r>
                      <a:endParaRPr lang="en-US" sz="2400" b="0" dirty="0"/>
                    </a:p>
                  </a:txBody>
                  <a:tcPr anchor="ctr"/>
                </a:tc>
              </a:tr>
              <a:tr h="63820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L</a:t>
                      </a:r>
                    </a:p>
                  </a:txBody>
                  <a:tcPr anchor="ctr">
                    <a:solidFill>
                      <a:schemeClr val="bg2">
                        <a:lumMod val="50000"/>
                      </a:schemeClr>
                    </a:solidFill>
                  </a:tcPr>
                </a:tc>
                <a:tc>
                  <a:txBody>
                    <a:bodyPr/>
                    <a:lstStyle/>
                    <a:p>
                      <a:pPr algn="ctr"/>
                      <a:r>
                        <a:rPr lang="en-US" sz="2400" b="1" dirty="0" smtClean="0">
                          <a:solidFill>
                            <a:srgbClr val="C00000"/>
                          </a:solidFill>
                        </a:rPr>
                        <a:t>2</a:t>
                      </a:r>
                      <a:r>
                        <a:rPr lang="en-US" sz="2400" b="0" dirty="0" smtClean="0">
                          <a:solidFill>
                            <a:schemeClr val="bg2">
                              <a:lumMod val="10000"/>
                            </a:schemeClr>
                          </a:solidFill>
                        </a:rPr>
                        <a:t>, </a:t>
                      </a:r>
                      <a:r>
                        <a:rPr lang="en-US" sz="2400" b="1" dirty="0" smtClean="0">
                          <a:solidFill>
                            <a:schemeClr val="accent3">
                              <a:lumMod val="10000"/>
                            </a:schemeClr>
                          </a:solidFill>
                        </a:rPr>
                        <a:t>2</a:t>
                      </a:r>
                      <a:r>
                        <a:rPr lang="en-US" sz="2400" b="1" baseline="0" dirty="0" smtClean="0">
                          <a:solidFill>
                            <a:schemeClr val="accent3">
                              <a:lumMod val="10000"/>
                            </a:schemeClr>
                          </a:solidFill>
                        </a:rPr>
                        <a:t> </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0 </a:t>
                      </a:r>
                      <a:endParaRPr lang="en-US" sz="2400" b="1" dirty="0" smtClean="0"/>
                    </a:p>
                  </a:txBody>
                  <a:tcPr anchor="ctr">
                    <a:solidFill>
                      <a:schemeClr val="accent5">
                        <a:lumMod val="20000"/>
                        <a:lumOff val="80000"/>
                      </a:schemeClr>
                    </a:solidFill>
                  </a:tcPr>
                </a:tc>
              </a:tr>
              <a:tr h="758030">
                <a:tc>
                  <a:txBody>
                    <a:bodyPr/>
                    <a:lstStyle/>
                    <a:p>
                      <a:pPr algn="ctr"/>
                      <a:r>
                        <a:rPr lang="en-US" sz="2400" b="0" dirty="0" smtClean="0">
                          <a:solidFill>
                            <a:schemeClr val="tx1"/>
                          </a:solidFill>
                        </a:rPr>
                        <a:t>R</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3</a:t>
                      </a:r>
                      <a:r>
                        <a:rPr lang="en-US" sz="2400" b="0" dirty="0" smtClean="0">
                          <a:solidFill>
                            <a:schemeClr val="bg2">
                              <a:lumMod val="10000"/>
                            </a:schemeClr>
                          </a:solidFill>
                        </a:rPr>
                        <a:t>, </a:t>
                      </a:r>
                      <a:r>
                        <a:rPr lang="en-US" sz="2400" b="1" dirty="0" smtClean="0">
                          <a:solidFill>
                            <a:schemeClr val="accent3">
                              <a:lumMod val="10000"/>
                            </a:schemeClr>
                          </a:solidFill>
                        </a:rPr>
                        <a:t>0</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1</a:t>
                      </a:r>
                      <a:endParaRPr lang="en-US" sz="2400" b="1" dirty="0" smtClean="0"/>
                    </a:p>
                  </a:txBody>
                  <a:tcPr anchor="ctr">
                    <a:solidFill>
                      <a:schemeClr val="accent5">
                        <a:lumMod val="20000"/>
                        <a:lumOff val="80000"/>
                      </a:schemeClr>
                    </a:solidFill>
                  </a:tcPr>
                </a:tc>
              </a:tr>
            </a:tbl>
          </a:graphicData>
        </a:graphic>
      </p:graphicFrame>
      <p:sp>
        <p:nvSpPr>
          <p:cNvPr id="17" name="Rectangle 16"/>
          <p:cNvSpPr/>
          <p:nvPr/>
        </p:nvSpPr>
        <p:spPr>
          <a:xfrm>
            <a:off x="3367071" y="3794130"/>
            <a:ext cx="5476950" cy="2848014"/>
          </a:xfrm>
          <a:prstGeom prst="rect">
            <a:avLst/>
          </a:prstGeom>
          <a:noFill/>
          <a:ln w="412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0" y="3282948"/>
            <a:ext cx="6032520" cy="3575052"/>
          </a:xfrm>
          <a:prstGeom prst="rect">
            <a:avLst/>
          </a:prstGeom>
          <a:noFill/>
          <a:ln w="41275">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1943064" y="3282948"/>
            <a:ext cx="2884527" cy="461665"/>
          </a:xfrm>
          <a:prstGeom prst="rect">
            <a:avLst/>
          </a:prstGeom>
          <a:noFill/>
        </p:spPr>
        <p:txBody>
          <a:bodyPr wrap="square" rtlCol="0">
            <a:spAutoFit/>
          </a:bodyPr>
          <a:lstStyle/>
          <a:p>
            <a:pPr algn="ctr"/>
            <a:r>
              <a:rPr lang="en-US" sz="2400" b="1" dirty="0" smtClean="0">
                <a:solidFill>
                  <a:schemeClr val="accent3">
                    <a:lumMod val="10000"/>
                  </a:schemeClr>
                </a:solidFill>
              </a:rPr>
              <a:t>1</a:t>
            </a:r>
            <a:r>
              <a:rPr lang="en-US" sz="2400" b="1" baseline="30000" dirty="0" smtClean="0">
                <a:solidFill>
                  <a:schemeClr val="accent3">
                    <a:lumMod val="10000"/>
                  </a:schemeClr>
                </a:solidFill>
              </a:rPr>
              <a:t>st</a:t>
            </a:r>
            <a:r>
              <a:rPr lang="en-US" sz="2400" b="1" dirty="0" smtClean="0">
                <a:solidFill>
                  <a:schemeClr val="accent3">
                    <a:lumMod val="10000"/>
                  </a:schemeClr>
                </a:solidFill>
              </a:rPr>
              <a:t> P2</a:t>
            </a:r>
            <a:endParaRPr lang="en-US" sz="1400" b="1" dirty="0">
              <a:solidFill>
                <a:schemeClr val="accent3">
                  <a:lumMod val="10000"/>
                </a:schemeClr>
              </a:solidFill>
            </a:endParaRPr>
          </a:p>
        </p:txBody>
      </p:sp>
      <p:sp>
        <p:nvSpPr>
          <p:cNvPr id="22" name="TextBox 21"/>
          <p:cNvSpPr txBox="1"/>
          <p:nvPr/>
        </p:nvSpPr>
        <p:spPr>
          <a:xfrm>
            <a:off x="3403584" y="3794130"/>
            <a:ext cx="1204929" cy="461665"/>
          </a:xfrm>
          <a:prstGeom prst="rect">
            <a:avLst/>
          </a:prstGeom>
          <a:noFill/>
        </p:spPr>
        <p:txBody>
          <a:bodyPr wrap="square" rtlCol="0">
            <a:spAutoFit/>
          </a:bodyPr>
          <a:lstStyle/>
          <a:p>
            <a:pPr algn="ctr"/>
            <a:r>
              <a:rPr lang="en-US" sz="2400" b="1" dirty="0" smtClean="0">
                <a:solidFill>
                  <a:srgbClr val="C00000"/>
                </a:solidFill>
              </a:rPr>
              <a:t>2</a:t>
            </a:r>
            <a:r>
              <a:rPr lang="en-US" sz="2400" b="1" baseline="30000" dirty="0" smtClean="0">
                <a:solidFill>
                  <a:srgbClr val="C00000"/>
                </a:solidFill>
              </a:rPr>
              <a:t>nd</a:t>
            </a:r>
            <a:r>
              <a:rPr lang="en-US" sz="2400" b="1" dirty="0" smtClean="0">
                <a:solidFill>
                  <a:srgbClr val="C00000"/>
                </a:solidFill>
              </a:rPr>
              <a:t> P 1</a:t>
            </a:r>
            <a:endParaRPr lang="en-US" b="1" dirty="0">
              <a:solidFill>
                <a:srgbClr val="C00000"/>
              </a:solidFill>
            </a:endParaRPr>
          </a:p>
        </p:txBody>
      </p:sp>
      <p:sp>
        <p:nvSpPr>
          <p:cNvPr id="20" name="TextBox 19"/>
          <p:cNvSpPr txBox="1"/>
          <p:nvPr/>
        </p:nvSpPr>
        <p:spPr>
          <a:xfrm>
            <a:off x="1322343" y="3282948"/>
            <a:ext cx="693747" cy="461665"/>
          </a:xfrm>
          <a:prstGeom prst="rect">
            <a:avLst/>
          </a:prstGeom>
          <a:noFill/>
        </p:spPr>
        <p:txBody>
          <a:bodyPr wrap="square" rtlCol="0">
            <a:spAutoFit/>
          </a:bodyPr>
          <a:lstStyle/>
          <a:p>
            <a:pPr algn="ctr"/>
            <a:r>
              <a:rPr lang="en-US" sz="2400" b="1" dirty="0" smtClean="0">
                <a:solidFill>
                  <a:schemeClr val="bg2">
                    <a:lumMod val="10000"/>
                  </a:schemeClr>
                </a:solidFill>
              </a:rPr>
              <a:t>¾</a:t>
            </a:r>
            <a:r>
              <a:rPr lang="en-US" sz="2400" b="1" dirty="0" smtClean="0">
                <a:solidFill>
                  <a:srgbClr val="C00000"/>
                </a:solidFill>
              </a:rPr>
              <a:t> </a:t>
            </a:r>
            <a:endParaRPr lang="en-US" b="1" dirty="0">
              <a:solidFill>
                <a:srgbClr val="C00000"/>
              </a:solidFill>
            </a:endParaRPr>
          </a:p>
        </p:txBody>
      </p:sp>
      <p:sp>
        <p:nvSpPr>
          <p:cNvPr id="23" name="TextBox 22"/>
          <p:cNvSpPr txBox="1"/>
          <p:nvPr/>
        </p:nvSpPr>
        <p:spPr>
          <a:xfrm>
            <a:off x="4827591" y="3282948"/>
            <a:ext cx="693747" cy="461665"/>
          </a:xfrm>
          <a:prstGeom prst="rect">
            <a:avLst/>
          </a:prstGeom>
          <a:noFill/>
        </p:spPr>
        <p:txBody>
          <a:bodyPr wrap="square" rtlCol="0">
            <a:spAutoFit/>
          </a:bodyPr>
          <a:lstStyle/>
          <a:p>
            <a:pPr algn="ctr"/>
            <a:r>
              <a:rPr lang="en-US" sz="2400" b="1" dirty="0" smtClean="0">
                <a:solidFill>
                  <a:schemeClr val="bg2">
                    <a:lumMod val="10000"/>
                  </a:schemeClr>
                </a:solidFill>
              </a:rPr>
              <a:t>¼</a:t>
            </a:r>
            <a:r>
              <a:rPr lang="en-US" sz="2400" b="1" dirty="0" smtClean="0">
                <a:solidFill>
                  <a:srgbClr val="C00000"/>
                </a:solidFill>
              </a:rPr>
              <a:t>  </a:t>
            </a:r>
            <a:endParaRPr lang="en-US" b="1" dirty="0">
              <a:solidFill>
                <a:srgbClr val="C00000"/>
              </a:solidFill>
            </a:endParaRPr>
          </a:p>
        </p:txBody>
      </p:sp>
      <p:sp>
        <p:nvSpPr>
          <p:cNvPr id="24" name="TextBox 23"/>
          <p:cNvSpPr txBox="1"/>
          <p:nvPr/>
        </p:nvSpPr>
        <p:spPr>
          <a:xfrm>
            <a:off x="4645026" y="3757617"/>
            <a:ext cx="693747" cy="461665"/>
          </a:xfrm>
          <a:prstGeom prst="rect">
            <a:avLst/>
          </a:prstGeom>
          <a:noFill/>
        </p:spPr>
        <p:txBody>
          <a:bodyPr wrap="square" rtlCol="0">
            <a:spAutoFit/>
          </a:bodyPr>
          <a:lstStyle/>
          <a:p>
            <a:pPr algn="ctr"/>
            <a:r>
              <a:rPr lang="en-US" sz="2400" b="1" dirty="0" smtClean="0">
                <a:solidFill>
                  <a:srgbClr val="C00000"/>
                </a:solidFill>
              </a:rPr>
              <a:t>¾ </a:t>
            </a:r>
            <a:endParaRPr lang="en-US" b="1" dirty="0">
              <a:solidFill>
                <a:srgbClr val="C00000"/>
              </a:solidFill>
            </a:endParaRPr>
          </a:p>
        </p:txBody>
      </p:sp>
      <p:sp>
        <p:nvSpPr>
          <p:cNvPr id="25" name="TextBox 24"/>
          <p:cNvSpPr txBox="1"/>
          <p:nvPr/>
        </p:nvSpPr>
        <p:spPr>
          <a:xfrm>
            <a:off x="7383501" y="3794130"/>
            <a:ext cx="693747" cy="461665"/>
          </a:xfrm>
          <a:prstGeom prst="rect">
            <a:avLst/>
          </a:prstGeom>
          <a:noFill/>
        </p:spPr>
        <p:txBody>
          <a:bodyPr wrap="square" rtlCol="0">
            <a:spAutoFit/>
          </a:bodyPr>
          <a:lstStyle/>
          <a:p>
            <a:pPr algn="ctr"/>
            <a:r>
              <a:rPr lang="en-US" sz="2400" b="1" dirty="0" smtClean="0">
                <a:solidFill>
                  <a:srgbClr val="C00000"/>
                </a:solidFill>
              </a:rPr>
              <a:t>¼  </a:t>
            </a:r>
            <a:endParaRPr lang="en-US" b="1" dirty="0">
              <a:solidFill>
                <a:srgbClr val="C00000"/>
              </a:solidFill>
            </a:endParaRPr>
          </a:p>
        </p:txBody>
      </p:sp>
    </p:spTree>
  </p:cSld>
  <p:clrMapOvr>
    <a:masterClrMapping/>
  </p:clrMapOvr>
  <p:transition>
    <p:wipe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Example 2: Infection</a:t>
            </a:r>
            <a:endParaRPr lang="en-US" sz="3600"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27" name="TextBox 26"/>
          <p:cNvSpPr txBox="1"/>
          <p:nvPr/>
        </p:nvSpPr>
        <p:spPr>
          <a:xfrm>
            <a:off x="6032520" y="3282948"/>
            <a:ext cx="2884527" cy="461665"/>
          </a:xfrm>
          <a:prstGeom prst="rect">
            <a:avLst/>
          </a:prstGeom>
          <a:noFill/>
        </p:spPr>
        <p:txBody>
          <a:bodyPr wrap="square" rtlCol="0">
            <a:spAutoFit/>
          </a:bodyPr>
          <a:lstStyle/>
          <a:p>
            <a:pPr algn="ctr"/>
            <a:r>
              <a:rPr lang="en-US" sz="2400" b="1" dirty="0" smtClean="0">
                <a:solidFill>
                  <a:schemeClr val="accent3">
                    <a:lumMod val="10000"/>
                  </a:schemeClr>
                </a:solidFill>
              </a:rPr>
              <a:t>2</a:t>
            </a:r>
            <a:r>
              <a:rPr lang="en-US" sz="2400" b="1" baseline="30000" dirty="0" smtClean="0">
                <a:solidFill>
                  <a:schemeClr val="accent3">
                    <a:lumMod val="10000"/>
                  </a:schemeClr>
                </a:solidFill>
              </a:rPr>
              <a:t>nd</a:t>
            </a:r>
            <a:r>
              <a:rPr lang="en-US" sz="2400" b="1" dirty="0" smtClean="0">
                <a:solidFill>
                  <a:schemeClr val="accent3">
                    <a:lumMod val="10000"/>
                  </a:schemeClr>
                </a:solidFill>
              </a:rPr>
              <a:t> P2</a:t>
            </a:r>
            <a:endParaRPr lang="en-US" sz="1400" b="1" dirty="0">
              <a:solidFill>
                <a:schemeClr val="accent3">
                  <a:lumMod val="10000"/>
                </a:schemeClr>
              </a:solidFill>
            </a:endParaRPr>
          </a:p>
        </p:txBody>
      </p:sp>
      <p:sp>
        <p:nvSpPr>
          <p:cNvPr id="19" name="TextBox 18"/>
          <p:cNvSpPr txBox="1"/>
          <p:nvPr/>
        </p:nvSpPr>
        <p:spPr>
          <a:xfrm>
            <a:off x="226953" y="3830643"/>
            <a:ext cx="1277955" cy="461665"/>
          </a:xfrm>
          <a:prstGeom prst="rect">
            <a:avLst/>
          </a:prstGeom>
          <a:noFill/>
        </p:spPr>
        <p:txBody>
          <a:bodyPr wrap="square" rtlCol="0">
            <a:spAutoFit/>
          </a:bodyPr>
          <a:lstStyle/>
          <a:p>
            <a:pPr algn="ctr"/>
            <a:r>
              <a:rPr lang="en-US" sz="2400" b="1" dirty="0" smtClean="0">
                <a:solidFill>
                  <a:srgbClr val="C00000"/>
                </a:solidFill>
              </a:rPr>
              <a:t>1</a:t>
            </a:r>
            <a:r>
              <a:rPr lang="en-US" sz="2400" b="1" baseline="30000" dirty="0" smtClean="0">
                <a:solidFill>
                  <a:srgbClr val="C00000"/>
                </a:solidFill>
              </a:rPr>
              <a:t>st</a:t>
            </a:r>
            <a:r>
              <a:rPr lang="en-US" sz="2400" b="1" dirty="0" smtClean="0">
                <a:solidFill>
                  <a:srgbClr val="C00000"/>
                </a:solidFill>
              </a:rPr>
              <a:t> P 1</a:t>
            </a:r>
            <a:endParaRPr lang="en-US" b="1" dirty="0">
              <a:solidFill>
                <a:srgbClr val="C00000"/>
              </a:solidFill>
            </a:endParaRPr>
          </a:p>
        </p:txBody>
      </p:sp>
      <p:graphicFrame>
        <p:nvGraphicFramePr>
          <p:cNvPr id="26" name="Content Placeholder 6"/>
          <p:cNvGraphicFramePr>
            <a:graphicFrameLocks/>
          </p:cNvGraphicFramePr>
          <p:nvPr/>
        </p:nvGraphicFramePr>
        <p:xfrm>
          <a:off x="3476610" y="4232286"/>
          <a:ext cx="2482884" cy="2154267"/>
        </p:xfrm>
        <a:graphic>
          <a:graphicData uri="http://schemas.openxmlformats.org/drawingml/2006/table">
            <a:tbl>
              <a:tblPr firstRow="1" bandRow="1">
                <a:tableStyleId>{5C22544A-7EE6-4342-B048-85BDC9FD1C3A}</a:tableStyleId>
              </a:tblPr>
              <a:tblGrid>
                <a:gridCol w="578559"/>
                <a:gridCol w="991499"/>
                <a:gridCol w="912826"/>
              </a:tblGrid>
              <a:tr h="758030">
                <a:tc>
                  <a:txBody>
                    <a:bodyPr/>
                    <a:lstStyle/>
                    <a:p>
                      <a:pPr algn="ctr"/>
                      <a:r>
                        <a:rPr lang="en-US" sz="2400" b="0" dirty="0" smtClean="0"/>
                        <a:t>2</a:t>
                      </a:r>
                      <a:endParaRPr lang="en-US" sz="2400" b="0" dirty="0"/>
                    </a:p>
                  </a:txBody>
                  <a:tcPr anchor="ctr">
                    <a:solidFill>
                      <a:schemeClr val="bg1"/>
                    </a:solidFill>
                  </a:tcPr>
                </a:tc>
                <a:tc>
                  <a:txBody>
                    <a:bodyPr/>
                    <a:lstStyle/>
                    <a:p>
                      <a:pPr algn="ctr"/>
                      <a:r>
                        <a:rPr lang="en-US" sz="2400" b="0" dirty="0" smtClean="0"/>
                        <a:t>L</a:t>
                      </a:r>
                      <a:endParaRPr lang="en-US" sz="2400" b="0" dirty="0"/>
                    </a:p>
                  </a:txBody>
                  <a:tcPr anchor="ctr"/>
                </a:tc>
                <a:tc>
                  <a:txBody>
                    <a:bodyPr/>
                    <a:lstStyle/>
                    <a:p>
                      <a:pPr algn="ctr"/>
                      <a:r>
                        <a:rPr lang="en-US" sz="2400" b="0" dirty="0" smtClean="0"/>
                        <a:t>R</a:t>
                      </a:r>
                      <a:endParaRPr lang="en-US" sz="2400" b="0" dirty="0"/>
                    </a:p>
                  </a:txBody>
                  <a:tcPr anchor="ctr"/>
                </a:tc>
              </a:tr>
              <a:tr h="63820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L</a:t>
                      </a:r>
                    </a:p>
                  </a:txBody>
                  <a:tcPr anchor="ctr">
                    <a:solidFill>
                      <a:schemeClr val="bg2">
                        <a:lumMod val="50000"/>
                      </a:schemeClr>
                    </a:solidFill>
                  </a:tcPr>
                </a:tc>
                <a:tc>
                  <a:txBody>
                    <a:bodyPr/>
                    <a:lstStyle/>
                    <a:p>
                      <a:pPr algn="ctr"/>
                      <a:r>
                        <a:rPr lang="en-US" sz="2400" b="1" dirty="0" smtClean="0">
                          <a:solidFill>
                            <a:srgbClr val="C00000"/>
                          </a:solidFill>
                        </a:rPr>
                        <a:t>2</a:t>
                      </a:r>
                      <a:r>
                        <a:rPr lang="en-US" sz="2400" b="0" dirty="0" smtClean="0">
                          <a:solidFill>
                            <a:schemeClr val="bg2">
                              <a:lumMod val="10000"/>
                            </a:schemeClr>
                          </a:solidFill>
                        </a:rPr>
                        <a:t>, </a:t>
                      </a:r>
                      <a:r>
                        <a:rPr lang="en-US" sz="2400" b="1" dirty="0" smtClean="0">
                          <a:solidFill>
                            <a:schemeClr val="accent3">
                              <a:lumMod val="10000"/>
                            </a:schemeClr>
                          </a:solidFill>
                        </a:rPr>
                        <a:t>2</a:t>
                      </a:r>
                      <a:r>
                        <a:rPr lang="en-US" sz="2400" b="1" baseline="0" dirty="0" smtClean="0">
                          <a:solidFill>
                            <a:schemeClr val="accent3">
                              <a:lumMod val="10000"/>
                            </a:schemeClr>
                          </a:solidFill>
                        </a:rPr>
                        <a:t> </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0 </a:t>
                      </a:r>
                      <a:endParaRPr lang="en-US" sz="2400" b="1" dirty="0" smtClean="0"/>
                    </a:p>
                  </a:txBody>
                  <a:tcPr anchor="ctr">
                    <a:solidFill>
                      <a:schemeClr val="accent5">
                        <a:lumMod val="20000"/>
                        <a:lumOff val="80000"/>
                      </a:schemeClr>
                    </a:solidFill>
                  </a:tcPr>
                </a:tc>
              </a:tr>
              <a:tr h="758030">
                <a:tc>
                  <a:txBody>
                    <a:bodyPr/>
                    <a:lstStyle/>
                    <a:p>
                      <a:pPr algn="ctr"/>
                      <a:r>
                        <a:rPr lang="en-US" sz="2400" b="0" dirty="0" smtClean="0">
                          <a:solidFill>
                            <a:schemeClr val="tx1"/>
                          </a:solidFill>
                        </a:rPr>
                        <a:t>R</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accent3">
                              <a:lumMod val="10000"/>
                            </a:schemeClr>
                          </a:solidFill>
                        </a:rPr>
                        <a:t>0</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1</a:t>
                      </a:r>
                      <a:endParaRPr lang="en-US" sz="2400" b="1" dirty="0" smtClean="0"/>
                    </a:p>
                  </a:txBody>
                  <a:tcPr anchor="ctr">
                    <a:solidFill>
                      <a:schemeClr val="accent5">
                        <a:lumMod val="20000"/>
                        <a:lumOff val="80000"/>
                      </a:schemeClr>
                    </a:solidFill>
                  </a:tcPr>
                </a:tc>
              </a:tr>
            </a:tbl>
          </a:graphicData>
        </a:graphic>
      </p:graphicFrame>
      <p:sp>
        <p:nvSpPr>
          <p:cNvPr id="9" name="TextBox 8"/>
          <p:cNvSpPr txBox="1"/>
          <p:nvPr/>
        </p:nvSpPr>
        <p:spPr>
          <a:xfrm>
            <a:off x="0" y="1311246"/>
            <a:ext cx="9144000" cy="1200329"/>
          </a:xfrm>
          <a:prstGeom prst="rect">
            <a:avLst/>
          </a:prstGeom>
          <a:noFill/>
        </p:spPr>
        <p:txBody>
          <a:bodyPr wrap="square" rtlCol="0">
            <a:spAutoFit/>
          </a:bodyPr>
          <a:lstStyle/>
          <a:p>
            <a:pPr algn="just"/>
            <a:r>
              <a:rPr lang="en-US" sz="2400" dirty="0" smtClean="0">
                <a:solidFill>
                  <a:srgbClr val="FFFF00"/>
                </a:solidFill>
              </a:rPr>
              <a:t>1</a:t>
            </a:r>
            <a:r>
              <a:rPr lang="en-US" sz="2400" baseline="30000" dirty="0" smtClean="0">
                <a:solidFill>
                  <a:srgbClr val="FFFF00"/>
                </a:solidFill>
              </a:rPr>
              <a:t>st</a:t>
            </a:r>
            <a:r>
              <a:rPr lang="en-US" sz="2400" dirty="0" smtClean="0">
                <a:solidFill>
                  <a:srgbClr val="FFFF00"/>
                </a:solidFill>
              </a:rPr>
              <a:t> Player 1 knows exactly the </a:t>
            </a:r>
            <a:r>
              <a:rPr lang="en-US" sz="2400" dirty="0" smtClean="0">
                <a:solidFill>
                  <a:srgbClr val="FFFF00"/>
                </a:solidFill>
              </a:rPr>
              <a:t>state </a:t>
            </a:r>
            <a:r>
              <a:rPr lang="en-US" sz="2400" dirty="0" smtClean="0">
                <a:solidFill>
                  <a:srgbClr val="FFFF00"/>
                </a:solidFill>
              </a:rPr>
              <a:t>and for him it is always better to play R than L, no matter what is 1</a:t>
            </a:r>
            <a:r>
              <a:rPr lang="en-US" sz="2400" baseline="30000" dirty="0" smtClean="0">
                <a:solidFill>
                  <a:srgbClr val="FFFF00"/>
                </a:solidFill>
              </a:rPr>
              <a:t>st</a:t>
            </a:r>
            <a:r>
              <a:rPr lang="en-US" sz="2400" dirty="0" smtClean="0">
                <a:solidFill>
                  <a:srgbClr val="FFFF00"/>
                </a:solidFill>
              </a:rPr>
              <a:t> P2 playing </a:t>
            </a:r>
          </a:p>
          <a:p>
            <a:pPr algn="just"/>
            <a:r>
              <a:rPr lang="en-US" sz="2400" dirty="0" smtClean="0">
                <a:solidFill>
                  <a:srgbClr val="FFFF00"/>
                </a:solidFill>
              </a:rPr>
              <a:t>(2</a:t>
            </a:r>
            <a:r>
              <a:rPr lang="en-US" sz="2400" baseline="30000" dirty="0" smtClean="0">
                <a:solidFill>
                  <a:srgbClr val="FFFF00"/>
                </a:solidFill>
              </a:rPr>
              <a:t>nd</a:t>
            </a:r>
            <a:r>
              <a:rPr lang="en-US" sz="2400" dirty="0" smtClean="0">
                <a:solidFill>
                  <a:srgbClr val="FFFF00"/>
                </a:solidFill>
              </a:rPr>
              <a:t> P2 never affects the payoff of 1</a:t>
            </a:r>
            <a:r>
              <a:rPr lang="en-US" sz="2400" baseline="30000" dirty="0" smtClean="0">
                <a:solidFill>
                  <a:srgbClr val="FFFF00"/>
                </a:solidFill>
              </a:rPr>
              <a:t>st</a:t>
            </a:r>
            <a:r>
              <a:rPr lang="en-US" sz="2400" dirty="0" smtClean="0">
                <a:solidFill>
                  <a:srgbClr val="FFFF00"/>
                </a:solidFill>
              </a:rPr>
              <a:t> P1)</a:t>
            </a:r>
          </a:p>
        </p:txBody>
      </p:sp>
      <p:sp>
        <p:nvSpPr>
          <p:cNvPr id="12" name="Rectangle 11"/>
          <p:cNvSpPr/>
          <p:nvPr/>
        </p:nvSpPr>
        <p:spPr>
          <a:xfrm>
            <a:off x="6105546" y="3282949"/>
            <a:ext cx="2848014" cy="3575052"/>
          </a:xfrm>
          <a:prstGeom prst="rect">
            <a:avLst/>
          </a:prstGeom>
          <a:noFill/>
          <a:ln w="41275">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190440" y="3794130"/>
            <a:ext cx="3103605" cy="2848014"/>
          </a:xfrm>
          <a:prstGeom prst="rect">
            <a:avLst/>
          </a:prstGeom>
          <a:noFill/>
          <a:ln w="412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5" name="Content Placeholder 6"/>
          <p:cNvGraphicFramePr>
            <a:graphicFrameLocks/>
          </p:cNvGraphicFramePr>
          <p:nvPr/>
        </p:nvGraphicFramePr>
        <p:xfrm>
          <a:off x="6142059" y="4232286"/>
          <a:ext cx="2482884" cy="2154267"/>
        </p:xfrm>
        <a:graphic>
          <a:graphicData uri="http://schemas.openxmlformats.org/drawingml/2006/table">
            <a:tbl>
              <a:tblPr firstRow="1" bandRow="1">
                <a:tableStyleId>{5C22544A-7EE6-4342-B048-85BDC9FD1C3A}</a:tableStyleId>
              </a:tblPr>
              <a:tblGrid>
                <a:gridCol w="578559"/>
                <a:gridCol w="991499"/>
                <a:gridCol w="912826"/>
              </a:tblGrid>
              <a:tr h="758030">
                <a:tc>
                  <a:txBody>
                    <a:bodyPr/>
                    <a:lstStyle/>
                    <a:p>
                      <a:pPr algn="ctr"/>
                      <a:r>
                        <a:rPr lang="en-US" sz="2400" b="0" dirty="0" smtClean="0"/>
                        <a:t>3</a:t>
                      </a:r>
                      <a:endParaRPr lang="en-US" sz="2400" b="0" dirty="0"/>
                    </a:p>
                  </a:txBody>
                  <a:tcPr anchor="ctr">
                    <a:solidFill>
                      <a:schemeClr val="bg1"/>
                    </a:solidFill>
                  </a:tcPr>
                </a:tc>
                <a:tc>
                  <a:txBody>
                    <a:bodyPr/>
                    <a:lstStyle/>
                    <a:p>
                      <a:pPr algn="ctr"/>
                      <a:r>
                        <a:rPr lang="en-US" sz="2400" b="0" dirty="0" smtClean="0"/>
                        <a:t>L</a:t>
                      </a:r>
                      <a:endParaRPr lang="en-US" sz="2400" b="0" dirty="0"/>
                    </a:p>
                  </a:txBody>
                  <a:tcPr anchor="ctr"/>
                </a:tc>
                <a:tc>
                  <a:txBody>
                    <a:bodyPr/>
                    <a:lstStyle/>
                    <a:p>
                      <a:pPr algn="ctr"/>
                      <a:r>
                        <a:rPr lang="en-US" sz="2400" b="0" dirty="0" smtClean="0"/>
                        <a:t>R</a:t>
                      </a:r>
                      <a:endParaRPr lang="en-US" sz="2400" b="0" dirty="0"/>
                    </a:p>
                  </a:txBody>
                  <a:tcPr anchor="ctr"/>
                </a:tc>
              </a:tr>
              <a:tr h="63820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L</a:t>
                      </a:r>
                    </a:p>
                  </a:txBody>
                  <a:tcPr anchor="ctr">
                    <a:solidFill>
                      <a:schemeClr val="bg2">
                        <a:lumMod val="50000"/>
                      </a:schemeClr>
                    </a:solidFill>
                  </a:tcPr>
                </a:tc>
                <a:tc>
                  <a:txBody>
                    <a:bodyPr/>
                    <a:lstStyle/>
                    <a:p>
                      <a:pPr algn="ctr"/>
                      <a:r>
                        <a:rPr lang="en-US" sz="2400" b="1" dirty="0" smtClean="0">
                          <a:solidFill>
                            <a:srgbClr val="C00000"/>
                          </a:solidFill>
                        </a:rPr>
                        <a:t>2</a:t>
                      </a:r>
                      <a:r>
                        <a:rPr lang="en-US" sz="2400" b="0" dirty="0" smtClean="0">
                          <a:solidFill>
                            <a:schemeClr val="bg2">
                              <a:lumMod val="10000"/>
                            </a:schemeClr>
                          </a:solidFill>
                        </a:rPr>
                        <a:t>, </a:t>
                      </a:r>
                      <a:r>
                        <a:rPr lang="en-US" sz="2400" b="1" dirty="0" smtClean="0">
                          <a:solidFill>
                            <a:schemeClr val="accent3">
                              <a:lumMod val="10000"/>
                            </a:schemeClr>
                          </a:solidFill>
                        </a:rPr>
                        <a:t>2</a:t>
                      </a:r>
                      <a:r>
                        <a:rPr lang="en-US" sz="2400" b="1" baseline="0" dirty="0" smtClean="0">
                          <a:solidFill>
                            <a:schemeClr val="accent3">
                              <a:lumMod val="10000"/>
                            </a:schemeClr>
                          </a:solidFill>
                        </a:rPr>
                        <a:t> </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0 </a:t>
                      </a:r>
                      <a:endParaRPr lang="en-US" sz="2400" b="1" dirty="0" smtClean="0"/>
                    </a:p>
                  </a:txBody>
                  <a:tcPr anchor="ctr">
                    <a:solidFill>
                      <a:schemeClr val="accent5">
                        <a:lumMod val="20000"/>
                        <a:lumOff val="80000"/>
                      </a:schemeClr>
                    </a:solidFill>
                  </a:tcPr>
                </a:tc>
              </a:tr>
              <a:tr h="758030">
                <a:tc>
                  <a:txBody>
                    <a:bodyPr/>
                    <a:lstStyle/>
                    <a:p>
                      <a:pPr algn="ctr"/>
                      <a:r>
                        <a:rPr lang="en-US" sz="2400" b="0" dirty="0" smtClean="0">
                          <a:solidFill>
                            <a:schemeClr val="tx1"/>
                          </a:solidFill>
                        </a:rPr>
                        <a:t>R</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accent3">
                              <a:lumMod val="10000"/>
                            </a:schemeClr>
                          </a:solidFill>
                        </a:rPr>
                        <a:t>0</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1</a:t>
                      </a:r>
                      <a:endParaRPr lang="en-US" sz="2400" b="1" dirty="0" smtClean="0"/>
                    </a:p>
                  </a:txBody>
                  <a:tcPr anchor="ctr">
                    <a:solidFill>
                      <a:schemeClr val="accent5">
                        <a:lumMod val="20000"/>
                        <a:lumOff val="80000"/>
                      </a:schemeClr>
                    </a:solidFill>
                  </a:tcPr>
                </a:tc>
              </a:tr>
            </a:tbl>
          </a:graphicData>
        </a:graphic>
      </p:graphicFrame>
      <p:graphicFrame>
        <p:nvGraphicFramePr>
          <p:cNvPr id="16" name="Content Placeholder 6"/>
          <p:cNvGraphicFramePr>
            <a:graphicFrameLocks/>
          </p:cNvGraphicFramePr>
          <p:nvPr/>
        </p:nvGraphicFramePr>
        <p:xfrm>
          <a:off x="701622" y="4232286"/>
          <a:ext cx="2482884" cy="2154267"/>
        </p:xfrm>
        <a:graphic>
          <a:graphicData uri="http://schemas.openxmlformats.org/drawingml/2006/table">
            <a:tbl>
              <a:tblPr firstRow="1" bandRow="1">
                <a:tableStyleId>{5C22544A-7EE6-4342-B048-85BDC9FD1C3A}</a:tableStyleId>
              </a:tblPr>
              <a:tblGrid>
                <a:gridCol w="578559"/>
                <a:gridCol w="991499"/>
                <a:gridCol w="912826"/>
              </a:tblGrid>
              <a:tr h="758030">
                <a:tc>
                  <a:txBody>
                    <a:bodyPr/>
                    <a:lstStyle/>
                    <a:p>
                      <a:pPr algn="ctr"/>
                      <a:r>
                        <a:rPr lang="en-US" sz="2400" b="0" dirty="0" smtClean="0"/>
                        <a:t>1</a:t>
                      </a:r>
                      <a:endParaRPr lang="en-US" sz="2400" b="0" dirty="0"/>
                    </a:p>
                  </a:txBody>
                  <a:tcPr anchor="ctr">
                    <a:solidFill>
                      <a:schemeClr val="bg1"/>
                    </a:solidFill>
                  </a:tcPr>
                </a:tc>
                <a:tc>
                  <a:txBody>
                    <a:bodyPr/>
                    <a:lstStyle/>
                    <a:p>
                      <a:pPr algn="ctr"/>
                      <a:r>
                        <a:rPr lang="en-US" sz="2400" b="0" dirty="0" smtClean="0"/>
                        <a:t>L</a:t>
                      </a:r>
                      <a:endParaRPr lang="en-US" sz="2400" b="0" dirty="0"/>
                    </a:p>
                  </a:txBody>
                  <a:tcPr anchor="ctr"/>
                </a:tc>
                <a:tc>
                  <a:txBody>
                    <a:bodyPr/>
                    <a:lstStyle/>
                    <a:p>
                      <a:pPr algn="ctr"/>
                      <a:r>
                        <a:rPr lang="en-US" sz="2400" b="0" dirty="0" smtClean="0"/>
                        <a:t>R</a:t>
                      </a:r>
                      <a:endParaRPr lang="en-US" sz="2400" b="0" dirty="0"/>
                    </a:p>
                  </a:txBody>
                  <a:tcPr anchor="ctr"/>
                </a:tc>
              </a:tr>
              <a:tr h="63820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L</a:t>
                      </a:r>
                    </a:p>
                  </a:txBody>
                  <a:tcPr anchor="ctr">
                    <a:solidFill>
                      <a:schemeClr val="bg2">
                        <a:lumMod val="50000"/>
                      </a:schemeClr>
                    </a:solidFill>
                  </a:tcPr>
                </a:tc>
                <a:tc>
                  <a:txBody>
                    <a:bodyPr/>
                    <a:lstStyle/>
                    <a:p>
                      <a:pPr algn="ctr"/>
                      <a:r>
                        <a:rPr lang="en-US" sz="2400" b="1" dirty="0" smtClean="0">
                          <a:solidFill>
                            <a:srgbClr val="C00000"/>
                          </a:solidFill>
                        </a:rPr>
                        <a:t>2</a:t>
                      </a:r>
                      <a:r>
                        <a:rPr lang="en-US" sz="2400" b="0" dirty="0" smtClean="0">
                          <a:solidFill>
                            <a:schemeClr val="bg2">
                              <a:lumMod val="10000"/>
                            </a:schemeClr>
                          </a:solidFill>
                        </a:rPr>
                        <a:t>, </a:t>
                      </a:r>
                      <a:r>
                        <a:rPr lang="en-US" sz="2400" b="1" dirty="0" smtClean="0">
                          <a:solidFill>
                            <a:schemeClr val="accent3">
                              <a:lumMod val="10000"/>
                            </a:schemeClr>
                          </a:solidFill>
                        </a:rPr>
                        <a:t>2</a:t>
                      </a:r>
                      <a:r>
                        <a:rPr lang="en-US" sz="2400" b="1" baseline="0" dirty="0" smtClean="0">
                          <a:solidFill>
                            <a:schemeClr val="accent3">
                              <a:lumMod val="10000"/>
                            </a:schemeClr>
                          </a:solidFill>
                        </a:rPr>
                        <a:t> </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0 </a:t>
                      </a:r>
                      <a:endParaRPr lang="en-US" sz="2400" b="1" dirty="0" smtClean="0"/>
                    </a:p>
                  </a:txBody>
                  <a:tcPr anchor="ctr">
                    <a:solidFill>
                      <a:schemeClr val="accent5">
                        <a:lumMod val="20000"/>
                        <a:lumOff val="80000"/>
                      </a:schemeClr>
                    </a:solidFill>
                  </a:tcPr>
                </a:tc>
              </a:tr>
              <a:tr h="758030">
                <a:tc>
                  <a:txBody>
                    <a:bodyPr/>
                    <a:lstStyle/>
                    <a:p>
                      <a:pPr algn="ctr"/>
                      <a:r>
                        <a:rPr lang="en-US" sz="2400" b="0" dirty="0" smtClean="0">
                          <a:solidFill>
                            <a:schemeClr val="tx1"/>
                          </a:solidFill>
                        </a:rPr>
                        <a:t>R</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3</a:t>
                      </a:r>
                      <a:r>
                        <a:rPr lang="en-US" sz="2400" b="0" dirty="0" smtClean="0">
                          <a:solidFill>
                            <a:schemeClr val="bg2">
                              <a:lumMod val="10000"/>
                            </a:schemeClr>
                          </a:solidFill>
                        </a:rPr>
                        <a:t>, </a:t>
                      </a:r>
                      <a:r>
                        <a:rPr lang="en-US" sz="2400" b="1" dirty="0" smtClean="0">
                          <a:solidFill>
                            <a:schemeClr val="accent3">
                              <a:lumMod val="10000"/>
                            </a:schemeClr>
                          </a:solidFill>
                        </a:rPr>
                        <a:t>0</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1</a:t>
                      </a:r>
                      <a:endParaRPr lang="en-US" sz="2400" b="1" dirty="0" smtClean="0"/>
                    </a:p>
                  </a:txBody>
                  <a:tcPr anchor="ctr">
                    <a:solidFill>
                      <a:schemeClr val="accent5">
                        <a:lumMod val="20000"/>
                        <a:lumOff val="80000"/>
                      </a:schemeClr>
                    </a:solidFill>
                  </a:tcPr>
                </a:tc>
              </a:tr>
            </a:tbl>
          </a:graphicData>
        </a:graphic>
      </p:graphicFrame>
      <p:sp>
        <p:nvSpPr>
          <p:cNvPr id="17" name="Rectangle 16"/>
          <p:cNvSpPr/>
          <p:nvPr/>
        </p:nvSpPr>
        <p:spPr>
          <a:xfrm>
            <a:off x="3367071" y="3794130"/>
            <a:ext cx="5476950" cy="2848014"/>
          </a:xfrm>
          <a:prstGeom prst="rect">
            <a:avLst/>
          </a:prstGeom>
          <a:noFill/>
          <a:ln w="412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0" y="3282948"/>
            <a:ext cx="6032520" cy="3575052"/>
          </a:xfrm>
          <a:prstGeom prst="rect">
            <a:avLst/>
          </a:prstGeom>
          <a:noFill/>
          <a:ln w="41275">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1943064" y="3282948"/>
            <a:ext cx="2884527" cy="461665"/>
          </a:xfrm>
          <a:prstGeom prst="rect">
            <a:avLst/>
          </a:prstGeom>
          <a:noFill/>
        </p:spPr>
        <p:txBody>
          <a:bodyPr wrap="square" rtlCol="0">
            <a:spAutoFit/>
          </a:bodyPr>
          <a:lstStyle/>
          <a:p>
            <a:pPr algn="ctr"/>
            <a:r>
              <a:rPr lang="en-US" sz="2400" b="1" dirty="0" smtClean="0">
                <a:solidFill>
                  <a:schemeClr val="accent3">
                    <a:lumMod val="10000"/>
                  </a:schemeClr>
                </a:solidFill>
              </a:rPr>
              <a:t>1</a:t>
            </a:r>
            <a:r>
              <a:rPr lang="en-US" sz="2400" b="1" baseline="30000" dirty="0" smtClean="0">
                <a:solidFill>
                  <a:schemeClr val="accent3">
                    <a:lumMod val="10000"/>
                  </a:schemeClr>
                </a:solidFill>
              </a:rPr>
              <a:t>st</a:t>
            </a:r>
            <a:r>
              <a:rPr lang="en-US" sz="2400" b="1" dirty="0" smtClean="0">
                <a:solidFill>
                  <a:schemeClr val="accent3">
                    <a:lumMod val="10000"/>
                  </a:schemeClr>
                </a:solidFill>
              </a:rPr>
              <a:t> P2</a:t>
            </a:r>
            <a:endParaRPr lang="en-US" sz="1400" b="1" dirty="0">
              <a:solidFill>
                <a:schemeClr val="accent3">
                  <a:lumMod val="10000"/>
                </a:schemeClr>
              </a:solidFill>
            </a:endParaRPr>
          </a:p>
        </p:txBody>
      </p:sp>
      <p:sp>
        <p:nvSpPr>
          <p:cNvPr id="22" name="TextBox 21"/>
          <p:cNvSpPr txBox="1"/>
          <p:nvPr/>
        </p:nvSpPr>
        <p:spPr>
          <a:xfrm>
            <a:off x="3403584" y="3794130"/>
            <a:ext cx="1204929" cy="461665"/>
          </a:xfrm>
          <a:prstGeom prst="rect">
            <a:avLst/>
          </a:prstGeom>
          <a:noFill/>
        </p:spPr>
        <p:txBody>
          <a:bodyPr wrap="square" rtlCol="0">
            <a:spAutoFit/>
          </a:bodyPr>
          <a:lstStyle/>
          <a:p>
            <a:pPr algn="ctr"/>
            <a:r>
              <a:rPr lang="en-US" sz="2400" b="1" dirty="0" smtClean="0">
                <a:solidFill>
                  <a:srgbClr val="C00000"/>
                </a:solidFill>
              </a:rPr>
              <a:t>2</a:t>
            </a:r>
            <a:r>
              <a:rPr lang="en-US" sz="2400" b="1" baseline="30000" dirty="0" smtClean="0">
                <a:solidFill>
                  <a:srgbClr val="C00000"/>
                </a:solidFill>
              </a:rPr>
              <a:t>nd</a:t>
            </a:r>
            <a:r>
              <a:rPr lang="en-US" sz="2400" b="1" dirty="0" smtClean="0">
                <a:solidFill>
                  <a:srgbClr val="C00000"/>
                </a:solidFill>
              </a:rPr>
              <a:t> P 1</a:t>
            </a:r>
            <a:endParaRPr lang="en-US" b="1" dirty="0">
              <a:solidFill>
                <a:srgbClr val="C00000"/>
              </a:solidFill>
            </a:endParaRPr>
          </a:p>
        </p:txBody>
      </p:sp>
      <p:sp>
        <p:nvSpPr>
          <p:cNvPr id="20" name="TextBox 19"/>
          <p:cNvSpPr txBox="1"/>
          <p:nvPr/>
        </p:nvSpPr>
        <p:spPr>
          <a:xfrm>
            <a:off x="1322343" y="3282948"/>
            <a:ext cx="693747" cy="461665"/>
          </a:xfrm>
          <a:prstGeom prst="rect">
            <a:avLst/>
          </a:prstGeom>
          <a:noFill/>
        </p:spPr>
        <p:txBody>
          <a:bodyPr wrap="square" rtlCol="0">
            <a:spAutoFit/>
          </a:bodyPr>
          <a:lstStyle/>
          <a:p>
            <a:pPr algn="ctr"/>
            <a:r>
              <a:rPr lang="en-US" sz="2400" b="1" dirty="0" smtClean="0">
                <a:solidFill>
                  <a:schemeClr val="bg2">
                    <a:lumMod val="10000"/>
                  </a:schemeClr>
                </a:solidFill>
              </a:rPr>
              <a:t>¾</a:t>
            </a:r>
            <a:r>
              <a:rPr lang="en-US" sz="2400" b="1" dirty="0" smtClean="0">
                <a:solidFill>
                  <a:srgbClr val="C00000"/>
                </a:solidFill>
              </a:rPr>
              <a:t> </a:t>
            </a:r>
            <a:endParaRPr lang="en-US" b="1" dirty="0">
              <a:solidFill>
                <a:srgbClr val="C00000"/>
              </a:solidFill>
            </a:endParaRPr>
          </a:p>
        </p:txBody>
      </p:sp>
      <p:sp>
        <p:nvSpPr>
          <p:cNvPr id="23" name="TextBox 22"/>
          <p:cNvSpPr txBox="1"/>
          <p:nvPr/>
        </p:nvSpPr>
        <p:spPr>
          <a:xfrm>
            <a:off x="4827591" y="3282948"/>
            <a:ext cx="693747" cy="461665"/>
          </a:xfrm>
          <a:prstGeom prst="rect">
            <a:avLst/>
          </a:prstGeom>
          <a:noFill/>
        </p:spPr>
        <p:txBody>
          <a:bodyPr wrap="square" rtlCol="0">
            <a:spAutoFit/>
          </a:bodyPr>
          <a:lstStyle/>
          <a:p>
            <a:pPr algn="ctr"/>
            <a:r>
              <a:rPr lang="en-US" sz="2400" b="1" dirty="0" smtClean="0">
                <a:solidFill>
                  <a:schemeClr val="bg2">
                    <a:lumMod val="10000"/>
                  </a:schemeClr>
                </a:solidFill>
              </a:rPr>
              <a:t>¼</a:t>
            </a:r>
            <a:r>
              <a:rPr lang="en-US" sz="2400" b="1" dirty="0" smtClean="0">
                <a:solidFill>
                  <a:srgbClr val="C00000"/>
                </a:solidFill>
              </a:rPr>
              <a:t>  </a:t>
            </a:r>
            <a:endParaRPr lang="en-US" b="1" dirty="0">
              <a:solidFill>
                <a:srgbClr val="C00000"/>
              </a:solidFill>
            </a:endParaRPr>
          </a:p>
        </p:txBody>
      </p:sp>
      <p:sp>
        <p:nvSpPr>
          <p:cNvPr id="24" name="TextBox 23"/>
          <p:cNvSpPr txBox="1"/>
          <p:nvPr/>
        </p:nvSpPr>
        <p:spPr>
          <a:xfrm>
            <a:off x="4645026" y="3757617"/>
            <a:ext cx="693747" cy="461665"/>
          </a:xfrm>
          <a:prstGeom prst="rect">
            <a:avLst/>
          </a:prstGeom>
          <a:noFill/>
        </p:spPr>
        <p:txBody>
          <a:bodyPr wrap="square" rtlCol="0">
            <a:spAutoFit/>
          </a:bodyPr>
          <a:lstStyle/>
          <a:p>
            <a:pPr algn="ctr"/>
            <a:r>
              <a:rPr lang="en-US" sz="2400" b="1" dirty="0" smtClean="0">
                <a:solidFill>
                  <a:srgbClr val="C00000"/>
                </a:solidFill>
              </a:rPr>
              <a:t>¾ </a:t>
            </a:r>
            <a:endParaRPr lang="en-US" b="1" dirty="0">
              <a:solidFill>
                <a:srgbClr val="C00000"/>
              </a:solidFill>
            </a:endParaRPr>
          </a:p>
        </p:txBody>
      </p:sp>
      <p:sp>
        <p:nvSpPr>
          <p:cNvPr id="25" name="TextBox 24"/>
          <p:cNvSpPr txBox="1"/>
          <p:nvPr/>
        </p:nvSpPr>
        <p:spPr>
          <a:xfrm>
            <a:off x="7383501" y="3794130"/>
            <a:ext cx="693747" cy="461665"/>
          </a:xfrm>
          <a:prstGeom prst="rect">
            <a:avLst/>
          </a:prstGeom>
          <a:noFill/>
        </p:spPr>
        <p:txBody>
          <a:bodyPr wrap="square" rtlCol="0">
            <a:spAutoFit/>
          </a:bodyPr>
          <a:lstStyle/>
          <a:p>
            <a:pPr algn="ctr"/>
            <a:r>
              <a:rPr lang="en-US" sz="2400" b="1" dirty="0" smtClean="0">
                <a:solidFill>
                  <a:srgbClr val="C00000"/>
                </a:solidFill>
              </a:rPr>
              <a:t>¼  </a:t>
            </a:r>
            <a:endParaRPr lang="en-US" b="1" dirty="0">
              <a:solidFill>
                <a:srgbClr val="C00000"/>
              </a:solidFill>
            </a:endParaRPr>
          </a:p>
        </p:txBody>
      </p:sp>
      <p:cxnSp>
        <p:nvCxnSpPr>
          <p:cNvPr id="29" name="Straight Connector 28"/>
          <p:cNvCxnSpPr/>
          <p:nvPr/>
        </p:nvCxnSpPr>
        <p:spPr>
          <a:xfrm>
            <a:off x="592083" y="5327676"/>
            <a:ext cx="2628936" cy="0"/>
          </a:xfrm>
          <a:prstGeom prst="line">
            <a:avLst/>
          </a:prstGeom>
          <a:ln w="41275">
            <a:solidFill>
              <a:srgbClr val="C0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wipe dir="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Example 2: Infection</a:t>
            </a:r>
            <a:endParaRPr lang="en-US" sz="3600"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27" name="TextBox 26"/>
          <p:cNvSpPr txBox="1"/>
          <p:nvPr/>
        </p:nvSpPr>
        <p:spPr>
          <a:xfrm>
            <a:off x="6032520" y="3282948"/>
            <a:ext cx="2884527" cy="461665"/>
          </a:xfrm>
          <a:prstGeom prst="rect">
            <a:avLst/>
          </a:prstGeom>
          <a:noFill/>
        </p:spPr>
        <p:txBody>
          <a:bodyPr wrap="square" rtlCol="0">
            <a:spAutoFit/>
          </a:bodyPr>
          <a:lstStyle/>
          <a:p>
            <a:pPr algn="ctr"/>
            <a:r>
              <a:rPr lang="en-US" sz="2400" b="1" dirty="0" smtClean="0">
                <a:solidFill>
                  <a:schemeClr val="accent3">
                    <a:lumMod val="10000"/>
                  </a:schemeClr>
                </a:solidFill>
              </a:rPr>
              <a:t>2</a:t>
            </a:r>
            <a:r>
              <a:rPr lang="en-US" sz="2400" b="1" baseline="30000" dirty="0" smtClean="0">
                <a:solidFill>
                  <a:schemeClr val="accent3">
                    <a:lumMod val="10000"/>
                  </a:schemeClr>
                </a:solidFill>
              </a:rPr>
              <a:t>nd</a:t>
            </a:r>
            <a:r>
              <a:rPr lang="en-US" sz="2400" b="1" dirty="0" smtClean="0">
                <a:solidFill>
                  <a:schemeClr val="accent3">
                    <a:lumMod val="10000"/>
                  </a:schemeClr>
                </a:solidFill>
              </a:rPr>
              <a:t> P2</a:t>
            </a:r>
            <a:endParaRPr lang="en-US" sz="1400" b="1" dirty="0">
              <a:solidFill>
                <a:schemeClr val="accent3">
                  <a:lumMod val="10000"/>
                </a:schemeClr>
              </a:solidFill>
            </a:endParaRPr>
          </a:p>
        </p:txBody>
      </p:sp>
      <p:sp>
        <p:nvSpPr>
          <p:cNvPr id="19" name="TextBox 18"/>
          <p:cNvSpPr txBox="1"/>
          <p:nvPr/>
        </p:nvSpPr>
        <p:spPr>
          <a:xfrm>
            <a:off x="226953" y="3830643"/>
            <a:ext cx="1277955" cy="461665"/>
          </a:xfrm>
          <a:prstGeom prst="rect">
            <a:avLst/>
          </a:prstGeom>
          <a:noFill/>
        </p:spPr>
        <p:txBody>
          <a:bodyPr wrap="square" rtlCol="0">
            <a:spAutoFit/>
          </a:bodyPr>
          <a:lstStyle/>
          <a:p>
            <a:pPr algn="ctr"/>
            <a:r>
              <a:rPr lang="en-US" sz="2400" b="1" dirty="0" smtClean="0">
                <a:solidFill>
                  <a:srgbClr val="C00000"/>
                </a:solidFill>
              </a:rPr>
              <a:t>1</a:t>
            </a:r>
            <a:r>
              <a:rPr lang="en-US" sz="2400" b="1" baseline="30000" dirty="0" smtClean="0">
                <a:solidFill>
                  <a:srgbClr val="C00000"/>
                </a:solidFill>
              </a:rPr>
              <a:t>st</a:t>
            </a:r>
            <a:r>
              <a:rPr lang="en-US" sz="2400" b="1" dirty="0" smtClean="0">
                <a:solidFill>
                  <a:srgbClr val="C00000"/>
                </a:solidFill>
              </a:rPr>
              <a:t> P 1</a:t>
            </a:r>
            <a:endParaRPr lang="en-US" b="1" dirty="0">
              <a:solidFill>
                <a:srgbClr val="C00000"/>
              </a:solidFill>
            </a:endParaRPr>
          </a:p>
        </p:txBody>
      </p:sp>
      <p:graphicFrame>
        <p:nvGraphicFramePr>
          <p:cNvPr id="26" name="Content Placeholder 6"/>
          <p:cNvGraphicFramePr>
            <a:graphicFrameLocks/>
          </p:cNvGraphicFramePr>
          <p:nvPr/>
        </p:nvGraphicFramePr>
        <p:xfrm>
          <a:off x="3476610" y="4232286"/>
          <a:ext cx="2482884" cy="2154267"/>
        </p:xfrm>
        <a:graphic>
          <a:graphicData uri="http://schemas.openxmlformats.org/drawingml/2006/table">
            <a:tbl>
              <a:tblPr firstRow="1" bandRow="1">
                <a:tableStyleId>{5C22544A-7EE6-4342-B048-85BDC9FD1C3A}</a:tableStyleId>
              </a:tblPr>
              <a:tblGrid>
                <a:gridCol w="578559"/>
                <a:gridCol w="991499"/>
                <a:gridCol w="912826"/>
              </a:tblGrid>
              <a:tr h="758030">
                <a:tc>
                  <a:txBody>
                    <a:bodyPr/>
                    <a:lstStyle/>
                    <a:p>
                      <a:pPr algn="ctr"/>
                      <a:r>
                        <a:rPr lang="en-US" sz="2400" b="0" dirty="0" smtClean="0"/>
                        <a:t>2</a:t>
                      </a:r>
                      <a:endParaRPr lang="en-US" sz="2400" b="0" dirty="0"/>
                    </a:p>
                  </a:txBody>
                  <a:tcPr anchor="ctr">
                    <a:solidFill>
                      <a:schemeClr val="bg1"/>
                    </a:solidFill>
                  </a:tcPr>
                </a:tc>
                <a:tc>
                  <a:txBody>
                    <a:bodyPr/>
                    <a:lstStyle/>
                    <a:p>
                      <a:pPr algn="ctr"/>
                      <a:r>
                        <a:rPr lang="en-US" sz="2400" b="0" dirty="0" smtClean="0"/>
                        <a:t>L</a:t>
                      </a:r>
                      <a:endParaRPr lang="en-US" sz="2400" b="0" dirty="0"/>
                    </a:p>
                  </a:txBody>
                  <a:tcPr anchor="ctr"/>
                </a:tc>
                <a:tc>
                  <a:txBody>
                    <a:bodyPr/>
                    <a:lstStyle/>
                    <a:p>
                      <a:pPr algn="ctr"/>
                      <a:r>
                        <a:rPr lang="en-US" sz="2400" b="0" dirty="0" smtClean="0"/>
                        <a:t>R</a:t>
                      </a:r>
                      <a:endParaRPr lang="en-US" sz="2400" b="0" dirty="0"/>
                    </a:p>
                  </a:txBody>
                  <a:tcPr anchor="ctr"/>
                </a:tc>
              </a:tr>
              <a:tr h="63820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L</a:t>
                      </a:r>
                    </a:p>
                  </a:txBody>
                  <a:tcPr anchor="ctr">
                    <a:solidFill>
                      <a:schemeClr val="bg2">
                        <a:lumMod val="50000"/>
                      </a:schemeClr>
                    </a:solidFill>
                  </a:tcPr>
                </a:tc>
                <a:tc>
                  <a:txBody>
                    <a:bodyPr/>
                    <a:lstStyle/>
                    <a:p>
                      <a:pPr algn="ctr"/>
                      <a:r>
                        <a:rPr lang="en-US" sz="2400" b="1" dirty="0" smtClean="0">
                          <a:solidFill>
                            <a:srgbClr val="C00000"/>
                          </a:solidFill>
                        </a:rPr>
                        <a:t>2</a:t>
                      </a:r>
                      <a:r>
                        <a:rPr lang="en-US" sz="2400" b="0" dirty="0" smtClean="0">
                          <a:solidFill>
                            <a:schemeClr val="bg2">
                              <a:lumMod val="10000"/>
                            </a:schemeClr>
                          </a:solidFill>
                        </a:rPr>
                        <a:t>, </a:t>
                      </a:r>
                      <a:r>
                        <a:rPr lang="en-US" sz="2400" b="1" dirty="0" smtClean="0">
                          <a:solidFill>
                            <a:schemeClr val="accent3">
                              <a:lumMod val="10000"/>
                            </a:schemeClr>
                          </a:solidFill>
                        </a:rPr>
                        <a:t>2</a:t>
                      </a:r>
                      <a:r>
                        <a:rPr lang="en-US" sz="2400" b="1" baseline="0" dirty="0" smtClean="0">
                          <a:solidFill>
                            <a:schemeClr val="accent3">
                              <a:lumMod val="10000"/>
                            </a:schemeClr>
                          </a:solidFill>
                        </a:rPr>
                        <a:t> </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0 </a:t>
                      </a:r>
                      <a:endParaRPr lang="en-US" sz="2400" b="1" dirty="0" smtClean="0"/>
                    </a:p>
                  </a:txBody>
                  <a:tcPr anchor="ctr">
                    <a:solidFill>
                      <a:schemeClr val="accent5">
                        <a:lumMod val="20000"/>
                        <a:lumOff val="80000"/>
                      </a:schemeClr>
                    </a:solidFill>
                  </a:tcPr>
                </a:tc>
              </a:tr>
              <a:tr h="758030">
                <a:tc>
                  <a:txBody>
                    <a:bodyPr/>
                    <a:lstStyle/>
                    <a:p>
                      <a:pPr algn="ctr"/>
                      <a:r>
                        <a:rPr lang="en-US" sz="2400" b="0" dirty="0" smtClean="0">
                          <a:solidFill>
                            <a:schemeClr val="tx1"/>
                          </a:solidFill>
                        </a:rPr>
                        <a:t>R</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accent3">
                              <a:lumMod val="10000"/>
                            </a:schemeClr>
                          </a:solidFill>
                        </a:rPr>
                        <a:t>0</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1</a:t>
                      </a:r>
                      <a:endParaRPr lang="en-US" sz="2400" b="1" dirty="0" smtClean="0"/>
                    </a:p>
                  </a:txBody>
                  <a:tcPr anchor="ctr">
                    <a:solidFill>
                      <a:schemeClr val="accent5">
                        <a:lumMod val="20000"/>
                        <a:lumOff val="80000"/>
                      </a:schemeClr>
                    </a:solidFill>
                  </a:tcPr>
                </a:tc>
              </a:tr>
            </a:tbl>
          </a:graphicData>
        </a:graphic>
      </p:graphicFrame>
      <p:sp>
        <p:nvSpPr>
          <p:cNvPr id="9" name="TextBox 8"/>
          <p:cNvSpPr txBox="1"/>
          <p:nvPr/>
        </p:nvSpPr>
        <p:spPr>
          <a:xfrm>
            <a:off x="0" y="1311246"/>
            <a:ext cx="9144000" cy="1938992"/>
          </a:xfrm>
          <a:prstGeom prst="rect">
            <a:avLst/>
          </a:prstGeom>
          <a:noFill/>
        </p:spPr>
        <p:txBody>
          <a:bodyPr wrap="square" rtlCol="0">
            <a:spAutoFit/>
          </a:bodyPr>
          <a:lstStyle/>
          <a:p>
            <a:pPr algn="just"/>
            <a:r>
              <a:rPr lang="en-US" sz="2400" dirty="0" smtClean="0">
                <a:solidFill>
                  <a:srgbClr val="FFFF00"/>
                </a:solidFill>
              </a:rPr>
              <a:t>If 2</a:t>
            </a:r>
            <a:r>
              <a:rPr lang="en-US" sz="2400" baseline="30000" dirty="0" smtClean="0">
                <a:solidFill>
                  <a:srgbClr val="FFFF00"/>
                </a:solidFill>
              </a:rPr>
              <a:t>nd</a:t>
            </a:r>
            <a:r>
              <a:rPr lang="en-US" sz="2400" dirty="0" smtClean="0">
                <a:solidFill>
                  <a:srgbClr val="FFFF00"/>
                </a:solidFill>
              </a:rPr>
              <a:t> P1 believes that  1</a:t>
            </a:r>
            <a:r>
              <a:rPr lang="en-US" sz="2400" baseline="30000" dirty="0" smtClean="0">
                <a:solidFill>
                  <a:srgbClr val="FFFF00"/>
                </a:solidFill>
              </a:rPr>
              <a:t>st</a:t>
            </a:r>
            <a:r>
              <a:rPr lang="en-US" sz="2400" dirty="0" smtClean="0">
                <a:solidFill>
                  <a:srgbClr val="FFFF00"/>
                </a:solidFill>
              </a:rPr>
              <a:t> P2 will choose L and 2</a:t>
            </a:r>
            <a:r>
              <a:rPr lang="en-US" sz="2400" baseline="30000" dirty="0" smtClean="0">
                <a:solidFill>
                  <a:srgbClr val="FFFF00"/>
                </a:solidFill>
              </a:rPr>
              <a:t>nd</a:t>
            </a:r>
            <a:r>
              <a:rPr lang="en-US" sz="2400" dirty="0" smtClean="0">
                <a:solidFill>
                  <a:srgbClr val="FFFF00"/>
                </a:solidFill>
              </a:rPr>
              <a:t> P2 - L:</a:t>
            </a:r>
          </a:p>
          <a:p>
            <a:pPr algn="just"/>
            <a:r>
              <a:rPr lang="en-US" sz="2400" dirty="0" smtClean="0"/>
              <a:t>EU (L) = ¾ * 2 + ¼ * 2 = 2        	EU (R) = ¾ * 0 + ¼ * 0 = 0 </a:t>
            </a:r>
          </a:p>
          <a:p>
            <a:pPr algn="just"/>
            <a:r>
              <a:rPr lang="en-US" sz="2400" dirty="0" smtClean="0">
                <a:solidFill>
                  <a:srgbClr val="FFFF00"/>
                </a:solidFill>
              </a:rPr>
              <a:t>If 2</a:t>
            </a:r>
            <a:r>
              <a:rPr lang="en-US" sz="2400" baseline="30000" dirty="0" smtClean="0">
                <a:solidFill>
                  <a:srgbClr val="FFFF00"/>
                </a:solidFill>
              </a:rPr>
              <a:t>nd</a:t>
            </a:r>
            <a:r>
              <a:rPr lang="en-US" sz="2400" dirty="0" smtClean="0">
                <a:solidFill>
                  <a:srgbClr val="FFFF00"/>
                </a:solidFill>
              </a:rPr>
              <a:t> P1 believes that  1</a:t>
            </a:r>
            <a:r>
              <a:rPr lang="en-US" sz="2400" baseline="30000" dirty="0" smtClean="0">
                <a:solidFill>
                  <a:srgbClr val="FFFF00"/>
                </a:solidFill>
              </a:rPr>
              <a:t>st</a:t>
            </a:r>
            <a:r>
              <a:rPr lang="en-US" sz="2400" dirty="0" smtClean="0">
                <a:solidFill>
                  <a:srgbClr val="FFFF00"/>
                </a:solidFill>
              </a:rPr>
              <a:t> P2 will choose L and 2</a:t>
            </a:r>
            <a:r>
              <a:rPr lang="en-US" sz="2400" baseline="30000" dirty="0" smtClean="0">
                <a:solidFill>
                  <a:srgbClr val="FFFF00"/>
                </a:solidFill>
              </a:rPr>
              <a:t>nd</a:t>
            </a:r>
            <a:r>
              <a:rPr lang="en-US" sz="2400" dirty="0" smtClean="0">
                <a:solidFill>
                  <a:srgbClr val="FFFF00"/>
                </a:solidFill>
              </a:rPr>
              <a:t> P2 - R:</a:t>
            </a:r>
          </a:p>
          <a:p>
            <a:pPr algn="just"/>
            <a:r>
              <a:rPr lang="en-US" sz="2400" dirty="0" smtClean="0"/>
              <a:t>EU (L) = ¾ * 2 + ¼ * 0 = 6/4=3/2 	EU (R) = ¾ * 0 + ¼ * 1 = ¼  </a:t>
            </a:r>
          </a:p>
          <a:p>
            <a:pPr algn="just"/>
            <a:endParaRPr lang="en-US" sz="2400" dirty="0" smtClean="0"/>
          </a:p>
        </p:txBody>
      </p:sp>
      <p:sp>
        <p:nvSpPr>
          <p:cNvPr id="12" name="Rectangle 11"/>
          <p:cNvSpPr/>
          <p:nvPr/>
        </p:nvSpPr>
        <p:spPr>
          <a:xfrm>
            <a:off x="6105546" y="3282949"/>
            <a:ext cx="2848014" cy="3575052"/>
          </a:xfrm>
          <a:prstGeom prst="rect">
            <a:avLst/>
          </a:prstGeom>
          <a:noFill/>
          <a:ln w="41275">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190440" y="3794130"/>
            <a:ext cx="3103605" cy="2848014"/>
          </a:xfrm>
          <a:prstGeom prst="rect">
            <a:avLst/>
          </a:prstGeom>
          <a:noFill/>
          <a:ln w="412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5" name="Content Placeholder 6"/>
          <p:cNvGraphicFramePr>
            <a:graphicFrameLocks/>
          </p:cNvGraphicFramePr>
          <p:nvPr/>
        </p:nvGraphicFramePr>
        <p:xfrm>
          <a:off x="6142059" y="4232286"/>
          <a:ext cx="2482884" cy="2154267"/>
        </p:xfrm>
        <a:graphic>
          <a:graphicData uri="http://schemas.openxmlformats.org/drawingml/2006/table">
            <a:tbl>
              <a:tblPr firstRow="1" bandRow="1">
                <a:tableStyleId>{5C22544A-7EE6-4342-B048-85BDC9FD1C3A}</a:tableStyleId>
              </a:tblPr>
              <a:tblGrid>
                <a:gridCol w="578559"/>
                <a:gridCol w="991499"/>
                <a:gridCol w="912826"/>
              </a:tblGrid>
              <a:tr h="758030">
                <a:tc>
                  <a:txBody>
                    <a:bodyPr/>
                    <a:lstStyle/>
                    <a:p>
                      <a:pPr algn="ctr"/>
                      <a:r>
                        <a:rPr lang="en-US" sz="2400" b="0" dirty="0" smtClean="0"/>
                        <a:t>3</a:t>
                      </a:r>
                      <a:endParaRPr lang="en-US" sz="2400" b="0" dirty="0"/>
                    </a:p>
                  </a:txBody>
                  <a:tcPr anchor="ctr">
                    <a:solidFill>
                      <a:schemeClr val="bg1"/>
                    </a:solidFill>
                  </a:tcPr>
                </a:tc>
                <a:tc>
                  <a:txBody>
                    <a:bodyPr/>
                    <a:lstStyle/>
                    <a:p>
                      <a:pPr algn="ctr"/>
                      <a:r>
                        <a:rPr lang="en-US" sz="2400" b="0" dirty="0" smtClean="0"/>
                        <a:t>L</a:t>
                      </a:r>
                      <a:endParaRPr lang="en-US" sz="2400" b="0" dirty="0"/>
                    </a:p>
                  </a:txBody>
                  <a:tcPr anchor="ctr"/>
                </a:tc>
                <a:tc>
                  <a:txBody>
                    <a:bodyPr/>
                    <a:lstStyle/>
                    <a:p>
                      <a:pPr algn="ctr"/>
                      <a:r>
                        <a:rPr lang="en-US" sz="2400" b="0" dirty="0" smtClean="0"/>
                        <a:t>R</a:t>
                      </a:r>
                      <a:endParaRPr lang="en-US" sz="2400" b="0" dirty="0"/>
                    </a:p>
                  </a:txBody>
                  <a:tcPr anchor="ctr"/>
                </a:tc>
              </a:tr>
              <a:tr h="63820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L</a:t>
                      </a:r>
                    </a:p>
                  </a:txBody>
                  <a:tcPr anchor="ctr">
                    <a:solidFill>
                      <a:schemeClr val="bg2">
                        <a:lumMod val="50000"/>
                      </a:schemeClr>
                    </a:solidFill>
                  </a:tcPr>
                </a:tc>
                <a:tc>
                  <a:txBody>
                    <a:bodyPr/>
                    <a:lstStyle/>
                    <a:p>
                      <a:pPr algn="ctr"/>
                      <a:r>
                        <a:rPr lang="en-US" sz="2400" b="1" dirty="0" smtClean="0">
                          <a:solidFill>
                            <a:srgbClr val="C00000"/>
                          </a:solidFill>
                        </a:rPr>
                        <a:t>2</a:t>
                      </a:r>
                      <a:r>
                        <a:rPr lang="en-US" sz="2400" b="0" dirty="0" smtClean="0">
                          <a:solidFill>
                            <a:schemeClr val="bg2">
                              <a:lumMod val="10000"/>
                            </a:schemeClr>
                          </a:solidFill>
                        </a:rPr>
                        <a:t>, </a:t>
                      </a:r>
                      <a:r>
                        <a:rPr lang="en-US" sz="2400" b="1" dirty="0" smtClean="0">
                          <a:solidFill>
                            <a:schemeClr val="accent3">
                              <a:lumMod val="10000"/>
                            </a:schemeClr>
                          </a:solidFill>
                        </a:rPr>
                        <a:t>2</a:t>
                      </a:r>
                      <a:r>
                        <a:rPr lang="en-US" sz="2400" b="1" baseline="0" dirty="0" smtClean="0">
                          <a:solidFill>
                            <a:schemeClr val="accent3">
                              <a:lumMod val="10000"/>
                            </a:schemeClr>
                          </a:solidFill>
                        </a:rPr>
                        <a:t> </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0 </a:t>
                      </a:r>
                      <a:endParaRPr lang="en-US" sz="2400" b="1" dirty="0" smtClean="0"/>
                    </a:p>
                  </a:txBody>
                  <a:tcPr anchor="ctr">
                    <a:solidFill>
                      <a:schemeClr val="accent5">
                        <a:lumMod val="20000"/>
                        <a:lumOff val="80000"/>
                      </a:schemeClr>
                    </a:solidFill>
                  </a:tcPr>
                </a:tc>
              </a:tr>
              <a:tr h="758030">
                <a:tc>
                  <a:txBody>
                    <a:bodyPr/>
                    <a:lstStyle/>
                    <a:p>
                      <a:pPr algn="ctr"/>
                      <a:r>
                        <a:rPr lang="en-US" sz="2400" b="0" dirty="0" smtClean="0">
                          <a:solidFill>
                            <a:schemeClr val="tx1"/>
                          </a:solidFill>
                        </a:rPr>
                        <a:t>R</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accent3">
                              <a:lumMod val="10000"/>
                            </a:schemeClr>
                          </a:solidFill>
                        </a:rPr>
                        <a:t>0</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1</a:t>
                      </a:r>
                      <a:endParaRPr lang="en-US" sz="2400" b="1" dirty="0" smtClean="0"/>
                    </a:p>
                  </a:txBody>
                  <a:tcPr anchor="ctr">
                    <a:solidFill>
                      <a:schemeClr val="accent5">
                        <a:lumMod val="20000"/>
                        <a:lumOff val="80000"/>
                      </a:schemeClr>
                    </a:solidFill>
                  </a:tcPr>
                </a:tc>
              </a:tr>
            </a:tbl>
          </a:graphicData>
        </a:graphic>
      </p:graphicFrame>
      <p:graphicFrame>
        <p:nvGraphicFramePr>
          <p:cNvPr id="16" name="Content Placeholder 6"/>
          <p:cNvGraphicFramePr>
            <a:graphicFrameLocks/>
          </p:cNvGraphicFramePr>
          <p:nvPr/>
        </p:nvGraphicFramePr>
        <p:xfrm>
          <a:off x="701622" y="4232286"/>
          <a:ext cx="2482884" cy="2154267"/>
        </p:xfrm>
        <a:graphic>
          <a:graphicData uri="http://schemas.openxmlformats.org/drawingml/2006/table">
            <a:tbl>
              <a:tblPr firstRow="1" bandRow="1">
                <a:tableStyleId>{5C22544A-7EE6-4342-B048-85BDC9FD1C3A}</a:tableStyleId>
              </a:tblPr>
              <a:tblGrid>
                <a:gridCol w="578559"/>
                <a:gridCol w="991499"/>
                <a:gridCol w="912826"/>
              </a:tblGrid>
              <a:tr h="758030">
                <a:tc>
                  <a:txBody>
                    <a:bodyPr/>
                    <a:lstStyle/>
                    <a:p>
                      <a:pPr algn="ctr"/>
                      <a:r>
                        <a:rPr lang="en-US" sz="2400" b="0" dirty="0" smtClean="0"/>
                        <a:t>1</a:t>
                      </a:r>
                      <a:endParaRPr lang="en-US" sz="2400" b="0" dirty="0"/>
                    </a:p>
                  </a:txBody>
                  <a:tcPr anchor="ctr">
                    <a:solidFill>
                      <a:schemeClr val="bg1"/>
                    </a:solidFill>
                  </a:tcPr>
                </a:tc>
                <a:tc>
                  <a:txBody>
                    <a:bodyPr/>
                    <a:lstStyle/>
                    <a:p>
                      <a:pPr algn="ctr"/>
                      <a:r>
                        <a:rPr lang="en-US" sz="2400" b="0" dirty="0" smtClean="0"/>
                        <a:t>L</a:t>
                      </a:r>
                      <a:endParaRPr lang="en-US" sz="2400" b="0" dirty="0"/>
                    </a:p>
                  </a:txBody>
                  <a:tcPr anchor="ctr"/>
                </a:tc>
                <a:tc>
                  <a:txBody>
                    <a:bodyPr/>
                    <a:lstStyle/>
                    <a:p>
                      <a:pPr algn="ctr"/>
                      <a:r>
                        <a:rPr lang="en-US" sz="2400" b="0" dirty="0" smtClean="0"/>
                        <a:t>R</a:t>
                      </a:r>
                      <a:endParaRPr lang="en-US" sz="2400" b="0" dirty="0"/>
                    </a:p>
                  </a:txBody>
                  <a:tcPr anchor="ctr"/>
                </a:tc>
              </a:tr>
              <a:tr h="63820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L</a:t>
                      </a:r>
                    </a:p>
                  </a:txBody>
                  <a:tcPr anchor="ctr">
                    <a:solidFill>
                      <a:schemeClr val="bg2">
                        <a:lumMod val="50000"/>
                      </a:schemeClr>
                    </a:solidFill>
                  </a:tcPr>
                </a:tc>
                <a:tc>
                  <a:txBody>
                    <a:bodyPr/>
                    <a:lstStyle/>
                    <a:p>
                      <a:pPr algn="ctr"/>
                      <a:r>
                        <a:rPr lang="en-US" sz="2400" b="1" dirty="0" smtClean="0">
                          <a:solidFill>
                            <a:srgbClr val="C00000"/>
                          </a:solidFill>
                        </a:rPr>
                        <a:t>2</a:t>
                      </a:r>
                      <a:r>
                        <a:rPr lang="en-US" sz="2400" b="0" dirty="0" smtClean="0">
                          <a:solidFill>
                            <a:schemeClr val="bg2">
                              <a:lumMod val="10000"/>
                            </a:schemeClr>
                          </a:solidFill>
                        </a:rPr>
                        <a:t>, </a:t>
                      </a:r>
                      <a:r>
                        <a:rPr lang="en-US" sz="2400" b="1" dirty="0" smtClean="0">
                          <a:solidFill>
                            <a:schemeClr val="accent3">
                              <a:lumMod val="10000"/>
                            </a:schemeClr>
                          </a:solidFill>
                        </a:rPr>
                        <a:t>2</a:t>
                      </a:r>
                      <a:r>
                        <a:rPr lang="en-US" sz="2400" b="1" baseline="0" dirty="0" smtClean="0">
                          <a:solidFill>
                            <a:schemeClr val="accent3">
                              <a:lumMod val="10000"/>
                            </a:schemeClr>
                          </a:solidFill>
                        </a:rPr>
                        <a:t> </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0 </a:t>
                      </a:r>
                      <a:endParaRPr lang="en-US" sz="2400" b="1" dirty="0" smtClean="0"/>
                    </a:p>
                  </a:txBody>
                  <a:tcPr anchor="ctr">
                    <a:solidFill>
                      <a:schemeClr val="accent5">
                        <a:lumMod val="20000"/>
                        <a:lumOff val="80000"/>
                      </a:schemeClr>
                    </a:solidFill>
                  </a:tcPr>
                </a:tc>
              </a:tr>
              <a:tr h="758030">
                <a:tc>
                  <a:txBody>
                    <a:bodyPr/>
                    <a:lstStyle/>
                    <a:p>
                      <a:pPr algn="ctr"/>
                      <a:r>
                        <a:rPr lang="en-US" sz="2400" b="0" dirty="0" smtClean="0">
                          <a:solidFill>
                            <a:schemeClr val="tx1"/>
                          </a:solidFill>
                        </a:rPr>
                        <a:t>R</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3</a:t>
                      </a:r>
                      <a:r>
                        <a:rPr lang="en-US" sz="2400" b="0" dirty="0" smtClean="0">
                          <a:solidFill>
                            <a:schemeClr val="bg2">
                              <a:lumMod val="10000"/>
                            </a:schemeClr>
                          </a:solidFill>
                        </a:rPr>
                        <a:t>, </a:t>
                      </a:r>
                      <a:r>
                        <a:rPr lang="en-US" sz="2400" b="1" dirty="0" smtClean="0">
                          <a:solidFill>
                            <a:schemeClr val="accent3">
                              <a:lumMod val="10000"/>
                            </a:schemeClr>
                          </a:solidFill>
                        </a:rPr>
                        <a:t>0</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1</a:t>
                      </a:r>
                      <a:endParaRPr lang="en-US" sz="2400" b="1" dirty="0" smtClean="0"/>
                    </a:p>
                  </a:txBody>
                  <a:tcPr anchor="ctr">
                    <a:solidFill>
                      <a:schemeClr val="accent5">
                        <a:lumMod val="20000"/>
                        <a:lumOff val="80000"/>
                      </a:schemeClr>
                    </a:solidFill>
                  </a:tcPr>
                </a:tc>
              </a:tr>
            </a:tbl>
          </a:graphicData>
        </a:graphic>
      </p:graphicFrame>
      <p:sp>
        <p:nvSpPr>
          <p:cNvPr id="17" name="Rectangle 16"/>
          <p:cNvSpPr/>
          <p:nvPr/>
        </p:nvSpPr>
        <p:spPr>
          <a:xfrm>
            <a:off x="3367071" y="3794130"/>
            <a:ext cx="5476950" cy="2848014"/>
          </a:xfrm>
          <a:prstGeom prst="rect">
            <a:avLst/>
          </a:prstGeom>
          <a:noFill/>
          <a:ln w="412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0" y="3282948"/>
            <a:ext cx="6032520" cy="3575052"/>
          </a:xfrm>
          <a:prstGeom prst="rect">
            <a:avLst/>
          </a:prstGeom>
          <a:noFill/>
          <a:ln w="41275">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1943064" y="3282948"/>
            <a:ext cx="2884527" cy="461665"/>
          </a:xfrm>
          <a:prstGeom prst="rect">
            <a:avLst/>
          </a:prstGeom>
          <a:noFill/>
        </p:spPr>
        <p:txBody>
          <a:bodyPr wrap="square" rtlCol="0">
            <a:spAutoFit/>
          </a:bodyPr>
          <a:lstStyle/>
          <a:p>
            <a:pPr algn="ctr"/>
            <a:r>
              <a:rPr lang="en-US" sz="2400" b="1" dirty="0" smtClean="0">
                <a:solidFill>
                  <a:schemeClr val="accent3">
                    <a:lumMod val="10000"/>
                  </a:schemeClr>
                </a:solidFill>
              </a:rPr>
              <a:t>1</a:t>
            </a:r>
            <a:r>
              <a:rPr lang="en-US" sz="2400" b="1" baseline="30000" dirty="0" smtClean="0">
                <a:solidFill>
                  <a:schemeClr val="accent3">
                    <a:lumMod val="10000"/>
                  </a:schemeClr>
                </a:solidFill>
              </a:rPr>
              <a:t>st</a:t>
            </a:r>
            <a:r>
              <a:rPr lang="en-US" sz="2400" b="1" dirty="0" smtClean="0">
                <a:solidFill>
                  <a:schemeClr val="accent3">
                    <a:lumMod val="10000"/>
                  </a:schemeClr>
                </a:solidFill>
              </a:rPr>
              <a:t> P2</a:t>
            </a:r>
            <a:endParaRPr lang="en-US" sz="1400" b="1" dirty="0">
              <a:solidFill>
                <a:schemeClr val="accent3">
                  <a:lumMod val="10000"/>
                </a:schemeClr>
              </a:solidFill>
            </a:endParaRPr>
          </a:p>
        </p:txBody>
      </p:sp>
      <p:sp>
        <p:nvSpPr>
          <p:cNvPr id="22" name="TextBox 21"/>
          <p:cNvSpPr txBox="1"/>
          <p:nvPr/>
        </p:nvSpPr>
        <p:spPr>
          <a:xfrm>
            <a:off x="3403584" y="3794130"/>
            <a:ext cx="1204929" cy="461665"/>
          </a:xfrm>
          <a:prstGeom prst="rect">
            <a:avLst/>
          </a:prstGeom>
          <a:noFill/>
        </p:spPr>
        <p:txBody>
          <a:bodyPr wrap="square" rtlCol="0">
            <a:spAutoFit/>
          </a:bodyPr>
          <a:lstStyle/>
          <a:p>
            <a:pPr algn="ctr"/>
            <a:r>
              <a:rPr lang="en-US" sz="2400" b="1" dirty="0" smtClean="0">
                <a:solidFill>
                  <a:srgbClr val="C00000"/>
                </a:solidFill>
              </a:rPr>
              <a:t>2</a:t>
            </a:r>
            <a:r>
              <a:rPr lang="en-US" sz="2400" b="1" baseline="30000" dirty="0" smtClean="0">
                <a:solidFill>
                  <a:srgbClr val="C00000"/>
                </a:solidFill>
              </a:rPr>
              <a:t>nd</a:t>
            </a:r>
            <a:r>
              <a:rPr lang="en-US" sz="2400" b="1" dirty="0" smtClean="0">
                <a:solidFill>
                  <a:srgbClr val="C00000"/>
                </a:solidFill>
              </a:rPr>
              <a:t> P 1</a:t>
            </a:r>
            <a:endParaRPr lang="en-US" b="1" dirty="0">
              <a:solidFill>
                <a:srgbClr val="C00000"/>
              </a:solidFill>
            </a:endParaRPr>
          </a:p>
        </p:txBody>
      </p:sp>
      <p:sp>
        <p:nvSpPr>
          <p:cNvPr id="20" name="TextBox 19"/>
          <p:cNvSpPr txBox="1"/>
          <p:nvPr/>
        </p:nvSpPr>
        <p:spPr>
          <a:xfrm>
            <a:off x="1322343" y="3282948"/>
            <a:ext cx="693747" cy="461665"/>
          </a:xfrm>
          <a:prstGeom prst="rect">
            <a:avLst/>
          </a:prstGeom>
          <a:noFill/>
        </p:spPr>
        <p:txBody>
          <a:bodyPr wrap="square" rtlCol="0">
            <a:spAutoFit/>
          </a:bodyPr>
          <a:lstStyle/>
          <a:p>
            <a:pPr algn="ctr"/>
            <a:r>
              <a:rPr lang="en-US" sz="2400" b="1" dirty="0" smtClean="0">
                <a:solidFill>
                  <a:schemeClr val="bg2">
                    <a:lumMod val="10000"/>
                  </a:schemeClr>
                </a:solidFill>
              </a:rPr>
              <a:t>¾</a:t>
            </a:r>
            <a:r>
              <a:rPr lang="en-US" sz="2400" b="1" dirty="0" smtClean="0">
                <a:solidFill>
                  <a:srgbClr val="C00000"/>
                </a:solidFill>
              </a:rPr>
              <a:t> </a:t>
            </a:r>
            <a:endParaRPr lang="en-US" b="1" dirty="0">
              <a:solidFill>
                <a:srgbClr val="C00000"/>
              </a:solidFill>
            </a:endParaRPr>
          </a:p>
        </p:txBody>
      </p:sp>
      <p:sp>
        <p:nvSpPr>
          <p:cNvPr id="23" name="TextBox 22"/>
          <p:cNvSpPr txBox="1"/>
          <p:nvPr/>
        </p:nvSpPr>
        <p:spPr>
          <a:xfrm>
            <a:off x="4827591" y="3282948"/>
            <a:ext cx="693747" cy="461665"/>
          </a:xfrm>
          <a:prstGeom prst="rect">
            <a:avLst/>
          </a:prstGeom>
          <a:noFill/>
        </p:spPr>
        <p:txBody>
          <a:bodyPr wrap="square" rtlCol="0">
            <a:spAutoFit/>
          </a:bodyPr>
          <a:lstStyle/>
          <a:p>
            <a:pPr algn="ctr"/>
            <a:r>
              <a:rPr lang="en-US" sz="2400" b="1" dirty="0" smtClean="0">
                <a:solidFill>
                  <a:schemeClr val="bg2">
                    <a:lumMod val="10000"/>
                  </a:schemeClr>
                </a:solidFill>
              </a:rPr>
              <a:t>¼</a:t>
            </a:r>
            <a:r>
              <a:rPr lang="en-US" sz="2400" b="1" dirty="0" smtClean="0">
                <a:solidFill>
                  <a:srgbClr val="C00000"/>
                </a:solidFill>
              </a:rPr>
              <a:t>  </a:t>
            </a:r>
            <a:endParaRPr lang="en-US" b="1" dirty="0">
              <a:solidFill>
                <a:srgbClr val="C00000"/>
              </a:solidFill>
            </a:endParaRPr>
          </a:p>
        </p:txBody>
      </p:sp>
      <p:sp>
        <p:nvSpPr>
          <p:cNvPr id="24" name="TextBox 23"/>
          <p:cNvSpPr txBox="1"/>
          <p:nvPr/>
        </p:nvSpPr>
        <p:spPr>
          <a:xfrm>
            <a:off x="4645026" y="3757617"/>
            <a:ext cx="693747" cy="461665"/>
          </a:xfrm>
          <a:prstGeom prst="rect">
            <a:avLst/>
          </a:prstGeom>
          <a:noFill/>
        </p:spPr>
        <p:txBody>
          <a:bodyPr wrap="square" rtlCol="0">
            <a:spAutoFit/>
          </a:bodyPr>
          <a:lstStyle/>
          <a:p>
            <a:pPr algn="ctr"/>
            <a:r>
              <a:rPr lang="en-US" sz="2400" b="1" dirty="0" smtClean="0">
                <a:solidFill>
                  <a:srgbClr val="C00000"/>
                </a:solidFill>
              </a:rPr>
              <a:t>¾ </a:t>
            </a:r>
            <a:endParaRPr lang="en-US" b="1" dirty="0">
              <a:solidFill>
                <a:srgbClr val="C00000"/>
              </a:solidFill>
            </a:endParaRPr>
          </a:p>
        </p:txBody>
      </p:sp>
      <p:sp>
        <p:nvSpPr>
          <p:cNvPr id="25" name="TextBox 24"/>
          <p:cNvSpPr txBox="1"/>
          <p:nvPr/>
        </p:nvSpPr>
        <p:spPr>
          <a:xfrm>
            <a:off x="7383501" y="3794130"/>
            <a:ext cx="693747" cy="461665"/>
          </a:xfrm>
          <a:prstGeom prst="rect">
            <a:avLst/>
          </a:prstGeom>
          <a:noFill/>
        </p:spPr>
        <p:txBody>
          <a:bodyPr wrap="square" rtlCol="0">
            <a:spAutoFit/>
          </a:bodyPr>
          <a:lstStyle/>
          <a:p>
            <a:pPr algn="ctr"/>
            <a:r>
              <a:rPr lang="en-US" sz="2400" b="1" dirty="0" smtClean="0">
                <a:solidFill>
                  <a:srgbClr val="C00000"/>
                </a:solidFill>
              </a:rPr>
              <a:t>¼  </a:t>
            </a:r>
            <a:endParaRPr lang="en-US" b="1" dirty="0">
              <a:solidFill>
                <a:srgbClr val="C00000"/>
              </a:solidFill>
            </a:endParaRPr>
          </a:p>
        </p:txBody>
      </p:sp>
      <p:cxnSp>
        <p:nvCxnSpPr>
          <p:cNvPr id="29" name="Straight Connector 28"/>
          <p:cNvCxnSpPr/>
          <p:nvPr/>
        </p:nvCxnSpPr>
        <p:spPr>
          <a:xfrm>
            <a:off x="592083" y="5327676"/>
            <a:ext cx="2628936" cy="0"/>
          </a:xfrm>
          <a:prstGeom prst="line">
            <a:avLst/>
          </a:prstGeom>
          <a:ln w="41275">
            <a:solidFill>
              <a:srgbClr val="C0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wipe dir="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Example 2: Infection</a:t>
            </a:r>
            <a:endParaRPr lang="en-US" sz="3600"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27" name="TextBox 26"/>
          <p:cNvSpPr txBox="1"/>
          <p:nvPr/>
        </p:nvSpPr>
        <p:spPr>
          <a:xfrm>
            <a:off x="6032520" y="3282948"/>
            <a:ext cx="2884527" cy="461665"/>
          </a:xfrm>
          <a:prstGeom prst="rect">
            <a:avLst/>
          </a:prstGeom>
          <a:noFill/>
        </p:spPr>
        <p:txBody>
          <a:bodyPr wrap="square" rtlCol="0">
            <a:spAutoFit/>
          </a:bodyPr>
          <a:lstStyle/>
          <a:p>
            <a:pPr algn="ctr"/>
            <a:r>
              <a:rPr lang="en-US" sz="2400" b="1" dirty="0" smtClean="0">
                <a:solidFill>
                  <a:schemeClr val="accent3">
                    <a:lumMod val="10000"/>
                  </a:schemeClr>
                </a:solidFill>
              </a:rPr>
              <a:t>2</a:t>
            </a:r>
            <a:r>
              <a:rPr lang="en-US" sz="2400" b="1" baseline="30000" dirty="0" smtClean="0">
                <a:solidFill>
                  <a:schemeClr val="accent3">
                    <a:lumMod val="10000"/>
                  </a:schemeClr>
                </a:solidFill>
              </a:rPr>
              <a:t>nd</a:t>
            </a:r>
            <a:r>
              <a:rPr lang="en-US" sz="2400" b="1" dirty="0" smtClean="0">
                <a:solidFill>
                  <a:schemeClr val="accent3">
                    <a:lumMod val="10000"/>
                  </a:schemeClr>
                </a:solidFill>
              </a:rPr>
              <a:t> P2</a:t>
            </a:r>
            <a:endParaRPr lang="en-US" sz="1400" b="1" dirty="0">
              <a:solidFill>
                <a:schemeClr val="accent3">
                  <a:lumMod val="10000"/>
                </a:schemeClr>
              </a:solidFill>
            </a:endParaRPr>
          </a:p>
        </p:txBody>
      </p:sp>
      <p:sp>
        <p:nvSpPr>
          <p:cNvPr id="19" name="TextBox 18"/>
          <p:cNvSpPr txBox="1"/>
          <p:nvPr/>
        </p:nvSpPr>
        <p:spPr>
          <a:xfrm>
            <a:off x="226953" y="3830643"/>
            <a:ext cx="1277955" cy="461665"/>
          </a:xfrm>
          <a:prstGeom prst="rect">
            <a:avLst/>
          </a:prstGeom>
          <a:noFill/>
        </p:spPr>
        <p:txBody>
          <a:bodyPr wrap="square" rtlCol="0">
            <a:spAutoFit/>
          </a:bodyPr>
          <a:lstStyle/>
          <a:p>
            <a:pPr algn="ctr"/>
            <a:r>
              <a:rPr lang="en-US" sz="2400" b="1" dirty="0" smtClean="0">
                <a:solidFill>
                  <a:srgbClr val="C00000"/>
                </a:solidFill>
              </a:rPr>
              <a:t>1</a:t>
            </a:r>
            <a:r>
              <a:rPr lang="en-US" sz="2400" b="1" baseline="30000" dirty="0" smtClean="0">
                <a:solidFill>
                  <a:srgbClr val="C00000"/>
                </a:solidFill>
              </a:rPr>
              <a:t>st</a:t>
            </a:r>
            <a:r>
              <a:rPr lang="en-US" sz="2400" b="1" dirty="0" smtClean="0">
                <a:solidFill>
                  <a:srgbClr val="C00000"/>
                </a:solidFill>
              </a:rPr>
              <a:t> P 1</a:t>
            </a:r>
            <a:endParaRPr lang="en-US" b="1" dirty="0">
              <a:solidFill>
                <a:srgbClr val="C00000"/>
              </a:solidFill>
            </a:endParaRPr>
          </a:p>
        </p:txBody>
      </p:sp>
      <p:graphicFrame>
        <p:nvGraphicFramePr>
          <p:cNvPr id="26" name="Content Placeholder 6"/>
          <p:cNvGraphicFramePr>
            <a:graphicFrameLocks/>
          </p:cNvGraphicFramePr>
          <p:nvPr/>
        </p:nvGraphicFramePr>
        <p:xfrm>
          <a:off x="3476610" y="4232286"/>
          <a:ext cx="2482884" cy="2154267"/>
        </p:xfrm>
        <a:graphic>
          <a:graphicData uri="http://schemas.openxmlformats.org/drawingml/2006/table">
            <a:tbl>
              <a:tblPr firstRow="1" bandRow="1">
                <a:tableStyleId>{5C22544A-7EE6-4342-B048-85BDC9FD1C3A}</a:tableStyleId>
              </a:tblPr>
              <a:tblGrid>
                <a:gridCol w="578559"/>
                <a:gridCol w="991499"/>
                <a:gridCol w="912826"/>
              </a:tblGrid>
              <a:tr h="758030">
                <a:tc>
                  <a:txBody>
                    <a:bodyPr/>
                    <a:lstStyle/>
                    <a:p>
                      <a:pPr algn="ctr"/>
                      <a:r>
                        <a:rPr lang="en-US" sz="2400" b="0" dirty="0" smtClean="0"/>
                        <a:t>2</a:t>
                      </a:r>
                      <a:endParaRPr lang="en-US" sz="2400" b="0" dirty="0"/>
                    </a:p>
                  </a:txBody>
                  <a:tcPr anchor="ctr">
                    <a:solidFill>
                      <a:schemeClr val="bg1"/>
                    </a:solidFill>
                  </a:tcPr>
                </a:tc>
                <a:tc>
                  <a:txBody>
                    <a:bodyPr/>
                    <a:lstStyle/>
                    <a:p>
                      <a:pPr algn="ctr"/>
                      <a:r>
                        <a:rPr lang="en-US" sz="2400" b="0" dirty="0" smtClean="0"/>
                        <a:t>L</a:t>
                      </a:r>
                      <a:endParaRPr lang="en-US" sz="2400" b="0" dirty="0"/>
                    </a:p>
                  </a:txBody>
                  <a:tcPr anchor="ctr"/>
                </a:tc>
                <a:tc>
                  <a:txBody>
                    <a:bodyPr/>
                    <a:lstStyle/>
                    <a:p>
                      <a:pPr algn="ctr"/>
                      <a:r>
                        <a:rPr lang="en-US" sz="2400" b="0" dirty="0" smtClean="0"/>
                        <a:t>R</a:t>
                      </a:r>
                      <a:endParaRPr lang="en-US" sz="2400" b="0" dirty="0"/>
                    </a:p>
                  </a:txBody>
                  <a:tcPr anchor="ctr"/>
                </a:tc>
              </a:tr>
              <a:tr h="63820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L</a:t>
                      </a:r>
                    </a:p>
                  </a:txBody>
                  <a:tcPr anchor="ctr">
                    <a:solidFill>
                      <a:schemeClr val="bg2">
                        <a:lumMod val="50000"/>
                      </a:schemeClr>
                    </a:solidFill>
                  </a:tcPr>
                </a:tc>
                <a:tc>
                  <a:txBody>
                    <a:bodyPr/>
                    <a:lstStyle/>
                    <a:p>
                      <a:pPr algn="ctr"/>
                      <a:r>
                        <a:rPr lang="en-US" sz="2400" b="1" dirty="0" smtClean="0">
                          <a:solidFill>
                            <a:srgbClr val="C00000"/>
                          </a:solidFill>
                        </a:rPr>
                        <a:t>2</a:t>
                      </a:r>
                      <a:r>
                        <a:rPr lang="en-US" sz="2400" b="0" dirty="0" smtClean="0">
                          <a:solidFill>
                            <a:schemeClr val="bg2">
                              <a:lumMod val="10000"/>
                            </a:schemeClr>
                          </a:solidFill>
                        </a:rPr>
                        <a:t>, </a:t>
                      </a:r>
                      <a:r>
                        <a:rPr lang="en-US" sz="2400" b="1" dirty="0" smtClean="0">
                          <a:solidFill>
                            <a:schemeClr val="accent3">
                              <a:lumMod val="10000"/>
                            </a:schemeClr>
                          </a:solidFill>
                        </a:rPr>
                        <a:t>2</a:t>
                      </a:r>
                      <a:r>
                        <a:rPr lang="en-US" sz="2400" b="1" baseline="0" dirty="0" smtClean="0">
                          <a:solidFill>
                            <a:schemeClr val="accent3">
                              <a:lumMod val="10000"/>
                            </a:schemeClr>
                          </a:solidFill>
                        </a:rPr>
                        <a:t> </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0 </a:t>
                      </a:r>
                      <a:endParaRPr lang="en-US" sz="2400" b="1" dirty="0" smtClean="0"/>
                    </a:p>
                  </a:txBody>
                  <a:tcPr anchor="ctr">
                    <a:solidFill>
                      <a:schemeClr val="accent5">
                        <a:lumMod val="20000"/>
                        <a:lumOff val="80000"/>
                      </a:schemeClr>
                    </a:solidFill>
                  </a:tcPr>
                </a:tc>
              </a:tr>
              <a:tr h="758030">
                <a:tc>
                  <a:txBody>
                    <a:bodyPr/>
                    <a:lstStyle/>
                    <a:p>
                      <a:pPr algn="ctr"/>
                      <a:r>
                        <a:rPr lang="en-US" sz="2400" b="0" dirty="0" smtClean="0">
                          <a:solidFill>
                            <a:schemeClr val="tx1"/>
                          </a:solidFill>
                        </a:rPr>
                        <a:t>R</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accent3">
                              <a:lumMod val="10000"/>
                            </a:schemeClr>
                          </a:solidFill>
                        </a:rPr>
                        <a:t>0</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1</a:t>
                      </a:r>
                      <a:endParaRPr lang="en-US" sz="2400" b="1" dirty="0" smtClean="0"/>
                    </a:p>
                  </a:txBody>
                  <a:tcPr anchor="ctr">
                    <a:solidFill>
                      <a:schemeClr val="accent5">
                        <a:lumMod val="20000"/>
                        <a:lumOff val="80000"/>
                      </a:schemeClr>
                    </a:solidFill>
                  </a:tcPr>
                </a:tc>
              </a:tr>
            </a:tbl>
          </a:graphicData>
        </a:graphic>
      </p:graphicFrame>
      <p:sp>
        <p:nvSpPr>
          <p:cNvPr id="9" name="TextBox 8"/>
          <p:cNvSpPr txBox="1"/>
          <p:nvPr/>
        </p:nvSpPr>
        <p:spPr>
          <a:xfrm>
            <a:off x="0" y="1311246"/>
            <a:ext cx="9144000" cy="1569660"/>
          </a:xfrm>
          <a:prstGeom prst="rect">
            <a:avLst/>
          </a:prstGeom>
          <a:noFill/>
        </p:spPr>
        <p:txBody>
          <a:bodyPr wrap="square" rtlCol="0">
            <a:spAutoFit/>
          </a:bodyPr>
          <a:lstStyle/>
          <a:p>
            <a:pPr algn="just"/>
            <a:r>
              <a:rPr lang="en-US" sz="2400" dirty="0" smtClean="0">
                <a:solidFill>
                  <a:srgbClr val="FFFF00"/>
                </a:solidFill>
              </a:rPr>
              <a:t>If 2</a:t>
            </a:r>
            <a:r>
              <a:rPr lang="en-US" sz="2400" baseline="30000" dirty="0" smtClean="0">
                <a:solidFill>
                  <a:srgbClr val="FFFF00"/>
                </a:solidFill>
              </a:rPr>
              <a:t>nd</a:t>
            </a:r>
            <a:r>
              <a:rPr lang="en-US" sz="2400" dirty="0" smtClean="0">
                <a:solidFill>
                  <a:srgbClr val="FFFF00"/>
                </a:solidFill>
              </a:rPr>
              <a:t> P1 believes that  1</a:t>
            </a:r>
            <a:r>
              <a:rPr lang="en-US" sz="2400" baseline="30000" dirty="0" smtClean="0">
                <a:solidFill>
                  <a:srgbClr val="FFFF00"/>
                </a:solidFill>
              </a:rPr>
              <a:t>st</a:t>
            </a:r>
            <a:r>
              <a:rPr lang="en-US" sz="2400" dirty="0" smtClean="0">
                <a:solidFill>
                  <a:srgbClr val="FFFF00"/>
                </a:solidFill>
              </a:rPr>
              <a:t> P2 will choose R and 2</a:t>
            </a:r>
            <a:r>
              <a:rPr lang="en-US" sz="2400" baseline="30000" dirty="0" smtClean="0">
                <a:solidFill>
                  <a:srgbClr val="FFFF00"/>
                </a:solidFill>
              </a:rPr>
              <a:t>nd</a:t>
            </a:r>
            <a:r>
              <a:rPr lang="en-US" sz="2400" dirty="0" smtClean="0">
                <a:solidFill>
                  <a:srgbClr val="FFFF00"/>
                </a:solidFill>
              </a:rPr>
              <a:t> P2 - L:</a:t>
            </a:r>
          </a:p>
          <a:p>
            <a:pPr algn="just"/>
            <a:r>
              <a:rPr lang="en-US" sz="2400" dirty="0" smtClean="0"/>
              <a:t>EU (L) = ¾ * 0 + ¼ * 2 = ½ 	EU (R) = ¾ * 1 + ¼ * 0 = ¾ </a:t>
            </a:r>
          </a:p>
          <a:p>
            <a:pPr algn="just"/>
            <a:r>
              <a:rPr lang="en-US" sz="2400" dirty="0" smtClean="0">
                <a:solidFill>
                  <a:srgbClr val="FFFF00"/>
                </a:solidFill>
              </a:rPr>
              <a:t>If 2</a:t>
            </a:r>
            <a:r>
              <a:rPr lang="en-US" sz="2400" baseline="30000" dirty="0" smtClean="0">
                <a:solidFill>
                  <a:srgbClr val="FFFF00"/>
                </a:solidFill>
              </a:rPr>
              <a:t>nd</a:t>
            </a:r>
            <a:r>
              <a:rPr lang="en-US" sz="2400" dirty="0" smtClean="0">
                <a:solidFill>
                  <a:srgbClr val="FFFF00"/>
                </a:solidFill>
              </a:rPr>
              <a:t> P1 believes that  1</a:t>
            </a:r>
            <a:r>
              <a:rPr lang="en-US" sz="2400" baseline="30000" dirty="0" smtClean="0">
                <a:solidFill>
                  <a:srgbClr val="FFFF00"/>
                </a:solidFill>
              </a:rPr>
              <a:t>st</a:t>
            </a:r>
            <a:r>
              <a:rPr lang="en-US" sz="2400" dirty="0" smtClean="0">
                <a:solidFill>
                  <a:srgbClr val="FFFF00"/>
                </a:solidFill>
              </a:rPr>
              <a:t> P2 will choose R and 2</a:t>
            </a:r>
            <a:r>
              <a:rPr lang="en-US" sz="2400" baseline="30000" dirty="0" smtClean="0">
                <a:solidFill>
                  <a:srgbClr val="FFFF00"/>
                </a:solidFill>
              </a:rPr>
              <a:t>nd</a:t>
            </a:r>
            <a:r>
              <a:rPr lang="en-US" sz="2400" dirty="0" smtClean="0">
                <a:solidFill>
                  <a:srgbClr val="FFFF00"/>
                </a:solidFill>
              </a:rPr>
              <a:t> P2 - R:</a:t>
            </a:r>
          </a:p>
          <a:p>
            <a:pPr algn="just"/>
            <a:r>
              <a:rPr lang="en-US" sz="2400" dirty="0" smtClean="0"/>
              <a:t>EU (L) = ¾ * 0 + ¼ * 0 = 0 		EU (R) = ¾ * 1 + ¼ * 1 = 1 </a:t>
            </a:r>
          </a:p>
        </p:txBody>
      </p:sp>
      <p:sp>
        <p:nvSpPr>
          <p:cNvPr id="12" name="Rectangle 11"/>
          <p:cNvSpPr/>
          <p:nvPr/>
        </p:nvSpPr>
        <p:spPr>
          <a:xfrm>
            <a:off x="6105546" y="3282949"/>
            <a:ext cx="2848014" cy="3575052"/>
          </a:xfrm>
          <a:prstGeom prst="rect">
            <a:avLst/>
          </a:prstGeom>
          <a:noFill/>
          <a:ln w="41275">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190440" y="3794130"/>
            <a:ext cx="3103605" cy="2848014"/>
          </a:xfrm>
          <a:prstGeom prst="rect">
            <a:avLst/>
          </a:prstGeom>
          <a:noFill/>
          <a:ln w="412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5" name="Content Placeholder 6"/>
          <p:cNvGraphicFramePr>
            <a:graphicFrameLocks/>
          </p:cNvGraphicFramePr>
          <p:nvPr/>
        </p:nvGraphicFramePr>
        <p:xfrm>
          <a:off x="6142059" y="4232286"/>
          <a:ext cx="2482884" cy="2154267"/>
        </p:xfrm>
        <a:graphic>
          <a:graphicData uri="http://schemas.openxmlformats.org/drawingml/2006/table">
            <a:tbl>
              <a:tblPr firstRow="1" bandRow="1">
                <a:tableStyleId>{5C22544A-7EE6-4342-B048-85BDC9FD1C3A}</a:tableStyleId>
              </a:tblPr>
              <a:tblGrid>
                <a:gridCol w="578559"/>
                <a:gridCol w="991499"/>
                <a:gridCol w="912826"/>
              </a:tblGrid>
              <a:tr h="758030">
                <a:tc>
                  <a:txBody>
                    <a:bodyPr/>
                    <a:lstStyle/>
                    <a:p>
                      <a:pPr algn="ctr"/>
                      <a:r>
                        <a:rPr lang="en-US" sz="2400" b="0" dirty="0" smtClean="0"/>
                        <a:t>3</a:t>
                      </a:r>
                      <a:endParaRPr lang="en-US" sz="2400" b="0" dirty="0"/>
                    </a:p>
                  </a:txBody>
                  <a:tcPr anchor="ctr">
                    <a:solidFill>
                      <a:schemeClr val="bg1"/>
                    </a:solidFill>
                  </a:tcPr>
                </a:tc>
                <a:tc>
                  <a:txBody>
                    <a:bodyPr/>
                    <a:lstStyle/>
                    <a:p>
                      <a:pPr algn="ctr"/>
                      <a:r>
                        <a:rPr lang="en-US" sz="2400" b="0" dirty="0" smtClean="0"/>
                        <a:t>L</a:t>
                      </a:r>
                      <a:endParaRPr lang="en-US" sz="2400" b="0" dirty="0"/>
                    </a:p>
                  </a:txBody>
                  <a:tcPr anchor="ctr"/>
                </a:tc>
                <a:tc>
                  <a:txBody>
                    <a:bodyPr/>
                    <a:lstStyle/>
                    <a:p>
                      <a:pPr algn="ctr"/>
                      <a:r>
                        <a:rPr lang="en-US" sz="2400" b="0" dirty="0" smtClean="0"/>
                        <a:t>R</a:t>
                      </a:r>
                      <a:endParaRPr lang="en-US" sz="2400" b="0" dirty="0"/>
                    </a:p>
                  </a:txBody>
                  <a:tcPr anchor="ctr"/>
                </a:tc>
              </a:tr>
              <a:tr h="63820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L</a:t>
                      </a:r>
                    </a:p>
                  </a:txBody>
                  <a:tcPr anchor="ctr">
                    <a:solidFill>
                      <a:schemeClr val="bg2">
                        <a:lumMod val="50000"/>
                      </a:schemeClr>
                    </a:solidFill>
                  </a:tcPr>
                </a:tc>
                <a:tc>
                  <a:txBody>
                    <a:bodyPr/>
                    <a:lstStyle/>
                    <a:p>
                      <a:pPr algn="ctr"/>
                      <a:r>
                        <a:rPr lang="en-US" sz="2400" b="1" dirty="0" smtClean="0">
                          <a:solidFill>
                            <a:srgbClr val="C00000"/>
                          </a:solidFill>
                        </a:rPr>
                        <a:t>2</a:t>
                      </a:r>
                      <a:r>
                        <a:rPr lang="en-US" sz="2400" b="0" dirty="0" smtClean="0">
                          <a:solidFill>
                            <a:schemeClr val="bg2">
                              <a:lumMod val="10000"/>
                            </a:schemeClr>
                          </a:solidFill>
                        </a:rPr>
                        <a:t>, </a:t>
                      </a:r>
                      <a:r>
                        <a:rPr lang="en-US" sz="2400" b="1" dirty="0" smtClean="0">
                          <a:solidFill>
                            <a:schemeClr val="accent3">
                              <a:lumMod val="10000"/>
                            </a:schemeClr>
                          </a:solidFill>
                        </a:rPr>
                        <a:t>2</a:t>
                      </a:r>
                      <a:r>
                        <a:rPr lang="en-US" sz="2400" b="1" baseline="0" dirty="0" smtClean="0">
                          <a:solidFill>
                            <a:schemeClr val="accent3">
                              <a:lumMod val="10000"/>
                            </a:schemeClr>
                          </a:solidFill>
                        </a:rPr>
                        <a:t> </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0 </a:t>
                      </a:r>
                      <a:endParaRPr lang="en-US" sz="2400" b="1" dirty="0" smtClean="0"/>
                    </a:p>
                  </a:txBody>
                  <a:tcPr anchor="ctr">
                    <a:solidFill>
                      <a:schemeClr val="accent5">
                        <a:lumMod val="20000"/>
                        <a:lumOff val="80000"/>
                      </a:schemeClr>
                    </a:solidFill>
                  </a:tcPr>
                </a:tc>
              </a:tr>
              <a:tr h="758030">
                <a:tc>
                  <a:txBody>
                    <a:bodyPr/>
                    <a:lstStyle/>
                    <a:p>
                      <a:pPr algn="ctr"/>
                      <a:r>
                        <a:rPr lang="en-US" sz="2400" b="0" dirty="0" smtClean="0">
                          <a:solidFill>
                            <a:schemeClr val="tx1"/>
                          </a:solidFill>
                        </a:rPr>
                        <a:t>R</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accent3">
                              <a:lumMod val="10000"/>
                            </a:schemeClr>
                          </a:solidFill>
                        </a:rPr>
                        <a:t>0</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1</a:t>
                      </a:r>
                      <a:endParaRPr lang="en-US" sz="2400" b="1" dirty="0" smtClean="0"/>
                    </a:p>
                  </a:txBody>
                  <a:tcPr anchor="ctr">
                    <a:solidFill>
                      <a:schemeClr val="accent5">
                        <a:lumMod val="20000"/>
                        <a:lumOff val="80000"/>
                      </a:schemeClr>
                    </a:solidFill>
                  </a:tcPr>
                </a:tc>
              </a:tr>
            </a:tbl>
          </a:graphicData>
        </a:graphic>
      </p:graphicFrame>
      <p:graphicFrame>
        <p:nvGraphicFramePr>
          <p:cNvPr id="16" name="Content Placeholder 6"/>
          <p:cNvGraphicFramePr>
            <a:graphicFrameLocks/>
          </p:cNvGraphicFramePr>
          <p:nvPr/>
        </p:nvGraphicFramePr>
        <p:xfrm>
          <a:off x="701622" y="4232286"/>
          <a:ext cx="2482884" cy="2154267"/>
        </p:xfrm>
        <a:graphic>
          <a:graphicData uri="http://schemas.openxmlformats.org/drawingml/2006/table">
            <a:tbl>
              <a:tblPr firstRow="1" bandRow="1">
                <a:tableStyleId>{5C22544A-7EE6-4342-B048-85BDC9FD1C3A}</a:tableStyleId>
              </a:tblPr>
              <a:tblGrid>
                <a:gridCol w="578559"/>
                <a:gridCol w="991499"/>
                <a:gridCol w="912826"/>
              </a:tblGrid>
              <a:tr h="758030">
                <a:tc>
                  <a:txBody>
                    <a:bodyPr/>
                    <a:lstStyle/>
                    <a:p>
                      <a:pPr algn="ctr"/>
                      <a:r>
                        <a:rPr lang="en-US" sz="2400" b="0" dirty="0" smtClean="0"/>
                        <a:t>1</a:t>
                      </a:r>
                      <a:endParaRPr lang="en-US" sz="2400" b="0" dirty="0"/>
                    </a:p>
                  </a:txBody>
                  <a:tcPr anchor="ctr">
                    <a:solidFill>
                      <a:schemeClr val="bg1"/>
                    </a:solidFill>
                  </a:tcPr>
                </a:tc>
                <a:tc>
                  <a:txBody>
                    <a:bodyPr/>
                    <a:lstStyle/>
                    <a:p>
                      <a:pPr algn="ctr"/>
                      <a:r>
                        <a:rPr lang="en-US" sz="2400" b="0" dirty="0" smtClean="0"/>
                        <a:t>L</a:t>
                      </a:r>
                      <a:endParaRPr lang="en-US" sz="2400" b="0" dirty="0"/>
                    </a:p>
                  </a:txBody>
                  <a:tcPr anchor="ctr"/>
                </a:tc>
                <a:tc>
                  <a:txBody>
                    <a:bodyPr/>
                    <a:lstStyle/>
                    <a:p>
                      <a:pPr algn="ctr"/>
                      <a:r>
                        <a:rPr lang="en-US" sz="2400" b="0" dirty="0" smtClean="0"/>
                        <a:t>R</a:t>
                      </a:r>
                      <a:endParaRPr lang="en-US" sz="2400" b="0" dirty="0"/>
                    </a:p>
                  </a:txBody>
                  <a:tcPr anchor="ctr"/>
                </a:tc>
              </a:tr>
              <a:tr h="63820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L</a:t>
                      </a:r>
                    </a:p>
                  </a:txBody>
                  <a:tcPr anchor="ctr">
                    <a:solidFill>
                      <a:schemeClr val="bg2">
                        <a:lumMod val="50000"/>
                      </a:schemeClr>
                    </a:solidFill>
                  </a:tcPr>
                </a:tc>
                <a:tc>
                  <a:txBody>
                    <a:bodyPr/>
                    <a:lstStyle/>
                    <a:p>
                      <a:pPr algn="ctr"/>
                      <a:r>
                        <a:rPr lang="en-US" sz="2400" b="1" dirty="0" smtClean="0">
                          <a:solidFill>
                            <a:srgbClr val="C00000"/>
                          </a:solidFill>
                        </a:rPr>
                        <a:t>2</a:t>
                      </a:r>
                      <a:r>
                        <a:rPr lang="en-US" sz="2400" b="0" dirty="0" smtClean="0">
                          <a:solidFill>
                            <a:schemeClr val="bg2">
                              <a:lumMod val="10000"/>
                            </a:schemeClr>
                          </a:solidFill>
                        </a:rPr>
                        <a:t>, </a:t>
                      </a:r>
                      <a:r>
                        <a:rPr lang="en-US" sz="2400" b="1" dirty="0" smtClean="0">
                          <a:solidFill>
                            <a:schemeClr val="accent3">
                              <a:lumMod val="10000"/>
                            </a:schemeClr>
                          </a:solidFill>
                        </a:rPr>
                        <a:t>2</a:t>
                      </a:r>
                      <a:r>
                        <a:rPr lang="en-US" sz="2400" b="1" baseline="0" dirty="0" smtClean="0">
                          <a:solidFill>
                            <a:schemeClr val="accent3">
                              <a:lumMod val="10000"/>
                            </a:schemeClr>
                          </a:solidFill>
                        </a:rPr>
                        <a:t> </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0 </a:t>
                      </a:r>
                      <a:endParaRPr lang="en-US" sz="2400" b="1" dirty="0" smtClean="0"/>
                    </a:p>
                  </a:txBody>
                  <a:tcPr anchor="ctr">
                    <a:solidFill>
                      <a:schemeClr val="accent5">
                        <a:lumMod val="20000"/>
                        <a:lumOff val="80000"/>
                      </a:schemeClr>
                    </a:solidFill>
                  </a:tcPr>
                </a:tc>
              </a:tr>
              <a:tr h="758030">
                <a:tc>
                  <a:txBody>
                    <a:bodyPr/>
                    <a:lstStyle/>
                    <a:p>
                      <a:pPr algn="ctr"/>
                      <a:r>
                        <a:rPr lang="en-US" sz="2400" b="0" dirty="0" smtClean="0">
                          <a:solidFill>
                            <a:schemeClr val="tx1"/>
                          </a:solidFill>
                        </a:rPr>
                        <a:t>R</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3</a:t>
                      </a:r>
                      <a:r>
                        <a:rPr lang="en-US" sz="2400" b="0" dirty="0" smtClean="0">
                          <a:solidFill>
                            <a:schemeClr val="bg2">
                              <a:lumMod val="10000"/>
                            </a:schemeClr>
                          </a:solidFill>
                        </a:rPr>
                        <a:t>, </a:t>
                      </a:r>
                      <a:r>
                        <a:rPr lang="en-US" sz="2400" b="1" dirty="0" smtClean="0">
                          <a:solidFill>
                            <a:schemeClr val="accent3">
                              <a:lumMod val="10000"/>
                            </a:schemeClr>
                          </a:solidFill>
                        </a:rPr>
                        <a:t>0</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1</a:t>
                      </a:r>
                      <a:endParaRPr lang="en-US" sz="2400" b="1" dirty="0" smtClean="0"/>
                    </a:p>
                  </a:txBody>
                  <a:tcPr anchor="ctr">
                    <a:solidFill>
                      <a:schemeClr val="accent5">
                        <a:lumMod val="20000"/>
                        <a:lumOff val="80000"/>
                      </a:schemeClr>
                    </a:solidFill>
                  </a:tcPr>
                </a:tc>
              </a:tr>
            </a:tbl>
          </a:graphicData>
        </a:graphic>
      </p:graphicFrame>
      <p:sp>
        <p:nvSpPr>
          <p:cNvPr id="17" name="Rectangle 16"/>
          <p:cNvSpPr/>
          <p:nvPr/>
        </p:nvSpPr>
        <p:spPr>
          <a:xfrm>
            <a:off x="3367071" y="3794130"/>
            <a:ext cx="5476950" cy="2848014"/>
          </a:xfrm>
          <a:prstGeom prst="rect">
            <a:avLst/>
          </a:prstGeom>
          <a:noFill/>
          <a:ln w="412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0" y="3282948"/>
            <a:ext cx="6032520" cy="3575052"/>
          </a:xfrm>
          <a:prstGeom prst="rect">
            <a:avLst/>
          </a:prstGeom>
          <a:noFill/>
          <a:ln w="41275">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1943064" y="3282948"/>
            <a:ext cx="2884527" cy="461665"/>
          </a:xfrm>
          <a:prstGeom prst="rect">
            <a:avLst/>
          </a:prstGeom>
          <a:noFill/>
        </p:spPr>
        <p:txBody>
          <a:bodyPr wrap="square" rtlCol="0">
            <a:spAutoFit/>
          </a:bodyPr>
          <a:lstStyle/>
          <a:p>
            <a:pPr algn="ctr"/>
            <a:r>
              <a:rPr lang="en-US" sz="2400" b="1" dirty="0" smtClean="0">
                <a:solidFill>
                  <a:schemeClr val="accent3">
                    <a:lumMod val="10000"/>
                  </a:schemeClr>
                </a:solidFill>
              </a:rPr>
              <a:t>1</a:t>
            </a:r>
            <a:r>
              <a:rPr lang="en-US" sz="2400" b="1" baseline="30000" dirty="0" smtClean="0">
                <a:solidFill>
                  <a:schemeClr val="accent3">
                    <a:lumMod val="10000"/>
                  </a:schemeClr>
                </a:solidFill>
              </a:rPr>
              <a:t>st</a:t>
            </a:r>
            <a:r>
              <a:rPr lang="en-US" sz="2400" b="1" dirty="0" smtClean="0">
                <a:solidFill>
                  <a:schemeClr val="accent3">
                    <a:lumMod val="10000"/>
                  </a:schemeClr>
                </a:solidFill>
              </a:rPr>
              <a:t> P2</a:t>
            </a:r>
            <a:endParaRPr lang="en-US" sz="1400" b="1" dirty="0">
              <a:solidFill>
                <a:schemeClr val="accent3">
                  <a:lumMod val="10000"/>
                </a:schemeClr>
              </a:solidFill>
            </a:endParaRPr>
          </a:p>
        </p:txBody>
      </p:sp>
      <p:sp>
        <p:nvSpPr>
          <p:cNvPr id="22" name="TextBox 21"/>
          <p:cNvSpPr txBox="1"/>
          <p:nvPr/>
        </p:nvSpPr>
        <p:spPr>
          <a:xfrm>
            <a:off x="3403584" y="3794130"/>
            <a:ext cx="1204929" cy="461665"/>
          </a:xfrm>
          <a:prstGeom prst="rect">
            <a:avLst/>
          </a:prstGeom>
          <a:noFill/>
        </p:spPr>
        <p:txBody>
          <a:bodyPr wrap="square" rtlCol="0">
            <a:spAutoFit/>
          </a:bodyPr>
          <a:lstStyle/>
          <a:p>
            <a:pPr algn="ctr"/>
            <a:r>
              <a:rPr lang="en-US" sz="2400" b="1" dirty="0" smtClean="0">
                <a:solidFill>
                  <a:srgbClr val="C00000"/>
                </a:solidFill>
              </a:rPr>
              <a:t>2</a:t>
            </a:r>
            <a:r>
              <a:rPr lang="en-US" sz="2400" b="1" baseline="30000" dirty="0" smtClean="0">
                <a:solidFill>
                  <a:srgbClr val="C00000"/>
                </a:solidFill>
              </a:rPr>
              <a:t>nd</a:t>
            </a:r>
            <a:r>
              <a:rPr lang="en-US" sz="2400" b="1" dirty="0" smtClean="0">
                <a:solidFill>
                  <a:srgbClr val="C00000"/>
                </a:solidFill>
              </a:rPr>
              <a:t> P 1</a:t>
            </a:r>
            <a:endParaRPr lang="en-US" b="1" dirty="0">
              <a:solidFill>
                <a:srgbClr val="C00000"/>
              </a:solidFill>
            </a:endParaRPr>
          </a:p>
        </p:txBody>
      </p:sp>
      <p:sp>
        <p:nvSpPr>
          <p:cNvPr id="20" name="TextBox 19"/>
          <p:cNvSpPr txBox="1"/>
          <p:nvPr/>
        </p:nvSpPr>
        <p:spPr>
          <a:xfrm>
            <a:off x="1322343" y="3282948"/>
            <a:ext cx="693747" cy="461665"/>
          </a:xfrm>
          <a:prstGeom prst="rect">
            <a:avLst/>
          </a:prstGeom>
          <a:noFill/>
        </p:spPr>
        <p:txBody>
          <a:bodyPr wrap="square" rtlCol="0">
            <a:spAutoFit/>
          </a:bodyPr>
          <a:lstStyle/>
          <a:p>
            <a:pPr algn="ctr"/>
            <a:r>
              <a:rPr lang="en-US" sz="2400" b="1" dirty="0" smtClean="0">
                <a:solidFill>
                  <a:schemeClr val="bg2">
                    <a:lumMod val="10000"/>
                  </a:schemeClr>
                </a:solidFill>
              </a:rPr>
              <a:t>¾</a:t>
            </a:r>
            <a:r>
              <a:rPr lang="en-US" sz="2400" b="1" dirty="0" smtClean="0">
                <a:solidFill>
                  <a:srgbClr val="C00000"/>
                </a:solidFill>
              </a:rPr>
              <a:t> </a:t>
            </a:r>
            <a:endParaRPr lang="en-US" b="1" dirty="0">
              <a:solidFill>
                <a:srgbClr val="C00000"/>
              </a:solidFill>
            </a:endParaRPr>
          </a:p>
        </p:txBody>
      </p:sp>
      <p:sp>
        <p:nvSpPr>
          <p:cNvPr id="23" name="TextBox 22"/>
          <p:cNvSpPr txBox="1"/>
          <p:nvPr/>
        </p:nvSpPr>
        <p:spPr>
          <a:xfrm>
            <a:off x="4827591" y="3282948"/>
            <a:ext cx="693747" cy="461665"/>
          </a:xfrm>
          <a:prstGeom prst="rect">
            <a:avLst/>
          </a:prstGeom>
          <a:noFill/>
        </p:spPr>
        <p:txBody>
          <a:bodyPr wrap="square" rtlCol="0">
            <a:spAutoFit/>
          </a:bodyPr>
          <a:lstStyle/>
          <a:p>
            <a:pPr algn="ctr"/>
            <a:r>
              <a:rPr lang="en-US" sz="2400" b="1" dirty="0" smtClean="0">
                <a:solidFill>
                  <a:schemeClr val="bg2">
                    <a:lumMod val="10000"/>
                  </a:schemeClr>
                </a:solidFill>
              </a:rPr>
              <a:t>¼</a:t>
            </a:r>
            <a:r>
              <a:rPr lang="en-US" sz="2400" b="1" dirty="0" smtClean="0">
                <a:solidFill>
                  <a:srgbClr val="C00000"/>
                </a:solidFill>
              </a:rPr>
              <a:t>  </a:t>
            </a:r>
            <a:endParaRPr lang="en-US" b="1" dirty="0">
              <a:solidFill>
                <a:srgbClr val="C00000"/>
              </a:solidFill>
            </a:endParaRPr>
          </a:p>
        </p:txBody>
      </p:sp>
      <p:sp>
        <p:nvSpPr>
          <p:cNvPr id="24" name="TextBox 23"/>
          <p:cNvSpPr txBox="1"/>
          <p:nvPr/>
        </p:nvSpPr>
        <p:spPr>
          <a:xfrm>
            <a:off x="4645026" y="3757617"/>
            <a:ext cx="693747" cy="461665"/>
          </a:xfrm>
          <a:prstGeom prst="rect">
            <a:avLst/>
          </a:prstGeom>
          <a:noFill/>
        </p:spPr>
        <p:txBody>
          <a:bodyPr wrap="square" rtlCol="0">
            <a:spAutoFit/>
          </a:bodyPr>
          <a:lstStyle/>
          <a:p>
            <a:pPr algn="ctr"/>
            <a:r>
              <a:rPr lang="en-US" sz="2400" b="1" dirty="0" smtClean="0">
                <a:solidFill>
                  <a:srgbClr val="C00000"/>
                </a:solidFill>
              </a:rPr>
              <a:t>¾ </a:t>
            </a:r>
            <a:endParaRPr lang="en-US" b="1" dirty="0">
              <a:solidFill>
                <a:srgbClr val="C00000"/>
              </a:solidFill>
            </a:endParaRPr>
          </a:p>
        </p:txBody>
      </p:sp>
      <p:sp>
        <p:nvSpPr>
          <p:cNvPr id="25" name="TextBox 24"/>
          <p:cNvSpPr txBox="1"/>
          <p:nvPr/>
        </p:nvSpPr>
        <p:spPr>
          <a:xfrm>
            <a:off x="7383501" y="3794130"/>
            <a:ext cx="693747" cy="461665"/>
          </a:xfrm>
          <a:prstGeom prst="rect">
            <a:avLst/>
          </a:prstGeom>
          <a:noFill/>
        </p:spPr>
        <p:txBody>
          <a:bodyPr wrap="square" rtlCol="0">
            <a:spAutoFit/>
          </a:bodyPr>
          <a:lstStyle/>
          <a:p>
            <a:pPr algn="ctr"/>
            <a:r>
              <a:rPr lang="en-US" sz="2400" b="1" dirty="0" smtClean="0">
                <a:solidFill>
                  <a:srgbClr val="C00000"/>
                </a:solidFill>
              </a:rPr>
              <a:t>¼  </a:t>
            </a:r>
            <a:endParaRPr lang="en-US" b="1" dirty="0">
              <a:solidFill>
                <a:srgbClr val="C00000"/>
              </a:solidFill>
            </a:endParaRPr>
          </a:p>
        </p:txBody>
      </p:sp>
      <p:cxnSp>
        <p:nvCxnSpPr>
          <p:cNvPr id="29" name="Straight Connector 28"/>
          <p:cNvCxnSpPr/>
          <p:nvPr/>
        </p:nvCxnSpPr>
        <p:spPr>
          <a:xfrm>
            <a:off x="592083" y="5327676"/>
            <a:ext cx="2628936" cy="0"/>
          </a:xfrm>
          <a:prstGeom prst="line">
            <a:avLst/>
          </a:prstGeom>
          <a:ln w="41275">
            <a:solidFill>
              <a:srgbClr val="C0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wipe dir="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Example 2: Infection</a:t>
            </a:r>
            <a:endParaRPr lang="en-US" sz="3600"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27" name="TextBox 26"/>
          <p:cNvSpPr txBox="1"/>
          <p:nvPr/>
        </p:nvSpPr>
        <p:spPr>
          <a:xfrm>
            <a:off x="6032520" y="3282948"/>
            <a:ext cx="2884527" cy="461665"/>
          </a:xfrm>
          <a:prstGeom prst="rect">
            <a:avLst/>
          </a:prstGeom>
          <a:noFill/>
        </p:spPr>
        <p:txBody>
          <a:bodyPr wrap="square" rtlCol="0">
            <a:spAutoFit/>
          </a:bodyPr>
          <a:lstStyle/>
          <a:p>
            <a:pPr algn="ctr"/>
            <a:r>
              <a:rPr lang="en-US" sz="2400" b="1" dirty="0" smtClean="0">
                <a:solidFill>
                  <a:schemeClr val="accent3">
                    <a:lumMod val="10000"/>
                  </a:schemeClr>
                </a:solidFill>
              </a:rPr>
              <a:t>2</a:t>
            </a:r>
            <a:r>
              <a:rPr lang="en-US" sz="2400" b="1" baseline="30000" dirty="0" smtClean="0">
                <a:solidFill>
                  <a:schemeClr val="accent3">
                    <a:lumMod val="10000"/>
                  </a:schemeClr>
                </a:solidFill>
              </a:rPr>
              <a:t>nd</a:t>
            </a:r>
            <a:r>
              <a:rPr lang="en-US" sz="2400" b="1" dirty="0" smtClean="0">
                <a:solidFill>
                  <a:schemeClr val="accent3">
                    <a:lumMod val="10000"/>
                  </a:schemeClr>
                </a:solidFill>
              </a:rPr>
              <a:t> P2</a:t>
            </a:r>
            <a:endParaRPr lang="en-US" sz="1400" b="1" dirty="0">
              <a:solidFill>
                <a:schemeClr val="accent3">
                  <a:lumMod val="10000"/>
                </a:schemeClr>
              </a:solidFill>
            </a:endParaRPr>
          </a:p>
        </p:txBody>
      </p:sp>
      <p:sp>
        <p:nvSpPr>
          <p:cNvPr id="19" name="TextBox 18"/>
          <p:cNvSpPr txBox="1"/>
          <p:nvPr/>
        </p:nvSpPr>
        <p:spPr>
          <a:xfrm>
            <a:off x="226953" y="3830643"/>
            <a:ext cx="1277955" cy="461665"/>
          </a:xfrm>
          <a:prstGeom prst="rect">
            <a:avLst/>
          </a:prstGeom>
          <a:noFill/>
        </p:spPr>
        <p:txBody>
          <a:bodyPr wrap="square" rtlCol="0">
            <a:spAutoFit/>
          </a:bodyPr>
          <a:lstStyle/>
          <a:p>
            <a:pPr algn="ctr"/>
            <a:r>
              <a:rPr lang="en-US" sz="2400" b="1" dirty="0" smtClean="0">
                <a:solidFill>
                  <a:srgbClr val="C00000"/>
                </a:solidFill>
              </a:rPr>
              <a:t>1</a:t>
            </a:r>
            <a:r>
              <a:rPr lang="en-US" sz="2400" b="1" baseline="30000" dirty="0" smtClean="0">
                <a:solidFill>
                  <a:srgbClr val="C00000"/>
                </a:solidFill>
              </a:rPr>
              <a:t>st</a:t>
            </a:r>
            <a:r>
              <a:rPr lang="en-US" sz="2400" b="1" dirty="0" smtClean="0">
                <a:solidFill>
                  <a:srgbClr val="C00000"/>
                </a:solidFill>
              </a:rPr>
              <a:t> P 1</a:t>
            </a:r>
            <a:endParaRPr lang="en-US" b="1" dirty="0">
              <a:solidFill>
                <a:srgbClr val="C00000"/>
              </a:solidFill>
            </a:endParaRPr>
          </a:p>
        </p:txBody>
      </p:sp>
      <p:graphicFrame>
        <p:nvGraphicFramePr>
          <p:cNvPr id="26" name="Content Placeholder 6"/>
          <p:cNvGraphicFramePr>
            <a:graphicFrameLocks/>
          </p:cNvGraphicFramePr>
          <p:nvPr/>
        </p:nvGraphicFramePr>
        <p:xfrm>
          <a:off x="3476610" y="4232286"/>
          <a:ext cx="2482884" cy="2154267"/>
        </p:xfrm>
        <a:graphic>
          <a:graphicData uri="http://schemas.openxmlformats.org/drawingml/2006/table">
            <a:tbl>
              <a:tblPr firstRow="1" bandRow="1">
                <a:tableStyleId>{5C22544A-7EE6-4342-B048-85BDC9FD1C3A}</a:tableStyleId>
              </a:tblPr>
              <a:tblGrid>
                <a:gridCol w="578559"/>
                <a:gridCol w="991499"/>
                <a:gridCol w="912826"/>
              </a:tblGrid>
              <a:tr h="758030">
                <a:tc>
                  <a:txBody>
                    <a:bodyPr/>
                    <a:lstStyle/>
                    <a:p>
                      <a:pPr algn="ctr"/>
                      <a:r>
                        <a:rPr lang="en-US" sz="2400" b="0" dirty="0" smtClean="0"/>
                        <a:t>2</a:t>
                      </a:r>
                      <a:endParaRPr lang="en-US" sz="2400" b="0" dirty="0"/>
                    </a:p>
                  </a:txBody>
                  <a:tcPr anchor="ctr">
                    <a:solidFill>
                      <a:schemeClr val="bg1"/>
                    </a:solidFill>
                  </a:tcPr>
                </a:tc>
                <a:tc>
                  <a:txBody>
                    <a:bodyPr/>
                    <a:lstStyle/>
                    <a:p>
                      <a:pPr algn="ctr"/>
                      <a:r>
                        <a:rPr lang="en-US" sz="2400" b="0" dirty="0" smtClean="0"/>
                        <a:t>L</a:t>
                      </a:r>
                      <a:endParaRPr lang="en-US" sz="2400" b="0" dirty="0"/>
                    </a:p>
                  </a:txBody>
                  <a:tcPr anchor="ctr"/>
                </a:tc>
                <a:tc>
                  <a:txBody>
                    <a:bodyPr/>
                    <a:lstStyle/>
                    <a:p>
                      <a:pPr algn="ctr"/>
                      <a:r>
                        <a:rPr lang="en-US" sz="2400" b="0" dirty="0" smtClean="0"/>
                        <a:t>R</a:t>
                      </a:r>
                      <a:endParaRPr lang="en-US" sz="2400" b="0" dirty="0"/>
                    </a:p>
                  </a:txBody>
                  <a:tcPr anchor="ctr"/>
                </a:tc>
              </a:tr>
              <a:tr h="63820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L</a:t>
                      </a:r>
                    </a:p>
                  </a:txBody>
                  <a:tcPr anchor="ctr">
                    <a:solidFill>
                      <a:schemeClr val="bg2">
                        <a:lumMod val="50000"/>
                      </a:schemeClr>
                    </a:solidFill>
                  </a:tcPr>
                </a:tc>
                <a:tc>
                  <a:txBody>
                    <a:bodyPr/>
                    <a:lstStyle/>
                    <a:p>
                      <a:pPr algn="ctr"/>
                      <a:r>
                        <a:rPr lang="en-US" sz="2400" b="1" dirty="0" smtClean="0">
                          <a:solidFill>
                            <a:srgbClr val="C00000"/>
                          </a:solidFill>
                        </a:rPr>
                        <a:t>2</a:t>
                      </a:r>
                      <a:r>
                        <a:rPr lang="en-US" sz="2400" b="0" dirty="0" smtClean="0">
                          <a:solidFill>
                            <a:schemeClr val="bg2">
                              <a:lumMod val="10000"/>
                            </a:schemeClr>
                          </a:solidFill>
                        </a:rPr>
                        <a:t>, </a:t>
                      </a:r>
                      <a:r>
                        <a:rPr lang="en-US" sz="2400" b="1" dirty="0" smtClean="0">
                          <a:solidFill>
                            <a:schemeClr val="accent3">
                              <a:lumMod val="10000"/>
                            </a:schemeClr>
                          </a:solidFill>
                        </a:rPr>
                        <a:t>2</a:t>
                      </a:r>
                      <a:r>
                        <a:rPr lang="en-US" sz="2400" b="1" baseline="0" dirty="0" smtClean="0">
                          <a:solidFill>
                            <a:schemeClr val="accent3">
                              <a:lumMod val="10000"/>
                            </a:schemeClr>
                          </a:solidFill>
                        </a:rPr>
                        <a:t> </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0 </a:t>
                      </a:r>
                      <a:endParaRPr lang="en-US" sz="2400" b="1" dirty="0" smtClean="0"/>
                    </a:p>
                  </a:txBody>
                  <a:tcPr anchor="ctr">
                    <a:solidFill>
                      <a:schemeClr val="accent5">
                        <a:lumMod val="20000"/>
                        <a:lumOff val="80000"/>
                      </a:schemeClr>
                    </a:solidFill>
                  </a:tcPr>
                </a:tc>
              </a:tr>
              <a:tr h="758030">
                <a:tc>
                  <a:txBody>
                    <a:bodyPr/>
                    <a:lstStyle/>
                    <a:p>
                      <a:pPr algn="ctr"/>
                      <a:r>
                        <a:rPr lang="en-US" sz="2400" b="0" dirty="0" smtClean="0">
                          <a:solidFill>
                            <a:schemeClr val="tx1"/>
                          </a:solidFill>
                        </a:rPr>
                        <a:t>R</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accent3">
                              <a:lumMod val="10000"/>
                            </a:schemeClr>
                          </a:solidFill>
                        </a:rPr>
                        <a:t>0</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1</a:t>
                      </a:r>
                      <a:endParaRPr lang="en-US" sz="2400" b="1" dirty="0" smtClean="0"/>
                    </a:p>
                  </a:txBody>
                  <a:tcPr anchor="ctr">
                    <a:solidFill>
                      <a:schemeClr val="accent5">
                        <a:lumMod val="20000"/>
                        <a:lumOff val="80000"/>
                      </a:schemeClr>
                    </a:solidFill>
                  </a:tcPr>
                </a:tc>
              </a:tr>
            </a:tbl>
          </a:graphicData>
        </a:graphic>
      </p:graphicFrame>
      <p:sp>
        <p:nvSpPr>
          <p:cNvPr id="9" name="TextBox 8"/>
          <p:cNvSpPr txBox="1"/>
          <p:nvPr/>
        </p:nvSpPr>
        <p:spPr>
          <a:xfrm>
            <a:off x="0" y="1311246"/>
            <a:ext cx="9144000" cy="1938992"/>
          </a:xfrm>
          <a:prstGeom prst="rect">
            <a:avLst/>
          </a:prstGeom>
          <a:noFill/>
        </p:spPr>
        <p:txBody>
          <a:bodyPr wrap="square" rtlCol="0">
            <a:spAutoFit/>
          </a:bodyPr>
          <a:lstStyle/>
          <a:p>
            <a:pPr algn="just"/>
            <a:r>
              <a:rPr lang="en-US" sz="2400" dirty="0" smtClean="0">
                <a:solidFill>
                  <a:srgbClr val="FFFF00"/>
                </a:solidFill>
              </a:rPr>
              <a:t>If 1</a:t>
            </a:r>
            <a:r>
              <a:rPr lang="en-US" sz="2400" baseline="30000" dirty="0" smtClean="0">
                <a:solidFill>
                  <a:srgbClr val="FFFF00"/>
                </a:solidFill>
              </a:rPr>
              <a:t>st</a:t>
            </a:r>
            <a:r>
              <a:rPr lang="en-US" sz="2400" dirty="0" smtClean="0">
                <a:solidFill>
                  <a:srgbClr val="FFFF00"/>
                </a:solidFill>
              </a:rPr>
              <a:t> P2 believes that  1</a:t>
            </a:r>
            <a:r>
              <a:rPr lang="en-US" sz="2400" baseline="30000" dirty="0" smtClean="0">
                <a:solidFill>
                  <a:srgbClr val="FFFF00"/>
                </a:solidFill>
              </a:rPr>
              <a:t>st</a:t>
            </a:r>
            <a:r>
              <a:rPr lang="en-US" sz="2400" dirty="0" smtClean="0">
                <a:solidFill>
                  <a:srgbClr val="FFFF00"/>
                </a:solidFill>
              </a:rPr>
              <a:t> P1 will choose R and 2</a:t>
            </a:r>
            <a:r>
              <a:rPr lang="en-US" sz="2400" baseline="30000" dirty="0" smtClean="0">
                <a:solidFill>
                  <a:srgbClr val="FFFF00"/>
                </a:solidFill>
              </a:rPr>
              <a:t>nd</a:t>
            </a:r>
            <a:r>
              <a:rPr lang="en-US" sz="2400" dirty="0" smtClean="0">
                <a:solidFill>
                  <a:srgbClr val="FFFF00"/>
                </a:solidFill>
              </a:rPr>
              <a:t> P1 - L:</a:t>
            </a:r>
          </a:p>
          <a:p>
            <a:pPr algn="just"/>
            <a:r>
              <a:rPr lang="en-US" sz="2400" dirty="0" smtClean="0"/>
              <a:t>EU (L) = ¾ * 0 + ¼ * 2 = ½        	EU (R) = ¾ * 1 + ¼ * 0 = ¾  </a:t>
            </a:r>
          </a:p>
          <a:p>
            <a:pPr algn="just"/>
            <a:r>
              <a:rPr lang="en-US" sz="2400" dirty="0" smtClean="0">
                <a:solidFill>
                  <a:srgbClr val="FFFF00"/>
                </a:solidFill>
              </a:rPr>
              <a:t>If 1</a:t>
            </a:r>
            <a:r>
              <a:rPr lang="en-US" sz="2400" baseline="30000" dirty="0" smtClean="0">
                <a:solidFill>
                  <a:srgbClr val="FFFF00"/>
                </a:solidFill>
              </a:rPr>
              <a:t>st</a:t>
            </a:r>
            <a:r>
              <a:rPr lang="en-US" sz="2400" dirty="0" smtClean="0">
                <a:solidFill>
                  <a:srgbClr val="FFFF00"/>
                </a:solidFill>
              </a:rPr>
              <a:t> P2 believes that  1</a:t>
            </a:r>
            <a:r>
              <a:rPr lang="en-US" sz="2400" baseline="30000" dirty="0" smtClean="0">
                <a:solidFill>
                  <a:srgbClr val="FFFF00"/>
                </a:solidFill>
              </a:rPr>
              <a:t>st</a:t>
            </a:r>
            <a:r>
              <a:rPr lang="en-US" sz="2400" dirty="0" smtClean="0">
                <a:solidFill>
                  <a:srgbClr val="FFFF00"/>
                </a:solidFill>
              </a:rPr>
              <a:t> P1 will choose R and 2</a:t>
            </a:r>
            <a:r>
              <a:rPr lang="en-US" sz="2400" baseline="30000" dirty="0" smtClean="0">
                <a:solidFill>
                  <a:srgbClr val="FFFF00"/>
                </a:solidFill>
              </a:rPr>
              <a:t>nd</a:t>
            </a:r>
            <a:r>
              <a:rPr lang="en-US" sz="2400" dirty="0" smtClean="0">
                <a:solidFill>
                  <a:srgbClr val="FFFF00"/>
                </a:solidFill>
              </a:rPr>
              <a:t> P1 - R:</a:t>
            </a:r>
          </a:p>
          <a:p>
            <a:pPr algn="just"/>
            <a:r>
              <a:rPr lang="en-US" sz="2400" dirty="0" smtClean="0"/>
              <a:t>EU (L) = ¾ * 0 + ¼ * 0 = 0	 	EU (R) = ¾ * 1 + ¼ * 1 = 1  </a:t>
            </a:r>
          </a:p>
          <a:p>
            <a:pPr algn="just"/>
            <a:endParaRPr lang="en-US" sz="2400" dirty="0" smtClean="0"/>
          </a:p>
        </p:txBody>
      </p:sp>
      <p:sp>
        <p:nvSpPr>
          <p:cNvPr id="12" name="Rectangle 11"/>
          <p:cNvSpPr/>
          <p:nvPr/>
        </p:nvSpPr>
        <p:spPr>
          <a:xfrm>
            <a:off x="6105546" y="3282949"/>
            <a:ext cx="2848014" cy="3575052"/>
          </a:xfrm>
          <a:prstGeom prst="rect">
            <a:avLst/>
          </a:prstGeom>
          <a:noFill/>
          <a:ln w="41275">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190440" y="3794130"/>
            <a:ext cx="3103605" cy="2848014"/>
          </a:xfrm>
          <a:prstGeom prst="rect">
            <a:avLst/>
          </a:prstGeom>
          <a:noFill/>
          <a:ln w="412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5" name="Content Placeholder 6"/>
          <p:cNvGraphicFramePr>
            <a:graphicFrameLocks/>
          </p:cNvGraphicFramePr>
          <p:nvPr/>
        </p:nvGraphicFramePr>
        <p:xfrm>
          <a:off x="6142059" y="4232286"/>
          <a:ext cx="2482884" cy="2154267"/>
        </p:xfrm>
        <a:graphic>
          <a:graphicData uri="http://schemas.openxmlformats.org/drawingml/2006/table">
            <a:tbl>
              <a:tblPr firstRow="1" bandRow="1">
                <a:tableStyleId>{5C22544A-7EE6-4342-B048-85BDC9FD1C3A}</a:tableStyleId>
              </a:tblPr>
              <a:tblGrid>
                <a:gridCol w="578559"/>
                <a:gridCol w="991499"/>
                <a:gridCol w="912826"/>
              </a:tblGrid>
              <a:tr h="758030">
                <a:tc>
                  <a:txBody>
                    <a:bodyPr/>
                    <a:lstStyle/>
                    <a:p>
                      <a:pPr algn="ctr"/>
                      <a:r>
                        <a:rPr lang="en-US" sz="2400" b="0" dirty="0" smtClean="0"/>
                        <a:t>3</a:t>
                      </a:r>
                      <a:endParaRPr lang="en-US" sz="2400" b="0" dirty="0"/>
                    </a:p>
                  </a:txBody>
                  <a:tcPr anchor="ctr">
                    <a:solidFill>
                      <a:schemeClr val="bg1"/>
                    </a:solidFill>
                  </a:tcPr>
                </a:tc>
                <a:tc>
                  <a:txBody>
                    <a:bodyPr/>
                    <a:lstStyle/>
                    <a:p>
                      <a:pPr algn="ctr"/>
                      <a:r>
                        <a:rPr lang="en-US" sz="2400" b="0" dirty="0" smtClean="0"/>
                        <a:t>L</a:t>
                      </a:r>
                      <a:endParaRPr lang="en-US" sz="2400" b="0" dirty="0"/>
                    </a:p>
                  </a:txBody>
                  <a:tcPr anchor="ctr"/>
                </a:tc>
                <a:tc>
                  <a:txBody>
                    <a:bodyPr/>
                    <a:lstStyle/>
                    <a:p>
                      <a:pPr algn="ctr"/>
                      <a:r>
                        <a:rPr lang="en-US" sz="2400" b="0" dirty="0" smtClean="0"/>
                        <a:t>R</a:t>
                      </a:r>
                      <a:endParaRPr lang="en-US" sz="2400" b="0" dirty="0"/>
                    </a:p>
                  </a:txBody>
                  <a:tcPr anchor="ctr"/>
                </a:tc>
              </a:tr>
              <a:tr h="63820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L</a:t>
                      </a:r>
                    </a:p>
                  </a:txBody>
                  <a:tcPr anchor="ctr">
                    <a:solidFill>
                      <a:schemeClr val="bg2">
                        <a:lumMod val="50000"/>
                      </a:schemeClr>
                    </a:solidFill>
                  </a:tcPr>
                </a:tc>
                <a:tc>
                  <a:txBody>
                    <a:bodyPr/>
                    <a:lstStyle/>
                    <a:p>
                      <a:pPr algn="ctr"/>
                      <a:r>
                        <a:rPr lang="en-US" sz="2400" b="1" dirty="0" smtClean="0">
                          <a:solidFill>
                            <a:srgbClr val="C00000"/>
                          </a:solidFill>
                        </a:rPr>
                        <a:t>2</a:t>
                      </a:r>
                      <a:r>
                        <a:rPr lang="en-US" sz="2400" b="0" dirty="0" smtClean="0">
                          <a:solidFill>
                            <a:schemeClr val="bg2">
                              <a:lumMod val="10000"/>
                            </a:schemeClr>
                          </a:solidFill>
                        </a:rPr>
                        <a:t>, </a:t>
                      </a:r>
                      <a:r>
                        <a:rPr lang="en-US" sz="2400" b="1" dirty="0" smtClean="0">
                          <a:solidFill>
                            <a:schemeClr val="accent3">
                              <a:lumMod val="10000"/>
                            </a:schemeClr>
                          </a:solidFill>
                        </a:rPr>
                        <a:t>2</a:t>
                      </a:r>
                      <a:r>
                        <a:rPr lang="en-US" sz="2400" b="1" baseline="0" dirty="0" smtClean="0">
                          <a:solidFill>
                            <a:schemeClr val="accent3">
                              <a:lumMod val="10000"/>
                            </a:schemeClr>
                          </a:solidFill>
                        </a:rPr>
                        <a:t> </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0 </a:t>
                      </a:r>
                      <a:endParaRPr lang="en-US" sz="2400" b="1" dirty="0" smtClean="0"/>
                    </a:p>
                  </a:txBody>
                  <a:tcPr anchor="ctr">
                    <a:solidFill>
                      <a:schemeClr val="accent5">
                        <a:lumMod val="20000"/>
                        <a:lumOff val="80000"/>
                      </a:schemeClr>
                    </a:solidFill>
                  </a:tcPr>
                </a:tc>
              </a:tr>
              <a:tr h="758030">
                <a:tc>
                  <a:txBody>
                    <a:bodyPr/>
                    <a:lstStyle/>
                    <a:p>
                      <a:pPr algn="ctr"/>
                      <a:r>
                        <a:rPr lang="en-US" sz="2400" b="0" dirty="0" smtClean="0">
                          <a:solidFill>
                            <a:schemeClr val="tx1"/>
                          </a:solidFill>
                        </a:rPr>
                        <a:t>R</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accent3">
                              <a:lumMod val="10000"/>
                            </a:schemeClr>
                          </a:solidFill>
                        </a:rPr>
                        <a:t>0</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1</a:t>
                      </a:r>
                      <a:endParaRPr lang="en-US" sz="2400" b="1" dirty="0" smtClean="0"/>
                    </a:p>
                  </a:txBody>
                  <a:tcPr anchor="ctr">
                    <a:solidFill>
                      <a:schemeClr val="accent5">
                        <a:lumMod val="20000"/>
                        <a:lumOff val="80000"/>
                      </a:schemeClr>
                    </a:solidFill>
                  </a:tcPr>
                </a:tc>
              </a:tr>
            </a:tbl>
          </a:graphicData>
        </a:graphic>
      </p:graphicFrame>
      <p:graphicFrame>
        <p:nvGraphicFramePr>
          <p:cNvPr id="16" name="Content Placeholder 6"/>
          <p:cNvGraphicFramePr>
            <a:graphicFrameLocks/>
          </p:cNvGraphicFramePr>
          <p:nvPr/>
        </p:nvGraphicFramePr>
        <p:xfrm>
          <a:off x="701622" y="4232286"/>
          <a:ext cx="2482884" cy="2154267"/>
        </p:xfrm>
        <a:graphic>
          <a:graphicData uri="http://schemas.openxmlformats.org/drawingml/2006/table">
            <a:tbl>
              <a:tblPr firstRow="1" bandRow="1">
                <a:tableStyleId>{5C22544A-7EE6-4342-B048-85BDC9FD1C3A}</a:tableStyleId>
              </a:tblPr>
              <a:tblGrid>
                <a:gridCol w="578559"/>
                <a:gridCol w="991499"/>
                <a:gridCol w="912826"/>
              </a:tblGrid>
              <a:tr h="758030">
                <a:tc>
                  <a:txBody>
                    <a:bodyPr/>
                    <a:lstStyle/>
                    <a:p>
                      <a:pPr algn="ctr"/>
                      <a:r>
                        <a:rPr lang="en-US" sz="2400" b="0" dirty="0" smtClean="0"/>
                        <a:t>1</a:t>
                      </a:r>
                      <a:endParaRPr lang="en-US" sz="2400" b="0" dirty="0"/>
                    </a:p>
                  </a:txBody>
                  <a:tcPr anchor="ctr">
                    <a:solidFill>
                      <a:schemeClr val="bg1"/>
                    </a:solidFill>
                  </a:tcPr>
                </a:tc>
                <a:tc>
                  <a:txBody>
                    <a:bodyPr/>
                    <a:lstStyle/>
                    <a:p>
                      <a:pPr algn="ctr"/>
                      <a:r>
                        <a:rPr lang="en-US" sz="2400" b="0" dirty="0" smtClean="0"/>
                        <a:t>L</a:t>
                      </a:r>
                      <a:endParaRPr lang="en-US" sz="2400" b="0" dirty="0"/>
                    </a:p>
                  </a:txBody>
                  <a:tcPr anchor="ctr"/>
                </a:tc>
                <a:tc>
                  <a:txBody>
                    <a:bodyPr/>
                    <a:lstStyle/>
                    <a:p>
                      <a:pPr algn="ctr"/>
                      <a:r>
                        <a:rPr lang="en-US" sz="2400" b="0" dirty="0" smtClean="0"/>
                        <a:t>R</a:t>
                      </a:r>
                      <a:endParaRPr lang="en-US" sz="2400" b="0" dirty="0"/>
                    </a:p>
                  </a:txBody>
                  <a:tcPr anchor="ctr"/>
                </a:tc>
              </a:tr>
              <a:tr h="63820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L</a:t>
                      </a:r>
                    </a:p>
                  </a:txBody>
                  <a:tcPr anchor="ctr">
                    <a:solidFill>
                      <a:schemeClr val="bg2">
                        <a:lumMod val="50000"/>
                      </a:schemeClr>
                    </a:solidFill>
                  </a:tcPr>
                </a:tc>
                <a:tc>
                  <a:txBody>
                    <a:bodyPr/>
                    <a:lstStyle/>
                    <a:p>
                      <a:pPr algn="ctr"/>
                      <a:r>
                        <a:rPr lang="en-US" sz="2400" b="1" dirty="0" smtClean="0">
                          <a:solidFill>
                            <a:srgbClr val="C00000"/>
                          </a:solidFill>
                        </a:rPr>
                        <a:t>2</a:t>
                      </a:r>
                      <a:r>
                        <a:rPr lang="en-US" sz="2400" b="0" dirty="0" smtClean="0">
                          <a:solidFill>
                            <a:schemeClr val="bg2">
                              <a:lumMod val="10000"/>
                            </a:schemeClr>
                          </a:solidFill>
                        </a:rPr>
                        <a:t>, </a:t>
                      </a:r>
                      <a:r>
                        <a:rPr lang="en-US" sz="2400" b="1" dirty="0" smtClean="0">
                          <a:solidFill>
                            <a:schemeClr val="accent3">
                              <a:lumMod val="10000"/>
                            </a:schemeClr>
                          </a:solidFill>
                        </a:rPr>
                        <a:t>2</a:t>
                      </a:r>
                      <a:r>
                        <a:rPr lang="en-US" sz="2400" b="1" baseline="0" dirty="0" smtClean="0">
                          <a:solidFill>
                            <a:schemeClr val="accent3">
                              <a:lumMod val="10000"/>
                            </a:schemeClr>
                          </a:solidFill>
                        </a:rPr>
                        <a:t> </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0 </a:t>
                      </a:r>
                      <a:endParaRPr lang="en-US" sz="2400" b="1" dirty="0" smtClean="0"/>
                    </a:p>
                  </a:txBody>
                  <a:tcPr anchor="ctr">
                    <a:solidFill>
                      <a:schemeClr val="accent5">
                        <a:lumMod val="20000"/>
                        <a:lumOff val="80000"/>
                      </a:schemeClr>
                    </a:solidFill>
                  </a:tcPr>
                </a:tc>
              </a:tr>
              <a:tr h="758030">
                <a:tc>
                  <a:txBody>
                    <a:bodyPr/>
                    <a:lstStyle/>
                    <a:p>
                      <a:pPr algn="ctr"/>
                      <a:r>
                        <a:rPr lang="en-US" sz="2400" b="0" dirty="0" smtClean="0">
                          <a:solidFill>
                            <a:schemeClr val="tx1"/>
                          </a:solidFill>
                        </a:rPr>
                        <a:t>R</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3</a:t>
                      </a:r>
                      <a:r>
                        <a:rPr lang="en-US" sz="2400" b="0" dirty="0" smtClean="0">
                          <a:solidFill>
                            <a:schemeClr val="bg2">
                              <a:lumMod val="10000"/>
                            </a:schemeClr>
                          </a:solidFill>
                        </a:rPr>
                        <a:t>, </a:t>
                      </a:r>
                      <a:r>
                        <a:rPr lang="en-US" sz="2400" b="1" dirty="0" smtClean="0">
                          <a:solidFill>
                            <a:schemeClr val="accent3">
                              <a:lumMod val="10000"/>
                            </a:schemeClr>
                          </a:solidFill>
                        </a:rPr>
                        <a:t>0</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1</a:t>
                      </a:r>
                      <a:endParaRPr lang="en-US" sz="2400" b="1" dirty="0" smtClean="0"/>
                    </a:p>
                  </a:txBody>
                  <a:tcPr anchor="ctr">
                    <a:solidFill>
                      <a:schemeClr val="accent5">
                        <a:lumMod val="20000"/>
                        <a:lumOff val="80000"/>
                      </a:schemeClr>
                    </a:solidFill>
                  </a:tcPr>
                </a:tc>
              </a:tr>
            </a:tbl>
          </a:graphicData>
        </a:graphic>
      </p:graphicFrame>
      <p:sp>
        <p:nvSpPr>
          <p:cNvPr id="17" name="Rectangle 16"/>
          <p:cNvSpPr/>
          <p:nvPr/>
        </p:nvSpPr>
        <p:spPr>
          <a:xfrm>
            <a:off x="3367071" y="3794130"/>
            <a:ext cx="5476950" cy="2848014"/>
          </a:xfrm>
          <a:prstGeom prst="rect">
            <a:avLst/>
          </a:prstGeom>
          <a:noFill/>
          <a:ln w="412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0" y="3282948"/>
            <a:ext cx="6032520" cy="3575052"/>
          </a:xfrm>
          <a:prstGeom prst="rect">
            <a:avLst/>
          </a:prstGeom>
          <a:noFill/>
          <a:ln w="41275">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1943064" y="3282948"/>
            <a:ext cx="2884527" cy="461665"/>
          </a:xfrm>
          <a:prstGeom prst="rect">
            <a:avLst/>
          </a:prstGeom>
          <a:noFill/>
        </p:spPr>
        <p:txBody>
          <a:bodyPr wrap="square" rtlCol="0">
            <a:spAutoFit/>
          </a:bodyPr>
          <a:lstStyle/>
          <a:p>
            <a:pPr algn="ctr"/>
            <a:r>
              <a:rPr lang="en-US" sz="2400" b="1" dirty="0" smtClean="0">
                <a:solidFill>
                  <a:schemeClr val="accent3">
                    <a:lumMod val="10000"/>
                  </a:schemeClr>
                </a:solidFill>
              </a:rPr>
              <a:t>1</a:t>
            </a:r>
            <a:r>
              <a:rPr lang="en-US" sz="2400" b="1" baseline="30000" dirty="0" smtClean="0">
                <a:solidFill>
                  <a:schemeClr val="accent3">
                    <a:lumMod val="10000"/>
                  </a:schemeClr>
                </a:solidFill>
              </a:rPr>
              <a:t>st</a:t>
            </a:r>
            <a:r>
              <a:rPr lang="en-US" sz="2400" b="1" dirty="0" smtClean="0">
                <a:solidFill>
                  <a:schemeClr val="accent3">
                    <a:lumMod val="10000"/>
                  </a:schemeClr>
                </a:solidFill>
              </a:rPr>
              <a:t> P2</a:t>
            </a:r>
            <a:endParaRPr lang="en-US" sz="1400" b="1" dirty="0">
              <a:solidFill>
                <a:schemeClr val="accent3">
                  <a:lumMod val="10000"/>
                </a:schemeClr>
              </a:solidFill>
            </a:endParaRPr>
          </a:p>
        </p:txBody>
      </p:sp>
      <p:sp>
        <p:nvSpPr>
          <p:cNvPr id="22" name="TextBox 21"/>
          <p:cNvSpPr txBox="1"/>
          <p:nvPr/>
        </p:nvSpPr>
        <p:spPr>
          <a:xfrm>
            <a:off x="3403584" y="3794130"/>
            <a:ext cx="1204929" cy="461665"/>
          </a:xfrm>
          <a:prstGeom prst="rect">
            <a:avLst/>
          </a:prstGeom>
          <a:noFill/>
        </p:spPr>
        <p:txBody>
          <a:bodyPr wrap="square" rtlCol="0">
            <a:spAutoFit/>
          </a:bodyPr>
          <a:lstStyle/>
          <a:p>
            <a:pPr algn="ctr"/>
            <a:r>
              <a:rPr lang="en-US" sz="2400" b="1" dirty="0" smtClean="0">
                <a:solidFill>
                  <a:srgbClr val="C00000"/>
                </a:solidFill>
              </a:rPr>
              <a:t>2</a:t>
            </a:r>
            <a:r>
              <a:rPr lang="en-US" sz="2400" b="1" baseline="30000" dirty="0" smtClean="0">
                <a:solidFill>
                  <a:srgbClr val="C00000"/>
                </a:solidFill>
              </a:rPr>
              <a:t>nd</a:t>
            </a:r>
            <a:r>
              <a:rPr lang="en-US" sz="2400" b="1" dirty="0" smtClean="0">
                <a:solidFill>
                  <a:srgbClr val="C00000"/>
                </a:solidFill>
              </a:rPr>
              <a:t> P 1</a:t>
            </a:r>
            <a:endParaRPr lang="en-US" b="1" dirty="0">
              <a:solidFill>
                <a:srgbClr val="C00000"/>
              </a:solidFill>
            </a:endParaRPr>
          </a:p>
        </p:txBody>
      </p:sp>
      <p:sp>
        <p:nvSpPr>
          <p:cNvPr id="20" name="TextBox 19"/>
          <p:cNvSpPr txBox="1"/>
          <p:nvPr/>
        </p:nvSpPr>
        <p:spPr>
          <a:xfrm>
            <a:off x="1322343" y="3282948"/>
            <a:ext cx="693747" cy="461665"/>
          </a:xfrm>
          <a:prstGeom prst="rect">
            <a:avLst/>
          </a:prstGeom>
          <a:noFill/>
        </p:spPr>
        <p:txBody>
          <a:bodyPr wrap="square" rtlCol="0">
            <a:spAutoFit/>
          </a:bodyPr>
          <a:lstStyle/>
          <a:p>
            <a:pPr algn="ctr"/>
            <a:r>
              <a:rPr lang="en-US" sz="2400" b="1" dirty="0" smtClean="0">
                <a:solidFill>
                  <a:schemeClr val="bg2">
                    <a:lumMod val="10000"/>
                  </a:schemeClr>
                </a:solidFill>
              </a:rPr>
              <a:t>¾</a:t>
            </a:r>
            <a:r>
              <a:rPr lang="en-US" sz="2400" b="1" dirty="0" smtClean="0">
                <a:solidFill>
                  <a:srgbClr val="C00000"/>
                </a:solidFill>
              </a:rPr>
              <a:t> </a:t>
            </a:r>
            <a:endParaRPr lang="en-US" b="1" dirty="0">
              <a:solidFill>
                <a:srgbClr val="C00000"/>
              </a:solidFill>
            </a:endParaRPr>
          </a:p>
        </p:txBody>
      </p:sp>
      <p:sp>
        <p:nvSpPr>
          <p:cNvPr id="23" name="TextBox 22"/>
          <p:cNvSpPr txBox="1"/>
          <p:nvPr/>
        </p:nvSpPr>
        <p:spPr>
          <a:xfrm>
            <a:off x="4827591" y="3282948"/>
            <a:ext cx="693747" cy="461665"/>
          </a:xfrm>
          <a:prstGeom prst="rect">
            <a:avLst/>
          </a:prstGeom>
          <a:noFill/>
        </p:spPr>
        <p:txBody>
          <a:bodyPr wrap="square" rtlCol="0">
            <a:spAutoFit/>
          </a:bodyPr>
          <a:lstStyle/>
          <a:p>
            <a:pPr algn="ctr"/>
            <a:r>
              <a:rPr lang="en-US" sz="2400" b="1" dirty="0" smtClean="0">
                <a:solidFill>
                  <a:schemeClr val="bg2">
                    <a:lumMod val="10000"/>
                  </a:schemeClr>
                </a:solidFill>
              </a:rPr>
              <a:t>¼</a:t>
            </a:r>
            <a:r>
              <a:rPr lang="en-US" sz="2400" b="1" dirty="0" smtClean="0">
                <a:solidFill>
                  <a:srgbClr val="C00000"/>
                </a:solidFill>
              </a:rPr>
              <a:t>  </a:t>
            </a:r>
            <a:endParaRPr lang="en-US" b="1" dirty="0">
              <a:solidFill>
                <a:srgbClr val="C00000"/>
              </a:solidFill>
            </a:endParaRPr>
          </a:p>
        </p:txBody>
      </p:sp>
      <p:sp>
        <p:nvSpPr>
          <p:cNvPr id="24" name="TextBox 23"/>
          <p:cNvSpPr txBox="1"/>
          <p:nvPr/>
        </p:nvSpPr>
        <p:spPr>
          <a:xfrm>
            <a:off x="4645026" y="3757617"/>
            <a:ext cx="693747" cy="461665"/>
          </a:xfrm>
          <a:prstGeom prst="rect">
            <a:avLst/>
          </a:prstGeom>
          <a:noFill/>
        </p:spPr>
        <p:txBody>
          <a:bodyPr wrap="square" rtlCol="0">
            <a:spAutoFit/>
          </a:bodyPr>
          <a:lstStyle/>
          <a:p>
            <a:pPr algn="ctr"/>
            <a:r>
              <a:rPr lang="en-US" sz="2400" b="1" dirty="0" smtClean="0">
                <a:solidFill>
                  <a:srgbClr val="C00000"/>
                </a:solidFill>
              </a:rPr>
              <a:t>¾ </a:t>
            </a:r>
            <a:endParaRPr lang="en-US" b="1" dirty="0">
              <a:solidFill>
                <a:srgbClr val="C00000"/>
              </a:solidFill>
            </a:endParaRPr>
          </a:p>
        </p:txBody>
      </p:sp>
      <p:sp>
        <p:nvSpPr>
          <p:cNvPr id="25" name="TextBox 24"/>
          <p:cNvSpPr txBox="1"/>
          <p:nvPr/>
        </p:nvSpPr>
        <p:spPr>
          <a:xfrm>
            <a:off x="7383501" y="3794130"/>
            <a:ext cx="693747" cy="461665"/>
          </a:xfrm>
          <a:prstGeom prst="rect">
            <a:avLst/>
          </a:prstGeom>
          <a:noFill/>
        </p:spPr>
        <p:txBody>
          <a:bodyPr wrap="square" rtlCol="0">
            <a:spAutoFit/>
          </a:bodyPr>
          <a:lstStyle/>
          <a:p>
            <a:pPr algn="ctr"/>
            <a:r>
              <a:rPr lang="en-US" sz="2400" b="1" dirty="0" smtClean="0">
                <a:solidFill>
                  <a:srgbClr val="C00000"/>
                </a:solidFill>
              </a:rPr>
              <a:t>¼  </a:t>
            </a:r>
            <a:endParaRPr lang="en-US" b="1" dirty="0">
              <a:solidFill>
                <a:srgbClr val="C00000"/>
              </a:solidFill>
            </a:endParaRPr>
          </a:p>
        </p:txBody>
      </p:sp>
      <p:cxnSp>
        <p:nvCxnSpPr>
          <p:cNvPr id="29" name="Straight Connector 28"/>
          <p:cNvCxnSpPr/>
          <p:nvPr/>
        </p:nvCxnSpPr>
        <p:spPr>
          <a:xfrm>
            <a:off x="592083" y="5327676"/>
            <a:ext cx="2628936" cy="0"/>
          </a:xfrm>
          <a:prstGeom prst="line">
            <a:avLst/>
          </a:prstGeom>
          <a:ln w="41275">
            <a:solidFill>
              <a:srgbClr val="C0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wipe dir="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Example 2: Infection</a:t>
            </a:r>
            <a:endParaRPr lang="en-US" sz="3600"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27" name="TextBox 26"/>
          <p:cNvSpPr txBox="1"/>
          <p:nvPr/>
        </p:nvSpPr>
        <p:spPr>
          <a:xfrm>
            <a:off x="6032520" y="3282948"/>
            <a:ext cx="2884527" cy="461665"/>
          </a:xfrm>
          <a:prstGeom prst="rect">
            <a:avLst/>
          </a:prstGeom>
          <a:noFill/>
        </p:spPr>
        <p:txBody>
          <a:bodyPr wrap="square" rtlCol="0">
            <a:spAutoFit/>
          </a:bodyPr>
          <a:lstStyle/>
          <a:p>
            <a:pPr algn="ctr"/>
            <a:r>
              <a:rPr lang="en-US" sz="2400" b="1" dirty="0" smtClean="0">
                <a:solidFill>
                  <a:schemeClr val="accent3">
                    <a:lumMod val="10000"/>
                  </a:schemeClr>
                </a:solidFill>
              </a:rPr>
              <a:t>2</a:t>
            </a:r>
            <a:r>
              <a:rPr lang="en-US" sz="2400" b="1" baseline="30000" dirty="0" smtClean="0">
                <a:solidFill>
                  <a:schemeClr val="accent3">
                    <a:lumMod val="10000"/>
                  </a:schemeClr>
                </a:solidFill>
              </a:rPr>
              <a:t>nd</a:t>
            </a:r>
            <a:r>
              <a:rPr lang="en-US" sz="2400" b="1" dirty="0" smtClean="0">
                <a:solidFill>
                  <a:schemeClr val="accent3">
                    <a:lumMod val="10000"/>
                  </a:schemeClr>
                </a:solidFill>
              </a:rPr>
              <a:t> P2</a:t>
            </a:r>
            <a:endParaRPr lang="en-US" sz="1400" b="1" dirty="0">
              <a:solidFill>
                <a:schemeClr val="accent3">
                  <a:lumMod val="10000"/>
                </a:schemeClr>
              </a:solidFill>
            </a:endParaRPr>
          </a:p>
        </p:txBody>
      </p:sp>
      <p:sp>
        <p:nvSpPr>
          <p:cNvPr id="19" name="TextBox 18"/>
          <p:cNvSpPr txBox="1"/>
          <p:nvPr/>
        </p:nvSpPr>
        <p:spPr>
          <a:xfrm>
            <a:off x="226953" y="3830643"/>
            <a:ext cx="1277955" cy="461665"/>
          </a:xfrm>
          <a:prstGeom prst="rect">
            <a:avLst/>
          </a:prstGeom>
          <a:noFill/>
        </p:spPr>
        <p:txBody>
          <a:bodyPr wrap="square" rtlCol="0">
            <a:spAutoFit/>
          </a:bodyPr>
          <a:lstStyle/>
          <a:p>
            <a:pPr algn="ctr"/>
            <a:r>
              <a:rPr lang="en-US" sz="2400" b="1" dirty="0" smtClean="0">
                <a:solidFill>
                  <a:srgbClr val="C00000"/>
                </a:solidFill>
              </a:rPr>
              <a:t>1</a:t>
            </a:r>
            <a:r>
              <a:rPr lang="en-US" sz="2400" b="1" baseline="30000" dirty="0" smtClean="0">
                <a:solidFill>
                  <a:srgbClr val="C00000"/>
                </a:solidFill>
              </a:rPr>
              <a:t>st</a:t>
            </a:r>
            <a:r>
              <a:rPr lang="en-US" sz="2400" b="1" dirty="0" smtClean="0">
                <a:solidFill>
                  <a:srgbClr val="C00000"/>
                </a:solidFill>
              </a:rPr>
              <a:t> P 1</a:t>
            </a:r>
            <a:endParaRPr lang="en-US" b="1" dirty="0">
              <a:solidFill>
                <a:srgbClr val="C00000"/>
              </a:solidFill>
            </a:endParaRPr>
          </a:p>
        </p:txBody>
      </p:sp>
      <p:graphicFrame>
        <p:nvGraphicFramePr>
          <p:cNvPr id="26" name="Content Placeholder 6"/>
          <p:cNvGraphicFramePr>
            <a:graphicFrameLocks/>
          </p:cNvGraphicFramePr>
          <p:nvPr/>
        </p:nvGraphicFramePr>
        <p:xfrm>
          <a:off x="3476610" y="4232286"/>
          <a:ext cx="2482884" cy="2154267"/>
        </p:xfrm>
        <a:graphic>
          <a:graphicData uri="http://schemas.openxmlformats.org/drawingml/2006/table">
            <a:tbl>
              <a:tblPr firstRow="1" bandRow="1">
                <a:tableStyleId>{5C22544A-7EE6-4342-B048-85BDC9FD1C3A}</a:tableStyleId>
              </a:tblPr>
              <a:tblGrid>
                <a:gridCol w="578559"/>
                <a:gridCol w="991499"/>
                <a:gridCol w="912826"/>
              </a:tblGrid>
              <a:tr h="758030">
                <a:tc>
                  <a:txBody>
                    <a:bodyPr/>
                    <a:lstStyle/>
                    <a:p>
                      <a:pPr algn="ctr"/>
                      <a:r>
                        <a:rPr lang="en-US" sz="2400" b="0" dirty="0" smtClean="0"/>
                        <a:t>2</a:t>
                      </a:r>
                      <a:endParaRPr lang="en-US" sz="2400" b="0" dirty="0"/>
                    </a:p>
                  </a:txBody>
                  <a:tcPr anchor="ctr">
                    <a:solidFill>
                      <a:schemeClr val="bg1"/>
                    </a:solidFill>
                  </a:tcPr>
                </a:tc>
                <a:tc>
                  <a:txBody>
                    <a:bodyPr/>
                    <a:lstStyle/>
                    <a:p>
                      <a:pPr algn="ctr"/>
                      <a:r>
                        <a:rPr lang="en-US" sz="2400" b="0" dirty="0" smtClean="0"/>
                        <a:t>L</a:t>
                      </a:r>
                      <a:endParaRPr lang="en-US" sz="2400" b="0" dirty="0"/>
                    </a:p>
                  </a:txBody>
                  <a:tcPr anchor="ctr"/>
                </a:tc>
                <a:tc>
                  <a:txBody>
                    <a:bodyPr/>
                    <a:lstStyle/>
                    <a:p>
                      <a:pPr algn="ctr"/>
                      <a:r>
                        <a:rPr lang="en-US" sz="2400" b="0" dirty="0" smtClean="0"/>
                        <a:t>R</a:t>
                      </a:r>
                      <a:endParaRPr lang="en-US" sz="2400" b="0" dirty="0"/>
                    </a:p>
                  </a:txBody>
                  <a:tcPr anchor="ctr"/>
                </a:tc>
              </a:tr>
              <a:tr h="63820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L</a:t>
                      </a:r>
                    </a:p>
                  </a:txBody>
                  <a:tcPr anchor="ctr">
                    <a:solidFill>
                      <a:schemeClr val="bg2">
                        <a:lumMod val="50000"/>
                      </a:schemeClr>
                    </a:solidFill>
                  </a:tcPr>
                </a:tc>
                <a:tc>
                  <a:txBody>
                    <a:bodyPr/>
                    <a:lstStyle/>
                    <a:p>
                      <a:pPr algn="ctr"/>
                      <a:r>
                        <a:rPr lang="en-US" sz="2400" b="1" dirty="0" smtClean="0">
                          <a:solidFill>
                            <a:srgbClr val="C00000"/>
                          </a:solidFill>
                        </a:rPr>
                        <a:t>2</a:t>
                      </a:r>
                      <a:r>
                        <a:rPr lang="en-US" sz="2400" b="0" dirty="0" smtClean="0">
                          <a:solidFill>
                            <a:schemeClr val="bg2">
                              <a:lumMod val="10000"/>
                            </a:schemeClr>
                          </a:solidFill>
                        </a:rPr>
                        <a:t>, </a:t>
                      </a:r>
                      <a:r>
                        <a:rPr lang="en-US" sz="2400" b="1" dirty="0" smtClean="0">
                          <a:solidFill>
                            <a:schemeClr val="accent3">
                              <a:lumMod val="10000"/>
                            </a:schemeClr>
                          </a:solidFill>
                        </a:rPr>
                        <a:t>2</a:t>
                      </a:r>
                      <a:r>
                        <a:rPr lang="en-US" sz="2400" b="1" baseline="0" dirty="0" smtClean="0">
                          <a:solidFill>
                            <a:schemeClr val="accent3">
                              <a:lumMod val="10000"/>
                            </a:schemeClr>
                          </a:solidFill>
                        </a:rPr>
                        <a:t> </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0 </a:t>
                      </a:r>
                      <a:endParaRPr lang="en-US" sz="2400" b="1" dirty="0" smtClean="0"/>
                    </a:p>
                  </a:txBody>
                  <a:tcPr anchor="ctr">
                    <a:solidFill>
                      <a:schemeClr val="accent5">
                        <a:lumMod val="20000"/>
                        <a:lumOff val="80000"/>
                      </a:schemeClr>
                    </a:solidFill>
                  </a:tcPr>
                </a:tc>
              </a:tr>
              <a:tr h="758030">
                <a:tc>
                  <a:txBody>
                    <a:bodyPr/>
                    <a:lstStyle/>
                    <a:p>
                      <a:pPr algn="ctr"/>
                      <a:r>
                        <a:rPr lang="en-US" sz="2400" b="0" dirty="0" smtClean="0">
                          <a:solidFill>
                            <a:schemeClr val="tx1"/>
                          </a:solidFill>
                        </a:rPr>
                        <a:t>R</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accent3">
                              <a:lumMod val="10000"/>
                            </a:schemeClr>
                          </a:solidFill>
                        </a:rPr>
                        <a:t>0</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1</a:t>
                      </a:r>
                      <a:endParaRPr lang="en-US" sz="2400" b="1" dirty="0" smtClean="0"/>
                    </a:p>
                  </a:txBody>
                  <a:tcPr anchor="ctr">
                    <a:solidFill>
                      <a:schemeClr val="accent5">
                        <a:lumMod val="20000"/>
                        <a:lumOff val="80000"/>
                      </a:schemeClr>
                    </a:solidFill>
                  </a:tcPr>
                </a:tc>
              </a:tr>
            </a:tbl>
          </a:graphicData>
        </a:graphic>
      </p:graphicFrame>
      <p:sp>
        <p:nvSpPr>
          <p:cNvPr id="9" name="TextBox 8"/>
          <p:cNvSpPr txBox="1"/>
          <p:nvPr/>
        </p:nvSpPr>
        <p:spPr>
          <a:xfrm>
            <a:off x="0" y="1311246"/>
            <a:ext cx="9144000" cy="830997"/>
          </a:xfrm>
          <a:prstGeom prst="rect">
            <a:avLst/>
          </a:prstGeom>
          <a:noFill/>
        </p:spPr>
        <p:txBody>
          <a:bodyPr wrap="square" rtlCol="0">
            <a:spAutoFit/>
          </a:bodyPr>
          <a:lstStyle/>
          <a:p>
            <a:pPr algn="just"/>
            <a:r>
              <a:rPr lang="en-US" sz="2400" dirty="0" smtClean="0">
                <a:solidFill>
                  <a:srgbClr val="FFFF00"/>
                </a:solidFill>
              </a:rPr>
              <a:t>For 2</a:t>
            </a:r>
            <a:r>
              <a:rPr lang="en-US" sz="2400" baseline="30000" dirty="0" smtClean="0">
                <a:solidFill>
                  <a:srgbClr val="FFFF00"/>
                </a:solidFill>
              </a:rPr>
              <a:t>nd</a:t>
            </a:r>
            <a:r>
              <a:rPr lang="en-US" sz="2400" dirty="0" smtClean="0">
                <a:solidFill>
                  <a:srgbClr val="FFFF00"/>
                </a:solidFill>
              </a:rPr>
              <a:t> P2 – the EUs are exactly the payoffs in state 3</a:t>
            </a:r>
            <a:endParaRPr lang="en-US" sz="2400" dirty="0" smtClean="0"/>
          </a:p>
          <a:p>
            <a:pPr algn="just"/>
            <a:endParaRPr lang="en-US" sz="2400" dirty="0" smtClean="0"/>
          </a:p>
        </p:txBody>
      </p:sp>
      <p:sp>
        <p:nvSpPr>
          <p:cNvPr id="12" name="Rectangle 11"/>
          <p:cNvSpPr/>
          <p:nvPr/>
        </p:nvSpPr>
        <p:spPr>
          <a:xfrm>
            <a:off x="6105546" y="3282949"/>
            <a:ext cx="2848014" cy="3575052"/>
          </a:xfrm>
          <a:prstGeom prst="rect">
            <a:avLst/>
          </a:prstGeom>
          <a:noFill/>
          <a:ln w="41275">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190440" y="3794130"/>
            <a:ext cx="3103605" cy="2848014"/>
          </a:xfrm>
          <a:prstGeom prst="rect">
            <a:avLst/>
          </a:prstGeom>
          <a:noFill/>
          <a:ln w="412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5" name="Content Placeholder 6"/>
          <p:cNvGraphicFramePr>
            <a:graphicFrameLocks/>
          </p:cNvGraphicFramePr>
          <p:nvPr/>
        </p:nvGraphicFramePr>
        <p:xfrm>
          <a:off x="6142059" y="4232286"/>
          <a:ext cx="2482884" cy="2154267"/>
        </p:xfrm>
        <a:graphic>
          <a:graphicData uri="http://schemas.openxmlformats.org/drawingml/2006/table">
            <a:tbl>
              <a:tblPr firstRow="1" bandRow="1">
                <a:tableStyleId>{5C22544A-7EE6-4342-B048-85BDC9FD1C3A}</a:tableStyleId>
              </a:tblPr>
              <a:tblGrid>
                <a:gridCol w="578559"/>
                <a:gridCol w="991499"/>
                <a:gridCol w="912826"/>
              </a:tblGrid>
              <a:tr h="758030">
                <a:tc>
                  <a:txBody>
                    <a:bodyPr/>
                    <a:lstStyle/>
                    <a:p>
                      <a:pPr algn="ctr"/>
                      <a:r>
                        <a:rPr lang="en-US" sz="2400" b="0" dirty="0" smtClean="0"/>
                        <a:t>3</a:t>
                      </a:r>
                      <a:endParaRPr lang="en-US" sz="2400" b="0" dirty="0"/>
                    </a:p>
                  </a:txBody>
                  <a:tcPr anchor="ctr">
                    <a:solidFill>
                      <a:schemeClr val="bg1"/>
                    </a:solidFill>
                  </a:tcPr>
                </a:tc>
                <a:tc>
                  <a:txBody>
                    <a:bodyPr/>
                    <a:lstStyle/>
                    <a:p>
                      <a:pPr algn="ctr"/>
                      <a:r>
                        <a:rPr lang="en-US" sz="2400" b="0" dirty="0" smtClean="0"/>
                        <a:t>L</a:t>
                      </a:r>
                      <a:endParaRPr lang="en-US" sz="2400" b="0" dirty="0"/>
                    </a:p>
                  </a:txBody>
                  <a:tcPr anchor="ctr"/>
                </a:tc>
                <a:tc>
                  <a:txBody>
                    <a:bodyPr/>
                    <a:lstStyle/>
                    <a:p>
                      <a:pPr algn="ctr"/>
                      <a:r>
                        <a:rPr lang="en-US" sz="2400" b="0" dirty="0" smtClean="0"/>
                        <a:t>R</a:t>
                      </a:r>
                      <a:endParaRPr lang="en-US" sz="2400" b="0" dirty="0"/>
                    </a:p>
                  </a:txBody>
                  <a:tcPr anchor="ctr"/>
                </a:tc>
              </a:tr>
              <a:tr h="63820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L</a:t>
                      </a:r>
                    </a:p>
                  </a:txBody>
                  <a:tcPr anchor="ctr">
                    <a:solidFill>
                      <a:schemeClr val="bg2">
                        <a:lumMod val="50000"/>
                      </a:schemeClr>
                    </a:solidFill>
                  </a:tcPr>
                </a:tc>
                <a:tc>
                  <a:txBody>
                    <a:bodyPr/>
                    <a:lstStyle/>
                    <a:p>
                      <a:pPr algn="ctr"/>
                      <a:r>
                        <a:rPr lang="en-US" sz="2400" b="1" dirty="0" smtClean="0">
                          <a:solidFill>
                            <a:srgbClr val="C00000"/>
                          </a:solidFill>
                        </a:rPr>
                        <a:t>2</a:t>
                      </a:r>
                      <a:r>
                        <a:rPr lang="en-US" sz="2400" b="0" dirty="0" smtClean="0">
                          <a:solidFill>
                            <a:schemeClr val="bg2">
                              <a:lumMod val="10000"/>
                            </a:schemeClr>
                          </a:solidFill>
                        </a:rPr>
                        <a:t>, </a:t>
                      </a:r>
                      <a:r>
                        <a:rPr lang="en-US" sz="2400" b="1" dirty="0" smtClean="0">
                          <a:solidFill>
                            <a:schemeClr val="accent3">
                              <a:lumMod val="10000"/>
                            </a:schemeClr>
                          </a:solidFill>
                        </a:rPr>
                        <a:t>2</a:t>
                      </a:r>
                      <a:r>
                        <a:rPr lang="en-US" sz="2400" b="1" baseline="0" dirty="0" smtClean="0">
                          <a:solidFill>
                            <a:schemeClr val="accent3">
                              <a:lumMod val="10000"/>
                            </a:schemeClr>
                          </a:solidFill>
                        </a:rPr>
                        <a:t> </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0 </a:t>
                      </a:r>
                      <a:endParaRPr lang="en-US" sz="2400" b="1" dirty="0" smtClean="0"/>
                    </a:p>
                  </a:txBody>
                  <a:tcPr anchor="ctr">
                    <a:solidFill>
                      <a:schemeClr val="accent5">
                        <a:lumMod val="20000"/>
                        <a:lumOff val="80000"/>
                      </a:schemeClr>
                    </a:solidFill>
                  </a:tcPr>
                </a:tc>
              </a:tr>
              <a:tr h="758030">
                <a:tc>
                  <a:txBody>
                    <a:bodyPr/>
                    <a:lstStyle/>
                    <a:p>
                      <a:pPr algn="ctr"/>
                      <a:r>
                        <a:rPr lang="en-US" sz="2400" b="0" dirty="0" smtClean="0">
                          <a:solidFill>
                            <a:schemeClr val="tx1"/>
                          </a:solidFill>
                        </a:rPr>
                        <a:t>R</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accent3">
                              <a:lumMod val="10000"/>
                            </a:schemeClr>
                          </a:solidFill>
                        </a:rPr>
                        <a:t>0</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1</a:t>
                      </a:r>
                      <a:endParaRPr lang="en-US" sz="2400" b="1" dirty="0" smtClean="0"/>
                    </a:p>
                  </a:txBody>
                  <a:tcPr anchor="ctr">
                    <a:solidFill>
                      <a:schemeClr val="accent5">
                        <a:lumMod val="20000"/>
                        <a:lumOff val="80000"/>
                      </a:schemeClr>
                    </a:solidFill>
                  </a:tcPr>
                </a:tc>
              </a:tr>
            </a:tbl>
          </a:graphicData>
        </a:graphic>
      </p:graphicFrame>
      <p:graphicFrame>
        <p:nvGraphicFramePr>
          <p:cNvPr id="16" name="Content Placeholder 6"/>
          <p:cNvGraphicFramePr>
            <a:graphicFrameLocks/>
          </p:cNvGraphicFramePr>
          <p:nvPr/>
        </p:nvGraphicFramePr>
        <p:xfrm>
          <a:off x="701622" y="4232286"/>
          <a:ext cx="2482884" cy="2154267"/>
        </p:xfrm>
        <a:graphic>
          <a:graphicData uri="http://schemas.openxmlformats.org/drawingml/2006/table">
            <a:tbl>
              <a:tblPr firstRow="1" bandRow="1">
                <a:tableStyleId>{5C22544A-7EE6-4342-B048-85BDC9FD1C3A}</a:tableStyleId>
              </a:tblPr>
              <a:tblGrid>
                <a:gridCol w="578559"/>
                <a:gridCol w="991499"/>
                <a:gridCol w="912826"/>
              </a:tblGrid>
              <a:tr h="758030">
                <a:tc>
                  <a:txBody>
                    <a:bodyPr/>
                    <a:lstStyle/>
                    <a:p>
                      <a:pPr algn="ctr"/>
                      <a:r>
                        <a:rPr lang="en-US" sz="2400" b="0" dirty="0" smtClean="0"/>
                        <a:t>1</a:t>
                      </a:r>
                      <a:endParaRPr lang="en-US" sz="2400" b="0" dirty="0"/>
                    </a:p>
                  </a:txBody>
                  <a:tcPr anchor="ctr">
                    <a:solidFill>
                      <a:schemeClr val="bg1"/>
                    </a:solidFill>
                  </a:tcPr>
                </a:tc>
                <a:tc>
                  <a:txBody>
                    <a:bodyPr/>
                    <a:lstStyle/>
                    <a:p>
                      <a:pPr algn="ctr"/>
                      <a:r>
                        <a:rPr lang="en-US" sz="2400" b="0" dirty="0" smtClean="0"/>
                        <a:t>L</a:t>
                      </a:r>
                      <a:endParaRPr lang="en-US" sz="2400" b="0" dirty="0"/>
                    </a:p>
                  </a:txBody>
                  <a:tcPr anchor="ctr"/>
                </a:tc>
                <a:tc>
                  <a:txBody>
                    <a:bodyPr/>
                    <a:lstStyle/>
                    <a:p>
                      <a:pPr algn="ctr"/>
                      <a:r>
                        <a:rPr lang="en-US" sz="2400" b="0" dirty="0" smtClean="0"/>
                        <a:t>R</a:t>
                      </a:r>
                      <a:endParaRPr lang="en-US" sz="2400" b="0" dirty="0"/>
                    </a:p>
                  </a:txBody>
                  <a:tcPr anchor="ctr"/>
                </a:tc>
              </a:tr>
              <a:tr h="63820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L</a:t>
                      </a:r>
                    </a:p>
                  </a:txBody>
                  <a:tcPr anchor="ctr">
                    <a:solidFill>
                      <a:schemeClr val="bg2">
                        <a:lumMod val="50000"/>
                      </a:schemeClr>
                    </a:solidFill>
                  </a:tcPr>
                </a:tc>
                <a:tc>
                  <a:txBody>
                    <a:bodyPr/>
                    <a:lstStyle/>
                    <a:p>
                      <a:pPr algn="ctr"/>
                      <a:r>
                        <a:rPr lang="en-US" sz="2400" b="1" dirty="0" smtClean="0">
                          <a:solidFill>
                            <a:srgbClr val="C00000"/>
                          </a:solidFill>
                        </a:rPr>
                        <a:t>2</a:t>
                      </a:r>
                      <a:r>
                        <a:rPr lang="en-US" sz="2400" b="0" dirty="0" smtClean="0">
                          <a:solidFill>
                            <a:schemeClr val="bg2">
                              <a:lumMod val="10000"/>
                            </a:schemeClr>
                          </a:solidFill>
                        </a:rPr>
                        <a:t>, </a:t>
                      </a:r>
                      <a:r>
                        <a:rPr lang="en-US" sz="2400" b="1" dirty="0" smtClean="0">
                          <a:solidFill>
                            <a:schemeClr val="accent3">
                              <a:lumMod val="10000"/>
                            </a:schemeClr>
                          </a:solidFill>
                        </a:rPr>
                        <a:t>2</a:t>
                      </a:r>
                      <a:r>
                        <a:rPr lang="en-US" sz="2400" b="1" baseline="0" dirty="0" smtClean="0">
                          <a:solidFill>
                            <a:schemeClr val="accent3">
                              <a:lumMod val="10000"/>
                            </a:schemeClr>
                          </a:solidFill>
                        </a:rPr>
                        <a:t> </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0 </a:t>
                      </a:r>
                      <a:endParaRPr lang="en-US" sz="2400" b="1" dirty="0" smtClean="0"/>
                    </a:p>
                  </a:txBody>
                  <a:tcPr anchor="ctr">
                    <a:solidFill>
                      <a:schemeClr val="accent5">
                        <a:lumMod val="20000"/>
                        <a:lumOff val="80000"/>
                      </a:schemeClr>
                    </a:solidFill>
                  </a:tcPr>
                </a:tc>
              </a:tr>
              <a:tr h="758030">
                <a:tc>
                  <a:txBody>
                    <a:bodyPr/>
                    <a:lstStyle/>
                    <a:p>
                      <a:pPr algn="ctr"/>
                      <a:r>
                        <a:rPr lang="en-US" sz="2400" b="0" dirty="0" smtClean="0">
                          <a:solidFill>
                            <a:schemeClr val="tx1"/>
                          </a:solidFill>
                        </a:rPr>
                        <a:t>R</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3</a:t>
                      </a:r>
                      <a:r>
                        <a:rPr lang="en-US" sz="2400" b="0" dirty="0" smtClean="0">
                          <a:solidFill>
                            <a:schemeClr val="bg2">
                              <a:lumMod val="10000"/>
                            </a:schemeClr>
                          </a:solidFill>
                        </a:rPr>
                        <a:t>, </a:t>
                      </a:r>
                      <a:r>
                        <a:rPr lang="en-US" sz="2400" b="1" dirty="0" smtClean="0">
                          <a:solidFill>
                            <a:schemeClr val="accent3">
                              <a:lumMod val="10000"/>
                            </a:schemeClr>
                          </a:solidFill>
                        </a:rPr>
                        <a:t>0</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1</a:t>
                      </a:r>
                      <a:endParaRPr lang="en-US" sz="2400" b="1" dirty="0" smtClean="0"/>
                    </a:p>
                  </a:txBody>
                  <a:tcPr anchor="ctr">
                    <a:solidFill>
                      <a:schemeClr val="accent5">
                        <a:lumMod val="20000"/>
                        <a:lumOff val="80000"/>
                      </a:schemeClr>
                    </a:solidFill>
                  </a:tcPr>
                </a:tc>
              </a:tr>
            </a:tbl>
          </a:graphicData>
        </a:graphic>
      </p:graphicFrame>
      <p:sp>
        <p:nvSpPr>
          <p:cNvPr id="17" name="Rectangle 16"/>
          <p:cNvSpPr/>
          <p:nvPr/>
        </p:nvSpPr>
        <p:spPr>
          <a:xfrm>
            <a:off x="3367071" y="3794130"/>
            <a:ext cx="5476950" cy="2848014"/>
          </a:xfrm>
          <a:prstGeom prst="rect">
            <a:avLst/>
          </a:prstGeom>
          <a:noFill/>
          <a:ln w="412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0" y="3282948"/>
            <a:ext cx="6032520" cy="3575052"/>
          </a:xfrm>
          <a:prstGeom prst="rect">
            <a:avLst/>
          </a:prstGeom>
          <a:noFill/>
          <a:ln w="41275">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1943064" y="3282948"/>
            <a:ext cx="2884527" cy="461665"/>
          </a:xfrm>
          <a:prstGeom prst="rect">
            <a:avLst/>
          </a:prstGeom>
          <a:noFill/>
        </p:spPr>
        <p:txBody>
          <a:bodyPr wrap="square" rtlCol="0">
            <a:spAutoFit/>
          </a:bodyPr>
          <a:lstStyle/>
          <a:p>
            <a:pPr algn="ctr"/>
            <a:r>
              <a:rPr lang="en-US" sz="2400" b="1" dirty="0" smtClean="0">
                <a:solidFill>
                  <a:schemeClr val="accent3">
                    <a:lumMod val="10000"/>
                  </a:schemeClr>
                </a:solidFill>
              </a:rPr>
              <a:t>1</a:t>
            </a:r>
            <a:r>
              <a:rPr lang="en-US" sz="2400" b="1" baseline="30000" dirty="0" smtClean="0">
                <a:solidFill>
                  <a:schemeClr val="accent3">
                    <a:lumMod val="10000"/>
                  </a:schemeClr>
                </a:solidFill>
              </a:rPr>
              <a:t>st</a:t>
            </a:r>
            <a:r>
              <a:rPr lang="en-US" sz="2400" b="1" dirty="0" smtClean="0">
                <a:solidFill>
                  <a:schemeClr val="accent3">
                    <a:lumMod val="10000"/>
                  </a:schemeClr>
                </a:solidFill>
              </a:rPr>
              <a:t> P2</a:t>
            </a:r>
            <a:endParaRPr lang="en-US" sz="1400" b="1" dirty="0">
              <a:solidFill>
                <a:schemeClr val="accent3">
                  <a:lumMod val="10000"/>
                </a:schemeClr>
              </a:solidFill>
            </a:endParaRPr>
          </a:p>
        </p:txBody>
      </p:sp>
      <p:sp>
        <p:nvSpPr>
          <p:cNvPr id="22" name="TextBox 21"/>
          <p:cNvSpPr txBox="1"/>
          <p:nvPr/>
        </p:nvSpPr>
        <p:spPr>
          <a:xfrm>
            <a:off x="3403584" y="3794130"/>
            <a:ext cx="1204929" cy="461665"/>
          </a:xfrm>
          <a:prstGeom prst="rect">
            <a:avLst/>
          </a:prstGeom>
          <a:noFill/>
        </p:spPr>
        <p:txBody>
          <a:bodyPr wrap="square" rtlCol="0">
            <a:spAutoFit/>
          </a:bodyPr>
          <a:lstStyle/>
          <a:p>
            <a:pPr algn="ctr"/>
            <a:r>
              <a:rPr lang="en-US" sz="2400" b="1" dirty="0" smtClean="0">
                <a:solidFill>
                  <a:srgbClr val="C00000"/>
                </a:solidFill>
              </a:rPr>
              <a:t>2</a:t>
            </a:r>
            <a:r>
              <a:rPr lang="en-US" sz="2400" b="1" baseline="30000" dirty="0" smtClean="0">
                <a:solidFill>
                  <a:srgbClr val="C00000"/>
                </a:solidFill>
              </a:rPr>
              <a:t>nd</a:t>
            </a:r>
            <a:r>
              <a:rPr lang="en-US" sz="2400" b="1" dirty="0" smtClean="0">
                <a:solidFill>
                  <a:srgbClr val="C00000"/>
                </a:solidFill>
              </a:rPr>
              <a:t> P 1</a:t>
            </a:r>
            <a:endParaRPr lang="en-US" b="1" dirty="0">
              <a:solidFill>
                <a:srgbClr val="C00000"/>
              </a:solidFill>
            </a:endParaRPr>
          </a:p>
        </p:txBody>
      </p:sp>
      <p:sp>
        <p:nvSpPr>
          <p:cNvPr id="20" name="TextBox 19"/>
          <p:cNvSpPr txBox="1"/>
          <p:nvPr/>
        </p:nvSpPr>
        <p:spPr>
          <a:xfrm>
            <a:off x="1322343" y="3282948"/>
            <a:ext cx="693747" cy="461665"/>
          </a:xfrm>
          <a:prstGeom prst="rect">
            <a:avLst/>
          </a:prstGeom>
          <a:noFill/>
        </p:spPr>
        <p:txBody>
          <a:bodyPr wrap="square" rtlCol="0">
            <a:spAutoFit/>
          </a:bodyPr>
          <a:lstStyle/>
          <a:p>
            <a:pPr algn="ctr"/>
            <a:r>
              <a:rPr lang="en-US" sz="2400" b="1" dirty="0" smtClean="0">
                <a:solidFill>
                  <a:schemeClr val="bg2">
                    <a:lumMod val="10000"/>
                  </a:schemeClr>
                </a:solidFill>
              </a:rPr>
              <a:t>¾</a:t>
            </a:r>
            <a:r>
              <a:rPr lang="en-US" sz="2400" b="1" dirty="0" smtClean="0">
                <a:solidFill>
                  <a:srgbClr val="C00000"/>
                </a:solidFill>
              </a:rPr>
              <a:t> </a:t>
            </a:r>
            <a:endParaRPr lang="en-US" b="1" dirty="0">
              <a:solidFill>
                <a:srgbClr val="C00000"/>
              </a:solidFill>
            </a:endParaRPr>
          </a:p>
        </p:txBody>
      </p:sp>
      <p:sp>
        <p:nvSpPr>
          <p:cNvPr id="23" name="TextBox 22"/>
          <p:cNvSpPr txBox="1"/>
          <p:nvPr/>
        </p:nvSpPr>
        <p:spPr>
          <a:xfrm>
            <a:off x="4827591" y="3282948"/>
            <a:ext cx="693747" cy="461665"/>
          </a:xfrm>
          <a:prstGeom prst="rect">
            <a:avLst/>
          </a:prstGeom>
          <a:noFill/>
        </p:spPr>
        <p:txBody>
          <a:bodyPr wrap="square" rtlCol="0">
            <a:spAutoFit/>
          </a:bodyPr>
          <a:lstStyle/>
          <a:p>
            <a:pPr algn="ctr"/>
            <a:r>
              <a:rPr lang="en-US" sz="2400" b="1" dirty="0" smtClean="0">
                <a:solidFill>
                  <a:schemeClr val="bg2">
                    <a:lumMod val="10000"/>
                  </a:schemeClr>
                </a:solidFill>
              </a:rPr>
              <a:t>¼</a:t>
            </a:r>
            <a:r>
              <a:rPr lang="en-US" sz="2400" b="1" dirty="0" smtClean="0">
                <a:solidFill>
                  <a:srgbClr val="C00000"/>
                </a:solidFill>
              </a:rPr>
              <a:t>  </a:t>
            </a:r>
            <a:endParaRPr lang="en-US" b="1" dirty="0">
              <a:solidFill>
                <a:srgbClr val="C00000"/>
              </a:solidFill>
            </a:endParaRPr>
          </a:p>
        </p:txBody>
      </p:sp>
      <p:sp>
        <p:nvSpPr>
          <p:cNvPr id="24" name="TextBox 23"/>
          <p:cNvSpPr txBox="1"/>
          <p:nvPr/>
        </p:nvSpPr>
        <p:spPr>
          <a:xfrm>
            <a:off x="4645026" y="3757617"/>
            <a:ext cx="693747" cy="461665"/>
          </a:xfrm>
          <a:prstGeom prst="rect">
            <a:avLst/>
          </a:prstGeom>
          <a:noFill/>
        </p:spPr>
        <p:txBody>
          <a:bodyPr wrap="square" rtlCol="0">
            <a:spAutoFit/>
          </a:bodyPr>
          <a:lstStyle/>
          <a:p>
            <a:pPr algn="ctr"/>
            <a:r>
              <a:rPr lang="en-US" sz="2400" b="1" dirty="0" smtClean="0">
                <a:solidFill>
                  <a:srgbClr val="C00000"/>
                </a:solidFill>
              </a:rPr>
              <a:t>¾ </a:t>
            </a:r>
            <a:endParaRPr lang="en-US" b="1" dirty="0">
              <a:solidFill>
                <a:srgbClr val="C00000"/>
              </a:solidFill>
            </a:endParaRPr>
          </a:p>
        </p:txBody>
      </p:sp>
      <p:sp>
        <p:nvSpPr>
          <p:cNvPr id="25" name="TextBox 24"/>
          <p:cNvSpPr txBox="1"/>
          <p:nvPr/>
        </p:nvSpPr>
        <p:spPr>
          <a:xfrm>
            <a:off x="7383501" y="3794130"/>
            <a:ext cx="693747" cy="461665"/>
          </a:xfrm>
          <a:prstGeom prst="rect">
            <a:avLst/>
          </a:prstGeom>
          <a:noFill/>
        </p:spPr>
        <p:txBody>
          <a:bodyPr wrap="square" rtlCol="0">
            <a:spAutoFit/>
          </a:bodyPr>
          <a:lstStyle/>
          <a:p>
            <a:pPr algn="ctr"/>
            <a:r>
              <a:rPr lang="en-US" sz="2400" b="1" dirty="0" smtClean="0">
                <a:solidFill>
                  <a:srgbClr val="C00000"/>
                </a:solidFill>
              </a:rPr>
              <a:t>¼  </a:t>
            </a:r>
            <a:endParaRPr lang="en-US" b="1" dirty="0">
              <a:solidFill>
                <a:srgbClr val="C00000"/>
              </a:solidFill>
            </a:endParaRPr>
          </a:p>
        </p:txBody>
      </p:sp>
      <p:cxnSp>
        <p:nvCxnSpPr>
          <p:cNvPr id="29" name="Straight Connector 28"/>
          <p:cNvCxnSpPr/>
          <p:nvPr/>
        </p:nvCxnSpPr>
        <p:spPr>
          <a:xfrm>
            <a:off x="592083" y="5327676"/>
            <a:ext cx="2628936" cy="0"/>
          </a:xfrm>
          <a:prstGeom prst="line">
            <a:avLst/>
          </a:prstGeom>
          <a:ln w="41275">
            <a:solidFill>
              <a:srgbClr val="C0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wipe dir="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2: Infection</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19" name="TextBox 18"/>
          <p:cNvSpPr txBox="1"/>
          <p:nvPr/>
        </p:nvSpPr>
        <p:spPr>
          <a:xfrm>
            <a:off x="0" y="5473728"/>
            <a:ext cx="592083" cy="461665"/>
          </a:xfrm>
          <a:prstGeom prst="rect">
            <a:avLst/>
          </a:prstGeom>
          <a:noFill/>
        </p:spPr>
        <p:txBody>
          <a:bodyPr wrap="square" rtlCol="0">
            <a:spAutoFit/>
          </a:bodyPr>
          <a:lstStyle/>
          <a:p>
            <a:pPr algn="ctr"/>
            <a:r>
              <a:rPr lang="en-US" sz="2400" b="1" dirty="0" smtClean="0">
                <a:solidFill>
                  <a:srgbClr val="C00000"/>
                </a:solidFill>
              </a:rPr>
              <a:t>P1</a:t>
            </a:r>
            <a:endParaRPr lang="en-US" b="1" dirty="0">
              <a:solidFill>
                <a:srgbClr val="C00000"/>
              </a:solidFill>
            </a:endParaRPr>
          </a:p>
        </p:txBody>
      </p:sp>
      <p:graphicFrame>
        <p:nvGraphicFramePr>
          <p:cNvPr id="25" name="Content Placeholder 6"/>
          <p:cNvGraphicFramePr>
            <a:graphicFrameLocks/>
          </p:cNvGraphicFramePr>
          <p:nvPr/>
        </p:nvGraphicFramePr>
        <p:xfrm>
          <a:off x="665110" y="4451364"/>
          <a:ext cx="8478890" cy="2117754"/>
        </p:xfrm>
        <a:graphic>
          <a:graphicData uri="http://schemas.openxmlformats.org/drawingml/2006/table">
            <a:tbl>
              <a:tblPr firstRow="1" bandRow="1">
                <a:tableStyleId>{5C22544A-7EE6-4342-B048-85BDC9FD1C3A}</a:tableStyleId>
              </a:tblPr>
              <a:tblGrid>
                <a:gridCol w="1131903"/>
                <a:gridCol w="1935189"/>
                <a:gridCol w="1752624"/>
                <a:gridCol w="1926928"/>
                <a:gridCol w="1732246"/>
              </a:tblGrid>
              <a:tr h="745182">
                <a:tc>
                  <a:txBody>
                    <a:bodyPr/>
                    <a:lstStyle/>
                    <a:p>
                      <a:pPr algn="ctr"/>
                      <a:endParaRPr lang="en-US" sz="2400" b="0" dirty="0">
                        <a:solidFill>
                          <a:srgbClr val="7030A0"/>
                        </a:solidFill>
                      </a:endParaRPr>
                    </a:p>
                  </a:txBody>
                  <a:tcPr anchor="ctr">
                    <a:solidFill>
                      <a:schemeClr val="bg1"/>
                    </a:solidFill>
                  </a:tcPr>
                </a:tc>
                <a:tc>
                  <a:txBody>
                    <a:bodyPr/>
                    <a:lstStyle/>
                    <a:p>
                      <a:pPr algn="ctr"/>
                      <a:r>
                        <a:rPr lang="en-US" sz="2400" b="0" dirty="0" smtClean="0"/>
                        <a:t>L , L</a:t>
                      </a:r>
                      <a:endParaRPr lang="en-US" sz="2400" b="0" dirty="0"/>
                    </a:p>
                  </a:txBody>
                  <a:tcPr anchor="ctr"/>
                </a:tc>
                <a:tc>
                  <a:txBody>
                    <a:bodyPr/>
                    <a:lstStyle/>
                    <a:p>
                      <a:pPr algn="ctr"/>
                      <a:r>
                        <a:rPr lang="en-US" sz="2400" b="0" dirty="0" smtClean="0"/>
                        <a:t>L , R</a:t>
                      </a:r>
                      <a:endParaRPr lang="en-US" sz="2400" b="0" dirty="0"/>
                    </a:p>
                  </a:txBody>
                  <a:tcPr anchor="ctr"/>
                </a:tc>
                <a:tc>
                  <a:txBody>
                    <a:bodyPr/>
                    <a:lstStyle/>
                    <a:p>
                      <a:pPr algn="ctr"/>
                      <a:r>
                        <a:rPr lang="en-US" sz="2400" b="0" dirty="0" smtClean="0"/>
                        <a:t>R, L</a:t>
                      </a:r>
                      <a:endParaRPr lang="en-US" sz="2400" b="0" dirty="0"/>
                    </a:p>
                  </a:txBody>
                  <a:tcPr anchor="ctr"/>
                </a:tc>
                <a:tc>
                  <a:txBody>
                    <a:bodyPr/>
                    <a:lstStyle/>
                    <a:p>
                      <a:pPr algn="ctr"/>
                      <a:r>
                        <a:rPr lang="en-US" sz="2400" b="0" dirty="0" smtClean="0"/>
                        <a:t>R, R</a:t>
                      </a:r>
                      <a:endParaRPr lang="en-US" sz="2400" b="0" dirty="0"/>
                    </a:p>
                  </a:txBody>
                  <a:tcPr anchor="ctr"/>
                </a:tc>
              </a:tr>
              <a:tr h="62739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R, L</a:t>
                      </a:r>
                    </a:p>
                  </a:txBody>
                  <a:tcPr anchor="ctr">
                    <a:solidFill>
                      <a:schemeClr val="bg2">
                        <a:lumMod val="50000"/>
                      </a:schemeClr>
                    </a:solidFill>
                  </a:tcPr>
                </a:tc>
                <a:tc>
                  <a:txBody>
                    <a:bodyPr/>
                    <a:lstStyle/>
                    <a:p>
                      <a:pPr algn="ctr"/>
                      <a:r>
                        <a:rPr lang="en-US" sz="2400" b="1" dirty="0" smtClean="0">
                          <a:solidFill>
                            <a:schemeClr val="accent6">
                              <a:lumMod val="50000"/>
                            </a:schemeClr>
                          </a:solidFill>
                        </a:rPr>
                        <a:t>3, </a:t>
                      </a:r>
                      <a:r>
                        <a:rPr lang="en-US" sz="2400" b="1" dirty="0" smtClean="0">
                          <a:solidFill>
                            <a:srgbClr val="C00000"/>
                          </a:solidFill>
                        </a:rPr>
                        <a:t>2</a:t>
                      </a:r>
                      <a:r>
                        <a:rPr lang="en-US" sz="2400" b="0" dirty="0" smtClean="0">
                          <a:solidFill>
                            <a:schemeClr val="bg2">
                              <a:lumMod val="10000"/>
                            </a:schemeClr>
                          </a:solidFill>
                        </a:rPr>
                        <a:t>, </a:t>
                      </a:r>
                      <a:r>
                        <a:rPr lang="en-US" sz="2400" b="1" dirty="0" smtClean="0">
                          <a:solidFill>
                            <a:schemeClr val="accent3">
                              <a:lumMod val="10000"/>
                            </a:schemeClr>
                          </a:solidFill>
                        </a:rPr>
                        <a:t>½ , </a:t>
                      </a:r>
                      <a:r>
                        <a:rPr lang="en-US" sz="2400" b="1" dirty="0" smtClean="0">
                          <a:solidFill>
                            <a:srgbClr val="7030A0"/>
                          </a:solidFill>
                        </a:rPr>
                        <a:t>2</a:t>
                      </a:r>
                      <a:endParaRPr lang="en-US" sz="2400" b="1" dirty="0">
                        <a:solidFill>
                          <a:srgbClr val="7030A0"/>
                        </a:solidFill>
                      </a:endParaRPr>
                    </a:p>
                  </a:txBody>
                  <a:tcPr anchor="ctr">
                    <a:solidFill>
                      <a:schemeClr val="accent5">
                        <a:lumMod val="20000"/>
                        <a:lumOff val="80000"/>
                      </a:schemeClr>
                    </a:solidFill>
                  </a:tcPr>
                </a:tc>
                <a:tc>
                  <a:txBody>
                    <a:bodyPr/>
                    <a:lstStyle/>
                    <a:p>
                      <a:pPr algn="ctr"/>
                      <a:r>
                        <a:rPr lang="en-US" sz="2400" b="1" dirty="0" smtClean="0">
                          <a:solidFill>
                            <a:schemeClr val="accent6">
                              <a:lumMod val="50000"/>
                            </a:schemeClr>
                          </a:solidFill>
                        </a:rPr>
                        <a:t>3,</a:t>
                      </a:r>
                      <a:r>
                        <a:rPr lang="en-US" sz="2400" b="1" dirty="0" smtClean="0">
                          <a:solidFill>
                            <a:srgbClr val="C00000"/>
                          </a:solidFill>
                        </a:rPr>
                        <a:t>3/2</a:t>
                      </a:r>
                      <a:r>
                        <a:rPr lang="en-US" sz="2400" b="0" dirty="0" smtClean="0">
                          <a:solidFill>
                            <a:schemeClr val="bg2">
                              <a:lumMod val="10000"/>
                            </a:schemeClr>
                          </a:solidFill>
                        </a:rPr>
                        <a:t>, </a:t>
                      </a:r>
                      <a:r>
                        <a:rPr lang="en-US" sz="2400" b="1" dirty="0" smtClean="0">
                          <a:solidFill>
                            <a:schemeClr val="accent3">
                              <a:lumMod val="10000"/>
                            </a:schemeClr>
                          </a:solidFill>
                        </a:rPr>
                        <a:t>½, </a:t>
                      </a:r>
                      <a:r>
                        <a:rPr lang="en-US" sz="2400" b="1" dirty="0" smtClean="0">
                          <a:solidFill>
                            <a:srgbClr val="7030A0"/>
                          </a:solidFill>
                        </a:rPr>
                        <a:t>0</a:t>
                      </a:r>
                      <a:endParaRPr lang="en-US" sz="2400" b="1" dirty="0">
                        <a:solidFill>
                          <a:srgbClr val="7030A0"/>
                        </a:solidFill>
                      </a:endParaRPr>
                    </a:p>
                  </a:txBody>
                  <a:tcPr anchor="ctr">
                    <a:solidFill>
                      <a:schemeClr val="accent5">
                        <a:lumMod val="20000"/>
                        <a:lumOff val="80000"/>
                      </a:schemeClr>
                    </a:solidFill>
                  </a:tcPr>
                </a:tc>
                <a:tc>
                  <a:txBody>
                    <a:bodyPr/>
                    <a:lstStyle/>
                    <a:p>
                      <a:pPr algn="ctr"/>
                      <a:r>
                        <a:rPr lang="en-US" sz="2400" b="1" dirty="0" smtClean="0">
                          <a:solidFill>
                            <a:schemeClr val="accent6">
                              <a:lumMod val="50000"/>
                            </a:schemeClr>
                          </a:solidFill>
                        </a:rPr>
                        <a:t>1,</a:t>
                      </a:r>
                      <a:r>
                        <a:rPr lang="en-US" sz="2400" b="1" dirty="0" smtClean="0">
                          <a:solidFill>
                            <a:srgbClr val="C00000"/>
                          </a:solidFill>
                        </a:rPr>
                        <a:t>½</a:t>
                      </a:r>
                      <a:r>
                        <a:rPr lang="en-US" sz="2400" b="0" dirty="0" smtClean="0">
                          <a:solidFill>
                            <a:schemeClr val="bg2">
                              <a:lumMod val="10000"/>
                            </a:schemeClr>
                          </a:solidFill>
                        </a:rPr>
                        <a:t>, </a:t>
                      </a:r>
                      <a:r>
                        <a:rPr lang="en-US" sz="2400" b="1" dirty="0" smtClean="0">
                          <a:solidFill>
                            <a:schemeClr val="accent3">
                              <a:lumMod val="10000"/>
                            </a:schemeClr>
                          </a:solidFill>
                        </a:rPr>
                        <a:t>¾ , </a:t>
                      </a:r>
                      <a:r>
                        <a:rPr lang="en-US" sz="2400" b="1" dirty="0" smtClean="0">
                          <a:solidFill>
                            <a:srgbClr val="7030A0"/>
                          </a:solidFill>
                        </a:rPr>
                        <a:t>2</a:t>
                      </a:r>
                      <a:endParaRPr lang="en-US" sz="2400" b="1" dirty="0">
                        <a:solidFill>
                          <a:srgbClr val="7030A0"/>
                        </a:solidFill>
                      </a:endParaRPr>
                    </a:p>
                  </a:txBody>
                  <a:tcPr anchor="ctr">
                    <a:solidFill>
                      <a:schemeClr val="accent5">
                        <a:lumMod val="20000"/>
                        <a:lumOff val="80000"/>
                      </a:schemeClr>
                    </a:solidFill>
                  </a:tcPr>
                </a:tc>
                <a:tc>
                  <a:txBody>
                    <a:bodyPr/>
                    <a:lstStyle/>
                    <a:p>
                      <a:pPr algn="ctr"/>
                      <a:r>
                        <a:rPr lang="en-US" sz="2400" b="1" dirty="0" smtClean="0">
                          <a:solidFill>
                            <a:schemeClr val="accent6">
                              <a:lumMod val="50000"/>
                            </a:schemeClr>
                          </a:solidFill>
                        </a:rPr>
                        <a:t>1, </a:t>
                      </a: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accent3">
                              <a:lumMod val="10000"/>
                            </a:schemeClr>
                          </a:solidFill>
                        </a:rPr>
                        <a:t>¾, </a:t>
                      </a:r>
                      <a:r>
                        <a:rPr lang="en-US" sz="2400" b="1" dirty="0" smtClean="0">
                          <a:solidFill>
                            <a:srgbClr val="7030A0"/>
                          </a:solidFill>
                        </a:rPr>
                        <a:t>0</a:t>
                      </a:r>
                      <a:endParaRPr lang="en-US" sz="2400" b="1" dirty="0">
                        <a:solidFill>
                          <a:srgbClr val="7030A0"/>
                        </a:solidFill>
                      </a:endParaRPr>
                    </a:p>
                  </a:txBody>
                  <a:tcPr anchor="ctr">
                    <a:solidFill>
                      <a:schemeClr val="accent5">
                        <a:lumMod val="20000"/>
                        <a:lumOff val="80000"/>
                      </a:schemeClr>
                    </a:solidFill>
                  </a:tcPr>
                </a:tc>
              </a:tr>
              <a:tr h="745182">
                <a:tc>
                  <a:txBody>
                    <a:bodyPr/>
                    <a:lstStyle/>
                    <a:p>
                      <a:pPr algn="ctr"/>
                      <a:r>
                        <a:rPr lang="en-US" sz="2400" b="0" dirty="0" smtClean="0">
                          <a:solidFill>
                            <a:schemeClr val="tx1"/>
                          </a:solidFill>
                        </a:rPr>
                        <a:t>R, R</a:t>
                      </a:r>
                      <a:endParaRPr lang="en-US" sz="2400" b="0" dirty="0"/>
                    </a:p>
                  </a:txBody>
                  <a:tcPr anchor="ctr">
                    <a:solidFill>
                      <a:schemeClr val="bg2">
                        <a:lumMod val="50000"/>
                      </a:schemeClr>
                    </a:solidFill>
                  </a:tcPr>
                </a:tc>
                <a:tc>
                  <a:txBody>
                    <a:bodyPr/>
                    <a:lstStyle/>
                    <a:p>
                      <a:pPr algn="ctr"/>
                      <a:r>
                        <a:rPr lang="en-US" sz="2400" b="1" dirty="0" smtClean="0">
                          <a:solidFill>
                            <a:schemeClr val="accent6">
                              <a:lumMod val="50000"/>
                            </a:schemeClr>
                          </a:solidFill>
                        </a:rPr>
                        <a:t>3, </a:t>
                      </a: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accent3">
                              <a:lumMod val="10000"/>
                            </a:schemeClr>
                          </a:solidFill>
                        </a:rPr>
                        <a:t>0, </a:t>
                      </a:r>
                      <a:r>
                        <a:rPr lang="en-US" sz="2400" b="1" dirty="0" smtClean="0">
                          <a:solidFill>
                            <a:srgbClr val="7030A0"/>
                          </a:solidFill>
                        </a:rPr>
                        <a:t>0</a:t>
                      </a:r>
                      <a:endParaRPr lang="en-US" sz="2400" b="1" dirty="0">
                        <a:solidFill>
                          <a:srgbClr val="7030A0"/>
                        </a:solidFill>
                      </a:endParaRPr>
                    </a:p>
                  </a:txBody>
                  <a:tcPr anchor="ctr">
                    <a:solidFill>
                      <a:schemeClr val="accent5">
                        <a:lumMod val="20000"/>
                        <a:lumOff val="80000"/>
                      </a:schemeClr>
                    </a:solidFill>
                  </a:tcPr>
                </a:tc>
                <a:tc>
                  <a:txBody>
                    <a:bodyPr/>
                    <a:lstStyle/>
                    <a:p>
                      <a:pPr algn="ctr"/>
                      <a:r>
                        <a:rPr lang="en-US" sz="2400" b="1" dirty="0" smtClean="0">
                          <a:solidFill>
                            <a:schemeClr val="accent6">
                              <a:lumMod val="50000"/>
                            </a:schemeClr>
                          </a:solidFill>
                        </a:rPr>
                        <a:t>3, </a:t>
                      </a:r>
                      <a:r>
                        <a:rPr lang="en-US" sz="2400" b="1" dirty="0" smtClean="0">
                          <a:solidFill>
                            <a:srgbClr val="C00000"/>
                          </a:solidFill>
                        </a:rPr>
                        <a:t>¼ </a:t>
                      </a:r>
                      <a:r>
                        <a:rPr lang="en-US" sz="2400" b="0" dirty="0" smtClean="0">
                          <a:solidFill>
                            <a:schemeClr val="bg2">
                              <a:lumMod val="10000"/>
                            </a:schemeClr>
                          </a:solidFill>
                        </a:rPr>
                        <a:t>, </a:t>
                      </a:r>
                      <a:r>
                        <a:rPr lang="en-US" sz="2400" b="1" dirty="0" smtClean="0">
                          <a:solidFill>
                            <a:schemeClr val="accent3">
                              <a:lumMod val="10000"/>
                            </a:schemeClr>
                          </a:solidFill>
                        </a:rPr>
                        <a:t>0, </a:t>
                      </a:r>
                      <a:r>
                        <a:rPr lang="en-US" sz="2400" b="1" dirty="0" smtClean="0">
                          <a:solidFill>
                            <a:srgbClr val="7030A0"/>
                          </a:solidFill>
                        </a:rPr>
                        <a:t>1</a:t>
                      </a:r>
                      <a:endParaRPr lang="en-US" sz="2400" b="1" dirty="0">
                        <a:solidFill>
                          <a:srgbClr val="7030A0"/>
                        </a:solidFill>
                      </a:endParaRPr>
                    </a:p>
                  </a:txBody>
                  <a:tcPr anchor="ctr">
                    <a:solidFill>
                      <a:schemeClr val="accent5">
                        <a:lumMod val="20000"/>
                        <a:lumOff val="80000"/>
                      </a:schemeClr>
                    </a:solidFill>
                  </a:tcPr>
                </a:tc>
                <a:tc>
                  <a:txBody>
                    <a:bodyPr/>
                    <a:lstStyle/>
                    <a:p>
                      <a:pPr algn="ctr"/>
                      <a:r>
                        <a:rPr lang="en-US" sz="2400" b="1" dirty="0" smtClean="0">
                          <a:solidFill>
                            <a:schemeClr val="accent6">
                              <a:lumMod val="50000"/>
                            </a:schemeClr>
                          </a:solidFill>
                        </a:rPr>
                        <a:t>1, </a:t>
                      </a:r>
                      <a:r>
                        <a:rPr lang="en-US" sz="2400" b="1" dirty="0" smtClean="0">
                          <a:solidFill>
                            <a:srgbClr val="C00000"/>
                          </a:solidFill>
                        </a:rPr>
                        <a:t>¾ </a:t>
                      </a:r>
                      <a:r>
                        <a:rPr lang="en-US" sz="2400" b="0" dirty="0" smtClean="0">
                          <a:solidFill>
                            <a:schemeClr val="bg2">
                              <a:lumMod val="10000"/>
                            </a:schemeClr>
                          </a:solidFill>
                        </a:rPr>
                        <a:t>, </a:t>
                      </a:r>
                      <a:r>
                        <a:rPr lang="en-US" sz="2400" b="1" dirty="0" smtClean="0">
                          <a:solidFill>
                            <a:schemeClr val="accent3">
                              <a:lumMod val="10000"/>
                            </a:schemeClr>
                          </a:solidFill>
                        </a:rPr>
                        <a:t>1, </a:t>
                      </a:r>
                      <a:r>
                        <a:rPr lang="en-US" sz="2400" b="1" dirty="0" smtClean="0">
                          <a:solidFill>
                            <a:srgbClr val="7030A0"/>
                          </a:solidFill>
                        </a:rPr>
                        <a:t>0</a:t>
                      </a:r>
                      <a:endParaRPr lang="en-US" sz="2400" b="1" dirty="0">
                        <a:solidFill>
                          <a:srgbClr val="7030A0"/>
                        </a:solidFill>
                      </a:endParaRPr>
                    </a:p>
                  </a:txBody>
                  <a:tcPr anchor="ctr">
                    <a:solidFill>
                      <a:schemeClr val="accent5">
                        <a:lumMod val="20000"/>
                        <a:lumOff val="80000"/>
                      </a:schemeClr>
                    </a:solidFill>
                  </a:tcPr>
                </a:tc>
                <a:tc>
                  <a:txBody>
                    <a:bodyPr/>
                    <a:lstStyle/>
                    <a:p>
                      <a:pPr algn="ctr"/>
                      <a:r>
                        <a:rPr lang="en-US" sz="2400" b="1" dirty="0" smtClean="0">
                          <a:solidFill>
                            <a:schemeClr val="accent6">
                              <a:lumMod val="50000"/>
                            </a:schemeClr>
                          </a:solidFill>
                        </a:rPr>
                        <a:t>1, </a:t>
                      </a: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accent3">
                              <a:lumMod val="10000"/>
                            </a:schemeClr>
                          </a:solidFill>
                        </a:rPr>
                        <a:t>1, </a:t>
                      </a:r>
                      <a:r>
                        <a:rPr lang="en-US" sz="2400" b="1" dirty="0" smtClean="0">
                          <a:solidFill>
                            <a:srgbClr val="7030A0"/>
                          </a:solidFill>
                        </a:rPr>
                        <a:t>1</a:t>
                      </a:r>
                      <a:endParaRPr lang="en-US" sz="2400" b="1" dirty="0">
                        <a:solidFill>
                          <a:srgbClr val="7030A0"/>
                        </a:solidFill>
                      </a:endParaRPr>
                    </a:p>
                  </a:txBody>
                  <a:tcPr anchor="ctr">
                    <a:solidFill>
                      <a:schemeClr val="accent5">
                        <a:lumMod val="20000"/>
                        <a:lumOff val="80000"/>
                      </a:schemeClr>
                    </a:solidFill>
                  </a:tcPr>
                </a:tc>
              </a:tr>
            </a:tbl>
          </a:graphicData>
        </a:graphic>
      </p:graphicFrame>
      <p:sp>
        <p:nvSpPr>
          <p:cNvPr id="9" name="TextBox 8"/>
          <p:cNvSpPr txBox="1"/>
          <p:nvPr/>
        </p:nvSpPr>
        <p:spPr>
          <a:xfrm>
            <a:off x="1" y="1347759"/>
            <a:ext cx="9143999" cy="3046988"/>
          </a:xfrm>
          <a:prstGeom prst="rect">
            <a:avLst/>
          </a:prstGeom>
          <a:noFill/>
        </p:spPr>
        <p:txBody>
          <a:bodyPr wrap="square" rtlCol="0">
            <a:spAutoFit/>
          </a:bodyPr>
          <a:lstStyle/>
          <a:p>
            <a:r>
              <a:rPr lang="en-US" sz="2400" dirty="0" smtClean="0"/>
              <a:t>We can represent the game in one joint table. Each column and row of the table is a pair of actions for the two types of players, the first action of each pair refers to the action of the 1</a:t>
            </a:r>
            <a:r>
              <a:rPr lang="en-US" sz="2400" baseline="30000" dirty="0" smtClean="0"/>
              <a:t>st</a:t>
            </a:r>
            <a:r>
              <a:rPr lang="cs-CZ" sz="2400" baseline="30000" dirty="0" smtClean="0"/>
              <a:t> </a:t>
            </a:r>
            <a:r>
              <a:rPr lang="en-US" sz="2400" dirty="0" smtClean="0"/>
              <a:t>type the second to the action of the 2</a:t>
            </a:r>
            <a:r>
              <a:rPr lang="en-US" sz="2400" baseline="30000" dirty="0" smtClean="0"/>
              <a:t>nd</a:t>
            </a:r>
            <a:r>
              <a:rPr lang="en-US" sz="2400" dirty="0" smtClean="0"/>
              <a:t> type. We have just two rows as 1</a:t>
            </a:r>
            <a:r>
              <a:rPr lang="en-US" sz="2400" baseline="30000" dirty="0" smtClean="0"/>
              <a:t>st</a:t>
            </a:r>
            <a:r>
              <a:rPr lang="en-US" sz="2400" dirty="0" smtClean="0"/>
              <a:t> type of player 1 have strictly dominant action R.</a:t>
            </a:r>
            <a:endParaRPr lang="cs-CZ" sz="2400" dirty="0" smtClean="0"/>
          </a:p>
          <a:p>
            <a:r>
              <a:rPr lang="cs-CZ" sz="2400" dirty="0" smtClean="0">
                <a:solidFill>
                  <a:srgbClr val="FFFF00"/>
                </a:solidFill>
              </a:rPr>
              <a:t>First number in each cell represent</a:t>
            </a:r>
            <a:r>
              <a:rPr lang="en-US" sz="2400" dirty="0" smtClean="0">
                <a:solidFill>
                  <a:srgbClr val="FFFF00"/>
                </a:solidFill>
              </a:rPr>
              <a:t>s</a:t>
            </a:r>
            <a:r>
              <a:rPr lang="cs-CZ" sz="2400" dirty="0" smtClean="0">
                <a:solidFill>
                  <a:srgbClr val="FFFF00"/>
                </a:solidFill>
              </a:rPr>
              <a:t> EU of</a:t>
            </a:r>
            <a:r>
              <a:rPr lang="en-US" sz="2400" dirty="0" smtClean="0">
                <a:solidFill>
                  <a:srgbClr val="FFFF00"/>
                </a:solidFill>
              </a:rPr>
              <a:t> 1</a:t>
            </a:r>
            <a:r>
              <a:rPr lang="en-US" sz="2400" baseline="30000" dirty="0" smtClean="0">
                <a:solidFill>
                  <a:srgbClr val="FFFF00"/>
                </a:solidFill>
              </a:rPr>
              <a:t>st</a:t>
            </a:r>
            <a:r>
              <a:rPr lang="en-US" sz="2400" dirty="0" smtClean="0">
                <a:solidFill>
                  <a:srgbClr val="FFFF00"/>
                </a:solidFill>
              </a:rPr>
              <a:t> type of P1</a:t>
            </a:r>
            <a:r>
              <a:rPr lang="cs-CZ" sz="2400" dirty="0" smtClean="0">
                <a:solidFill>
                  <a:srgbClr val="FFFF00"/>
                </a:solidFill>
              </a:rPr>
              <a:t>, second </a:t>
            </a:r>
            <a:r>
              <a:rPr lang="en-US" sz="2400" dirty="0" smtClean="0">
                <a:solidFill>
                  <a:srgbClr val="FFFF00"/>
                </a:solidFill>
              </a:rPr>
              <a:t>number is EU of 2</a:t>
            </a:r>
            <a:r>
              <a:rPr lang="en-US" sz="2400" baseline="30000" dirty="0" smtClean="0">
                <a:solidFill>
                  <a:srgbClr val="FFFF00"/>
                </a:solidFill>
              </a:rPr>
              <a:t>nd</a:t>
            </a:r>
            <a:r>
              <a:rPr lang="en-US" sz="2400" dirty="0" smtClean="0">
                <a:solidFill>
                  <a:srgbClr val="FFFF00"/>
                </a:solidFill>
              </a:rPr>
              <a:t> </a:t>
            </a:r>
            <a:r>
              <a:rPr lang="en-US" sz="2400" dirty="0" smtClean="0">
                <a:solidFill>
                  <a:srgbClr val="FFFF00"/>
                </a:solidFill>
              </a:rPr>
              <a:t>P1, </a:t>
            </a:r>
            <a:r>
              <a:rPr lang="en-US" sz="2400" dirty="0" smtClean="0">
                <a:solidFill>
                  <a:srgbClr val="FFFF00"/>
                </a:solidFill>
              </a:rPr>
              <a:t>third one is EU of 1</a:t>
            </a:r>
            <a:r>
              <a:rPr lang="en-US" sz="2400" baseline="30000" dirty="0" smtClean="0">
                <a:solidFill>
                  <a:srgbClr val="FFFF00"/>
                </a:solidFill>
              </a:rPr>
              <a:t>st</a:t>
            </a:r>
            <a:r>
              <a:rPr lang="en-US" sz="2400" dirty="0" smtClean="0">
                <a:solidFill>
                  <a:srgbClr val="FFFF00"/>
                </a:solidFill>
              </a:rPr>
              <a:t>  type of P2 and fourth one is EU of 2</a:t>
            </a:r>
            <a:r>
              <a:rPr lang="en-US" sz="2400" baseline="30000" dirty="0" smtClean="0">
                <a:solidFill>
                  <a:srgbClr val="FFFF00"/>
                </a:solidFill>
              </a:rPr>
              <a:t>nd</a:t>
            </a:r>
            <a:r>
              <a:rPr lang="en-US" sz="2400" dirty="0" smtClean="0">
                <a:solidFill>
                  <a:srgbClr val="FFFF00"/>
                </a:solidFill>
              </a:rPr>
              <a:t> type of P2</a:t>
            </a:r>
          </a:p>
        </p:txBody>
      </p:sp>
    </p:spTree>
  </p:cSld>
  <p:clrMapOvr>
    <a:masterClrMapping/>
  </p:clrMapOvr>
  <p:transition>
    <p:wipe dir="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2: Infection</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19" name="TextBox 18"/>
          <p:cNvSpPr txBox="1"/>
          <p:nvPr/>
        </p:nvSpPr>
        <p:spPr>
          <a:xfrm>
            <a:off x="0" y="5473728"/>
            <a:ext cx="592083" cy="461665"/>
          </a:xfrm>
          <a:prstGeom prst="rect">
            <a:avLst/>
          </a:prstGeom>
          <a:noFill/>
        </p:spPr>
        <p:txBody>
          <a:bodyPr wrap="square" rtlCol="0">
            <a:spAutoFit/>
          </a:bodyPr>
          <a:lstStyle/>
          <a:p>
            <a:pPr algn="ctr"/>
            <a:r>
              <a:rPr lang="en-US" sz="2400" b="1" dirty="0" smtClean="0">
                <a:solidFill>
                  <a:srgbClr val="C00000"/>
                </a:solidFill>
              </a:rPr>
              <a:t>P1</a:t>
            </a:r>
            <a:endParaRPr lang="en-US" b="1" dirty="0">
              <a:solidFill>
                <a:srgbClr val="C00000"/>
              </a:solidFill>
            </a:endParaRPr>
          </a:p>
        </p:txBody>
      </p:sp>
      <p:graphicFrame>
        <p:nvGraphicFramePr>
          <p:cNvPr id="25" name="Content Placeholder 6"/>
          <p:cNvGraphicFramePr>
            <a:graphicFrameLocks/>
          </p:cNvGraphicFramePr>
          <p:nvPr/>
        </p:nvGraphicFramePr>
        <p:xfrm>
          <a:off x="665110" y="4451364"/>
          <a:ext cx="8478890" cy="2117754"/>
        </p:xfrm>
        <a:graphic>
          <a:graphicData uri="http://schemas.openxmlformats.org/drawingml/2006/table">
            <a:tbl>
              <a:tblPr firstRow="1" bandRow="1">
                <a:tableStyleId>{5C22544A-7EE6-4342-B048-85BDC9FD1C3A}</a:tableStyleId>
              </a:tblPr>
              <a:tblGrid>
                <a:gridCol w="1131903"/>
                <a:gridCol w="1935189"/>
                <a:gridCol w="1752624"/>
                <a:gridCol w="1926928"/>
                <a:gridCol w="1732246"/>
              </a:tblGrid>
              <a:tr h="745182">
                <a:tc>
                  <a:txBody>
                    <a:bodyPr/>
                    <a:lstStyle/>
                    <a:p>
                      <a:pPr algn="ctr"/>
                      <a:endParaRPr lang="en-US" sz="2400" b="0" dirty="0">
                        <a:solidFill>
                          <a:srgbClr val="7030A0"/>
                        </a:solidFill>
                      </a:endParaRPr>
                    </a:p>
                  </a:txBody>
                  <a:tcPr anchor="ctr">
                    <a:solidFill>
                      <a:schemeClr val="bg1"/>
                    </a:solidFill>
                  </a:tcPr>
                </a:tc>
                <a:tc>
                  <a:txBody>
                    <a:bodyPr/>
                    <a:lstStyle/>
                    <a:p>
                      <a:pPr algn="ctr"/>
                      <a:r>
                        <a:rPr lang="en-US" sz="2400" b="0" dirty="0" smtClean="0"/>
                        <a:t>L , L</a:t>
                      </a:r>
                      <a:endParaRPr lang="en-US" sz="2400" b="0" dirty="0"/>
                    </a:p>
                  </a:txBody>
                  <a:tcPr anchor="ctr"/>
                </a:tc>
                <a:tc>
                  <a:txBody>
                    <a:bodyPr/>
                    <a:lstStyle/>
                    <a:p>
                      <a:pPr algn="ctr"/>
                      <a:r>
                        <a:rPr lang="en-US" sz="2400" b="0" dirty="0" smtClean="0"/>
                        <a:t>L , R</a:t>
                      </a:r>
                      <a:endParaRPr lang="en-US" sz="2400" b="0" dirty="0"/>
                    </a:p>
                  </a:txBody>
                  <a:tcPr anchor="ctr"/>
                </a:tc>
                <a:tc>
                  <a:txBody>
                    <a:bodyPr/>
                    <a:lstStyle/>
                    <a:p>
                      <a:pPr algn="ctr"/>
                      <a:r>
                        <a:rPr lang="en-US" sz="2400" b="0" dirty="0" smtClean="0"/>
                        <a:t>R, L</a:t>
                      </a:r>
                      <a:endParaRPr lang="en-US" sz="2400" b="0" dirty="0"/>
                    </a:p>
                  </a:txBody>
                  <a:tcPr anchor="ctr"/>
                </a:tc>
                <a:tc>
                  <a:txBody>
                    <a:bodyPr/>
                    <a:lstStyle/>
                    <a:p>
                      <a:pPr algn="ctr"/>
                      <a:r>
                        <a:rPr lang="en-US" sz="2400" b="0" dirty="0" smtClean="0"/>
                        <a:t>R, R</a:t>
                      </a:r>
                      <a:endParaRPr lang="en-US" sz="2400" b="0" dirty="0"/>
                    </a:p>
                  </a:txBody>
                  <a:tcPr anchor="ctr"/>
                </a:tc>
              </a:tr>
              <a:tr h="62739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R, L</a:t>
                      </a:r>
                    </a:p>
                  </a:txBody>
                  <a:tcPr anchor="ctr">
                    <a:solidFill>
                      <a:schemeClr val="bg2">
                        <a:lumMod val="50000"/>
                      </a:schemeClr>
                    </a:solidFill>
                  </a:tcPr>
                </a:tc>
                <a:tc>
                  <a:txBody>
                    <a:bodyPr/>
                    <a:lstStyle/>
                    <a:p>
                      <a:pPr algn="ctr"/>
                      <a:r>
                        <a:rPr lang="en-US" sz="2400" b="1" u="sng" dirty="0" smtClean="0">
                          <a:solidFill>
                            <a:schemeClr val="accent6">
                              <a:lumMod val="50000"/>
                            </a:schemeClr>
                          </a:solidFill>
                        </a:rPr>
                        <a:t>3</a:t>
                      </a:r>
                      <a:r>
                        <a:rPr lang="en-US" sz="2400" b="1" dirty="0" smtClean="0">
                          <a:solidFill>
                            <a:schemeClr val="accent6">
                              <a:lumMod val="50000"/>
                            </a:schemeClr>
                          </a:solidFill>
                        </a:rPr>
                        <a:t>, </a:t>
                      </a:r>
                      <a:r>
                        <a:rPr lang="en-US" sz="2400" b="1" u="sng" dirty="0" smtClean="0">
                          <a:solidFill>
                            <a:srgbClr val="C00000"/>
                          </a:solidFill>
                        </a:rPr>
                        <a:t>2</a:t>
                      </a:r>
                      <a:r>
                        <a:rPr lang="en-US" sz="2400" b="0" dirty="0" smtClean="0">
                          <a:solidFill>
                            <a:schemeClr val="bg2">
                              <a:lumMod val="10000"/>
                            </a:schemeClr>
                          </a:solidFill>
                        </a:rPr>
                        <a:t>, </a:t>
                      </a:r>
                      <a:r>
                        <a:rPr lang="en-US" sz="2400" b="1" dirty="0" smtClean="0">
                          <a:solidFill>
                            <a:schemeClr val="accent3">
                              <a:lumMod val="10000"/>
                            </a:schemeClr>
                          </a:solidFill>
                        </a:rPr>
                        <a:t>½ , </a:t>
                      </a:r>
                      <a:r>
                        <a:rPr lang="en-US" sz="2400" b="1" u="sng" dirty="0" smtClean="0">
                          <a:solidFill>
                            <a:srgbClr val="7030A0"/>
                          </a:solidFill>
                        </a:rPr>
                        <a:t>2</a:t>
                      </a:r>
                      <a:endParaRPr lang="en-US" sz="2400" b="1" u="sng" dirty="0">
                        <a:solidFill>
                          <a:srgbClr val="7030A0"/>
                        </a:solidFill>
                      </a:endParaRPr>
                    </a:p>
                  </a:txBody>
                  <a:tcPr anchor="ctr">
                    <a:solidFill>
                      <a:schemeClr val="accent5">
                        <a:lumMod val="20000"/>
                        <a:lumOff val="80000"/>
                      </a:schemeClr>
                    </a:solidFill>
                  </a:tcPr>
                </a:tc>
                <a:tc>
                  <a:txBody>
                    <a:bodyPr/>
                    <a:lstStyle/>
                    <a:p>
                      <a:pPr algn="ctr"/>
                      <a:r>
                        <a:rPr lang="en-US" sz="2400" b="1" u="sng" dirty="0" smtClean="0">
                          <a:solidFill>
                            <a:schemeClr val="accent6">
                              <a:lumMod val="50000"/>
                            </a:schemeClr>
                          </a:solidFill>
                        </a:rPr>
                        <a:t>3</a:t>
                      </a:r>
                      <a:r>
                        <a:rPr lang="en-US" sz="2400" b="1" dirty="0" smtClean="0">
                          <a:solidFill>
                            <a:schemeClr val="accent6">
                              <a:lumMod val="50000"/>
                            </a:schemeClr>
                          </a:solidFill>
                        </a:rPr>
                        <a:t>,</a:t>
                      </a:r>
                      <a:r>
                        <a:rPr lang="en-US" sz="2400" b="1" u="sng" dirty="0" smtClean="0">
                          <a:solidFill>
                            <a:srgbClr val="C00000"/>
                          </a:solidFill>
                        </a:rPr>
                        <a:t>3/2</a:t>
                      </a:r>
                      <a:r>
                        <a:rPr lang="en-US" sz="2400" b="0" dirty="0" smtClean="0">
                          <a:solidFill>
                            <a:schemeClr val="bg2">
                              <a:lumMod val="10000"/>
                            </a:schemeClr>
                          </a:solidFill>
                        </a:rPr>
                        <a:t>, </a:t>
                      </a:r>
                      <a:r>
                        <a:rPr lang="en-US" sz="2400" b="1" dirty="0" smtClean="0">
                          <a:solidFill>
                            <a:schemeClr val="accent3">
                              <a:lumMod val="10000"/>
                            </a:schemeClr>
                          </a:solidFill>
                        </a:rPr>
                        <a:t>½, </a:t>
                      </a:r>
                      <a:r>
                        <a:rPr lang="en-US" sz="2400" b="1" dirty="0" smtClean="0">
                          <a:solidFill>
                            <a:srgbClr val="7030A0"/>
                          </a:solidFill>
                        </a:rPr>
                        <a:t>0</a:t>
                      </a:r>
                      <a:endParaRPr lang="en-US" sz="2400" b="1" dirty="0">
                        <a:solidFill>
                          <a:srgbClr val="7030A0"/>
                        </a:solidFill>
                      </a:endParaRPr>
                    </a:p>
                  </a:txBody>
                  <a:tcPr anchor="ctr">
                    <a:solidFill>
                      <a:schemeClr val="accent5">
                        <a:lumMod val="20000"/>
                        <a:lumOff val="80000"/>
                      </a:schemeClr>
                    </a:solidFill>
                  </a:tcPr>
                </a:tc>
                <a:tc>
                  <a:txBody>
                    <a:bodyPr/>
                    <a:lstStyle/>
                    <a:p>
                      <a:pPr algn="ctr"/>
                      <a:r>
                        <a:rPr lang="en-US" sz="2400" b="1" u="sng" dirty="0" smtClean="0">
                          <a:solidFill>
                            <a:schemeClr val="accent6">
                              <a:lumMod val="50000"/>
                            </a:schemeClr>
                          </a:solidFill>
                        </a:rPr>
                        <a:t>1</a:t>
                      </a:r>
                      <a:r>
                        <a:rPr lang="en-US" sz="2400" b="1" dirty="0" smtClean="0">
                          <a:solidFill>
                            <a:schemeClr val="accent6">
                              <a:lumMod val="50000"/>
                            </a:schemeClr>
                          </a:solidFill>
                        </a:rPr>
                        <a:t>,</a:t>
                      </a:r>
                      <a:r>
                        <a:rPr lang="en-US" sz="2400" b="1" dirty="0" smtClean="0">
                          <a:solidFill>
                            <a:srgbClr val="C00000"/>
                          </a:solidFill>
                        </a:rPr>
                        <a:t>½</a:t>
                      </a:r>
                      <a:r>
                        <a:rPr lang="en-US" sz="2400" b="0" dirty="0" smtClean="0">
                          <a:solidFill>
                            <a:schemeClr val="bg2">
                              <a:lumMod val="10000"/>
                            </a:schemeClr>
                          </a:solidFill>
                        </a:rPr>
                        <a:t>, </a:t>
                      </a:r>
                      <a:r>
                        <a:rPr lang="en-US" sz="2400" b="1" u="sng" dirty="0" smtClean="0">
                          <a:solidFill>
                            <a:schemeClr val="accent3">
                              <a:lumMod val="10000"/>
                            </a:schemeClr>
                          </a:solidFill>
                        </a:rPr>
                        <a:t>¾</a:t>
                      </a:r>
                      <a:r>
                        <a:rPr lang="en-US" sz="2400" b="1" dirty="0" smtClean="0">
                          <a:solidFill>
                            <a:schemeClr val="accent3">
                              <a:lumMod val="10000"/>
                            </a:schemeClr>
                          </a:solidFill>
                        </a:rPr>
                        <a:t> , </a:t>
                      </a:r>
                      <a:r>
                        <a:rPr lang="en-US" sz="2400" b="1" u="sng" dirty="0" smtClean="0">
                          <a:solidFill>
                            <a:srgbClr val="7030A0"/>
                          </a:solidFill>
                        </a:rPr>
                        <a:t>2</a:t>
                      </a:r>
                      <a:endParaRPr lang="en-US" sz="2400" b="1" u="sng" dirty="0">
                        <a:solidFill>
                          <a:srgbClr val="7030A0"/>
                        </a:solidFill>
                      </a:endParaRPr>
                    </a:p>
                  </a:txBody>
                  <a:tcPr anchor="ctr">
                    <a:solidFill>
                      <a:schemeClr val="accent5">
                        <a:lumMod val="20000"/>
                        <a:lumOff val="80000"/>
                      </a:schemeClr>
                    </a:solidFill>
                  </a:tcPr>
                </a:tc>
                <a:tc>
                  <a:txBody>
                    <a:bodyPr/>
                    <a:lstStyle/>
                    <a:p>
                      <a:pPr algn="ctr"/>
                      <a:r>
                        <a:rPr lang="en-US" sz="2400" b="1" u="sng" dirty="0" smtClean="0">
                          <a:solidFill>
                            <a:schemeClr val="accent6">
                              <a:lumMod val="50000"/>
                            </a:schemeClr>
                          </a:solidFill>
                        </a:rPr>
                        <a:t>1</a:t>
                      </a:r>
                      <a:r>
                        <a:rPr lang="en-US" sz="2400" b="1" dirty="0" smtClean="0">
                          <a:solidFill>
                            <a:schemeClr val="accent6">
                              <a:lumMod val="50000"/>
                            </a:schemeClr>
                          </a:solidFill>
                        </a:rPr>
                        <a:t>, </a:t>
                      </a:r>
                      <a:r>
                        <a:rPr lang="en-US" sz="2400" b="1" dirty="0" smtClean="0">
                          <a:solidFill>
                            <a:srgbClr val="C00000"/>
                          </a:solidFill>
                        </a:rPr>
                        <a:t>0</a:t>
                      </a:r>
                      <a:r>
                        <a:rPr lang="en-US" sz="2400" b="0" dirty="0" smtClean="0">
                          <a:solidFill>
                            <a:schemeClr val="bg2">
                              <a:lumMod val="10000"/>
                            </a:schemeClr>
                          </a:solidFill>
                        </a:rPr>
                        <a:t>, </a:t>
                      </a:r>
                      <a:r>
                        <a:rPr lang="en-US" sz="2400" b="1" u="sng" dirty="0" smtClean="0">
                          <a:solidFill>
                            <a:schemeClr val="accent3">
                              <a:lumMod val="10000"/>
                            </a:schemeClr>
                          </a:solidFill>
                        </a:rPr>
                        <a:t>¾</a:t>
                      </a:r>
                      <a:r>
                        <a:rPr lang="en-US" sz="2400" b="1" dirty="0" smtClean="0">
                          <a:solidFill>
                            <a:schemeClr val="accent3">
                              <a:lumMod val="10000"/>
                            </a:schemeClr>
                          </a:solidFill>
                        </a:rPr>
                        <a:t>, </a:t>
                      </a:r>
                      <a:r>
                        <a:rPr lang="en-US" sz="2400" b="1" dirty="0" smtClean="0">
                          <a:solidFill>
                            <a:srgbClr val="7030A0"/>
                          </a:solidFill>
                        </a:rPr>
                        <a:t>0</a:t>
                      </a:r>
                      <a:endParaRPr lang="en-US" sz="2400" b="1" dirty="0">
                        <a:solidFill>
                          <a:srgbClr val="7030A0"/>
                        </a:solidFill>
                      </a:endParaRPr>
                    </a:p>
                  </a:txBody>
                  <a:tcPr anchor="ctr">
                    <a:solidFill>
                      <a:schemeClr val="accent5">
                        <a:lumMod val="20000"/>
                        <a:lumOff val="80000"/>
                      </a:schemeClr>
                    </a:solidFill>
                  </a:tcPr>
                </a:tc>
              </a:tr>
              <a:tr h="745182">
                <a:tc>
                  <a:txBody>
                    <a:bodyPr/>
                    <a:lstStyle/>
                    <a:p>
                      <a:pPr algn="ctr"/>
                      <a:r>
                        <a:rPr lang="en-US" sz="2400" b="0" dirty="0" smtClean="0">
                          <a:solidFill>
                            <a:schemeClr val="tx1"/>
                          </a:solidFill>
                        </a:rPr>
                        <a:t>R, R</a:t>
                      </a:r>
                      <a:endParaRPr lang="en-US" sz="2400" b="0" dirty="0"/>
                    </a:p>
                  </a:txBody>
                  <a:tcPr anchor="ctr">
                    <a:solidFill>
                      <a:schemeClr val="bg2">
                        <a:lumMod val="50000"/>
                      </a:schemeClr>
                    </a:solidFill>
                  </a:tcPr>
                </a:tc>
                <a:tc>
                  <a:txBody>
                    <a:bodyPr/>
                    <a:lstStyle/>
                    <a:p>
                      <a:pPr algn="ctr"/>
                      <a:r>
                        <a:rPr lang="en-US" sz="2400" b="1" u="sng" dirty="0" smtClean="0">
                          <a:solidFill>
                            <a:schemeClr val="accent6">
                              <a:lumMod val="50000"/>
                            </a:schemeClr>
                          </a:solidFill>
                        </a:rPr>
                        <a:t>3</a:t>
                      </a:r>
                      <a:r>
                        <a:rPr lang="en-US" sz="2400" b="1" dirty="0" smtClean="0">
                          <a:solidFill>
                            <a:schemeClr val="accent6">
                              <a:lumMod val="50000"/>
                            </a:schemeClr>
                          </a:solidFill>
                        </a:rPr>
                        <a:t>, </a:t>
                      </a: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accent3">
                              <a:lumMod val="10000"/>
                            </a:schemeClr>
                          </a:solidFill>
                        </a:rPr>
                        <a:t>0, </a:t>
                      </a:r>
                      <a:r>
                        <a:rPr lang="en-US" sz="2400" b="1" dirty="0" smtClean="0">
                          <a:solidFill>
                            <a:srgbClr val="7030A0"/>
                          </a:solidFill>
                        </a:rPr>
                        <a:t>0</a:t>
                      </a:r>
                      <a:endParaRPr lang="en-US" sz="2400" b="1" dirty="0">
                        <a:solidFill>
                          <a:srgbClr val="7030A0"/>
                        </a:solidFill>
                      </a:endParaRPr>
                    </a:p>
                  </a:txBody>
                  <a:tcPr anchor="ctr">
                    <a:solidFill>
                      <a:schemeClr val="accent5">
                        <a:lumMod val="20000"/>
                        <a:lumOff val="80000"/>
                      </a:schemeClr>
                    </a:solidFill>
                  </a:tcPr>
                </a:tc>
                <a:tc>
                  <a:txBody>
                    <a:bodyPr/>
                    <a:lstStyle/>
                    <a:p>
                      <a:pPr algn="ctr"/>
                      <a:r>
                        <a:rPr lang="en-US" sz="2400" b="1" u="sng" dirty="0" smtClean="0">
                          <a:solidFill>
                            <a:schemeClr val="accent6">
                              <a:lumMod val="50000"/>
                            </a:schemeClr>
                          </a:solidFill>
                        </a:rPr>
                        <a:t>3</a:t>
                      </a:r>
                      <a:r>
                        <a:rPr lang="en-US" sz="2400" b="1" dirty="0" smtClean="0">
                          <a:solidFill>
                            <a:schemeClr val="accent6">
                              <a:lumMod val="50000"/>
                            </a:schemeClr>
                          </a:solidFill>
                        </a:rPr>
                        <a:t>, </a:t>
                      </a:r>
                      <a:r>
                        <a:rPr lang="en-US" sz="2400" b="1" dirty="0" smtClean="0">
                          <a:solidFill>
                            <a:srgbClr val="C00000"/>
                          </a:solidFill>
                        </a:rPr>
                        <a:t>¼ </a:t>
                      </a:r>
                      <a:r>
                        <a:rPr lang="en-US" sz="2400" b="0" dirty="0" smtClean="0">
                          <a:solidFill>
                            <a:schemeClr val="bg2">
                              <a:lumMod val="10000"/>
                            </a:schemeClr>
                          </a:solidFill>
                        </a:rPr>
                        <a:t>, </a:t>
                      </a:r>
                      <a:r>
                        <a:rPr lang="en-US" sz="2400" b="1" dirty="0" smtClean="0">
                          <a:solidFill>
                            <a:schemeClr val="accent3">
                              <a:lumMod val="10000"/>
                            </a:schemeClr>
                          </a:solidFill>
                        </a:rPr>
                        <a:t>0, </a:t>
                      </a:r>
                      <a:r>
                        <a:rPr lang="en-US" sz="2400" b="1" u="sng" dirty="0" smtClean="0">
                          <a:solidFill>
                            <a:srgbClr val="7030A0"/>
                          </a:solidFill>
                        </a:rPr>
                        <a:t>1</a:t>
                      </a:r>
                      <a:endParaRPr lang="en-US" sz="2400" b="1" u="sng" dirty="0">
                        <a:solidFill>
                          <a:srgbClr val="7030A0"/>
                        </a:solidFill>
                      </a:endParaRPr>
                    </a:p>
                  </a:txBody>
                  <a:tcPr anchor="ctr">
                    <a:solidFill>
                      <a:schemeClr val="accent5">
                        <a:lumMod val="20000"/>
                        <a:lumOff val="80000"/>
                      </a:schemeClr>
                    </a:solidFill>
                  </a:tcPr>
                </a:tc>
                <a:tc>
                  <a:txBody>
                    <a:bodyPr/>
                    <a:lstStyle/>
                    <a:p>
                      <a:pPr algn="ctr"/>
                      <a:r>
                        <a:rPr lang="en-US" sz="2400" b="1" u="sng" dirty="0" smtClean="0">
                          <a:solidFill>
                            <a:schemeClr val="accent6">
                              <a:lumMod val="50000"/>
                            </a:schemeClr>
                          </a:solidFill>
                        </a:rPr>
                        <a:t>1</a:t>
                      </a:r>
                      <a:r>
                        <a:rPr lang="en-US" sz="2400" b="1" dirty="0" smtClean="0">
                          <a:solidFill>
                            <a:schemeClr val="accent6">
                              <a:lumMod val="50000"/>
                            </a:schemeClr>
                          </a:solidFill>
                        </a:rPr>
                        <a:t>, </a:t>
                      </a:r>
                      <a:r>
                        <a:rPr lang="en-US" sz="2400" b="1" u="sng" dirty="0" smtClean="0">
                          <a:solidFill>
                            <a:srgbClr val="C00000"/>
                          </a:solidFill>
                        </a:rPr>
                        <a:t>¾</a:t>
                      </a:r>
                      <a:r>
                        <a:rPr lang="en-US" sz="2400" b="1" dirty="0" smtClean="0">
                          <a:solidFill>
                            <a:srgbClr val="C00000"/>
                          </a:solidFill>
                        </a:rPr>
                        <a:t> </a:t>
                      </a:r>
                      <a:r>
                        <a:rPr lang="en-US" sz="2400" b="0" dirty="0" smtClean="0">
                          <a:solidFill>
                            <a:schemeClr val="bg2">
                              <a:lumMod val="10000"/>
                            </a:schemeClr>
                          </a:solidFill>
                        </a:rPr>
                        <a:t>, </a:t>
                      </a:r>
                      <a:r>
                        <a:rPr lang="en-US" sz="2400" b="1" u="sng" dirty="0" smtClean="0">
                          <a:solidFill>
                            <a:schemeClr val="accent3">
                              <a:lumMod val="10000"/>
                            </a:schemeClr>
                          </a:solidFill>
                        </a:rPr>
                        <a:t>1</a:t>
                      </a:r>
                      <a:r>
                        <a:rPr lang="en-US" sz="2400" b="1" dirty="0" smtClean="0">
                          <a:solidFill>
                            <a:schemeClr val="accent3">
                              <a:lumMod val="10000"/>
                            </a:schemeClr>
                          </a:solidFill>
                        </a:rPr>
                        <a:t>, </a:t>
                      </a:r>
                      <a:r>
                        <a:rPr lang="en-US" sz="2400" b="1" dirty="0" smtClean="0">
                          <a:solidFill>
                            <a:srgbClr val="7030A0"/>
                          </a:solidFill>
                        </a:rPr>
                        <a:t>0</a:t>
                      </a:r>
                      <a:endParaRPr lang="en-US" sz="2400" b="1" dirty="0">
                        <a:solidFill>
                          <a:srgbClr val="7030A0"/>
                        </a:solidFill>
                      </a:endParaRPr>
                    </a:p>
                  </a:txBody>
                  <a:tcPr anchor="ctr">
                    <a:solidFill>
                      <a:schemeClr val="accent5">
                        <a:lumMod val="20000"/>
                        <a:lumOff val="80000"/>
                      </a:schemeClr>
                    </a:solidFill>
                  </a:tcPr>
                </a:tc>
                <a:tc>
                  <a:txBody>
                    <a:bodyPr/>
                    <a:lstStyle/>
                    <a:p>
                      <a:pPr algn="ctr"/>
                      <a:r>
                        <a:rPr lang="en-US" sz="2400" b="1" u="sng" dirty="0" smtClean="0">
                          <a:solidFill>
                            <a:schemeClr val="accent6">
                              <a:lumMod val="50000"/>
                            </a:schemeClr>
                          </a:solidFill>
                        </a:rPr>
                        <a:t>1</a:t>
                      </a:r>
                      <a:r>
                        <a:rPr lang="en-US" sz="2400" b="1" dirty="0" smtClean="0">
                          <a:solidFill>
                            <a:schemeClr val="accent6">
                              <a:lumMod val="50000"/>
                            </a:schemeClr>
                          </a:solidFill>
                        </a:rPr>
                        <a:t>, </a:t>
                      </a:r>
                      <a:r>
                        <a:rPr lang="en-US" sz="2400" b="1" u="sng" dirty="0" smtClean="0">
                          <a:solidFill>
                            <a:srgbClr val="C00000"/>
                          </a:solidFill>
                        </a:rPr>
                        <a:t>1</a:t>
                      </a:r>
                      <a:r>
                        <a:rPr lang="en-US" sz="2400" b="0" dirty="0" smtClean="0">
                          <a:solidFill>
                            <a:schemeClr val="bg2">
                              <a:lumMod val="10000"/>
                            </a:schemeClr>
                          </a:solidFill>
                        </a:rPr>
                        <a:t>, </a:t>
                      </a:r>
                      <a:r>
                        <a:rPr lang="en-US" sz="2400" b="1" u="sng" dirty="0" smtClean="0">
                          <a:solidFill>
                            <a:schemeClr val="accent3">
                              <a:lumMod val="10000"/>
                            </a:schemeClr>
                          </a:solidFill>
                        </a:rPr>
                        <a:t>1</a:t>
                      </a:r>
                      <a:r>
                        <a:rPr lang="en-US" sz="2400" b="1" dirty="0" smtClean="0">
                          <a:solidFill>
                            <a:schemeClr val="accent3">
                              <a:lumMod val="10000"/>
                            </a:schemeClr>
                          </a:solidFill>
                        </a:rPr>
                        <a:t>, </a:t>
                      </a:r>
                      <a:r>
                        <a:rPr lang="en-US" sz="2400" b="1" u="sng" dirty="0" smtClean="0">
                          <a:solidFill>
                            <a:srgbClr val="7030A0"/>
                          </a:solidFill>
                        </a:rPr>
                        <a:t>1</a:t>
                      </a:r>
                      <a:endParaRPr lang="en-US" sz="2400" b="1" u="sng" dirty="0">
                        <a:solidFill>
                          <a:srgbClr val="7030A0"/>
                        </a:solidFill>
                      </a:endParaRPr>
                    </a:p>
                  </a:txBody>
                  <a:tcPr anchor="ctr">
                    <a:solidFill>
                      <a:schemeClr val="accent5">
                        <a:lumMod val="20000"/>
                        <a:lumOff val="80000"/>
                      </a:schemeClr>
                    </a:solidFill>
                  </a:tcPr>
                </a:tc>
              </a:tr>
            </a:tbl>
          </a:graphicData>
        </a:graphic>
      </p:graphicFrame>
      <p:sp>
        <p:nvSpPr>
          <p:cNvPr id="9" name="TextBox 8"/>
          <p:cNvSpPr txBox="1"/>
          <p:nvPr/>
        </p:nvSpPr>
        <p:spPr>
          <a:xfrm>
            <a:off x="1" y="1347759"/>
            <a:ext cx="9143999" cy="2677656"/>
          </a:xfrm>
          <a:prstGeom prst="rect">
            <a:avLst/>
          </a:prstGeom>
          <a:noFill/>
        </p:spPr>
        <p:txBody>
          <a:bodyPr wrap="square" rtlCol="0">
            <a:spAutoFit/>
          </a:bodyPr>
          <a:lstStyle/>
          <a:p>
            <a:r>
              <a:rPr lang="en-US" sz="2400" dirty="0" smtClean="0"/>
              <a:t>The </a:t>
            </a:r>
            <a:r>
              <a:rPr lang="en-US" sz="2400" dirty="0" smtClean="0"/>
              <a:t>imperfection in player 1’s knowledge of player 2’s information significantly affects the </a:t>
            </a:r>
            <a:r>
              <a:rPr lang="en-US" sz="2400" dirty="0" err="1" smtClean="0"/>
              <a:t>equilibria</a:t>
            </a:r>
            <a:r>
              <a:rPr lang="en-US" sz="2400" dirty="0" smtClean="0"/>
              <a:t> of the game. If information were perfect in state 3, then both (L, L) and (R, R) would be Nash </a:t>
            </a:r>
            <a:r>
              <a:rPr lang="en-US" sz="2400" dirty="0" err="1" smtClean="0"/>
              <a:t>equilibria</a:t>
            </a:r>
            <a:r>
              <a:rPr lang="en-US" sz="2400" dirty="0" smtClean="0"/>
              <a:t>. However, the whole game has a unique Nash equilibrium </a:t>
            </a:r>
            <a:r>
              <a:rPr lang="en-US" sz="2400" dirty="0" smtClean="0">
                <a:solidFill>
                  <a:srgbClr val="FFFF00"/>
                </a:solidFill>
              </a:rPr>
              <a:t>((R,R),(R,R))</a:t>
            </a:r>
            <a:r>
              <a:rPr lang="en-US" sz="2400" dirty="0" smtClean="0"/>
              <a:t>, in which the outcome in state 3 is        (R, R).The argument shows that the incentives faced by player 1 in state 1 “infect” the remainder of the game.</a:t>
            </a:r>
          </a:p>
        </p:txBody>
      </p:sp>
      <p:sp>
        <p:nvSpPr>
          <p:cNvPr id="7" name="Rectangle 6"/>
          <p:cNvSpPr/>
          <p:nvPr/>
        </p:nvSpPr>
        <p:spPr>
          <a:xfrm>
            <a:off x="7529553" y="5911884"/>
            <a:ext cx="1424007" cy="54769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wipe dir="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3: </a:t>
            </a:r>
            <a:r>
              <a:rPr lang="en-US" dirty="0" err="1" smtClean="0"/>
              <a:t>Cournot’s</a:t>
            </a:r>
            <a:r>
              <a:rPr lang="en-US" dirty="0" smtClean="0"/>
              <a:t> duopoly</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9" name="TextBox 8"/>
          <p:cNvSpPr txBox="1"/>
          <p:nvPr/>
        </p:nvSpPr>
        <p:spPr>
          <a:xfrm>
            <a:off x="1" y="1457298"/>
            <a:ext cx="9144000" cy="5262979"/>
          </a:xfrm>
          <a:prstGeom prst="rect">
            <a:avLst/>
          </a:prstGeom>
          <a:noFill/>
        </p:spPr>
        <p:txBody>
          <a:bodyPr wrap="square" rtlCol="0">
            <a:spAutoFit/>
          </a:bodyPr>
          <a:lstStyle/>
          <a:p>
            <a:r>
              <a:rPr lang="en-US" sz="2400" dirty="0" smtClean="0"/>
              <a:t>Consider a </a:t>
            </a:r>
            <a:r>
              <a:rPr lang="en-US" sz="2400" dirty="0" err="1" smtClean="0"/>
              <a:t>Cournot</a:t>
            </a:r>
            <a:r>
              <a:rPr lang="en-US" sz="2400" dirty="0" smtClean="0"/>
              <a:t> duopoly model (two firms compete in selling a good) with inverse demand given by P(Q) = a – Q, where Q=q</a:t>
            </a:r>
            <a:r>
              <a:rPr lang="en-US" sz="2400" baseline="-25000" dirty="0" smtClean="0"/>
              <a:t>1</a:t>
            </a:r>
            <a:r>
              <a:rPr lang="en-US" sz="2400" dirty="0" smtClean="0"/>
              <a:t>+q</a:t>
            </a:r>
            <a:r>
              <a:rPr lang="en-US" sz="2400" baseline="-25000" dirty="0" smtClean="0"/>
              <a:t>2</a:t>
            </a:r>
            <a:r>
              <a:rPr lang="en-US" sz="2400" dirty="0" smtClean="0"/>
              <a:t> is the aggregate quantity of the good on the market. Firm 1’s cost function is C</a:t>
            </a:r>
            <a:r>
              <a:rPr lang="en-US" sz="2400" baseline="-25000" dirty="0" smtClean="0"/>
              <a:t>1</a:t>
            </a:r>
            <a:r>
              <a:rPr lang="en-US" sz="2400" dirty="0" smtClean="0"/>
              <a:t>(q</a:t>
            </a:r>
            <a:r>
              <a:rPr lang="en-US" sz="2400" baseline="-25000" dirty="0" smtClean="0"/>
              <a:t>1</a:t>
            </a:r>
            <a:r>
              <a:rPr lang="en-US" sz="2400" dirty="0" smtClean="0"/>
              <a:t>) = cq</a:t>
            </a:r>
            <a:r>
              <a:rPr lang="en-US" sz="2400" baseline="-25000" dirty="0" smtClean="0"/>
              <a:t>1</a:t>
            </a:r>
            <a:r>
              <a:rPr lang="en-US" sz="2400" dirty="0" smtClean="0"/>
              <a:t>. Firm 2’s cost function, however, is C</a:t>
            </a:r>
            <a:r>
              <a:rPr lang="en-US" sz="2400" baseline="-25000" dirty="0" smtClean="0"/>
              <a:t>2</a:t>
            </a:r>
            <a:r>
              <a:rPr lang="en-US" sz="2400" dirty="0" smtClean="0"/>
              <a:t>(q</a:t>
            </a:r>
            <a:r>
              <a:rPr lang="en-US" sz="2400" baseline="-25000" dirty="0" smtClean="0"/>
              <a:t>2</a:t>
            </a:r>
            <a:r>
              <a:rPr lang="en-US" sz="2400" dirty="0" smtClean="0"/>
              <a:t>)=c</a:t>
            </a:r>
            <a:r>
              <a:rPr lang="en-US" sz="2400" baseline="-25000" dirty="0" smtClean="0"/>
              <a:t>H</a:t>
            </a:r>
            <a:r>
              <a:rPr lang="en-US" sz="2400" dirty="0" smtClean="0"/>
              <a:t>q</a:t>
            </a:r>
            <a:r>
              <a:rPr lang="en-US" sz="2400" baseline="-25000" dirty="0" smtClean="0"/>
              <a:t>2</a:t>
            </a:r>
            <a:r>
              <a:rPr lang="en-US" sz="2400" dirty="0" smtClean="0"/>
              <a:t> with probability </a:t>
            </a:r>
            <a:r>
              <a:rPr lang="az-Cyrl-AZ" sz="2400" i="1" dirty="0" smtClean="0">
                <a:latin typeface="Calibri"/>
              </a:rPr>
              <a:t>Ѳ</a:t>
            </a:r>
            <a:r>
              <a:rPr lang="en-US" sz="2400" dirty="0" smtClean="0"/>
              <a:t> and C</a:t>
            </a:r>
            <a:r>
              <a:rPr lang="en-US" sz="2400" baseline="-25000" dirty="0" smtClean="0"/>
              <a:t>2</a:t>
            </a:r>
            <a:r>
              <a:rPr lang="en-US" sz="2400" dirty="0" smtClean="0"/>
              <a:t>(q</a:t>
            </a:r>
            <a:r>
              <a:rPr lang="en-US" sz="2400" baseline="-25000" dirty="0" smtClean="0"/>
              <a:t>2</a:t>
            </a:r>
            <a:r>
              <a:rPr lang="en-US" sz="2400" dirty="0" smtClean="0"/>
              <a:t>)=c</a:t>
            </a:r>
            <a:r>
              <a:rPr lang="en-US" sz="2400" baseline="-25000" dirty="0" smtClean="0"/>
              <a:t>L</a:t>
            </a:r>
            <a:r>
              <a:rPr lang="en-US" sz="2400" dirty="0" smtClean="0"/>
              <a:t>q</a:t>
            </a:r>
            <a:r>
              <a:rPr lang="en-US" sz="2400" baseline="-25000" dirty="0" smtClean="0"/>
              <a:t>2</a:t>
            </a:r>
            <a:r>
              <a:rPr lang="en-US" sz="2400" dirty="0" smtClean="0"/>
              <a:t> with probability </a:t>
            </a:r>
            <a:r>
              <a:rPr lang="en-US" sz="2400" i="1" dirty="0" smtClean="0"/>
              <a:t>1-</a:t>
            </a:r>
            <a:r>
              <a:rPr lang="az-Cyrl-AZ" sz="2400" i="1" dirty="0" smtClean="0">
                <a:latin typeface="Calibri"/>
              </a:rPr>
              <a:t>Ѳ</a:t>
            </a:r>
            <a:r>
              <a:rPr lang="en-US" sz="2400" dirty="0" smtClean="0"/>
              <a:t>, where </a:t>
            </a:r>
            <a:r>
              <a:rPr lang="en-US" sz="2400" dirty="0" err="1" smtClean="0"/>
              <a:t>c</a:t>
            </a:r>
            <a:r>
              <a:rPr lang="en-US" sz="2400" baseline="-25000" dirty="0" err="1" smtClean="0"/>
              <a:t>L</a:t>
            </a:r>
            <a:r>
              <a:rPr lang="en-US" sz="2400" dirty="0" smtClean="0"/>
              <a:t>&lt;</a:t>
            </a:r>
            <a:r>
              <a:rPr lang="en-US" sz="2400" dirty="0" err="1" smtClean="0"/>
              <a:t>c</a:t>
            </a:r>
            <a:r>
              <a:rPr lang="en-US" sz="2400" baseline="-25000" dirty="0" err="1" smtClean="0"/>
              <a:t>H</a:t>
            </a:r>
            <a:r>
              <a:rPr lang="en-US" sz="2400" dirty="0" smtClean="0"/>
              <a:t>. </a:t>
            </a:r>
          </a:p>
          <a:p>
            <a:r>
              <a:rPr lang="en-US" sz="2400" dirty="0" smtClean="0"/>
              <a:t>Furthermore, information is asymmetric: firm 2 knows its cost function and firm 1’s, but firm 1 knows its cost function and only that firm 2’s marginal cost is </a:t>
            </a:r>
            <a:r>
              <a:rPr lang="en-US" sz="2400" dirty="0" err="1" smtClean="0"/>
              <a:t>c</a:t>
            </a:r>
            <a:r>
              <a:rPr lang="en-US" sz="2400" baseline="-25000" dirty="0" err="1" smtClean="0"/>
              <a:t>H</a:t>
            </a:r>
            <a:r>
              <a:rPr lang="en-US" sz="2400" dirty="0" smtClean="0"/>
              <a:t> with probability </a:t>
            </a:r>
            <a:r>
              <a:rPr lang="az-Cyrl-AZ" sz="2400" i="1" dirty="0" smtClean="0">
                <a:latin typeface="Calibri"/>
              </a:rPr>
              <a:t>Ѳ</a:t>
            </a:r>
            <a:r>
              <a:rPr lang="en-US" sz="2400" dirty="0" smtClean="0"/>
              <a:t> and </a:t>
            </a:r>
            <a:r>
              <a:rPr lang="en-US" sz="2400" dirty="0" err="1" smtClean="0"/>
              <a:t>c</a:t>
            </a:r>
            <a:r>
              <a:rPr lang="en-US" sz="2400" baseline="-25000" dirty="0" err="1" smtClean="0"/>
              <a:t>L</a:t>
            </a:r>
            <a:r>
              <a:rPr lang="en-US" sz="2400" dirty="0" smtClean="0"/>
              <a:t> with probability </a:t>
            </a:r>
            <a:r>
              <a:rPr lang="en-US" sz="2400" i="1" dirty="0" smtClean="0"/>
              <a:t>1-</a:t>
            </a:r>
            <a:r>
              <a:rPr lang="az-Cyrl-AZ" sz="2400" i="1" dirty="0" smtClean="0">
                <a:latin typeface="Calibri"/>
              </a:rPr>
              <a:t>Ѳ</a:t>
            </a:r>
            <a:r>
              <a:rPr lang="en-US" sz="2400" dirty="0" smtClean="0"/>
              <a:t>. (Firm 2 could be a new entrant to the industry, or could have just invented a new </a:t>
            </a:r>
            <a:r>
              <a:rPr lang="en-US" sz="2400" dirty="0" smtClean="0"/>
              <a:t>technology </a:t>
            </a:r>
            <a:r>
              <a:rPr lang="en-US" sz="2400" dirty="0" smtClean="0">
                <a:sym typeface="Wingdings" pitchFamily="2" charset="2"/>
              </a:rPr>
              <a:t> receives signal about its cost</a:t>
            </a:r>
            <a:r>
              <a:rPr lang="en-US" sz="2400" dirty="0" smtClean="0"/>
              <a:t>). </a:t>
            </a:r>
            <a:r>
              <a:rPr lang="en-US" sz="2400" dirty="0" smtClean="0">
                <a:solidFill>
                  <a:srgbClr val="FFFF00"/>
                </a:solidFill>
              </a:rPr>
              <a:t>All </a:t>
            </a:r>
            <a:r>
              <a:rPr lang="en-US" sz="2400" dirty="0" smtClean="0">
                <a:solidFill>
                  <a:srgbClr val="FFFF00"/>
                </a:solidFill>
              </a:rPr>
              <a:t>of this is common knowledge: firm 1 knows that firm 2 has superior information, firm 2 </a:t>
            </a:r>
            <a:r>
              <a:rPr lang="en-US" sz="2400" dirty="0" smtClean="0">
                <a:solidFill>
                  <a:srgbClr val="FFFF00"/>
                </a:solidFill>
              </a:rPr>
              <a:t>knows </a:t>
            </a:r>
            <a:r>
              <a:rPr lang="en-US" sz="2400" dirty="0" smtClean="0">
                <a:solidFill>
                  <a:srgbClr val="FFFF00"/>
                </a:solidFill>
              </a:rPr>
              <a:t>that firm 1 knows this, and so on.</a:t>
            </a:r>
            <a:endParaRPr lang="en-US" sz="2400" dirty="0">
              <a:solidFill>
                <a:srgbClr val="FFFF00"/>
              </a:solidFill>
            </a:endParaRPr>
          </a:p>
        </p:txBody>
      </p:sp>
    </p:spTree>
  </p:cSld>
  <p:clrMapOvr>
    <a:masterClrMapping/>
  </p:clrMapOvr>
  <p:transition>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Revision - Bayesian Games</a:t>
            </a:r>
            <a:endParaRPr lang="en-US" dirty="0"/>
          </a:p>
        </p:txBody>
      </p:sp>
      <p:sp>
        <p:nvSpPr>
          <p:cNvPr id="3" name="Content Placeholder 2"/>
          <p:cNvSpPr>
            <a:spLocks noGrp="1"/>
          </p:cNvSpPr>
          <p:nvPr>
            <p:ph idx="1"/>
          </p:nvPr>
        </p:nvSpPr>
        <p:spPr>
          <a:xfrm>
            <a:off x="0" y="1311246"/>
            <a:ext cx="9144000" cy="4608512"/>
          </a:xfrm>
        </p:spPr>
        <p:txBody>
          <a:bodyPr/>
          <a:lstStyle/>
          <a:p>
            <a:pPr>
              <a:buNone/>
            </a:pPr>
            <a:r>
              <a:rPr lang="en-US" sz="2400" dirty="0" smtClean="0"/>
              <a:t>A strategic game with imperfect information is called a “Bayesian game” and consists of:</a:t>
            </a:r>
            <a:endParaRPr lang="en-US" sz="2400" kern="1200" dirty="0" smtClean="0">
              <a:solidFill>
                <a:srgbClr val="FFFF00"/>
              </a:solidFill>
              <a:latin typeface="Arial" charset="0"/>
              <a:cs typeface="Arial" charset="0"/>
            </a:endParaRPr>
          </a:p>
          <a:p>
            <a:r>
              <a:rPr lang="en-US" sz="2400" kern="1200" dirty="0" smtClean="0">
                <a:solidFill>
                  <a:srgbClr val="FFFF00"/>
                </a:solidFill>
                <a:latin typeface="Arial" charset="0"/>
                <a:cs typeface="Arial" charset="0"/>
              </a:rPr>
              <a:t>Set of players</a:t>
            </a:r>
          </a:p>
          <a:p>
            <a:r>
              <a:rPr lang="en-US" sz="2400" kern="1200" dirty="0" smtClean="0">
                <a:solidFill>
                  <a:srgbClr val="FFFF00"/>
                </a:solidFill>
                <a:latin typeface="Arial" charset="0"/>
                <a:cs typeface="Arial" charset="0"/>
              </a:rPr>
              <a:t>Set of states</a:t>
            </a:r>
          </a:p>
          <a:p>
            <a:pPr>
              <a:buNone/>
            </a:pPr>
            <a:r>
              <a:rPr lang="en-US" sz="2400" kern="1200" dirty="0" smtClean="0">
                <a:latin typeface="Arial" charset="0"/>
                <a:cs typeface="Arial" charset="0"/>
              </a:rPr>
              <a:t>And for each player:</a:t>
            </a:r>
          </a:p>
          <a:p>
            <a:r>
              <a:rPr lang="en-US" sz="2400" kern="1200" dirty="0" smtClean="0">
                <a:solidFill>
                  <a:srgbClr val="FFFF00"/>
                </a:solidFill>
                <a:latin typeface="Arial" charset="0"/>
                <a:cs typeface="Arial" charset="0"/>
              </a:rPr>
              <a:t>Set of actions</a:t>
            </a:r>
          </a:p>
          <a:p>
            <a:r>
              <a:rPr lang="en-US" sz="2400" kern="1200" dirty="0" smtClean="0">
                <a:solidFill>
                  <a:srgbClr val="FFFF00"/>
                </a:solidFill>
                <a:latin typeface="Arial" charset="0"/>
                <a:cs typeface="Arial" charset="0"/>
              </a:rPr>
              <a:t>Set of signals </a:t>
            </a:r>
            <a:r>
              <a:rPr lang="en-US" sz="2400" kern="1200" dirty="0" smtClean="0">
                <a:latin typeface="Arial" charset="0"/>
                <a:cs typeface="Arial" charset="0"/>
              </a:rPr>
              <a:t>that she may receive and </a:t>
            </a:r>
            <a:r>
              <a:rPr lang="en-US" sz="2400" kern="1200" dirty="0" smtClean="0">
                <a:solidFill>
                  <a:srgbClr val="FFFF00"/>
                </a:solidFill>
                <a:latin typeface="Arial" charset="0"/>
                <a:cs typeface="Arial" charset="0"/>
              </a:rPr>
              <a:t>a signal function </a:t>
            </a:r>
            <a:r>
              <a:rPr lang="en-US" sz="2400" kern="1200" dirty="0" smtClean="0">
                <a:latin typeface="Arial" charset="0"/>
                <a:cs typeface="Arial" charset="0"/>
              </a:rPr>
              <a:t>that associates a signal with each state</a:t>
            </a:r>
          </a:p>
          <a:p>
            <a:r>
              <a:rPr lang="en-US" sz="2400" dirty="0" smtClean="0"/>
              <a:t>for each signal that she may receive, a </a:t>
            </a:r>
            <a:r>
              <a:rPr lang="en-US" sz="2400" b="1" dirty="0" smtClean="0">
                <a:solidFill>
                  <a:srgbClr val="FFFF00"/>
                </a:solidFill>
              </a:rPr>
              <a:t>belief about the states consistent with </a:t>
            </a:r>
            <a:r>
              <a:rPr lang="en-US" sz="2400" dirty="0" smtClean="0">
                <a:solidFill>
                  <a:srgbClr val="FFFF00"/>
                </a:solidFill>
              </a:rPr>
              <a:t>the signal</a:t>
            </a:r>
            <a:r>
              <a:rPr lang="en-US" sz="2400" dirty="0" smtClean="0"/>
              <a:t> (a probability distribution over the set of states with which the signal is associated)</a:t>
            </a:r>
            <a:endParaRPr lang="en-US" sz="2400" kern="1200" dirty="0" smtClean="0">
              <a:latin typeface="Arial" charset="0"/>
              <a:cs typeface="Arial" charset="0"/>
            </a:endParaRPr>
          </a:p>
          <a:p>
            <a:r>
              <a:rPr lang="en-US" sz="2400" kern="1200" dirty="0" err="1" smtClean="0">
                <a:solidFill>
                  <a:srgbClr val="FFFF00"/>
                </a:solidFill>
                <a:latin typeface="Arial" charset="0"/>
                <a:cs typeface="Arial" charset="0"/>
              </a:rPr>
              <a:t>vNM</a:t>
            </a:r>
            <a:r>
              <a:rPr lang="en-US" sz="2400" kern="1200" dirty="0" smtClean="0">
                <a:solidFill>
                  <a:srgbClr val="FFFF00"/>
                </a:solidFill>
                <a:latin typeface="Arial" charset="0"/>
                <a:cs typeface="Arial" charset="0"/>
              </a:rPr>
              <a:t> preferences over pairs </a:t>
            </a:r>
            <a:r>
              <a:rPr lang="en-US" sz="2400" b="1" i="1" kern="1200" dirty="0" smtClean="0">
                <a:solidFill>
                  <a:srgbClr val="FFFF00"/>
                </a:solidFill>
                <a:latin typeface="Arial" charset="0"/>
                <a:cs typeface="Arial" charset="0"/>
              </a:rPr>
              <a:t>(a, ω), </a:t>
            </a:r>
            <a:r>
              <a:rPr lang="en-US" sz="2400" b="1" i="1" kern="1200" dirty="0" smtClean="0">
                <a:latin typeface="Arial" charset="0"/>
                <a:cs typeface="Arial" charset="0"/>
              </a:rPr>
              <a:t>where a is an action profile and </a:t>
            </a:r>
            <a:r>
              <a:rPr lang="en-US" sz="2400" i="1" kern="1200" dirty="0" smtClean="0">
                <a:latin typeface="Arial" charset="0"/>
                <a:cs typeface="Arial" charset="0"/>
              </a:rPr>
              <a:t>ω is a state</a:t>
            </a:r>
            <a:endParaRPr lang="en-US" sz="2400" kern="1200" dirty="0" smtClean="0">
              <a:latin typeface="Arial" charset="0"/>
              <a:cs typeface="Arial" charset="0"/>
            </a:endParaRPr>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3: </a:t>
            </a:r>
            <a:r>
              <a:rPr lang="en-US" dirty="0" err="1" smtClean="0"/>
              <a:t>Cournot’s</a:t>
            </a:r>
            <a:r>
              <a:rPr lang="en-US" dirty="0" smtClean="0"/>
              <a:t> duopoly</a:t>
            </a:r>
            <a:endParaRPr lang="en-US" dirty="0"/>
          </a:p>
        </p:txBody>
      </p:sp>
      <p:sp>
        <p:nvSpPr>
          <p:cNvPr id="3" name="Content Placeholder 2"/>
          <p:cNvSpPr>
            <a:spLocks noGrp="1"/>
          </p:cNvSpPr>
          <p:nvPr>
            <p:ph idx="1"/>
          </p:nvPr>
        </p:nvSpPr>
        <p:spPr>
          <a:xfrm>
            <a:off x="0" y="1311246"/>
            <a:ext cx="9144000" cy="4892742"/>
          </a:xfrm>
        </p:spPr>
        <p:txBody>
          <a:bodyPr/>
          <a:lstStyle/>
          <a:p>
            <a:r>
              <a:rPr lang="en-US" sz="2400" kern="1200" dirty="0" smtClean="0">
                <a:solidFill>
                  <a:srgbClr val="FFFF00"/>
                </a:solidFill>
                <a:latin typeface="Arial" charset="0"/>
                <a:cs typeface="Arial" charset="0"/>
              </a:rPr>
              <a:t>Set of players:</a:t>
            </a:r>
            <a:r>
              <a:rPr lang="en-US" sz="2400" kern="1200" dirty="0" smtClean="0">
                <a:latin typeface="Arial" charset="0"/>
                <a:cs typeface="Arial" charset="0"/>
              </a:rPr>
              <a:t> firm 1 and firm 2</a:t>
            </a:r>
            <a:endParaRPr lang="en-US" sz="2400" kern="1200" dirty="0" smtClean="0">
              <a:solidFill>
                <a:srgbClr val="FFFF00"/>
              </a:solidFill>
              <a:latin typeface="Arial" charset="0"/>
              <a:cs typeface="Arial" charset="0"/>
            </a:endParaRPr>
          </a:p>
          <a:p>
            <a:r>
              <a:rPr lang="en-US" sz="2400" kern="1200" dirty="0" smtClean="0">
                <a:solidFill>
                  <a:srgbClr val="FFFF00"/>
                </a:solidFill>
                <a:latin typeface="Arial" charset="0"/>
                <a:cs typeface="Arial" charset="0"/>
              </a:rPr>
              <a:t>Set of states: </a:t>
            </a:r>
            <a:r>
              <a:rPr lang="en-US" sz="2400" kern="1200" dirty="0" smtClean="0">
                <a:latin typeface="Arial" charset="0"/>
                <a:cs typeface="Arial" charset="0"/>
              </a:rPr>
              <a:t>{ L, H }</a:t>
            </a:r>
            <a:endParaRPr lang="en-US" sz="2400" kern="1200" dirty="0" smtClean="0">
              <a:solidFill>
                <a:srgbClr val="FFFF00"/>
              </a:solidFill>
              <a:latin typeface="Arial" charset="0"/>
              <a:cs typeface="Arial" charset="0"/>
            </a:endParaRPr>
          </a:p>
          <a:p>
            <a:pPr>
              <a:buNone/>
            </a:pPr>
            <a:r>
              <a:rPr lang="en-US" sz="2400" kern="1200" dirty="0" smtClean="0">
                <a:latin typeface="Arial" charset="0"/>
                <a:cs typeface="Arial" charset="0"/>
              </a:rPr>
              <a:t>And for each player:</a:t>
            </a:r>
          </a:p>
          <a:p>
            <a:r>
              <a:rPr lang="en-US" sz="2400" kern="1200" dirty="0" smtClean="0">
                <a:solidFill>
                  <a:srgbClr val="FFFF00"/>
                </a:solidFill>
                <a:latin typeface="Arial" charset="0"/>
                <a:cs typeface="Arial" charset="0"/>
              </a:rPr>
              <a:t>Set of actions: </a:t>
            </a:r>
            <a:r>
              <a:rPr lang="en-US" sz="2400" dirty="0" smtClean="0"/>
              <a:t>Each firm’s set of actions is the set of its possible outputs (nonnegative numbers).</a:t>
            </a:r>
            <a:endParaRPr lang="en-US" sz="2400" kern="1200" dirty="0" smtClean="0">
              <a:solidFill>
                <a:srgbClr val="FFFF00"/>
              </a:solidFill>
              <a:latin typeface="Arial" charset="0"/>
              <a:cs typeface="Arial" charset="0"/>
            </a:endParaRPr>
          </a:p>
          <a:p>
            <a:r>
              <a:rPr lang="en-US" sz="2400" kern="1200" dirty="0" smtClean="0">
                <a:solidFill>
                  <a:srgbClr val="FFFF00"/>
                </a:solidFill>
                <a:latin typeface="Arial" charset="0"/>
                <a:cs typeface="Arial" charset="0"/>
              </a:rPr>
              <a:t>Set of signals: </a:t>
            </a:r>
            <a:r>
              <a:rPr lang="en-US" sz="2400" kern="1200" dirty="0" smtClean="0">
                <a:latin typeface="Arial" charset="0"/>
                <a:cs typeface="Arial" charset="0"/>
              </a:rPr>
              <a:t>Firm 1’s signal function τ</a:t>
            </a:r>
            <a:r>
              <a:rPr lang="en-US" sz="2400" kern="1200" baseline="-25000" dirty="0" smtClean="0">
                <a:latin typeface="Arial" charset="0"/>
                <a:cs typeface="Arial" charset="0"/>
              </a:rPr>
              <a:t>1 </a:t>
            </a:r>
            <a:r>
              <a:rPr lang="en-US" sz="2400" kern="1200" dirty="0" smtClean="0">
                <a:latin typeface="Arial" charset="0"/>
                <a:cs typeface="Arial" charset="0"/>
              </a:rPr>
              <a:t>satisfies τ</a:t>
            </a:r>
            <a:r>
              <a:rPr lang="en-US" sz="2400" kern="1200" baseline="-25000" dirty="0" smtClean="0">
                <a:latin typeface="Arial" charset="0"/>
                <a:cs typeface="Arial" charset="0"/>
              </a:rPr>
              <a:t>1</a:t>
            </a:r>
            <a:r>
              <a:rPr lang="en-US" sz="2400" kern="1200" dirty="0" smtClean="0">
                <a:latin typeface="Arial" charset="0"/>
                <a:cs typeface="Arial" charset="0"/>
              </a:rPr>
              <a:t>(H) = τ</a:t>
            </a:r>
            <a:r>
              <a:rPr lang="en-US" sz="2400" kern="1200" baseline="-25000" dirty="0" smtClean="0">
                <a:latin typeface="Arial" charset="0"/>
                <a:cs typeface="Arial" charset="0"/>
              </a:rPr>
              <a:t>2</a:t>
            </a:r>
            <a:r>
              <a:rPr lang="en-US" sz="2400" kern="1200" dirty="0" smtClean="0">
                <a:latin typeface="Arial" charset="0"/>
                <a:cs typeface="Arial" charset="0"/>
              </a:rPr>
              <a:t>(L) (its signal is the same in both states); firm 2’s signal function τ</a:t>
            </a:r>
            <a:r>
              <a:rPr lang="en-US" sz="2400" kern="1200" baseline="-25000" dirty="0" smtClean="0">
                <a:latin typeface="Arial" charset="0"/>
                <a:cs typeface="Arial" charset="0"/>
              </a:rPr>
              <a:t>2 </a:t>
            </a:r>
            <a:r>
              <a:rPr lang="en-US" sz="2400" kern="1200" dirty="0" smtClean="0">
                <a:latin typeface="Arial" charset="0"/>
                <a:cs typeface="Arial" charset="0"/>
              </a:rPr>
              <a:t>satisfies τ</a:t>
            </a:r>
            <a:r>
              <a:rPr lang="en-US" sz="2400" kern="1200" baseline="-25000" dirty="0" smtClean="0">
                <a:latin typeface="Arial" charset="0"/>
                <a:cs typeface="Arial" charset="0"/>
              </a:rPr>
              <a:t>2</a:t>
            </a:r>
            <a:r>
              <a:rPr lang="en-US" sz="2400" kern="1200" dirty="0" smtClean="0">
                <a:latin typeface="Arial" charset="0"/>
                <a:cs typeface="Arial" charset="0"/>
              </a:rPr>
              <a:t>(H) ≠ τ</a:t>
            </a:r>
            <a:r>
              <a:rPr lang="en-US" sz="2400" kern="1200" baseline="-25000" dirty="0" smtClean="0">
                <a:latin typeface="Arial" charset="0"/>
                <a:cs typeface="Arial" charset="0"/>
              </a:rPr>
              <a:t>2</a:t>
            </a:r>
            <a:r>
              <a:rPr lang="en-US" sz="2400" kern="1200" dirty="0" smtClean="0">
                <a:latin typeface="Arial" charset="0"/>
                <a:cs typeface="Arial" charset="0"/>
              </a:rPr>
              <a:t>(L) (its signal is perfectly informative of the state).</a:t>
            </a:r>
          </a:p>
          <a:p>
            <a:r>
              <a:rPr lang="cs-CZ" sz="2400" dirty="0" smtClean="0">
                <a:solidFill>
                  <a:srgbClr val="FFFF00"/>
                </a:solidFill>
              </a:rPr>
              <a:t>b</a:t>
            </a:r>
            <a:r>
              <a:rPr lang="en-US" sz="2400" dirty="0" err="1" smtClean="0">
                <a:solidFill>
                  <a:srgbClr val="FFFF00"/>
                </a:solidFill>
              </a:rPr>
              <a:t>elief</a:t>
            </a:r>
            <a:r>
              <a:rPr lang="cs-CZ" sz="2400" dirty="0" smtClean="0">
                <a:solidFill>
                  <a:srgbClr val="FFFF00"/>
                </a:solidFill>
              </a:rPr>
              <a:t>s</a:t>
            </a:r>
            <a:r>
              <a:rPr lang="cs-CZ" sz="2400" b="1" dirty="0" smtClean="0">
                <a:solidFill>
                  <a:srgbClr val="FFFF00"/>
                </a:solidFill>
              </a:rPr>
              <a:t>:</a:t>
            </a:r>
            <a:r>
              <a:rPr lang="en-US" sz="2400" b="1" dirty="0" smtClean="0">
                <a:solidFill>
                  <a:srgbClr val="FFFF00"/>
                </a:solidFill>
              </a:rPr>
              <a:t> </a:t>
            </a:r>
            <a:r>
              <a:rPr lang="en-US" sz="2400" kern="1200" dirty="0" smtClean="0">
                <a:latin typeface="Arial" charset="0"/>
                <a:cs typeface="Arial" charset="0"/>
              </a:rPr>
              <a:t>The single type of firm 1 assigns probability </a:t>
            </a:r>
            <a:r>
              <a:rPr lang="en-US" sz="2400" i="1" kern="1200" dirty="0" smtClean="0">
                <a:latin typeface="Arial" charset="0"/>
                <a:cs typeface="Arial" charset="0"/>
              </a:rPr>
              <a:t>θ to state L and probability</a:t>
            </a:r>
            <a:r>
              <a:rPr lang="cs-CZ" sz="2400" i="1" kern="1200" dirty="0" smtClean="0">
                <a:latin typeface="Arial" charset="0"/>
                <a:cs typeface="Arial" charset="0"/>
              </a:rPr>
              <a:t>  </a:t>
            </a:r>
            <a:r>
              <a:rPr lang="en-US" sz="2400" kern="1200" dirty="0" smtClean="0">
                <a:latin typeface="Arial" charset="0"/>
                <a:cs typeface="Arial" charset="0"/>
              </a:rPr>
              <a:t>1 </a:t>
            </a:r>
            <a:r>
              <a:rPr lang="en-US" sz="2400" i="1" kern="1200" dirty="0" smtClean="0">
                <a:latin typeface="Arial" charset="0"/>
                <a:cs typeface="Arial" charset="0"/>
              </a:rPr>
              <a:t>− θ to state H. Each type of firm 2 assigns probability 1 to the single</a:t>
            </a:r>
            <a:r>
              <a:rPr lang="cs-CZ" sz="2400" i="1" kern="1200" dirty="0" smtClean="0">
                <a:latin typeface="Arial" charset="0"/>
                <a:cs typeface="Arial" charset="0"/>
              </a:rPr>
              <a:t> </a:t>
            </a:r>
            <a:r>
              <a:rPr lang="en-US" sz="2400" kern="1200" dirty="0" smtClean="0">
                <a:latin typeface="Arial" charset="0"/>
                <a:cs typeface="Arial" charset="0"/>
              </a:rPr>
              <a:t>state consistent with its signal.</a:t>
            </a:r>
            <a:endParaRPr lang="en-US" sz="2400" dirty="0" smtClean="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3: </a:t>
            </a:r>
            <a:r>
              <a:rPr lang="en-US" dirty="0" err="1" smtClean="0"/>
              <a:t>Cournot’s</a:t>
            </a:r>
            <a:r>
              <a:rPr lang="en-US" dirty="0" smtClean="0"/>
              <a:t> duopoly</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9" name="TextBox 8"/>
          <p:cNvSpPr txBox="1"/>
          <p:nvPr/>
        </p:nvSpPr>
        <p:spPr>
          <a:xfrm>
            <a:off x="1" y="1457298"/>
            <a:ext cx="9144000" cy="1938992"/>
          </a:xfrm>
          <a:prstGeom prst="rect">
            <a:avLst/>
          </a:prstGeom>
          <a:noFill/>
        </p:spPr>
        <p:txBody>
          <a:bodyPr wrap="square" rtlCol="0">
            <a:spAutoFit/>
          </a:bodyPr>
          <a:lstStyle/>
          <a:p>
            <a:pPr marL="91440" algn="just"/>
            <a:r>
              <a:rPr lang="en-US" sz="2400" dirty="0" smtClean="0">
                <a:solidFill>
                  <a:srgbClr val="FFFF00"/>
                </a:solidFill>
              </a:rPr>
              <a:t>Preferences: </a:t>
            </a:r>
            <a:r>
              <a:rPr lang="en-US" sz="2400" dirty="0" smtClean="0"/>
              <a:t>The firms’ payoffs are their profits; if the actions chosen are (q</a:t>
            </a:r>
            <a:r>
              <a:rPr lang="en-US" sz="2400" baseline="-25000" dirty="0" smtClean="0"/>
              <a:t>1</a:t>
            </a:r>
            <a:r>
              <a:rPr lang="en-US" sz="2400" dirty="0" smtClean="0"/>
              <a:t>, q</a:t>
            </a:r>
            <a:r>
              <a:rPr lang="en-US" sz="2400" baseline="-25000" dirty="0" smtClean="0"/>
              <a:t>2</a:t>
            </a:r>
            <a:r>
              <a:rPr lang="en-US" sz="2400" dirty="0" smtClean="0"/>
              <a:t>) and the state is I (either L or H) then firm 1’s profit is q</a:t>
            </a:r>
            <a:r>
              <a:rPr lang="en-US" sz="2400" baseline="-25000" dirty="0" smtClean="0"/>
              <a:t>1</a:t>
            </a:r>
            <a:r>
              <a:rPr lang="en-US" sz="2400" dirty="0" smtClean="0"/>
              <a:t>(P(q</a:t>
            </a:r>
            <a:r>
              <a:rPr lang="en-US" sz="2400" baseline="-25000" dirty="0" smtClean="0"/>
              <a:t>1</a:t>
            </a:r>
            <a:r>
              <a:rPr lang="en-US" sz="2400" dirty="0" smtClean="0"/>
              <a:t> + q</a:t>
            </a:r>
            <a:r>
              <a:rPr lang="en-US" sz="2400" baseline="-25000" dirty="0" smtClean="0"/>
              <a:t>2</a:t>
            </a:r>
            <a:r>
              <a:rPr lang="en-US" sz="2400" dirty="0" smtClean="0"/>
              <a:t>) − c) and firm 2’s profit is q</a:t>
            </a:r>
            <a:r>
              <a:rPr lang="en-US" sz="2400" baseline="-25000" dirty="0" smtClean="0"/>
              <a:t>2</a:t>
            </a:r>
            <a:r>
              <a:rPr lang="en-US" sz="2400" dirty="0" smtClean="0"/>
              <a:t>(P(q</a:t>
            </a:r>
            <a:r>
              <a:rPr lang="en-US" sz="2400" baseline="-25000" dirty="0" smtClean="0"/>
              <a:t>1</a:t>
            </a:r>
            <a:r>
              <a:rPr lang="en-US" sz="2400" dirty="0" smtClean="0"/>
              <a:t> + q</a:t>
            </a:r>
            <a:r>
              <a:rPr lang="en-US" sz="2400" baseline="-25000" dirty="0" smtClean="0"/>
              <a:t>2</a:t>
            </a:r>
            <a:r>
              <a:rPr lang="en-US" sz="2400" dirty="0" smtClean="0"/>
              <a:t>) − </a:t>
            </a:r>
            <a:r>
              <a:rPr lang="en-US" sz="2400" dirty="0" err="1" smtClean="0"/>
              <a:t>c</a:t>
            </a:r>
            <a:r>
              <a:rPr lang="en-US" sz="2400" baseline="-25000" dirty="0" err="1" smtClean="0"/>
              <a:t>I</a:t>
            </a:r>
            <a:r>
              <a:rPr lang="en-US" sz="2400" dirty="0" smtClean="0"/>
              <a:t> ), where P(q</a:t>
            </a:r>
            <a:r>
              <a:rPr lang="en-US" sz="2400" baseline="-25000" dirty="0" smtClean="0"/>
              <a:t>1</a:t>
            </a:r>
            <a:r>
              <a:rPr lang="en-US" sz="2400" dirty="0" smtClean="0"/>
              <a:t> + q</a:t>
            </a:r>
            <a:r>
              <a:rPr lang="en-US" sz="2400" baseline="-25000" dirty="0" smtClean="0"/>
              <a:t>2</a:t>
            </a:r>
            <a:r>
              <a:rPr lang="en-US" sz="2400" dirty="0" smtClean="0"/>
              <a:t>) is the market price when the firms’ outputs are q</a:t>
            </a:r>
            <a:r>
              <a:rPr lang="en-US" sz="2400" baseline="-25000" dirty="0" smtClean="0"/>
              <a:t>1</a:t>
            </a:r>
            <a:r>
              <a:rPr lang="en-US" sz="2400" dirty="0" smtClean="0"/>
              <a:t> and q</a:t>
            </a:r>
            <a:r>
              <a:rPr lang="en-US" sz="2400" baseline="-25000" dirty="0" smtClean="0"/>
              <a:t>2</a:t>
            </a:r>
            <a:r>
              <a:rPr lang="en-US" sz="2400" dirty="0" smtClean="0"/>
              <a:t>.</a:t>
            </a:r>
          </a:p>
        </p:txBody>
      </p:sp>
      <p:sp>
        <p:nvSpPr>
          <p:cNvPr id="6" name="TextBox 5"/>
          <p:cNvSpPr txBox="1"/>
          <p:nvPr/>
        </p:nvSpPr>
        <p:spPr>
          <a:xfrm>
            <a:off x="1285830" y="4451364"/>
            <a:ext cx="2117754" cy="1384995"/>
          </a:xfrm>
          <a:prstGeom prst="rect">
            <a:avLst/>
          </a:prstGeom>
          <a:noFill/>
        </p:spPr>
        <p:txBody>
          <a:bodyPr wrap="square" rtlCol="0">
            <a:spAutoFit/>
          </a:bodyPr>
          <a:lstStyle/>
          <a:p>
            <a:r>
              <a:rPr lang="en-US" sz="2800" dirty="0" smtClean="0"/>
              <a:t>STATE L:</a:t>
            </a:r>
          </a:p>
          <a:p>
            <a:r>
              <a:rPr lang="en-US" sz="2800" dirty="0" smtClean="0"/>
              <a:t>Firm 1: C</a:t>
            </a:r>
          </a:p>
          <a:p>
            <a:r>
              <a:rPr lang="en-US" sz="2800" dirty="0" smtClean="0"/>
              <a:t>Firm 2: C</a:t>
            </a:r>
            <a:r>
              <a:rPr lang="en-US" sz="2800" baseline="-25000" dirty="0" smtClean="0"/>
              <a:t>L</a:t>
            </a:r>
            <a:endParaRPr lang="en-US" sz="2800" baseline="-25000" dirty="0"/>
          </a:p>
        </p:txBody>
      </p:sp>
      <p:sp>
        <p:nvSpPr>
          <p:cNvPr id="7" name="TextBox 6"/>
          <p:cNvSpPr txBox="1"/>
          <p:nvPr/>
        </p:nvSpPr>
        <p:spPr>
          <a:xfrm>
            <a:off x="5484825" y="4487877"/>
            <a:ext cx="2117754" cy="1384995"/>
          </a:xfrm>
          <a:prstGeom prst="rect">
            <a:avLst/>
          </a:prstGeom>
          <a:noFill/>
        </p:spPr>
        <p:txBody>
          <a:bodyPr wrap="square" rtlCol="0">
            <a:spAutoFit/>
          </a:bodyPr>
          <a:lstStyle/>
          <a:p>
            <a:r>
              <a:rPr lang="en-US" sz="2800" dirty="0" smtClean="0"/>
              <a:t>STATE H:</a:t>
            </a:r>
          </a:p>
          <a:p>
            <a:r>
              <a:rPr lang="en-US" sz="2800" dirty="0" smtClean="0"/>
              <a:t>Firm 1: C</a:t>
            </a:r>
          </a:p>
          <a:p>
            <a:r>
              <a:rPr lang="en-US" sz="2800" dirty="0" smtClean="0"/>
              <a:t>Firm 2: C</a:t>
            </a:r>
            <a:r>
              <a:rPr lang="en-US" sz="2800" baseline="-25000" dirty="0" smtClean="0"/>
              <a:t>H</a:t>
            </a:r>
            <a:endParaRPr lang="en-US" sz="2800" baseline="-25000" dirty="0"/>
          </a:p>
        </p:txBody>
      </p:sp>
      <p:sp>
        <p:nvSpPr>
          <p:cNvPr id="8" name="Rectangle 7"/>
          <p:cNvSpPr/>
          <p:nvPr/>
        </p:nvSpPr>
        <p:spPr>
          <a:xfrm>
            <a:off x="920699" y="3903669"/>
            <a:ext cx="2811501" cy="2482884"/>
          </a:xfrm>
          <a:prstGeom prst="rect">
            <a:avLst/>
          </a:prstGeom>
          <a:noFill/>
          <a:ln w="41275">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302259" y="3940182"/>
            <a:ext cx="2811501" cy="2409858"/>
          </a:xfrm>
          <a:prstGeom prst="rect">
            <a:avLst/>
          </a:prstGeom>
          <a:noFill/>
          <a:ln w="41275">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957213" y="3940182"/>
            <a:ext cx="2236510" cy="461665"/>
          </a:xfrm>
          <a:prstGeom prst="rect">
            <a:avLst/>
          </a:prstGeom>
          <a:noFill/>
        </p:spPr>
        <p:txBody>
          <a:bodyPr wrap="square" rtlCol="0">
            <a:spAutoFit/>
          </a:bodyPr>
          <a:lstStyle/>
          <a:p>
            <a:r>
              <a:rPr lang="en-US" sz="2400" dirty="0" smtClean="0">
                <a:solidFill>
                  <a:schemeClr val="bg2">
                    <a:lumMod val="10000"/>
                  </a:schemeClr>
                </a:solidFill>
              </a:rPr>
              <a:t>Firm 2 – type L</a:t>
            </a:r>
            <a:endParaRPr lang="en-US" sz="2400" dirty="0">
              <a:solidFill>
                <a:schemeClr val="bg2">
                  <a:lumMod val="10000"/>
                </a:schemeClr>
              </a:solidFill>
            </a:endParaRPr>
          </a:p>
        </p:txBody>
      </p:sp>
      <p:sp>
        <p:nvSpPr>
          <p:cNvPr id="13" name="TextBox 12"/>
          <p:cNvSpPr txBox="1"/>
          <p:nvPr/>
        </p:nvSpPr>
        <p:spPr>
          <a:xfrm>
            <a:off x="5338773" y="4013208"/>
            <a:ext cx="2287806" cy="461665"/>
          </a:xfrm>
          <a:prstGeom prst="rect">
            <a:avLst/>
          </a:prstGeom>
          <a:noFill/>
        </p:spPr>
        <p:txBody>
          <a:bodyPr wrap="none" rtlCol="0">
            <a:spAutoFit/>
          </a:bodyPr>
          <a:lstStyle/>
          <a:p>
            <a:r>
              <a:rPr lang="en-US" sz="2400" dirty="0" smtClean="0">
                <a:solidFill>
                  <a:schemeClr val="bg2">
                    <a:lumMod val="10000"/>
                  </a:schemeClr>
                </a:solidFill>
              </a:rPr>
              <a:t>Firm 2 – type H</a:t>
            </a:r>
            <a:endParaRPr lang="en-US" sz="2400" dirty="0">
              <a:solidFill>
                <a:schemeClr val="bg2">
                  <a:lumMod val="10000"/>
                </a:schemeClr>
              </a:solidFill>
            </a:endParaRPr>
          </a:p>
        </p:txBody>
      </p:sp>
      <p:sp>
        <p:nvSpPr>
          <p:cNvPr id="15" name="Rectangle 14"/>
          <p:cNvSpPr/>
          <p:nvPr/>
        </p:nvSpPr>
        <p:spPr>
          <a:xfrm>
            <a:off x="299979" y="3465513"/>
            <a:ext cx="8471016" cy="3067092"/>
          </a:xfrm>
          <a:prstGeom prst="rect">
            <a:avLst/>
          </a:prstGeom>
          <a:noFill/>
          <a:ln w="476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336492" y="3502026"/>
            <a:ext cx="2236510" cy="461665"/>
          </a:xfrm>
          <a:prstGeom prst="rect">
            <a:avLst/>
          </a:prstGeom>
          <a:noFill/>
        </p:spPr>
        <p:txBody>
          <a:bodyPr wrap="square" rtlCol="0">
            <a:spAutoFit/>
          </a:bodyPr>
          <a:lstStyle/>
          <a:p>
            <a:r>
              <a:rPr lang="en-US" sz="2400" dirty="0" smtClean="0">
                <a:solidFill>
                  <a:srgbClr val="C00000"/>
                </a:solidFill>
              </a:rPr>
              <a:t>Firm 1</a:t>
            </a:r>
            <a:endParaRPr lang="en-US" sz="2400" dirty="0">
              <a:solidFill>
                <a:srgbClr val="C00000"/>
              </a:solidFill>
            </a:endParaRPr>
          </a:p>
        </p:txBody>
      </p:sp>
      <p:sp>
        <p:nvSpPr>
          <p:cNvPr id="17" name="TextBox 16"/>
          <p:cNvSpPr txBox="1"/>
          <p:nvPr/>
        </p:nvSpPr>
        <p:spPr>
          <a:xfrm>
            <a:off x="1943064" y="3465513"/>
            <a:ext cx="693747" cy="461665"/>
          </a:xfrm>
          <a:prstGeom prst="rect">
            <a:avLst/>
          </a:prstGeom>
          <a:noFill/>
        </p:spPr>
        <p:txBody>
          <a:bodyPr wrap="square" rtlCol="0">
            <a:spAutoFit/>
          </a:bodyPr>
          <a:lstStyle/>
          <a:p>
            <a:pPr algn="ctr"/>
            <a:r>
              <a:rPr lang="az-Cyrl-AZ" sz="2400" b="1" dirty="0" smtClean="0">
                <a:solidFill>
                  <a:srgbClr val="C00000"/>
                </a:solidFill>
                <a:latin typeface="Calibri"/>
              </a:rPr>
              <a:t>Ѳ</a:t>
            </a:r>
            <a:r>
              <a:rPr lang="en-US" sz="2400" b="1" dirty="0" smtClean="0">
                <a:solidFill>
                  <a:srgbClr val="C00000"/>
                </a:solidFill>
              </a:rPr>
              <a:t> </a:t>
            </a:r>
            <a:endParaRPr lang="en-US" b="1" dirty="0">
              <a:solidFill>
                <a:srgbClr val="C00000"/>
              </a:solidFill>
            </a:endParaRPr>
          </a:p>
        </p:txBody>
      </p:sp>
      <p:sp>
        <p:nvSpPr>
          <p:cNvPr id="18" name="TextBox 17"/>
          <p:cNvSpPr txBox="1"/>
          <p:nvPr/>
        </p:nvSpPr>
        <p:spPr>
          <a:xfrm>
            <a:off x="6361137" y="3465513"/>
            <a:ext cx="693747" cy="461665"/>
          </a:xfrm>
          <a:prstGeom prst="rect">
            <a:avLst/>
          </a:prstGeom>
          <a:noFill/>
        </p:spPr>
        <p:txBody>
          <a:bodyPr wrap="square" rtlCol="0">
            <a:spAutoFit/>
          </a:bodyPr>
          <a:lstStyle/>
          <a:p>
            <a:pPr algn="ctr"/>
            <a:r>
              <a:rPr lang="en-US" sz="2400" b="1" dirty="0" smtClean="0">
                <a:solidFill>
                  <a:srgbClr val="C00000"/>
                </a:solidFill>
                <a:latin typeface="Calibri"/>
              </a:rPr>
              <a:t>1-</a:t>
            </a:r>
            <a:r>
              <a:rPr lang="az-Cyrl-AZ" sz="2400" b="1" dirty="0" smtClean="0">
                <a:solidFill>
                  <a:srgbClr val="C00000"/>
                </a:solidFill>
                <a:latin typeface="Calibri"/>
              </a:rPr>
              <a:t>Ѳ</a:t>
            </a:r>
            <a:r>
              <a:rPr lang="en-US" sz="2400" b="1" dirty="0" smtClean="0">
                <a:solidFill>
                  <a:srgbClr val="C00000"/>
                </a:solidFill>
              </a:rPr>
              <a:t> </a:t>
            </a:r>
            <a:endParaRPr lang="en-US" b="1" dirty="0">
              <a:solidFill>
                <a:srgbClr val="C00000"/>
              </a:solidFill>
            </a:endParaRPr>
          </a:p>
        </p:txBody>
      </p:sp>
    </p:spTree>
  </p:cSld>
  <p:clrMapOvr>
    <a:masterClrMapping/>
  </p:clrMapOvr>
  <p:transition>
    <p:wipe dir="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find Nash Equilibrium</a:t>
            </a:r>
            <a:endParaRPr lang="en-US" dirty="0"/>
          </a:p>
        </p:txBody>
      </p:sp>
      <p:sp>
        <p:nvSpPr>
          <p:cNvPr id="3" name="Content Placeholder 2"/>
          <p:cNvSpPr>
            <a:spLocks noGrp="1"/>
          </p:cNvSpPr>
          <p:nvPr>
            <p:ph idx="1"/>
          </p:nvPr>
        </p:nvSpPr>
        <p:spPr>
          <a:xfrm>
            <a:off x="0" y="1274732"/>
            <a:ext cx="9144000" cy="5294385"/>
          </a:xfrm>
        </p:spPr>
        <p:txBody>
          <a:bodyPr/>
          <a:lstStyle/>
          <a:p>
            <a:r>
              <a:rPr lang="en-US" sz="2400" kern="1200" dirty="0" smtClean="0">
                <a:latin typeface="Arial" charset="0"/>
                <a:cs typeface="Arial" charset="0"/>
              </a:rPr>
              <a:t>Given the BAYESIAN GAME</a:t>
            </a:r>
          </a:p>
          <a:p>
            <a:pPr marL="914400" lvl="1" indent="-457200">
              <a:buFont typeface="+mj-lt"/>
              <a:buAutoNum type="arabicParenR"/>
            </a:pPr>
            <a:r>
              <a:rPr lang="en-US" sz="2400" kern="1200" dirty="0" smtClean="0">
                <a:solidFill>
                  <a:srgbClr val="FFFF00"/>
                </a:solidFill>
                <a:latin typeface="Arial" charset="0"/>
                <a:cs typeface="Arial" charset="0"/>
              </a:rPr>
              <a:t>Find all types of players – what signal may each player receive?</a:t>
            </a:r>
          </a:p>
          <a:p>
            <a:pPr marL="1314450" lvl="2" indent="-457200">
              <a:buNone/>
            </a:pPr>
            <a:r>
              <a:rPr lang="en-US" kern="1200" dirty="0" smtClean="0">
                <a:latin typeface="Arial" charset="0"/>
                <a:cs typeface="Arial" charset="0"/>
              </a:rPr>
              <a:t>1 type of firm 1, 2 types of firm 2 </a:t>
            </a:r>
            <a:r>
              <a:rPr lang="en-US" kern="1200" dirty="0" smtClean="0">
                <a:latin typeface="Arial" charset="0"/>
                <a:cs typeface="Arial" charset="0"/>
                <a:sym typeface="Wingdings" pitchFamily="2" charset="2"/>
              </a:rPr>
              <a:t> 3 players</a:t>
            </a:r>
            <a:endParaRPr lang="en-US" kern="1200" dirty="0" smtClean="0">
              <a:latin typeface="Arial" charset="0"/>
              <a:cs typeface="Arial" charset="0"/>
            </a:endParaRPr>
          </a:p>
          <a:p>
            <a:pPr marL="914400" lvl="1" indent="-457200">
              <a:buFont typeface="+mj-lt"/>
              <a:buAutoNum type="arabicParenR"/>
            </a:pPr>
            <a:r>
              <a:rPr lang="en-US" sz="2400" kern="1200" dirty="0" smtClean="0">
                <a:solidFill>
                  <a:srgbClr val="FFFF00"/>
                </a:solidFill>
                <a:latin typeface="Arial" charset="0"/>
                <a:cs typeface="Arial" charset="0"/>
              </a:rPr>
              <a:t>What are the beliefs of each player type after receiving the signal?</a:t>
            </a:r>
          </a:p>
          <a:p>
            <a:pPr marL="914400" lvl="1" indent="-457200">
              <a:buNone/>
            </a:pPr>
            <a:r>
              <a:rPr lang="en-US" sz="2400" kern="1200" dirty="0" smtClean="0">
                <a:latin typeface="Arial" charset="0"/>
                <a:cs typeface="Arial" charset="0"/>
              </a:rPr>
              <a:t>	 The single type of firm 1 assigns probability θ to state L and probability</a:t>
            </a:r>
            <a:r>
              <a:rPr lang="cs-CZ" sz="2400" kern="1200" dirty="0" smtClean="0">
                <a:latin typeface="Arial" charset="0"/>
                <a:cs typeface="Arial" charset="0"/>
              </a:rPr>
              <a:t>  </a:t>
            </a:r>
            <a:r>
              <a:rPr lang="en-US" sz="2400" kern="1200" dirty="0" smtClean="0">
                <a:latin typeface="Arial" charset="0"/>
                <a:cs typeface="Arial" charset="0"/>
              </a:rPr>
              <a:t>1 − θ to state H. Each type of firm 2 assigns probability 1 to the single</a:t>
            </a:r>
            <a:r>
              <a:rPr lang="cs-CZ" sz="2400" kern="1200" dirty="0" smtClean="0">
                <a:latin typeface="Arial" charset="0"/>
                <a:cs typeface="Arial" charset="0"/>
              </a:rPr>
              <a:t> </a:t>
            </a:r>
            <a:r>
              <a:rPr lang="en-US" sz="2400" kern="1200" dirty="0" smtClean="0">
                <a:latin typeface="Arial" charset="0"/>
                <a:cs typeface="Arial" charset="0"/>
              </a:rPr>
              <a:t>state consistent with its signal. </a:t>
            </a:r>
          </a:p>
          <a:p>
            <a:pPr marL="914400" lvl="1" indent="-457200">
              <a:buNone/>
            </a:pPr>
            <a:r>
              <a:rPr lang="en-US" sz="2400" kern="1200" dirty="0" smtClean="0">
                <a:latin typeface="Arial" charset="0"/>
                <a:cs typeface="Arial" charset="0"/>
              </a:rPr>
              <a:t>	</a:t>
            </a:r>
            <a:endParaRPr lang="en-US" sz="2400" kern="1200" dirty="0" smtClean="0">
              <a:latin typeface="Arial" charset="0"/>
              <a:cs typeface="Arial" charset="0"/>
              <a:sym typeface="Wingdings" pitchFamily="2" charset="2"/>
            </a:endParaRPr>
          </a:p>
          <a:p>
            <a:pPr marL="914400" lvl="1" indent="-457200">
              <a:buNone/>
            </a:pPr>
            <a:endParaRPr lang="en-US" sz="2400" kern="1200" dirty="0" smtClean="0">
              <a:latin typeface="Arial" charset="0"/>
              <a:cs typeface="Arial" charset="0"/>
            </a:endParaRPr>
          </a:p>
          <a:p>
            <a:endParaRPr lang="en-US" sz="2400" kern="1200" dirty="0" smtClean="0">
              <a:latin typeface="Arial" charset="0"/>
              <a:cs typeface="Arial" charset="0"/>
            </a:endParaRPr>
          </a:p>
          <a:p>
            <a:pPr lvl="1"/>
            <a:endParaRPr lang="en-US" sz="2400" kern="1200" dirty="0" smtClean="0">
              <a:latin typeface="Arial" charset="0"/>
              <a:cs typeface="Arial" charset="0"/>
            </a:endParaRPr>
          </a:p>
          <a:p>
            <a:pPr lvl="1"/>
            <a:endParaRPr lang="en-US" sz="2400" dirty="0" smtClean="0"/>
          </a:p>
          <a:p>
            <a:pPr lvl="1">
              <a:buNone/>
            </a:pPr>
            <a:r>
              <a:rPr lang="en-US" kern="1200" dirty="0" smtClean="0">
                <a:latin typeface="Arial" charset="0"/>
                <a:cs typeface="Arial" charset="0"/>
              </a:rPr>
              <a:t> </a:t>
            </a:r>
            <a:endParaRPr lang="en-US" baseline="-25000" dirty="0">
              <a:solidFill>
                <a:srgbClr val="FFFF00"/>
              </a:solidFill>
            </a:endParaRPr>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find Nash Equilibrium</a:t>
            </a:r>
            <a:endParaRPr lang="en-US" dirty="0"/>
          </a:p>
        </p:txBody>
      </p:sp>
      <p:sp>
        <p:nvSpPr>
          <p:cNvPr id="3" name="Content Placeholder 2"/>
          <p:cNvSpPr>
            <a:spLocks noGrp="1"/>
          </p:cNvSpPr>
          <p:nvPr>
            <p:ph idx="1"/>
          </p:nvPr>
        </p:nvSpPr>
        <p:spPr>
          <a:xfrm>
            <a:off x="0" y="1274732"/>
            <a:ext cx="9144000" cy="5294385"/>
          </a:xfrm>
        </p:spPr>
        <p:txBody>
          <a:bodyPr/>
          <a:lstStyle/>
          <a:p>
            <a:pPr>
              <a:buNone/>
            </a:pPr>
            <a:r>
              <a:rPr lang="en-US" sz="2400" kern="1200" dirty="0" smtClean="0">
                <a:latin typeface="Arial" charset="0"/>
                <a:cs typeface="Arial" charset="0"/>
              </a:rPr>
              <a:t>A </a:t>
            </a:r>
            <a:r>
              <a:rPr lang="en-US" sz="2400" kern="1200" dirty="0" smtClean="0">
                <a:solidFill>
                  <a:srgbClr val="FFFF00"/>
                </a:solidFill>
                <a:latin typeface="Arial" charset="0"/>
                <a:cs typeface="Arial" charset="0"/>
              </a:rPr>
              <a:t>Nash equilibrium </a:t>
            </a:r>
            <a:r>
              <a:rPr lang="en-US" sz="2400" kern="1200" dirty="0" smtClean="0">
                <a:latin typeface="Arial" charset="0"/>
                <a:cs typeface="Arial" charset="0"/>
              </a:rPr>
              <a:t>of this game is a triple (q</a:t>
            </a:r>
            <a:r>
              <a:rPr lang="en-US" sz="2400" kern="1200" baseline="30000" dirty="0" smtClean="0">
                <a:latin typeface="Arial" charset="0"/>
                <a:cs typeface="Arial" charset="0"/>
              </a:rPr>
              <a:t>∗</a:t>
            </a:r>
            <a:r>
              <a:rPr lang="en-US" sz="2400" kern="1200" baseline="-25000" dirty="0" smtClean="0">
                <a:latin typeface="Arial" charset="0"/>
                <a:cs typeface="Arial" charset="0"/>
              </a:rPr>
              <a:t>1</a:t>
            </a:r>
            <a:r>
              <a:rPr lang="en-US" sz="2400" kern="1200" dirty="0" smtClean="0">
                <a:latin typeface="Arial" charset="0"/>
                <a:cs typeface="Arial" charset="0"/>
              </a:rPr>
              <a:t>, </a:t>
            </a:r>
            <a:r>
              <a:rPr lang="en-US" sz="2400" kern="1200" dirty="0" err="1" smtClean="0">
                <a:latin typeface="Arial" charset="0"/>
                <a:cs typeface="Arial" charset="0"/>
              </a:rPr>
              <a:t>q</a:t>
            </a:r>
            <a:r>
              <a:rPr lang="en-US" sz="2400" kern="1200" baseline="30000" dirty="0" err="1" smtClean="0">
                <a:latin typeface="Arial" charset="0"/>
                <a:cs typeface="Arial" charset="0"/>
              </a:rPr>
              <a:t>∗</a:t>
            </a:r>
            <a:r>
              <a:rPr lang="en-US" sz="2400" kern="1200" baseline="-25000" dirty="0" err="1" smtClean="0">
                <a:latin typeface="Arial" charset="0"/>
                <a:cs typeface="Arial" charset="0"/>
              </a:rPr>
              <a:t>L</a:t>
            </a:r>
            <a:r>
              <a:rPr lang="en-US" sz="2400" kern="1200" dirty="0" smtClean="0">
                <a:latin typeface="Arial" charset="0"/>
                <a:cs typeface="Arial" charset="0"/>
              </a:rPr>
              <a:t>, </a:t>
            </a:r>
            <a:r>
              <a:rPr lang="en-US" sz="2400" kern="1200" dirty="0" err="1" smtClean="0">
                <a:latin typeface="Arial" charset="0"/>
                <a:cs typeface="Arial" charset="0"/>
              </a:rPr>
              <a:t>q</a:t>
            </a:r>
            <a:r>
              <a:rPr lang="en-US" sz="2400" kern="1200" baseline="30000" dirty="0" err="1" smtClean="0">
                <a:latin typeface="Arial" charset="0"/>
                <a:cs typeface="Arial" charset="0"/>
              </a:rPr>
              <a:t>∗</a:t>
            </a:r>
            <a:r>
              <a:rPr lang="en-US" sz="2400" kern="1200" baseline="-25000" dirty="0" err="1" smtClean="0">
                <a:latin typeface="Arial" charset="0"/>
                <a:cs typeface="Arial" charset="0"/>
              </a:rPr>
              <a:t>H</a:t>
            </a:r>
            <a:r>
              <a:rPr lang="en-US" sz="2400" kern="1200" dirty="0" smtClean="0">
                <a:latin typeface="Arial" charset="0"/>
                <a:cs typeface="Arial" charset="0"/>
              </a:rPr>
              <a:t>), where q</a:t>
            </a:r>
            <a:r>
              <a:rPr lang="en-US" sz="2400" kern="1200" baseline="30000" dirty="0" smtClean="0">
                <a:latin typeface="Arial" charset="0"/>
                <a:cs typeface="Arial" charset="0"/>
              </a:rPr>
              <a:t>∗</a:t>
            </a:r>
            <a:r>
              <a:rPr lang="en-US" sz="2400" kern="1200" baseline="-25000" dirty="0" smtClean="0">
                <a:latin typeface="Arial" charset="0"/>
                <a:cs typeface="Arial" charset="0"/>
              </a:rPr>
              <a:t>1</a:t>
            </a:r>
            <a:r>
              <a:rPr lang="en-US" sz="2400" kern="1200" dirty="0" smtClean="0">
                <a:latin typeface="Arial" charset="0"/>
                <a:cs typeface="Arial" charset="0"/>
              </a:rPr>
              <a:t> is the output of firm 1, </a:t>
            </a:r>
            <a:r>
              <a:rPr lang="en-US" sz="2400" kern="1200" dirty="0" err="1" smtClean="0">
                <a:latin typeface="Arial" charset="0"/>
                <a:cs typeface="Arial" charset="0"/>
              </a:rPr>
              <a:t>q</a:t>
            </a:r>
            <a:r>
              <a:rPr lang="en-US" sz="2400" kern="1200" baseline="30000" dirty="0" err="1" smtClean="0">
                <a:latin typeface="Arial" charset="0"/>
                <a:cs typeface="Arial" charset="0"/>
              </a:rPr>
              <a:t>∗</a:t>
            </a:r>
            <a:r>
              <a:rPr lang="en-US" sz="2400" kern="1200" baseline="-25000" dirty="0" err="1" smtClean="0">
                <a:latin typeface="Arial" charset="0"/>
                <a:cs typeface="Arial" charset="0"/>
              </a:rPr>
              <a:t>L</a:t>
            </a:r>
            <a:r>
              <a:rPr lang="en-US" sz="2400" kern="1200" dirty="0" smtClean="0">
                <a:latin typeface="Arial" charset="0"/>
                <a:cs typeface="Arial" charset="0"/>
              </a:rPr>
              <a:t> is the output of type L of firm 2 (i.e. firm 2 when it receives the signal τ</a:t>
            </a:r>
            <a:r>
              <a:rPr lang="en-US" sz="2400" kern="1200" baseline="-25000" dirty="0" smtClean="0">
                <a:latin typeface="Arial" charset="0"/>
                <a:cs typeface="Arial" charset="0"/>
              </a:rPr>
              <a:t>2</a:t>
            </a:r>
            <a:r>
              <a:rPr lang="en-US" sz="2400" kern="1200" dirty="0" smtClean="0">
                <a:latin typeface="Arial" charset="0"/>
                <a:cs typeface="Arial" charset="0"/>
              </a:rPr>
              <a:t>(L)), and </a:t>
            </a:r>
            <a:r>
              <a:rPr lang="en-US" sz="2400" kern="1200" dirty="0" err="1" smtClean="0">
                <a:latin typeface="Arial" charset="0"/>
                <a:cs typeface="Arial" charset="0"/>
              </a:rPr>
              <a:t>q</a:t>
            </a:r>
            <a:r>
              <a:rPr lang="en-US" sz="2400" kern="1200" baseline="30000" dirty="0" err="1" smtClean="0">
                <a:latin typeface="Arial" charset="0"/>
                <a:cs typeface="Arial" charset="0"/>
              </a:rPr>
              <a:t>∗</a:t>
            </a:r>
            <a:r>
              <a:rPr lang="en-US" sz="2400" kern="1200" baseline="-25000" dirty="0" err="1" smtClean="0">
                <a:latin typeface="Arial" charset="0"/>
                <a:cs typeface="Arial" charset="0"/>
              </a:rPr>
              <a:t>H</a:t>
            </a:r>
            <a:r>
              <a:rPr lang="en-US" sz="2400" kern="1200" dirty="0" smtClean="0">
                <a:latin typeface="Arial" charset="0"/>
                <a:cs typeface="Arial" charset="0"/>
              </a:rPr>
              <a:t> is the output of type H of firm 2 (i.e. firm 2 when it receives the signal </a:t>
            </a:r>
            <a:r>
              <a:rPr lang="el-GR" sz="2400" kern="1200" dirty="0" smtClean="0">
                <a:latin typeface="Arial" charset="0"/>
                <a:cs typeface="Arial" charset="0"/>
              </a:rPr>
              <a:t>τ</a:t>
            </a:r>
            <a:r>
              <a:rPr lang="el-GR" sz="2400" kern="1200" baseline="-25000" dirty="0" smtClean="0">
                <a:latin typeface="Arial" charset="0"/>
                <a:cs typeface="Arial" charset="0"/>
              </a:rPr>
              <a:t>2</a:t>
            </a:r>
            <a:r>
              <a:rPr lang="el-GR" sz="2400" kern="1200" dirty="0" smtClean="0">
                <a:latin typeface="Arial" charset="0"/>
                <a:cs typeface="Arial" charset="0"/>
              </a:rPr>
              <a:t>(</a:t>
            </a:r>
            <a:r>
              <a:rPr lang="en-US" sz="2400" kern="1200" dirty="0" smtClean="0">
                <a:latin typeface="Arial" charset="0"/>
                <a:cs typeface="Arial" charset="0"/>
              </a:rPr>
              <a:t>H)), such </a:t>
            </a:r>
            <a:r>
              <a:rPr lang="en-US" sz="2400" kern="1200" dirty="0" smtClean="0">
                <a:latin typeface="Arial" charset="0"/>
                <a:cs typeface="Arial" charset="0"/>
              </a:rPr>
              <a:t>that:</a:t>
            </a:r>
            <a:endParaRPr lang="en-US" sz="2400" kern="1200" dirty="0" smtClean="0">
              <a:latin typeface="Arial" charset="0"/>
              <a:cs typeface="Arial" charset="0"/>
            </a:endParaRPr>
          </a:p>
          <a:p>
            <a:r>
              <a:rPr lang="en-US" sz="2400" kern="1200" dirty="0" smtClean="0">
                <a:latin typeface="Arial" charset="0"/>
                <a:cs typeface="Arial" charset="0"/>
              </a:rPr>
              <a:t>q∗</a:t>
            </a:r>
            <a:r>
              <a:rPr lang="en-US" sz="2400" kern="1200" baseline="-25000" dirty="0" smtClean="0">
                <a:latin typeface="Arial" charset="0"/>
                <a:cs typeface="Arial" charset="0"/>
              </a:rPr>
              <a:t>1</a:t>
            </a:r>
            <a:r>
              <a:rPr lang="en-US" sz="2400" kern="1200" dirty="0" smtClean="0">
                <a:latin typeface="Arial" charset="0"/>
                <a:cs typeface="Arial" charset="0"/>
              </a:rPr>
              <a:t> maximizes firm 1’s profit given the output </a:t>
            </a:r>
            <a:r>
              <a:rPr lang="en-US" sz="2400" kern="1200" dirty="0" err="1" smtClean="0">
                <a:latin typeface="Arial" charset="0"/>
                <a:cs typeface="Arial" charset="0"/>
              </a:rPr>
              <a:t>q</a:t>
            </a:r>
            <a:r>
              <a:rPr lang="en-US" sz="2400" kern="1200" baseline="30000" dirty="0" err="1" smtClean="0">
                <a:latin typeface="Arial" charset="0"/>
                <a:cs typeface="Arial" charset="0"/>
              </a:rPr>
              <a:t>∗</a:t>
            </a:r>
            <a:r>
              <a:rPr lang="en-US" sz="2400" kern="1200" baseline="-25000" dirty="0" err="1" smtClean="0">
                <a:latin typeface="Arial" charset="0"/>
                <a:cs typeface="Arial" charset="0"/>
              </a:rPr>
              <a:t>L</a:t>
            </a:r>
            <a:r>
              <a:rPr lang="en-US" sz="2400" kern="1200" dirty="0" smtClean="0">
                <a:latin typeface="Arial" charset="0"/>
                <a:cs typeface="Arial" charset="0"/>
              </a:rPr>
              <a:t> of type L of firm 2 and the output </a:t>
            </a:r>
            <a:r>
              <a:rPr lang="en-US" sz="2400" kern="1200" dirty="0" err="1" smtClean="0">
                <a:latin typeface="Arial" charset="0"/>
                <a:cs typeface="Arial" charset="0"/>
              </a:rPr>
              <a:t>q</a:t>
            </a:r>
            <a:r>
              <a:rPr lang="en-US" sz="2400" kern="1200" baseline="30000" dirty="0" err="1" smtClean="0">
                <a:latin typeface="Arial" charset="0"/>
                <a:cs typeface="Arial" charset="0"/>
              </a:rPr>
              <a:t>∗</a:t>
            </a:r>
            <a:r>
              <a:rPr lang="en-US" sz="2400" kern="1200" baseline="-25000" dirty="0" err="1" smtClean="0">
                <a:latin typeface="Arial" charset="0"/>
                <a:cs typeface="Arial" charset="0"/>
              </a:rPr>
              <a:t>H</a:t>
            </a:r>
            <a:r>
              <a:rPr lang="en-US" sz="2400" kern="1200" dirty="0" smtClean="0">
                <a:latin typeface="Arial" charset="0"/>
                <a:cs typeface="Arial" charset="0"/>
              </a:rPr>
              <a:t> of type H of firm 2</a:t>
            </a:r>
          </a:p>
          <a:p>
            <a:r>
              <a:rPr lang="en-US" sz="2400" kern="1200" dirty="0" err="1" smtClean="0">
                <a:latin typeface="Arial" charset="0"/>
                <a:cs typeface="Arial" charset="0"/>
              </a:rPr>
              <a:t>q</a:t>
            </a:r>
            <a:r>
              <a:rPr lang="en-US" sz="2400" kern="1200" baseline="30000" dirty="0" err="1" smtClean="0">
                <a:latin typeface="Arial" charset="0"/>
                <a:cs typeface="Arial" charset="0"/>
              </a:rPr>
              <a:t>∗</a:t>
            </a:r>
            <a:r>
              <a:rPr lang="en-US" sz="2400" kern="1200" baseline="-25000" dirty="0" err="1" smtClean="0">
                <a:latin typeface="Arial" charset="0"/>
                <a:cs typeface="Arial" charset="0"/>
              </a:rPr>
              <a:t>L</a:t>
            </a:r>
            <a:r>
              <a:rPr lang="en-US" sz="2400" kern="1200" dirty="0" smtClean="0">
                <a:latin typeface="Arial" charset="0"/>
                <a:cs typeface="Arial" charset="0"/>
              </a:rPr>
              <a:t> maximizes the profit of type L of firm 2 given the output q</a:t>
            </a:r>
            <a:r>
              <a:rPr lang="en-US" sz="2400" kern="1200" baseline="30000" dirty="0" smtClean="0">
                <a:latin typeface="Arial" charset="0"/>
                <a:cs typeface="Arial" charset="0"/>
              </a:rPr>
              <a:t>∗</a:t>
            </a:r>
            <a:r>
              <a:rPr lang="en-US" sz="2400" kern="1200" baseline="-25000" dirty="0" smtClean="0">
                <a:latin typeface="Arial" charset="0"/>
                <a:cs typeface="Arial" charset="0"/>
              </a:rPr>
              <a:t>1</a:t>
            </a:r>
            <a:r>
              <a:rPr lang="en-US" sz="2400" kern="1200" dirty="0" smtClean="0">
                <a:latin typeface="Arial" charset="0"/>
                <a:cs typeface="Arial" charset="0"/>
              </a:rPr>
              <a:t> of firm 1 </a:t>
            </a:r>
            <a:endParaRPr lang="en-US" sz="2400" b="1" kern="1200" dirty="0" smtClean="0">
              <a:latin typeface="Arial" charset="0"/>
              <a:cs typeface="Arial" charset="0"/>
            </a:endParaRPr>
          </a:p>
          <a:p>
            <a:r>
              <a:rPr lang="en-US" sz="2400" kern="1200" dirty="0" err="1" smtClean="0">
                <a:latin typeface="Arial" charset="0"/>
                <a:cs typeface="Arial" charset="0"/>
              </a:rPr>
              <a:t>q</a:t>
            </a:r>
            <a:r>
              <a:rPr lang="en-US" sz="2400" kern="1200" baseline="30000" dirty="0" err="1" smtClean="0">
                <a:latin typeface="Arial" charset="0"/>
                <a:cs typeface="Arial" charset="0"/>
              </a:rPr>
              <a:t>∗</a:t>
            </a:r>
            <a:r>
              <a:rPr lang="en-US" sz="2400" kern="1200" baseline="-25000" dirty="0" err="1" smtClean="0">
                <a:latin typeface="Arial" charset="0"/>
                <a:cs typeface="Arial" charset="0"/>
              </a:rPr>
              <a:t>H</a:t>
            </a:r>
            <a:r>
              <a:rPr lang="en-US" sz="2400" kern="1200" dirty="0" smtClean="0">
                <a:latin typeface="Arial" charset="0"/>
                <a:cs typeface="Arial" charset="0"/>
              </a:rPr>
              <a:t> maximizes the profit of type H of firm 2 given the output q</a:t>
            </a:r>
            <a:r>
              <a:rPr lang="en-US" sz="2400" kern="1200" baseline="30000" dirty="0" smtClean="0">
                <a:latin typeface="Arial" charset="0"/>
                <a:cs typeface="Arial" charset="0"/>
              </a:rPr>
              <a:t>∗</a:t>
            </a:r>
            <a:r>
              <a:rPr lang="en-US" sz="2400" kern="1200" baseline="-25000" dirty="0" smtClean="0">
                <a:latin typeface="Arial" charset="0"/>
                <a:cs typeface="Arial" charset="0"/>
              </a:rPr>
              <a:t>1</a:t>
            </a:r>
            <a:r>
              <a:rPr lang="en-US" sz="2400" kern="1200" dirty="0" smtClean="0">
                <a:latin typeface="Arial" charset="0"/>
                <a:cs typeface="Arial" charset="0"/>
              </a:rPr>
              <a:t> of firm 1.</a:t>
            </a:r>
            <a:endParaRPr lang="en-US" sz="2400" dirty="0" smtClean="0"/>
          </a:p>
          <a:p>
            <a:pPr marL="914400" lvl="1" indent="-457200">
              <a:buNone/>
            </a:pPr>
            <a:r>
              <a:rPr lang="en-US" sz="2400" kern="1200" dirty="0" smtClean="0">
                <a:latin typeface="Arial" charset="0"/>
                <a:cs typeface="Arial" charset="0"/>
              </a:rPr>
              <a:t>	</a:t>
            </a:r>
            <a:endParaRPr lang="en-US" sz="2400" kern="1200" dirty="0" smtClean="0">
              <a:latin typeface="Arial" charset="0"/>
              <a:cs typeface="Arial" charset="0"/>
              <a:sym typeface="Wingdings" pitchFamily="2" charset="2"/>
            </a:endParaRPr>
          </a:p>
          <a:p>
            <a:pPr marL="914400" lvl="1" indent="-457200">
              <a:buNone/>
            </a:pPr>
            <a:endParaRPr lang="en-US" sz="2400" kern="1200" dirty="0" smtClean="0">
              <a:latin typeface="Arial" charset="0"/>
              <a:cs typeface="Arial" charset="0"/>
            </a:endParaRPr>
          </a:p>
          <a:p>
            <a:endParaRPr lang="en-US" sz="2400" kern="1200" dirty="0" smtClean="0">
              <a:latin typeface="Arial" charset="0"/>
              <a:cs typeface="Arial" charset="0"/>
            </a:endParaRPr>
          </a:p>
          <a:p>
            <a:pPr lvl="1"/>
            <a:endParaRPr lang="en-US" sz="2400" kern="1200" dirty="0" smtClean="0">
              <a:latin typeface="Arial" charset="0"/>
              <a:cs typeface="Arial" charset="0"/>
            </a:endParaRPr>
          </a:p>
          <a:p>
            <a:pPr lvl="1"/>
            <a:endParaRPr lang="en-US" sz="2400" dirty="0" smtClean="0"/>
          </a:p>
          <a:p>
            <a:pPr lvl="1">
              <a:buNone/>
            </a:pPr>
            <a:r>
              <a:rPr lang="en-US" kern="1200" dirty="0" smtClean="0">
                <a:latin typeface="Arial" charset="0"/>
                <a:cs typeface="Arial" charset="0"/>
              </a:rPr>
              <a:t> </a:t>
            </a:r>
            <a:endParaRPr lang="en-US" baseline="-25000" dirty="0">
              <a:solidFill>
                <a:srgbClr val="FFFF00"/>
              </a:solidFill>
            </a:endParaRPr>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3: </a:t>
            </a:r>
            <a:r>
              <a:rPr lang="en-US" dirty="0" err="1" smtClean="0"/>
              <a:t>Cournot’s</a:t>
            </a:r>
            <a:r>
              <a:rPr lang="en-US" dirty="0" smtClean="0"/>
              <a:t> duopoly</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9" name="TextBox 8"/>
          <p:cNvSpPr txBox="1"/>
          <p:nvPr/>
        </p:nvSpPr>
        <p:spPr>
          <a:xfrm>
            <a:off x="1" y="1457298"/>
            <a:ext cx="9144000" cy="3785652"/>
          </a:xfrm>
          <a:prstGeom prst="rect">
            <a:avLst/>
          </a:prstGeom>
          <a:noFill/>
        </p:spPr>
        <p:txBody>
          <a:bodyPr wrap="square" rtlCol="0">
            <a:spAutoFit/>
          </a:bodyPr>
          <a:lstStyle/>
          <a:p>
            <a:pPr marL="91440" algn="just"/>
            <a:r>
              <a:rPr lang="en-US" sz="2400" dirty="0" smtClean="0"/>
              <a:t>To find an equilibrium, we first find the firms’ best response functions. </a:t>
            </a:r>
          </a:p>
          <a:p>
            <a:pPr marL="91440" algn="just"/>
            <a:r>
              <a:rPr lang="en-US" sz="2400" dirty="0" smtClean="0">
                <a:solidFill>
                  <a:srgbClr val="FFFF00"/>
                </a:solidFill>
              </a:rPr>
              <a:t>We will start with best response of type L of firm 2:</a:t>
            </a:r>
          </a:p>
          <a:p>
            <a:pPr marL="91440" algn="just">
              <a:buNone/>
            </a:pPr>
            <a:r>
              <a:rPr lang="en-US" sz="2400" dirty="0" smtClean="0">
                <a:solidFill>
                  <a:schemeClr val="tx2"/>
                </a:solidFill>
              </a:rPr>
              <a:t>The firm is maximizing its profit </a:t>
            </a:r>
            <a:r>
              <a:rPr lang="el-GR" sz="2400" dirty="0" smtClean="0">
                <a:solidFill>
                  <a:schemeClr val="tx2"/>
                </a:solidFill>
              </a:rPr>
              <a:t>π</a:t>
            </a:r>
            <a:r>
              <a:rPr lang="en-US" sz="2400" dirty="0" smtClean="0">
                <a:solidFill>
                  <a:schemeClr val="tx2"/>
                </a:solidFill>
              </a:rPr>
              <a:t> given the production q</a:t>
            </a:r>
            <a:r>
              <a:rPr lang="en-US" sz="2400" baseline="-25000" dirty="0" smtClean="0">
                <a:solidFill>
                  <a:schemeClr val="tx2"/>
                </a:solidFill>
              </a:rPr>
              <a:t>1</a:t>
            </a:r>
            <a:r>
              <a:rPr lang="en-US" sz="2400" dirty="0" smtClean="0">
                <a:solidFill>
                  <a:schemeClr val="tx2"/>
                </a:solidFill>
              </a:rPr>
              <a:t> of the firm 1, type L </a:t>
            </a:r>
            <a:r>
              <a:rPr lang="en-US" sz="2400" dirty="0" smtClean="0"/>
              <a:t>firm 2 assigns probability 1 to state L</a:t>
            </a:r>
            <a:r>
              <a:rPr lang="en-US" sz="2400" dirty="0" smtClean="0">
                <a:solidFill>
                  <a:schemeClr val="tx2"/>
                </a:solidFill>
              </a:rPr>
              <a:t>:</a:t>
            </a:r>
          </a:p>
          <a:p>
            <a:pPr algn="just">
              <a:buNone/>
            </a:pPr>
            <a:r>
              <a:rPr lang="en-US" sz="2400" dirty="0" smtClean="0"/>
              <a:t>	max (</a:t>
            </a:r>
            <a:r>
              <a:rPr lang="en-US" sz="2400" dirty="0" err="1" smtClean="0"/>
              <a:t>q</a:t>
            </a:r>
            <a:r>
              <a:rPr lang="en-US" sz="2400" baseline="-25000" dirty="0" err="1" smtClean="0"/>
              <a:t>L</a:t>
            </a:r>
            <a:r>
              <a:rPr lang="en-US" sz="2400" dirty="0" smtClean="0"/>
              <a:t>) [a</a:t>
            </a:r>
            <a:r>
              <a:rPr lang="en-US" sz="2400" baseline="-25000" dirty="0" smtClean="0"/>
              <a:t> </a:t>
            </a:r>
            <a:r>
              <a:rPr lang="en-US" sz="2400" dirty="0" smtClean="0"/>
              <a:t>- (q</a:t>
            </a:r>
            <a:r>
              <a:rPr lang="en-US" sz="2400" baseline="-25000" dirty="0" smtClean="0"/>
              <a:t>1</a:t>
            </a:r>
            <a:r>
              <a:rPr lang="en-US" sz="2400" dirty="0" smtClean="0"/>
              <a:t>+q</a:t>
            </a:r>
            <a:r>
              <a:rPr lang="en-US" sz="2400" baseline="-25000" dirty="0" smtClean="0"/>
              <a:t>L</a:t>
            </a:r>
            <a:r>
              <a:rPr lang="en-US" sz="2400" dirty="0" smtClean="0"/>
              <a:t>) - </a:t>
            </a:r>
            <a:r>
              <a:rPr lang="en-US" sz="2400" dirty="0" err="1" smtClean="0"/>
              <a:t>c</a:t>
            </a:r>
            <a:r>
              <a:rPr lang="en-US" sz="2400" baseline="-25000" dirty="0" err="1" smtClean="0"/>
              <a:t>L</a:t>
            </a:r>
            <a:r>
              <a:rPr lang="en-US" sz="2400" dirty="0" smtClean="0"/>
              <a:t>]</a:t>
            </a:r>
            <a:r>
              <a:rPr lang="en-US" sz="2400" dirty="0" err="1" smtClean="0"/>
              <a:t>q</a:t>
            </a:r>
            <a:r>
              <a:rPr lang="en-US" sz="2400" baseline="-25000" dirty="0" err="1" smtClean="0"/>
              <a:t>L</a:t>
            </a:r>
            <a:r>
              <a:rPr lang="en-US" sz="2400" baseline="-25000" dirty="0" smtClean="0"/>
              <a:t>  </a:t>
            </a:r>
            <a:r>
              <a:rPr lang="en-US" sz="2400" dirty="0" smtClean="0"/>
              <a:t>= (a</a:t>
            </a:r>
            <a:r>
              <a:rPr lang="en-US" sz="2400" baseline="-25000" dirty="0" smtClean="0"/>
              <a:t> </a:t>
            </a:r>
            <a:r>
              <a:rPr lang="en-US" sz="2400" dirty="0" smtClean="0"/>
              <a:t>- q</a:t>
            </a:r>
            <a:r>
              <a:rPr lang="en-US" sz="2400" baseline="-25000" dirty="0" smtClean="0"/>
              <a:t>1 </a:t>
            </a:r>
            <a:r>
              <a:rPr lang="en-US" sz="2400" dirty="0" smtClean="0"/>
              <a:t>- </a:t>
            </a:r>
            <a:r>
              <a:rPr lang="en-US" sz="2400" dirty="0" err="1" smtClean="0"/>
              <a:t>c</a:t>
            </a:r>
            <a:r>
              <a:rPr lang="en-US" sz="2400" baseline="-25000" dirty="0" err="1" smtClean="0"/>
              <a:t>L</a:t>
            </a:r>
            <a:r>
              <a:rPr lang="en-US" sz="2400" dirty="0" smtClean="0"/>
              <a:t>)</a:t>
            </a:r>
            <a:r>
              <a:rPr lang="en-US" sz="2400" dirty="0" err="1" smtClean="0"/>
              <a:t>q</a:t>
            </a:r>
            <a:r>
              <a:rPr lang="en-US" sz="2400" baseline="-25000" dirty="0" err="1" smtClean="0"/>
              <a:t>L</a:t>
            </a:r>
            <a:r>
              <a:rPr lang="en-US" sz="2400" dirty="0" smtClean="0"/>
              <a:t>- q</a:t>
            </a:r>
            <a:r>
              <a:rPr lang="en-US" sz="2400" baseline="-25000" dirty="0" smtClean="0"/>
              <a:t>L</a:t>
            </a:r>
            <a:r>
              <a:rPr lang="en-US" sz="2400" baseline="30000" dirty="0" smtClean="0"/>
              <a:t>2</a:t>
            </a:r>
          </a:p>
          <a:p>
            <a:pPr algn="just">
              <a:buNone/>
            </a:pPr>
            <a:endParaRPr lang="en-US" sz="2400" dirty="0" smtClean="0"/>
          </a:p>
          <a:p>
            <a:pPr algn="just">
              <a:buNone/>
            </a:pPr>
            <a:r>
              <a:rPr lang="en-US" sz="2400" dirty="0" smtClean="0"/>
              <a:t> taking derivative with respect to </a:t>
            </a:r>
            <a:r>
              <a:rPr lang="en-US" sz="2400" dirty="0" err="1" smtClean="0"/>
              <a:t>q</a:t>
            </a:r>
            <a:r>
              <a:rPr lang="en-US" sz="2400" baseline="-25000" dirty="0" err="1" smtClean="0"/>
              <a:t>L</a:t>
            </a:r>
            <a:endParaRPr lang="en-US" sz="2400" baseline="-25000" dirty="0" smtClean="0"/>
          </a:p>
          <a:p>
            <a:pPr algn="just">
              <a:buNone/>
            </a:pPr>
            <a:r>
              <a:rPr lang="en-US" sz="2400" baseline="-25000" dirty="0" smtClean="0"/>
              <a:t> 			</a:t>
            </a:r>
            <a:r>
              <a:rPr lang="en-US" sz="2400" dirty="0" smtClean="0"/>
              <a:t>a</a:t>
            </a:r>
            <a:r>
              <a:rPr lang="en-US" sz="2400" baseline="-25000" dirty="0" smtClean="0"/>
              <a:t> </a:t>
            </a:r>
            <a:r>
              <a:rPr lang="en-US" sz="2400" dirty="0" smtClean="0"/>
              <a:t>– q</a:t>
            </a:r>
            <a:r>
              <a:rPr lang="en-US" sz="2400" baseline="-25000" dirty="0" smtClean="0"/>
              <a:t>1</a:t>
            </a:r>
            <a:r>
              <a:rPr lang="en-US" sz="2400" dirty="0" smtClean="0"/>
              <a:t> – </a:t>
            </a:r>
            <a:r>
              <a:rPr lang="en-US" sz="2400" dirty="0" err="1" smtClean="0"/>
              <a:t>c</a:t>
            </a:r>
            <a:r>
              <a:rPr lang="en-US" sz="2400" baseline="-25000" dirty="0" err="1" smtClean="0"/>
              <a:t>L</a:t>
            </a:r>
            <a:r>
              <a:rPr lang="en-US" sz="2400" dirty="0" smtClean="0"/>
              <a:t> – 2 </a:t>
            </a:r>
            <a:r>
              <a:rPr lang="en-US" sz="2400" dirty="0" err="1" smtClean="0"/>
              <a:t>q</a:t>
            </a:r>
            <a:r>
              <a:rPr lang="en-US" sz="2400" baseline="-25000" dirty="0" err="1" smtClean="0"/>
              <a:t>L</a:t>
            </a:r>
            <a:r>
              <a:rPr lang="en-US" sz="2400" dirty="0" smtClean="0"/>
              <a:t> = 0</a:t>
            </a:r>
          </a:p>
          <a:p>
            <a:pPr algn="just">
              <a:buNone/>
            </a:pPr>
            <a:r>
              <a:rPr lang="en-US" sz="2400" dirty="0" smtClean="0"/>
              <a:t>				 </a:t>
            </a:r>
            <a:r>
              <a:rPr lang="en-US" sz="2400" dirty="0" err="1" smtClean="0"/>
              <a:t>q</a:t>
            </a:r>
            <a:r>
              <a:rPr lang="en-US" sz="2400" baseline="-25000" dirty="0" err="1" smtClean="0"/>
              <a:t>L</a:t>
            </a:r>
            <a:r>
              <a:rPr lang="en-US" sz="2400" dirty="0" smtClean="0"/>
              <a:t> = (a</a:t>
            </a:r>
            <a:r>
              <a:rPr lang="en-US" sz="2400" baseline="-25000" dirty="0" smtClean="0"/>
              <a:t> </a:t>
            </a:r>
            <a:r>
              <a:rPr lang="en-US" sz="2400" dirty="0" smtClean="0"/>
              <a:t>– q</a:t>
            </a:r>
            <a:r>
              <a:rPr lang="en-US" sz="2400" baseline="-25000" dirty="0" smtClean="0"/>
              <a:t>1</a:t>
            </a:r>
            <a:r>
              <a:rPr lang="en-US" sz="2400" dirty="0" smtClean="0"/>
              <a:t> – </a:t>
            </a:r>
            <a:r>
              <a:rPr lang="en-US" sz="2400" dirty="0" err="1" smtClean="0"/>
              <a:t>c</a:t>
            </a:r>
            <a:r>
              <a:rPr lang="en-US" sz="2400" baseline="-25000" dirty="0" err="1" smtClean="0"/>
              <a:t>L</a:t>
            </a:r>
            <a:r>
              <a:rPr lang="en-US" sz="2400" dirty="0" smtClean="0"/>
              <a:t>)/2</a:t>
            </a:r>
          </a:p>
        </p:txBody>
      </p:sp>
    </p:spTree>
  </p:cSld>
  <p:clrMapOvr>
    <a:masterClrMapping/>
  </p:clrMapOvr>
  <p:transition>
    <p:wipe dir="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3: </a:t>
            </a:r>
            <a:r>
              <a:rPr lang="en-US" dirty="0" err="1" smtClean="0"/>
              <a:t>Cournot’s</a:t>
            </a:r>
            <a:r>
              <a:rPr lang="en-US" dirty="0" smtClean="0"/>
              <a:t> duopoly</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9" name="TextBox 8"/>
          <p:cNvSpPr txBox="1"/>
          <p:nvPr/>
        </p:nvSpPr>
        <p:spPr>
          <a:xfrm>
            <a:off x="1" y="1457298"/>
            <a:ext cx="9144000" cy="3785652"/>
          </a:xfrm>
          <a:prstGeom prst="rect">
            <a:avLst/>
          </a:prstGeom>
          <a:noFill/>
        </p:spPr>
        <p:txBody>
          <a:bodyPr wrap="square" rtlCol="0">
            <a:spAutoFit/>
          </a:bodyPr>
          <a:lstStyle/>
          <a:p>
            <a:pPr marL="91440" algn="just"/>
            <a:r>
              <a:rPr lang="en-US" sz="2400" dirty="0" smtClean="0"/>
              <a:t>To find an equilibrium, we first find the firms’ best response functions. </a:t>
            </a:r>
          </a:p>
          <a:p>
            <a:pPr marL="91440" algn="just"/>
            <a:r>
              <a:rPr lang="en-US" sz="2400" dirty="0" smtClean="0">
                <a:solidFill>
                  <a:srgbClr val="FFFF00"/>
                </a:solidFill>
              </a:rPr>
              <a:t>We will continue with best response of type H of firm 2:</a:t>
            </a:r>
          </a:p>
          <a:p>
            <a:pPr marL="91440" algn="just">
              <a:buNone/>
            </a:pPr>
            <a:r>
              <a:rPr lang="en-US" sz="2400" dirty="0" smtClean="0">
                <a:solidFill>
                  <a:schemeClr val="tx2"/>
                </a:solidFill>
              </a:rPr>
              <a:t>The firm is maximizing its profit </a:t>
            </a:r>
            <a:r>
              <a:rPr lang="el-GR" sz="2400" dirty="0" smtClean="0">
                <a:solidFill>
                  <a:schemeClr val="tx2"/>
                </a:solidFill>
              </a:rPr>
              <a:t>π</a:t>
            </a:r>
            <a:r>
              <a:rPr lang="en-US" sz="2400" dirty="0" smtClean="0">
                <a:solidFill>
                  <a:schemeClr val="tx2"/>
                </a:solidFill>
              </a:rPr>
              <a:t> given the production q</a:t>
            </a:r>
            <a:r>
              <a:rPr lang="en-US" sz="2400" baseline="-25000" dirty="0" smtClean="0">
                <a:solidFill>
                  <a:schemeClr val="tx2"/>
                </a:solidFill>
              </a:rPr>
              <a:t>1</a:t>
            </a:r>
            <a:r>
              <a:rPr lang="en-US" sz="2400" dirty="0" smtClean="0">
                <a:solidFill>
                  <a:schemeClr val="tx2"/>
                </a:solidFill>
              </a:rPr>
              <a:t> of the firm 1, type H </a:t>
            </a:r>
            <a:r>
              <a:rPr lang="en-US" sz="2400" dirty="0" smtClean="0"/>
              <a:t>firm 2 assigns probability 1 to state H</a:t>
            </a:r>
            <a:r>
              <a:rPr lang="en-US" sz="2400" dirty="0" smtClean="0">
                <a:solidFill>
                  <a:schemeClr val="tx2"/>
                </a:solidFill>
              </a:rPr>
              <a:t>:</a:t>
            </a:r>
          </a:p>
          <a:p>
            <a:pPr algn="just">
              <a:buNone/>
            </a:pPr>
            <a:r>
              <a:rPr lang="en-US" sz="2400" dirty="0" smtClean="0"/>
              <a:t>	max (</a:t>
            </a:r>
            <a:r>
              <a:rPr lang="en-US" sz="2400" dirty="0" err="1" smtClean="0"/>
              <a:t>q</a:t>
            </a:r>
            <a:r>
              <a:rPr lang="en-US" sz="2400" baseline="-25000" dirty="0" err="1" smtClean="0"/>
              <a:t>H</a:t>
            </a:r>
            <a:r>
              <a:rPr lang="en-US" sz="2400" dirty="0" smtClean="0"/>
              <a:t>) [a</a:t>
            </a:r>
            <a:r>
              <a:rPr lang="en-US" sz="2400" baseline="-25000" dirty="0" smtClean="0"/>
              <a:t> </a:t>
            </a:r>
            <a:r>
              <a:rPr lang="en-US" sz="2400" dirty="0" smtClean="0"/>
              <a:t>- (q</a:t>
            </a:r>
            <a:r>
              <a:rPr lang="en-US" sz="2400" baseline="-25000" dirty="0" smtClean="0"/>
              <a:t>1</a:t>
            </a:r>
            <a:r>
              <a:rPr lang="en-US" sz="2400" dirty="0" smtClean="0"/>
              <a:t>+q</a:t>
            </a:r>
            <a:r>
              <a:rPr lang="en-US" sz="2400" baseline="-25000" dirty="0" smtClean="0"/>
              <a:t>H</a:t>
            </a:r>
            <a:r>
              <a:rPr lang="en-US" sz="2400" dirty="0" smtClean="0"/>
              <a:t>) - </a:t>
            </a:r>
            <a:r>
              <a:rPr lang="en-US" sz="2400" dirty="0" err="1" smtClean="0"/>
              <a:t>c</a:t>
            </a:r>
            <a:r>
              <a:rPr lang="en-US" sz="2400" baseline="-25000" dirty="0" err="1" smtClean="0"/>
              <a:t>H</a:t>
            </a:r>
            <a:r>
              <a:rPr lang="en-US" sz="2400" dirty="0" smtClean="0"/>
              <a:t>]</a:t>
            </a:r>
            <a:r>
              <a:rPr lang="en-US" sz="2400" dirty="0" err="1" smtClean="0"/>
              <a:t>q</a:t>
            </a:r>
            <a:r>
              <a:rPr lang="en-US" sz="2400" baseline="-25000" dirty="0" err="1" smtClean="0"/>
              <a:t>H</a:t>
            </a:r>
            <a:r>
              <a:rPr lang="en-US" sz="2400" baseline="-25000" dirty="0" smtClean="0"/>
              <a:t>  </a:t>
            </a:r>
            <a:r>
              <a:rPr lang="en-US" sz="2400" dirty="0" smtClean="0"/>
              <a:t>= (a</a:t>
            </a:r>
            <a:r>
              <a:rPr lang="en-US" sz="2400" baseline="-25000" dirty="0" smtClean="0"/>
              <a:t> </a:t>
            </a:r>
            <a:r>
              <a:rPr lang="en-US" sz="2400" dirty="0" smtClean="0"/>
              <a:t>- q</a:t>
            </a:r>
            <a:r>
              <a:rPr lang="en-US" sz="2400" baseline="-25000" dirty="0" smtClean="0"/>
              <a:t>1 </a:t>
            </a:r>
            <a:r>
              <a:rPr lang="en-US" sz="2400" dirty="0" smtClean="0"/>
              <a:t>- </a:t>
            </a:r>
            <a:r>
              <a:rPr lang="en-US" sz="2400" dirty="0" err="1" smtClean="0"/>
              <a:t>c</a:t>
            </a:r>
            <a:r>
              <a:rPr lang="en-US" sz="2400" baseline="-25000" dirty="0" err="1" smtClean="0"/>
              <a:t>H</a:t>
            </a:r>
            <a:r>
              <a:rPr lang="en-US" sz="2400" dirty="0" smtClean="0"/>
              <a:t>)</a:t>
            </a:r>
            <a:r>
              <a:rPr lang="en-US" sz="2400" dirty="0" err="1" smtClean="0"/>
              <a:t>q</a:t>
            </a:r>
            <a:r>
              <a:rPr lang="en-US" sz="2400" baseline="-25000" dirty="0" err="1" smtClean="0"/>
              <a:t>H</a:t>
            </a:r>
            <a:r>
              <a:rPr lang="en-US" sz="2400" dirty="0" smtClean="0"/>
              <a:t>- q</a:t>
            </a:r>
            <a:r>
              <a:rPr lang="en-US" sz="2400" baseline="-25000" dirty="0" smtClean="0"/>
              <a:t>H</a:t>
            </a:r>
            <a:r>
              <a:rPr lang="en-US" sz="2400" baseline="30000" dirty="0" smtClean="0"/>
              <a:t>2</a:t>
            </a:r>
          </a:p>
          <a:p>
            <a:pPr algn="just">
              <a:buNone/>
            </a:pPr>
            <a:endParaRPr lang="en-US" sz="2400" dirty="0" smtClean="0"/>
          </a:p>
          <a:p>
            <a:pPr algn="just">
              <a:buNone/>
            </a:pPr>
            <a:r>
              <a:rPr lang="en-US" sz="2400" dirty="0" smtClean="0"/>
              <a:t> taking derivative with respect to </a:t>
            </a:r>
            <a:r>
              <a:rPr lang="en-US" sz="2400" dirty="0" err="1" smtClean="0"/>
              <a:t>q</a:t>
            </a:r>
            <a:r>
              <a:rPr lang="en-US" sz="2400" baseline="-25000" dirty="0" err="1" smtClean="0"/>
              <a:t>H</a:t>
            </a:r>
            <a:endParaRPr lang="en-US" sz="2400" baseline="-25000" dirty="0" smtClean="0"/>
          </a:p>
          <a:p>
            <a:pPr algn="just">
              <a:buNone/>
            </a:pPr>
            <a:r>
              <a:rPr lang="en-US" sz="2400" baseline="-25000" dirty="0" smtClean="0"/>
              <a:t> 			</a:t>
            </a:r>
            <a:r>
              <a:rPr lang="en-US" sz="2400" dirty="0" smtClean="0"/>
              <a:t>a</a:t>
            </a:r>
            <a:r>
              <a:rPr lang="en-US" sz="2400" baseline="-25000" dirty="0" smtClean="0"/>
              <a:t> </a:t>
            </a:r>
            <a:r>
              <a:rPr lang="en-US" sz="2400" dirty="0" smtClean="0"/>
              <a:t>– q</a:t>
            </a:r>
            <a:r>
              <a:rPr lang="en-US" sz="2400" baseline="-25000" dirty="0" smtClean="0"/>
              <a:t>1</a:t>
            </a:r>
            <a:r>
              <a:rPr lang="en-US" sz="2400" dirty="0" smtClean="0"/>
              <a:t> – </a:t>
            </a:r>
            <a:r>
              <a:rPr lang="en-US" sz="2400" dirty="0" err="1" smtClean="0"/>
              <a:t>c</a:t>
            </a:r>
            <a:r>
              <a:rPr lang="en-US" sz="2400" baseline="-25000" dirty="0" err="1" smtClean="0"/>
              <a:t>H</a:t>
            </a:r>
            <a:r>
              <a:rPr lang="en-US" sz="2400" dirty="0" smtClean="0"/>
              <a:t> – 2 </a:t>
            </a:r>
            <a:r>
              <a:rPr lang="en-US" sz="2400" dirty="0" err="1" smtClean="0"/>
              <a:t>q</a:t>
            </a:r>
            <a:r>
              <a:rPr lang="en-US" sz="2400" baseline="-25000" dirty="0" err="1" smtClean="0"/>
              <a:t>H</a:t>
            </a:r>
            <a:r>
              <a:rPr lang="en-US" sz="2400" dirty="0" smtClean="0"/>
              <a:t> = 0</a:t>
            </a:r>
          </a:p>
          <a:p>
            <a:pPr algn="just">
              <a:buNone/>
            </a:pPr>
            <a:r>
              <a:rPr lang="en-US" sz="2400" dirty="0" smtClean="0"/>
              <a:t>				 </a:t>
            </a:r>
            <a:r>
              <a:rPr lang="en-US" sz="2400" dirty="0" err="1" smtClean="0"/>
              <a:t>q</a:t>
            </a:r>
            <a:r>
              <a:rPr lang="en-US" sz="2400" baseline="-25000" dirty="0" err="1" smtClean="0"/>
              <a:t>H</a:t>
            </a:r>
            <a:r>
              <a:rPr lang="en-US" sz="2400" dirty="0" smtClean="0"/>
              <a:t> = (a</a:t>
            </a:r>
            <a:r>
              <a:rPr lang="en-US" sz="2400" baseline="-25000" dirty="0" smtClean="0"/>
              <a:t> </a:t>
            </a:r>
            <a:r>
              <a:rPr lang="en-US" sz="2400" dirty="0" smtClean="0"/>
              <a:t>– q</a:t>
            </a:r>
            <a:r>
              <a:rPr lang="en-US" sz="2400" baseline="-25000" dirty="0" smtClean="0"/>
              <a:t>1</a:t>
            </a:r>
            <a:r>
              <a:rPr lang="en-US" sz="2400" dirty="0" smtClean="0"/>
              <a:t> – </a:t>
            </a:r>
            <a:r>
              <a:rPr lang="en-US" sz="2400" dirty="0" err="1" smtClean="0"/>
              <a:t>c</a:t>
            </a:r>
            <a:r>
              <a:rPr lang="en-US" sz="2400" baseline="-25000" dirty="0" err="1" smtClean="0"/>
              <a:t>H</a:t>
            </a:r>
            <a:r>
              <a:rPr lang="en-US" sz="2400" dirty="0" smtClean="0"/>
              <a:t>)/2</a:t>
            </a:r>
          </a:p>
        </p:txBody>
      </p:sp>
    </p:spTree>
  </p:cSld>
  <p:clrMapOvr>
    <a:masterClrMapping/>
  </p:clrMapOvr>
  <p:transition>
    <p:wipe dir="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3: </a:t>
            </a:r>
            <a:r>
              <a:rPr lang="en-US" dirty="0" err="1" smtClean="0"/>
              <a:t>Cournot’s</a:t>
            </a:r>
            <a:r>
              <a:rPr lang="en-US" dirty="0" smtClean="0"/>
              <a:t> duopoly</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9" name="TextBox 8"/>
          <p:cNvSpPr txBox="1"/>
          <p:nvPr/>
        </p:nvSpPr>
        <p:spPr>
          <a:xfrm>
            <a:off x="1" y="1457298"/>
            <a:ext cx="9144000" cy="4524315"/>
          </a:xfrm>
          <a:prstGeom prst="rect">
            <a:avLst/>
          </a:prstGeom>
          <a:noFill/>
        </p:spPr>
        <p:txBody>
          <a:bodyPr wrap="square" rtlCol="0">
            <a:spAutoFit/>
          </a:bodyPr>
          <a:lstStyle/>
          <a:p>
            <a:pPr marL="91440" algn="just"/>
            <a:r>
              <a:rPr lang="en-US" sz="2400" dirty="0" smtClean="0"/>
              <a:t>To find an equilibrium, we first find the firms’ best response functions. </a:t>
            </a:r>
          </a:p>
          <a:p>
            <a:pPr marL="91440" algn="just"/>
            <a:r>
              <a:rPr lang="en-US" sz="2400" dirty="0" smtClean="0">
                <a:solidFill>
                  <a:srgbClr val="FFFF00"/>
                </a:solidFill>
              </a:rPr>
              <a:t>At last will compute best response of firm 1:</a:t>
            </a:r>
          </a:p>
          <a:p>
            <a:pPr marL="91440" algn="just">
              <a:buNone/>
            </a:pPr>
            <a:r>
              <a:rPr lang="en-US" sz="2400" dirty="0" smtClean="0">
                <a:solidFill>
                  <a:schemeClr val="tx2"/>
                </a:solidFill>
              </a:rPr>
              <a:t>The firm is maximizing its profit </a:t>
            </a:r>
            <a:r>
              <a:rPr lang="el-GR" sz="2400" dirty="0" smtClean="0">
                <a:solidFill>
                  <a:schemeClr val="tx2"/>
                </a:solidFill>
              </a:rPr>
              <a:t>π</a:t>
            </a:r>
            <a:r>
              <a:rPr lang="en-US" sz="2400" dirty="0" smtClean="0">
                <a:solidFill>
                  <a:schemeClr val="tx2"/>
                </a:solidFill>
              </a:rPr>
              <a:t> given the production </a:t>
            </a:r>
            <a:r>
              <a:rPr lang="en-US" sz="2400" dirty="0" err="1" smtClean="0">
                <a:solidFill>
                  <a:schemeClr val="tx2"/>
                </a:solidFill>
              </a:rPr>
              <a:t>q</a:t>
            </a:r>
            <a:r>
              <a:rPr lang="en-US" sz="2400" baseline="-25000" dirty="0" err="1" smtClean="0">
                <a:solidFill>
                  <a:schemeClr val="tx2"/>
                </a:solidFill>
              </a:rPr>
              <a:t>L</a:t>
            </a:r>
            <a:r>
              <a:rPr lang="en-US" sz="2400" dirty="0" smtClean="0">
                <a:solidFill>
                  <a:schemeClr val="tx2"/>
                </a:solidFill>
              </a:rPr>
              <a:t> and </a:t>
            </a:r>
            <a:r>
              <a:rPr lang="en-US" sz="2400" dirty="0" err="1" smtClean="0"/>
              <a:t>q</a:t>
            </a:r>
            <a:r>
              <a:rPr lang="en-US" sz="2400" baseline="-25000" dirty="0" err="1" smtClean="0"/>
              <a:t>H</a:t>
            </a:r>
            <a:r>
              <a:rPr lang="en-US" sz="2400" dirty="0" smtClean="0">
                <a:solidFill>
                  <a:schemeClr val="tx2"/>
                </a:solidFill>
              </a:rPr>
              <a:t> of both types of the firm 2, </a:t>
            </a:r>
            <a:r>
              <a:rPr lang="en-US" sz="2400" dirty="0" smtClean="0"/>
              <a:t>firm 1 assigns probability θ to state L and probability</a:t>
            </a:r>
            <a:r>
              <a:rPr lang="cs-CZ" sz="2400" dirty="0" smtClean="0"/>
              <a:t>  </a:t>
            </a:r>
            <a:r>
              <a:rPr lang="en-US" sz="2400" dirty="0" smtClean="0"/>
              <a:t>1 − θ to state H </a:t>
            </a:r>
            <a:r>
              <a:rPr lang="en-US" sz="2400" dirty="0" smtClean="0">
                <a:solidFill>
                  <a:schemeClr val="tx2"/>
                </a:solidFill>
              </a:rPr>
              <a:t>:</a:t>
            </a:r>
          </a:p>
          <a:p>
            <a:pPr algn="just">
              <a:buNone/>
            </a:pPr>
            <a:r>
              <a:rPr lang="en-US" sz="2400" dirty="0" smtClean="0"/>
              <a:t>	max (q</a:t>
            </a:r>
            <a:r>
              <a:rPr lang="en-US" sz="2400" baseline="-25000" dirty="0" smtClean="0"/>
              <a:t>1</a:t>
            </a:r>
            <a:r>
              <a:rPr lang="en-US" sz="2400" dirty="0" smtClean="0"/>
              <a:t>) </a:t>
            </a:r>
            <a:r>
              <a:rPr lang="az-Cyrl-AZ" sz="2400" dirty="0" smtClean="0">
                <a:latin typeface="Calibri"/>
              </a:rPr>
              <a:t>Ѳ</a:t>
            </a:r>
            <a:r>
              <a:rPr lang="en-US" sz="2400" dirty="0" smtClean="0"/>
              <a:t>[a</a:t>
            </a:r>
            <a:r>
              <a:rPr lang="en-US" sz="2400" baseline="-25000" dirty="0" smtClean="0"/>
              <a:t> </a:t>
            </a:r>
            <a:r>
              <a:rPr lang="en-US" sz="2400" dirty="0" smtClean="0"/>
              <a:t>- (q</a:t>
            </a:r>
            <a:r>
              <a:rPr lang="en-US" sz="2400" baseline="-25000" dirty="0" smtClean="0"/>
              <a:t>1</a:t>
            </a:r>
            <a:r>
              <a:rPr lang="en-US" sz="2400" dirty="0" smtClean="0"/>
              <a:t>+q</a:t>
            </a:r>
            <a:r>
              <a:rPr lang="en-US" sz="2400" baseline="-25000" dirty="0" smtClean="0"/>
              <a:t>L</a:t>
            </a:r>
            <a:r>
              <a:rPr lang="en-US" sz="2400" dirty="0" smtClean="0"/>
              <a:t>) - c]q</a:t>
            </a:r>
            <a:r>
              <a:rPr lang="en-US" sz="2400" baseline="-25000" dirty="0" smtClean="0"/>
              <a:t>1 </a:t>
            </a:r>
            <a:r>
              <a:rPr lang="en-US" sz="2400" dirty="0" smtClean="0"/>
              <a:t>+ (1-</a:t>
            </a:r>
            <a:r>
              <a:rPr lang="az-Cyrl-AZ" sz="2400" dirty="0" smtClean="0">
                <a:latin typeface="Calibri"/>
              </a:rPr>
              <a:t>Ѳ</a:t>
            </a:r>
            <a:r>
              <a:rPr lang="en-US" sz="2400" dirty="0" smtClean="0">
                <a:latin typeface="Calibri"/>
              </a:rPr>
              <a:t>)</a:t>
            </a:r>
            <a:r>
              <a:rPr lang="en-US" sz="2400" dirty="0" smtClean="0"/>
              <a:t>[a</a:t>
            </a:r>
            <a:r>
              <a:rPr lang="en-US" sz="2400" baseline="-25000" dirty="0" smtClean="0"/>
              <a:t> </a:t>
            </a:r>
            <a:r>
              <a:rPr lang="en-US" sz="2400" dirty="0" smtClean="0"/>
              <a:t>- (q</a:t>
            </a:r>
            <a:r>
              <a:rPr lang="en-US" sz="2400" baseline="-25000" dirty="0" smtClean="0"/>
              <a:t>1</a:t>
            </a:r>
            <a:r>
              <a:rPr lang="en-US" sz="2400" dirty="0" smtClean="0"/>
              <a:t>+q</a:t>
            </a:r>
            <a:r>
              <a:rPr lang="en-US" sz="2400" baseline="-25000" dirty="0" smtClean="0"/>
              <a:t>H</a:t>
            </a:r>
            <a:r>
              <a:rPr lang="en-US" sz="2400" dirty="0" smtClean="0"/>
              <a:t>) - c]q</a:t>
            </a:r>
            <a:r>
              <a:rPr lang="en-US" sz="2400" baseline="-25000" dirty="0" smtClean="0"/>
              <a:t>1  </a:t>
            </a:r>
            <a:r>
              <a:rPr lang="en-US" sz="2400" dirty="0" smtClean="0"/>
              <a:t>= 	</a:t>
            </a:r>
          </a:p>
          <a:p>
            <a:pPr algn="just">
              <a:buNone/>
            </a:pPr>
            <a:r>
              <a:rPr lang="en-US" sz="2400" dirty="0" smtClean="0"/>
              <a:t>		= </a:t>
            </a:r>
            <a:r>
              <a:rPr lang="az-Cyrl-AZ" sz="2400" dirty="0" smtClean="0">
                <a:latin typeface="Calibri"/>
              </a:rPr>
              <a:t>Ѳ</a:t>
            </a:r>
            <a:r>
              <a:rPr lang="en-US" sz="2400" dirty="0" smtClean="0"/>
              <a:t>[(a</a:t>
            </a:r>
            <a:r>
              <a:rPr lang="en-US" sz="2400" baseline="-25000" dirty="0" smtClean="0"/>
              <a:t> </a:t>
            </a:r>
            <a:r>
              <a:rPr lang="en-US" sz="2400" dirty="0" smtClean="0"/>
              <a:t>- </a:t>
            </a:r>
            <a:r>
              <a:rPr lang="en-US" sz="2400" dirty="0" err="1" smtClean="0"/>
              <a:t>q</a:t>
            </a:r>
            <a:r>
              <a:rPr lang="en-US" sz="2400" baseline="-25000" dirty="0" err="1" smtClean="0"/>
              <a:t>L</a:t>
            </a:r>
            <a:r>
              <a:rPr lang="en-US" sz="2400" baseline="-25000" dirty="0" smtClean="0"/>
              <a:t> </a:t>
            </a:r>
            <a:r>
              <a:rPr lang="en-US" sz="2400" dirty="0" smtClean="0"/>
              <a:t>- c)q</a:t>
            </a:r>
            <a:r>
              <a:rPr lang="en-US" sz="2400" baseline="-25000" dirty="0" smtClean="0"/>
              <a:t>1</a:t>
            </a:r>
            <a:r>
              <a:rPr lang="en-US" sz="2400" dirty="0" smtClean="0"/>
              <a:t>- q</a:t>
            </a:r>
            <a:r>
              <a:rPr lang="en-US" sz="2400" baseline="-25000" dirty="0" smtClean="0"/>
              <a:t>1</a:t>
            </a:r>
            <a:r>
              <a:rPr lang="en-US" sz="2400" baseline="30000" dirty="0" smtClean="0"/>
              <a:t>2</a:t>
            </a:r>
            <a:r>
              <a:rPr lang="en-US" sz="2400" dirty="0" smtClean="0"/>
              <a:t>] +(1-</a:t>
            </a:r>
            <a:r>
              <a:rPr lang="az-Cyrl-AZ" sz="2400" dirty="0" smtClean="0">
                <a:latin typeface="Calibri"/>
              </a:rPr>
              <a:t>Ѳ</a:t>
            </a:r>
            <a:r>
              <a:rPr lang="en-US" sz="2400" dirty="0" smtClean="0">
                <a:latin typeface="Calibri"/>
              </a:rPr>
              <a:t>)</a:t>
            </a:r>
            <a:r>
              <a:rPr lang="en-US" sz="2400" dirty="0" smtClean="0"/>
              <a:t> [(a</a:t>
            </a:r>
            <a:r>
              <a:rPr lang="en-US" sz="2400" baseline="-25000" dirty="0" smtClean="0"/>
              <a:t> </a:t>
            </a:r>
            <a:r>
              <a:rPr lang="en-US" sz="2400" dirty="0" smtClean="0"/>
              <a:t>- </a:t>
            </a:r>
            <a:r>
              <a:rPr lang="en-US" sz="2400" dirty="0" err="1" smtClean="0"/>
              <a:t>q</a:t>
            </a:r>
            <a:r>
              <a:rPr lang="en-US" sz="2400" baseline="-25000" dirty="0" err="1" smtClean="0"/>
              <a:t>H</a:t>
            </a:r>
            <a:r>
              <a:rPr lang="en-US" sz="2400" baseline="-25000" dirty="0" smtClean="0"/>
              <a:t> </a:t>
            </a:r>
            <a:r>
              <a:rPr lang="en-US" sz="2400" dirty="0" smtClean="0"/>
              <a:t>- c)q</a:t>
            </a:r>
            <a:r>
              <a:rPr lang="en-US" sz="2400" baseline="-25000" dirty="0" smtClean="0"/>
              <a:t>1</a:t>
            </a:r>
            <a:r>
              <a:rPr lang="en-US" sz="2400" dirty="0" smtClean="0"/>
              <a:t>- q</a:t>
            </a:r>
            <a:r>
              <a:rPr lang="en-US" sz="2400" baseline="-25000" dirty="0" smtClean="0"/>
              <a:t>1</a:t>
            </a:r>
            <a:r>
              <a:rPr lang="en-US" sz="2400" baseline="30000" dirty="0" smtClean="0"/>
              <a:t>2</a:t>
            </a:r>
            <a:r>
              <a:rPr lang="en-US" sz="2400" dirty="0" smtClean="0"/>
              <a:t>]</a:t>
            </a:r>
            <a:endParaRPr lang="en-US" sz="2400" baseline="30000" dirty="0" smtClean="0"/>
          </a:p>
          <a:p>
            <a:pPr algn="just">
              <a:buNone/>
            </a:pPr>
            <a:endParaRPr lang="en-US" sz="2400" dirty="0" smtClean="0"/>
          </a:p>
          <a:p>
            <a:pPr algn="just">
              <a:buNone/>
            </a:pPr>
            <a:r>
              <a:rPr lang="en-US" sz="2400" dirty="0" smtClean="0"/>
              <a:t> taking derivative with respect to q</a:t>
            </a:r>
            <a:r>
              <a:rPr lang="en-US" sz="2400" baseline="-25000" dirty="0" smtClean="0"/>
              <a:t>1</a:t>
            </a:r>
          </a:p>
          <a:p>
            <a:pPr algn="just"/>
            <a:r>
              <a:rPr lang="en-US" sz="2400" baseline="-25000" dirty="0" smtClean="0"/>
              <a:t>	</a:t>
            </a:r>
            <a:r>
              <a:rPr lang="az-Cyrl-AZ" sz="2400" dirty="0" smtClean="0">
                <a:latin typeface="Calibri"/>
              </a:rPr>
              <a:t>Ѳ</a:t>
            </a:r>
            <a:r>
              <a:rPr lang="en-US" sz="2400" dirty="0" smtClean="0"/>
              <a:t>[(a</a:t>
            </a:r>
            <a:r>
              <a:rPr lang="en-US" sz="2400" baseline="-25000" dirty="0" smtClean="0"/>
              <a:t> </a:t>
            </a:r>
            <a:r>
              <a:rPr lang="en-US" sz="2400" dirty="0" smtClean="0"/>
              <a:t>- </a:t>
            </a:r>
            <a:r>
              <a:rPr lang="en-US" sz="2400" dirty="0" err="1" smtClean="0"/>
              <a:t>q</a:t>
            </a:r>
            <a:r>
              <a:rPr lang="en-US" sz="2400" baseline="-25000" dirty="0" err="1" smtClean="0"/>
              <a:t>L</a:t>
            </a:r>
            <a:r>
              <a:rPr lang="en-US" sz="2400" baseline="-25000" dirty="0" smtClean="0"/>
              <a:t> </a:t>
            </a:r>
            <a:r>
              <a:rPr lang="en-US" sz="2400" dirty="0" smtClean="0"/>
              <a:t>- c)] +(1-</a:t>
            </a:r>
            <a:r>
              <a:rPr lang="az-Cyrl-AZ" sz="2400" dirty="0" smtClean="0">
                <a:latin typeface="Calibri"/>
              </a:rPr>
              <a:t>Ѳ</a:t>
            </a:r>
            <a:r>
              <a:rPr lang="en-US" sz="2400" dirty="0" smtClean="0">
                <a:latin typeface="Calibri"/>
              </a:rPr>
              <a:t>)</a:t>
            </a:r>
            <a:r>
              <a:rPr lang="en-US" sz="2400" dirty="0" smtClean="0"/>
              <a:t> [(a</a:t>
            </a:r>
            <a:r>
              <a:rPr lang="en-US" sz="2400" baseline="-25000" dirty="0" smtClean="0"/>
              <a:t> </a:t>
            </a:r>
            <a:r>
              <a:rPr lang="en-US" sz="2400" dirty="0" smtClean="0"/>
              <a:t>- </a:t>
            </a:r>
            <a:r>
              <a:rPr lang="en-US" sz="2400" dirty="0" err="1" smtClean="0"/>
              <a:t>q</a:t>
            </a:r>
            <a:r>
              <a:rPr lang="en-US" sz="2400" baseline="-25000" dirty="0" err="1" smtClean="0"/>
              <a:t>H</a:t>
            </a:r>
            <a:r>
              <a:rPr lang="en-US" sz="2400" baseline="-25000" dirty="0" smtClean="0"/>
              <a:t> </a:t>
            </a:r>
            <a:r>
              <a:rPr lang="en-US" sz="2400" dirty="0" smtClean="0"/>
              <a:t>- c)q</a:t>
            </a:r>
            <a:r>
              <a:rPr lang="en-US" sz="2400" baseline="-25000" dirty="0" smtClean="0"/>
              <a:t>1</a:t>
            </a:r>
            <a:r>
              <a:rPr lang="en-US" sz="2400" dirty="0" smtClean="0"/>
              <a:t>] - 2q</a:t>
            </a:r>
            <a:r>
              <a:rPr lang="en-US" sz="2400" baseline="-25000" dirty="0" smtClean="0"/>
              <a:t>1</a:t>
            </a:r>
            <a:r>
              <a:rPr lang="en-US" sz="2400" dirty="0" smtClean="0"/>
              <a:t> = 0</a:t>
            </a:r>
          </a:p>
          <a:p>
            <a:pPr algn="just">
              <a:buNone/>
            </a:pPr>
            <a:r>
              <a:rPr lang="en-US" sz="2400" dirty="0" smtClean="0"/>
              <a:t>				 q</a:t>
            </a:r>
            <a:r>
              <a:rPr lang="en-US" sz="2400" baseline="-25000" dirty="0" smtClean="0"/>
              <a:t>1</a:t>
            </a:r>
            <a:r>
              <a:rPr lang="en-US" sz="2400" dirty="0" smtClean="0"/>
              <a:t> = [a</a:t>
            </a:r>
            <a:r>
              <a:rPr lang="en-US" sz="2400" baseline="-25000" dirty="0" smtClean="0"/>
              <a:t> </a:t>
            </a:r>
            <a:r>
              <a:rPr lang="en-US" sz="2400" dirty="0" smtClean="0"/>
              <a:t>– c – </a:t>
            </a:r>
            <a:r>
              <a:rPr lang="az-Cyrl-AZ" sz="2400" dirty="0" smtClean="0">
                <a:latin typeface="Calibri"/>
              </a:rPr>
              <a:t>Ѳ</a:t>
            </a:r>
            <a:r>
              <a:rPr lang="en-US" sz="2400" dirty="0" err="1" smtClean="0"/>
              <a:t>q</a:t>
            </a:r>
            <a:r>
              <a:rPr lang="en-US" sz="2400" baseline="-25000" dirty="0" err="1" smtClean="0"/>
              <a:t>L</a:t>
            </a:r>
            <a:r>
              <a:rPr lang="en-US" sz="2400" dirty="0" smtClean="0"/>
              <a:t> - (1-</a:t>
            </a:r>
            <a:r>
              <a:rPr lang="az-Cyrl-AZ" sz="2400" dirty="0" smtClean="0">
                <a:latin typeface="Calibri"/>
              </a:rPr>
              <a:t>Ѳ</a:t>
            </a:r>
            <a:r>
              <a:rPr lang="en-US" sz="2400" dirty="0" smtClean="0">
                <a:latin typeface="Calibri"/>
              </a:rPr>
              <a:t>)</a:t>
            </a:r>
            <a:r>
              <a:rPr lang="en-US" sz="2400" dirty="0" smtClean="0"/>
              <a:t> </a:t>
            </a:r>
            <a:r>
              <a:rPr lang="en-US" sz="2400" dirty="0" err="1" smtClean="0"/>
              <a:t>q</a:t>
            </a:r>
            <a:r>
              <a:rPr lang="en-US" sz="2400" baseline="-25000" dirty="0" err="1" smtClean="0"/>
              <a:t>H</a:t>
            </a:r>
            <a:r>
              <a:rPr lang="en-US" sz="2400" dirty="0" smtClean="0"/>
              <a:t>]/2</a:t>
            </a:r>
          </a:p>
        </p:txBody>
      </p:sp>
    </p:spTree>
  </p:cSld>
  <p:clrMapOvr>
    <a:masterClrMapping/>
  </p:clrMapOvr>
  <p:transition>
    <p:wipe dir="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3: </a:t>
            </a:r>
            <a:r>
              <a:rPr lang="en-US" dirty="0" err="1" smtClean="0"/>
              <a:t>Cournot’s</a:t>
            </a:r>
            <a:r>
              <a:rPr lang="en-US" dirty="0" smtClean="0"/>
              <a:t> duopoly</a:t>
            </a:r>
            <a:endParaRPr lang="en-US" dirty="0"/>
          </a:p>
        </p:txBody>
      </p:sp>
      <p:sp>
        <p:nvSpPr>
          <p:cNvPr id="3" name="Content Placeholder 2"/>
          <p:cNvSpPr>
            <a:spLocks noGrp="1"/>
          </p:cNvSpPr>
          <p:nvPr>
            <p:ph idx="1"/>
          </p:nvPr>
        </p:nvSpPr>
        <p:spPr>
          <a:xfrm>
            <a:off x="0" y="1201707"/>
            <a:ext cx="9144000" cy="5330898"/>
          </a:xfrm>
        </p:spPr>
        <p:txBody>
          <a:bodyPr/>
          <a:lstStyle/>
          <a:p>
            <a:pPr marL="91440" algn="just">
              <a:buNone/>
            </a:pPr>
            <a:r>
              <a:rPr lang="en-US" sz="2800" dirty="0" smtClean="0">
                <a:solidFill>
                  <a:srgbClr val="FFFF00"/>
                </a:solidFill>
              </a:rPr>
              <a:t>We have best responses of firm 1 and both types of firm 2. To find NE of: chosen actions of both types of firm 2 have to be best response to firm 1 and vice versa.</a:t>
            </a:r>
          </a:p>
          <a:p>
            <a:pPr marL="91440" algn="just">
              <a:buNone/>
            </a:pPr>
            <a:r>
              <a:rPr lang="en-US" sz="2800" dirty="0" smtClean="0"/>
              <a:t>	Firm 1: 	q</a:t>
            </a:r>
            <a:r>
              <a:rPr lang="en-US" sz="2800" baseline="-25000" dirty="0" smtClean="0"/>
              <a:t>1</a:t>
            </a:r>
            <a:r>
              <a:rPr lang="en-US" sz="2800" dirty="0" smtClean="0"/>
              <a:t> = [a</a:t>
            </a:r>
            <a:r>
              <a:rPr lang="en-US" sz="2800" baseline="-25000" dirty="0" smtClean="0"/>
              <a:t> </a:t>
            </a:r>
            <a:r>
              <a:rPr lang="en-US" sz="2800" dirty="0" smtClean="0"/>
              <a:t>– c – </a:t>
            </a:r>
            <a:r>
              <a:rPr lang="az-Cyrl-AZ" sz="2800" dirty="0" smtClean="0">
                <a:latin typeface="Calibri"/>
              </a:rPr>
              <a:t>Ѳ</a:t>
            </a:r>
            <a:r>
              <a:rPr lang="en-US" sz="2800" dirty="0" err="1" smtClean="0"/>
              <a:t>q</a:t>
            </a:r>
            <a:r>
              <a:rPr lang="en-US" sz="2800" baseline="-25000" dirty="0" err="1" smtClean="0"/>
              <a:t>L</a:t>
            </a:r>
            <a:r>
              <a:rPr lang="en-US" sz="2800" dirty="0" smtClean="0"/>
              <a:t> - (1-</a:t>
            </a:r>
            <a:r>
              <a:rPr lang="az-Cyrl-AZ" sz="2800" dirty="0" smtClean="0">
                <a:latin typeface="Calibri"/>
              </a:rPr>
              <a:t>Ѳ</a:t>
            </a:r>
            <a:r>
              <a:rPr lang="en-US" sz="2800" dirty="0" smtClean="0">
                <a:latin typeface="Calibri"/>
              </a:rPr>
              <a:t>)</a:t>
            </a:r>
            <a:r>
              <a:rPr lang="en-US" sz="2800" dirty="0" smtClean="0"/>
              <a:t> </a:t>
            </a:r>
            <a:r>
              <a:rPr lang="en-US" sz="2800" dirty="0" err="1" smtClean="0"/>
              <a:t>q</a:t>
            </a:r>
            <a:r>
              <a:rPr lang="en-US" sz="2800" baseline="-25000" dirty="0" err="1" smtClean="0"/>
              <a:t>H</a:t>
            </a:r>
            <a:r>
              <a:rPr lang="en-US" sz="2800" dirty="0" smtClean="0"/>
              <a:t>]/2</a:t>
            </a:r>
            <a:endParaRPr lang="en-US" sz="2800" dirty="0" smtClean="0">
              <a:solidFill>
                <a:srgbClr val="FFFF00"/>
              </a:solidFill>
            </a:endParaRPr>
          </a:p>
          <a:p>
            <a:pPr algn="just">
              <a:buNone/>
            </a:pPr>
            <a:r>
              <a:rPr lang="en-US" sz="2800" dirty="0" smtClean="0"/>
              <a:t> Firm 2 L:	</a:t>
            </a:r>
            <a:r>
              <a:rPr lang="en-US" sz="2800" dirty="0" err="1" smtClean="0"/>
              <a:t>q</a:t>
            </a:r>
            <a:r>
              <a:rPr lang="en-US" sz="2800" baseline="-25000" dirty="0" err="1" smtClean="0"/>
              <a:t>L</a:t>
            </a:r>
            <a:r>
              <a:rPr lang="en-US" sz="2800" dirty="0" smtClean="0"/>
              <a:t> = (a</a:t>
            </a:r>
            <a:r>
              <a:rPr lang="en-US" sz="2800" baseline="-25000" dirty="0" smtClean="0"/>
              <a:t> </a:t>
            </a:r>
            <a:r>
              <a:rPr lang="en-US" sz="2800" dirty="0" smtClean="0"/>
              <a:t>– q</a:t>
            </a:r>
            <a:r>
              <a:rPr lang="en-US" sz="2800" baseline="-25000" dirty="0" smtClean="0"/>
              <a:t>1</a:t>
            </a:r>
            <a:r>
              <a:rPr lang="en-US" sz="2800" dirty="0" smtClean="0"/>
              <a:t> – </a:t>
            </a:r>
            <a:r>
              <a:rPr lang="en-US" sz="2800" dirty="0" err="1" smtClean="0"/>
              <a:t>c</a:t>
            </a:r>
            <a:r>
              <a:rPr lang="en-US" sz="2800" baseline="-25000" dirty="0" err="1" smtClean="0"/>
              <a:t>L</a:t>
            </a:r>
            <a:r>
              <a:rPr lang="en-US" sz="2800" dirty="0" smtClean="0"/>
              <a:t>)/2</a:t>
            </a:r>
          </a:p>
          <a:p>
            <a:pPr algn="just">
              <a:buNone/>
            </a:pPr>
            <a:r>
              <a:rPr lang="en-US" sz="2800" dirty="0" smtClean="0"/>
              <a:t> Firm 2 H:	</a:t>
            </a:r>
            <a:r>
              <a:rPr lang="en-US" sz="2800" dirty="0" err="1" smtClean="0"/>
              <a:t>q</a:t>
            </a:r>
            <a:r>
              <a:rPr lang="en-US" sz="2800" baseline="-25000" dirty="0" err="1" smtClean="0"/>
              <a:t>H</a:t>
            </a:r>
            <a:r>
              <a:rPr lang="en-US" sz="2800" dirty="0" smtClean="0"/>
              <a:t> = (a</a:t>
            </a:r>
            <a:r>
              <a:rPr lang="en-US" sz="2800" baseline="-25000" dirty="0" smtClean="0"/>
              <a:t> </a:t>
            </a:r>
            <a:r>
              <a:rPr lang="en-US" sz="2800" dirty="0" smtClean="0"/>
              <a:t>– q</a:t>
            </a:r>
            <a:r>
              <a:rPr lang="en-US" sz="2800" baseline="-25000" dirty="0" smtClean="0"/>
              <a:t>1</a:t>
            </a:r>
            <a:r>
              <a:rPr lang="en-US" sz="2800" dirty="0" smtClean="0"/>
              <a:t> – </a:t>
            </a:r>
            <a:r>
              <a:rPr lang="en-US" sz="2800" dirty="0" err="1" smtClean="0"/>
              <a:t>c</a:t>
            </a:r>
            <a:r>
              <a:rPr lang="en-US" sz="2800" baseline="-25000" dirty="0" err="1" smtClean="0"/>
              <a:t>H</a:t>
            </a:r>
            <a:r>
              <a:rPr lang="en-US" sz="2800" dirty="0" smtClean="0"/>
              <a:t>)/2</a:t>
            </a:r>
          </a:p>
          <a:p>
            <a:pPr algn="just">
              <a:buNone/>
            </a:pPr>
            <a:r>
              <a:rPr lang="en-US" sz="2800" dirty="0" smtClean="0">
                <a:solidFill>
                  <a:srgbClr val="FFFF00"/>
                </a:solidFill>
              </a:rPr>
              <a:t>By plugging </a:t>
            </a:r>
            <a:r>
              <a:rPr lang="en-US" sz="2800" dirty="0" err="1" smtClean="0">
                <a:solidFill>
                  <a:srgbClr val="FFFF00"/>
                </a:solidFill>
              </a:rPr>
              <a:t>q</a:t>
            </a:r>
            <a:r>
              <a:rPr lang="en-US" sz="2800" baseline="-25000" dirty="0" err="1" smtClean="0">
                <a:solidFill>
                  <a:srgbClr val="FFFF00"/>
                </a:solidFill>
              </a:rPr>
              <a:t>L</a:t>
            </a:r>
            <a:r>
              <a:rPr lang="en-US" sz="2800" dirty="0" smtClean="0">
                <a:solidFill>
                  <a:srgbClr val="FFFF00"/>
                </a:solidFill>
              </a:rPr>
              <a:t> and </a:t>
            </a:r>
            <a:r>
              <a:rPr lang="en-US" sz="2800" dirty="0" err="1" smtClean="0">
                <a:solidFill>
                  <a:srgbClr val="FFFF00"/>
                </a:solidFill>
              </a:rPr>
              <a:t>q</a:t>
            </a:r>
            <a:r>
              <a:rPr lang="en-US" sz="2800" baseline="-25000" dirty="0" err="1" smtClean="0">
                <a:solidFill>
                  <a:srgbClr val="FFFF00"/>
                </a:solidFill>
              </a:rPr>
              <a:t>H</a:t>
            </a:r>
            <a:r>
              <a:rPr lang="en-US" sz="2800" dirty="0" smtClean="0">
                <a:solidFill>
                  <a:srgbClr val="FFFF00"/>
                </a:solidFill>
              </a:rPr>
              <a:t> to q</a:t>
            </a:r>
            <a:r>
              <a:rPr lang="en-US" sz="2800" baseline="-25000" dirty="0" smtClean="0">
                <a:solidFill>
                  <a:srgbClr val="FFFF00"/>
                </a:solidFill>
              </a:rPr>
              <a:t>1</a:t>
            </a:r>
            <a:r>
              <a:rPr lang="en-US" sz="2800" dirty="0" smtClean="0">
                <a:solidFill>
                  <a:srgbClr val="FFFF00"/>
                </a:solidFill>
              </a:rPr>
              <a:t> equation we get:</a:t>
            </a:r>
          </a:p>
          <a:p>
            <a:pPr algn="just">
              <a:buNone/>
            </a:pPr>
            <a:r>
              <a:rPr lang="en-US" sz="2800" dirty="0" smtClean="0"/>
              <a:t>q</a:t>
            </a:r>
            <a:r>
              <a:rPr lang="en-US" sz="2800" baseline="-25000" dirty="0" smtClean="0"/>
              <a:t>1</a:t>
            </a:r>
            <a:r>
              <a:rPr lang="en-US" sz="2800" dirty="0" smtClean="0"/>
              <a:t> = [a</a:t>
            </a:r>
            <a:r>
              <a:rPr lang="en-US" sz="2800" baseline="-25000" dirty="0" smtClean="0"/>
              <a:t> </a:t>
            </a:r>
            <a:r>
              <a:rPr lang="en-US" sz="2800" dirty="0" smtClean="0"/>
              <a:t>– c – </a:t>
            </a:r>
            <a:r>
              <a:rPr lang="az-Cyrl-AZ" sz="2800" dirty="0" smtClean="0">
                <a:latin typeface="Calibri"/>
              </a:rPr>
              <a:t>Ѳ</a:t>
            </a:r>
            <a:r>
              <a:rPr lang="en-US" sz="2800" dirty="0" smtClean="0"/>
              <a:t> (a</a:t>
            </a:r>
            <a:r>
              <a:rPr lang="en-US" sz="2800" baseline="-25000" dirty="0" smtClean="0"/>
              <a:t> </a:t>
            </a:r>
            <a:r>
              <a:rPr lang="en-US" sz="2800" dirty="0" smtClean="0"/>
              <a:t>– q</a:t>
            </a:r>
            <a:r>
              <a:rPr lang="en-US" sz="2800" baseline="-25000" dirty="0" smtClean="0"/>
              <a:t>1</a:t>
            </a:r>
            <a:r>
              <a:rPr lang="en-US" sz="2800" dirty="0" smtClean="0"/>
              <a:t> – </a:t>
            </a:r>
            <a:r>
              <a:rPr lang="en-US" sz="2800" dirty="0" err="1" smtClean="0"/>
              <a:t>c</a:t>
            </a:r>
            <a:r>
              <a:rPr lang="en-US" sz="2800" baseline="-25000" dirty="0" err="1" smtClean="0"/>
              <a:t>L</a:t>
            </a:r>
            <a:r>
              <a:rPr lang="en-US" sz="2800" dirty="0" smtClean="0"/>
              <a:t>)/2 - (1-</a:t>
            </a:r>
            <a:r>
              <a:rPr lang="az-Cyrl-AZ" sz="2800" dirty="0" smtClean="0">
                <a:latin typeface="Calibri"/>
              </a:rPr>
              <a:t>Ѳ</a:t>
            </a:r>
            <a:r>
              <a:rPr lang="en-US" sz="2800" dirty="0" smtClean="0">
                <a:latin typeface="Calibri"/>
              </a:rPr>
              <a:t>)</a:t>
            </a:r>
            <a:r>
              <a:rPr lang="en-US" sz="2800" dirty="0" smtClean="0"/>
              <a:t> (a</a:t>
            </a:r>
            <a:r>
              <a:rPr lang="en-US" sz="2800" baseline="-25000" dirty="0" smtClean="0"/>
              <a:t> </a:t>
            </a:r>
            <a:r>
              <a:rPr lang="en-US" sz="2800" dirty="0" smtClean="0"/>
              <a:t>– q</a:t>
            </a:r>
            <a:r>
              <a:rPr lang="en-US" sz="2800" baseline="-25000" dirty="0" smtClean="0"/>
              <a:t>1</a:t>
            </a:r>
            <a:r>
              <a:rPr lang="en-US" sz="2800" dirty="0" smtClean="0"/>
              <a:t> – </a:t>
            </a:r>
            <a:r>
              <a:rPr lang="en-US" sz="2800" dirty="0" err="1" smtClean="0"/>
              <a:t>c</a:t>
            </a:r>
            <a:r>
              <a:rPr lang="en-US" sz="2800" baseline="-25000" dirty="0" err="1" smtClean="0"/>
              <a:t>H</a:t>
            </a:r>
            <a:r>
              <a:rPr lang="en-US" sz="2800" dirty="0" smtClean="0"/>
              <a:t>)/2]/2</a:t>
            </a:r>
          </a:p>
          <a:p>
            <a:pPr algn="just">
              <a:buNone/>
            </a:pPr>
            <a:r>
              <a:rPr lang="en-US" sz="2800" dirty="0" smtClean="0"/>
              <a:t>	 = [a</a:t>
            </a:r>
            <a:r>
              <a:rPr lang="en-US" sz="2800" baseline="-25000" dirty="0" smtClean="0"/>
              <a:t> </a:t>
            </a:r>
            <a:r>
              <a:rPr lang="en-US" sz="2800" dirty="0" smtClean="0"/>
              <a:t>– c – a/2 + q</a:t>
            </a:r>
            <a:r>
              <a:rPr lang="en-US" sz="2800" baseline="-25000" dirty="0" smtClean="0"/>
              <a:t>1</a:t>
            </a:r>
            <a:r>
              <a:rPr lang="en-US" sz="2800" dirty="0" smtClean="0"/>
              <a:t>/2</a:t>
            </a:r>
            <a:r>
              <a:rPr lang="en-US" sz="2800" baseline="-25000" dirty="0" smtClean="0"/>
              <a:t>  </a:t>
            </a:r>
            <a:r>
              <a:rPr lang="en-US" sz="2800" dirty="0" smtClean="0"/>
              <a:t>+ </a:t>
            </a:r>
            <a:r>
              <a:rPr lang="az-Cyrl-AZ" sz="2800" dirty="0" smtClean="0">
                <a:latin typeface="Calibri"/>
              </a:rPr>
              <a:t>Ѳ</a:t>
            </a:r>
            <a:r>
              <a:rPr lang="en-US" sz="2800" dirty="0" err="1" smtClean="0"/>
              <a:t>c</a:t>
            </a:r>
            <a:r>
              <a:rPr lang="en-US" sz="2800" baseline="-25000" dirty="0" err="1" smtClean="0"/>
              <a:t>L</a:t>
            </a:r>
            <a:r>
              <a:rPr lang="en-US" sz="2800" dirty="0" smtClean="0"/>
              <a:t>/2 + (1-</a:t>
            </a:r>
            <a:r>
              <a:rPr lang="az-Cyrl-AZ" sz="2800" dirty="0" smtClean="0">
                <a:latin typeface="Calibri"/>
              </a:rPr>
              <a:t>Ѳ</a:t>
            </a:r>
            <a:r>
              <a:rPr lang="en-US" sz="2800" dirty="0" smtClean="0">
                <a:latin typeface="Calibri"/>
              </a:rPr>
              <a:t>)</a:t>
            </a:r>
            <a:r>
              <a:rPr lang="en-US" sz="2800" dirty="0" err="1" smtClean="0"/>
              <a:t>c</a:t>
            </a:r>
            <a:r>
              <a:rPr lang="en-US" sz="2800" baseline="-25000" dirty="0" err="1" smtClean="0"/>
              <a:t>H</a:t>
            </a:r>
            <a:r>
              <a:rPr lang="en-US" sz="2800" dirty="0" smtClean="0"/>
              <a:t>/2]/2</a:t>
            </a:r>
          </a:p>
          <a:p>
            <a:pPr algn="just">
              <a:buNone/>
            </a:pPr>
            <a:r>
              <a:rPr lang="en-US" sz="2800" dirty="0" smtClean="0"/>
              <a:t>q</a:t>
            </a:r>
            <a:r>
              <a:rPr lang="en-US" sz="2800" baseline="-25000" dirty="0" smtClean="0"/>
              <a:t>1  </a:t>
            </a:r>
            <a:r>
              <a:rPr lang="en-US" sz="2800" dirty="0" smtClean="0"/>
              <a:t>= (a/4</a:t>
            </a:r>
            <a:r>
              <a:rPr lang="en-US" sz="2800" baseline="-25000" dirty="0" smtClean="0"/>
              <a:t> </a:t>
            </a:r>
            <a:r>
              <a:rPr lang="en-US" sz="2800" dirty="0" smtClean="0"/>
              <a:t>– c/2</a:t>
            </a:r>
            <a:r>
              <a:rPr lang="en-US" sz="2800" baseline="-25000" dirty="0" smtClean="0"/>
              <a:t>  </a:t>
            </a:r>
            <a:r>
              <a:rPr lang="en-US" sz="2800" dirty="0" smtClean="0"/>
              <a:t>+ </a:t>
            </a:r>
            <a:r>
              <a:rPr lang="az-Cyrl-AZ" sz="2800" dirty="0" smtClean="0">
                <a:latin typeface="Calibri"/>
              </a:rPr>
              <a:t>Ѳ</a:t>
            </a:r>
            <a:r>
              <a:rPr lang="en-US" sz="2800" dirty="0" err="1" smtClean="0"/>
              <a:t>c</a:t>
            </a:r>
            <a:r>
              <a:rPr lang="en-US" sz="2800" baseline="-25000" dirty="0" err="1" smtClean="0"/>
              <a:t>L</a:t>
            </a:r>
            <a:r>
              <a:rPr lang="en-US" sz="2800" dirty="0" smtClean="0"/>
              <a:t>/4 + (1-</a:t>
            </a:r>
            <a:r>
              <a:rPr lang="az-Cyrl-AZ" sz="2800" dirty="0" smtClean="0">
                <a:latin typeface="Calibri"/>
              </a:rPr>
              <a:t>Ѳ</a:t>
            </a:r>
            <a:r>
              <a:rPr lang="en-US" sz="2800" dirty="0" smtClean="0">
                <a:latin typeface="Calibri"/>
              </a:rPr>
              <a:t>)</a:t>
            </a:r>
            <a:r>
              <a:rPr lang="en-US" sz="2800" dirty="0" err="1" smtClean="0"/>
              <a:t>c</a:t>
            </a:r>
            <a:r>
              <a:rPr lang="en-US" sz="2800" baseline="-25000" dirty="0" err="1" smtClean="0"/>
              <a:t>H</a:t>
            </a:r>
            <a:r>
              <a:rPr lang="en-US" sz="2800" dirty="0" smtClean="0"/>
              <a:t>/4)*4/3</a:t>
            </a:r>
          </a:p>
          <a:p>
            <a:pPr algn="just">
              <a:buNone/>
            </a:pPr>
            <a:r>
              <a:rPr lang="en-US" sz="2800" dirty="0" smtClean="0"/>
              <a:t>q</a:t>
            </a:r>
            <a:r>
              <a:rPr lang="en-US" sz="2800" baseline="-25000" dirty="0" smtClean="0"/>
              <a:t>1  </a:t>
            </a:r>
            <a:r>
              <a:rPr lang="en-US" sz="2800" dirty="0" smtClean="0"/>
              <a:t>= [a</a:t>
            </a:r>
            <a:r>
              <a:rPr lang="en-US" sz="2800" baseline="-25000" dirty="0" smtClean="0"/>
              <a:t> </a:t>
            </a:r>
            <a:r>
              <a:rPr lang="en-US" sz="2800" dirty="0" smtClean="0"/>
              <a:t>– 2c </a:t>
            </a:r>
            <a:r>
              <a:rPr lang="en-US" sz="2800" baseline="-25000" dirty="0" smtClean="0"/>
              <a:t> </a:t>
            </a:r>
            <a:r>
              <a:rPr lang="en-US" sz="2800" dirty="0" smtClean="0"/>
              <a:t>+ </a:t>
            </a:r>
            <a:r>
              <a:rPr lang="az-Cyrl-AZ" sz="2800" dirty="0" smtClean="0">
                <a:latin typeface="Calibri"/>
              </a:rPr>
              <a:t>Ѳ</a:t>
            </a:r>
            <a:r>
              <a:rPr lang="en-US" sz="2800" dirty="0" err="1" smtClean="0"/>
              <a:t>c</a:t>
            </a:r>
            <a:r>
              <a:rPr lang="en-US" sz="2800" baseline="-25000" dirty="0" err="1" smtClean="0"/>
              <a:t>L</a:t>
            </a:r>
            <a:r>
              <a:rPr lang="en-US" sz="2800" dirty="0" smtClean="0"/>
              <a:t> + (1-</a:t>
            </a:r>
            <a:r>
              <a:rPr lang="az-Cyrl-AZ" sz="2800" dirty="0" smtClean="0">
                <a:latin typeface="Calibri"/>
              </a:rPr>
              <a:t>Ѳ</a:t>
            </a:r>
            <a:r>
              <a:rPr lang="en-US" sz="2800" dirty="0" smtClean="0">
                <a:latin typeface="Calibri"/>
              </a:rPr>
              <a:t>)</a:t>
            </a:r>
            <a:r>
              <a:rPr lang="en-US" sz="2800" dirty="0" err="1" smtClean="0"/>
              <a:t>c</a:t>
            </a:r>
            <a:r>
              <a:rPr lang="en-US" sz="2800" baseline="-25000" dirty="0" err="1" smtClean="0"/>
              <a:t>H</a:t>
            </a:r>
            <a:r>
              <a:rPr lang="en-US" sz="2800" dirty="0" smtClean="0"/>
              <a:t>]/3</a:t>
            </a:r>
            <a:endParaRPr lang="en-US" sz="2800" baseline="-25000" dirty="0" smtClean="0">
              <a:solidFill>
                <a:srgbClr val="FFFF00"/>
              </a:solidFill>
            </a:endParaRPr>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3: </a:t>
            </a:r>
            <a:r>
              <a:rPr lang="en-US" dirty="0" err="1" smtClean="0"/>
              <a:t>Cournot’s</a:t>
            </a:r>
            <a:r>
              <a:rPr lang="en-US" dirty="0" smtClean="0"/>
              <a:t> duopoly</a:t>
            </a:r>
            <a:endParaRPr lang="en-US" dirty="0"/>
          </a:p>
        </p:txBody>
      </p:sp>
      <p:sp>
        <p:nvSpPr>
          <p:cNvPr id="3" name="Content Placeholder 2"/>
          <p:cNvSpPr>
            <a:spLocks noGrp="1"/>
          </p:cNvSpPr>
          <p:nvPr>
            <p:ph idx="1"/>
          </p:nvPr>
        </p:nvSpPr>
        <p:spPr>
          <a:xfrm>
            <a:off x="0" y="1201706"/>
            <a:ext cx="9144000" cy="5440437"/>
          </a:xfrm>
        </p:spPr>
        <p:txBody>
          <a:bodyPr/>
          <a:lstStyle/>
          <a:p>
            <a:pPr marL="91440" algn="just">
              <a:buNone/>
            </a:pPr>
            <a:r>
              <a:rPr lang="en-US" sz="2800" dirty="0" smtClean="0">
                <a:solidFill>
                  <a:srgbClr val="FFFF00"/>
                </a:solidFill>
              </a:rPr>
              <a:t>We have best responses of firm 1 and both types of firm 2. To find NE: chosen actions of both types of firm 2 have to be best response to firm 1 and vice versa.</a:t>
            </a:r>
          </a:p>
          <a:p>
            <a:pPr marL="91440" algn="just">
              <a:buNone/>
            </a:pPr>
            <a:r>
              <a:rPr lang="en-US" sz="2800" dirty="0" smtClean="0"/>
              <a:t>	Firm 1: 	q</a:t>
            </a:r>
            <a:r>
              <a:rPr lang="en-US" sz="2800" baseline="-25000" dirty="0" smtClean="0"/>
              <a:t>1  </a:t>
            </a:r>
            <a:r>
              <a:rPr lang="en-US" sz="2800" dirty="0" smtClean="0"/>
              <a:t>= [a</a:t>
            </a:r>
            <a:r>
              <a:rPr lang="en-US" sz="2800" baseline="-25000" dirty="0" smtClean="0"/>
              <a:t> </a:t>
            </a:r>
            <a:r>
              <a:rPr lang="en-US" sz="2800" dirty="0" smtClean="0"/>
              <a:t>– 2c </a:t>
            </a:r>
            <a:r>
              <a:rPr lang="en-US" sz="2800" baseline="-25000" dirty="0" smtClean="0"/>
              <a:t> </a:t>
            </a:r>
            <a:r>
              <a:rPr lang="en-US" sz="2800" dirty="0" smtClean="0"/>
              <a:t>+ </a:t>
            </a:r>
            <a:r>
              <a:rPr lang="az-Cyrl-AZ" sz="2800" dirty="0" smtClean="0">
                <a:latin typeface="Calibri"/>
              </a:rPr>
              <a:t>Ѳ</a:t>
            </a:r>
            <a:r>
              <a:rPr lang="en-US" sz="2800" dirty="0" err="1" smtClean="0"/>
              <a:t>c</a:t>
            </a:r>
            <a:r>
              <a:rPr lang="en-US" sz="2800" baseline="-25000" dirty="0" err="1" smtClean="0"/>
              <a:t>L</a:t>
            </a:r>
            <a:r>
              <a:rPr lang="en-US" sz="2800" dirty="0" smtClean="0"/>
              <a:t> + (1-</a:t>
            </a:r>
            <a:r>
              <a:rPr lang="az-Cyrl-AZ" sz="2800" dirty="0" smtClean="0">
                <a:latin typeface="Calibri"/>
              </a:rPr>
              <a:t>Ѳ</a:t>
            </a:r>
            <a:r>
              <a:rPr lang="en-US" sz="2800" dirty="0" smtClean="0">
                <a:latin typeface="Calibri"/>
              </a:rPr>
              <a:t>)</a:t>
            </a:r>
            <a:r>
              <a:rPr lang="en-US" sz="2800" dirty="0" err="1" smtClean="0"/>
              <a:t>c</a:t>
            </a:r>
            <a:r>
              <a:rPr lang="en-US" sz="2800" baseline="-25000" dirty="0" err="1" smtClean="0"/>
              <a:t>H</a:t>
            </a:r>
            <a:r>
              <a:rPr lang="en-US" sz="2800" dirty="0" smtClean="0"/>
              <a:t>]/3</a:t>
            </a:r>
            <a:endParaRPr lang="en-US" sz="2800" dirty="0" smtClean="0">
              <a:solidFill>
                <a:srgbClr val="FFFF00"/>
              </a:solidFill>
            </a:endParaRPr>
          </a:p>
          <a:p>
            <a:pPr algn="just">
              <a:buNone/>
            </a:pPr>
            <a:r>
              <a:rPr lang="en-US" sz="2800" dirty="0" smtClean="0"/>
              <a:t> Firm 2 L:	</a:t>
            </a:r>
            <a:r>
              <a:rPr lang="en-US" sz="2800" dirty="0" err="1" smtClean="0"/>
              <a:t>q</a:t>
            </a:r>
            <a:r>
              <a:rPr lang="en-US" sz="2800" baseline="-25000" dirty="0" err="1" smtClean="0"/>
              <a:t>L</a:t>
            </a:r>
            <a:r>
              <a:rPr lang="en-US" sz="2800" dirty="0" smtClean="0"/>
              <a:t> = (a</a:t>
            </a:r>
            <a:r>
              <a:rPr lang="en-US" sz="2800" baseline="-25000" dirty="0" smtClean="0"/>
              <a:t> </a:t>
            </a:r>
            <a:r>
              <a:rPr lang="en-US" sz="2800" dirty="0" smtClean="0"/>
              <a:t>– q</a:t>
            </a:r>
            <a:r>
              <a:rPr lang="en-US" sz="2800" baseline="-25000" dirty="0" smtClean="0"/>
              <a:t>1</a:t>
            </a:r>
            <a:r>
              <a:rPr lang="en-US" sz="2800" dirty="0" smtClean="0"/>
              <a:t> – </a:t>
            </a:r>
            <a:r>
              <a:rPr lang="en-US" sz="2800" dirty="0" err="1" smtClean="0"/>
              <a:t>c</a:t>
            </a:r>
            <a:r>
              <a:rPr lang="en-US" sz="2800" baseline="-25000" dirty="0" err="1" smtClean="0"/>
              <a:t>L</a:t>
            </a:r>
            <a:r>
              <a:rPr lang="en-US" sz="2800" dirty="0" smtClean="0"/>
              <a:t>)/2</a:t>
            </a:r>
          </a:p>
          <a:p>
            <a:pPr algn="just">
              <a:buNone/>
            </a:pPr>
            <a:r>
              <a:rPr lang="en-US" sz="2800" dirty="0" smtClean="0"/>
              <a:t> Firm 2 H:	</a:t>
            </a:r>
            <a:r>
              <a:rPr lang="en-US" sz="2800" dirty="0" err="1" smtClean="0"/>
              <a:t>q</a:t>
            </a:r>
            <a:r>
              <a:rPr lang="en-US" sz="2800" baseline="-25000" dirty="0" err="1" smtClean="0"/>
              <a:t>H</a:t>
            </a:r>
            <a:r>
              <a:rPr lang="en-US" sz="2800" dirty="0" smtClean="0"/>
              <a:t> = (a</a:t>
            </a:r>
            <a:r>
              <a:rPr lang="en-US" sz="2800" baseline="-25000" dirty="0" smtClean="0"/>
              <a:t> </a:t>
            </a:r>
            <a:r>
              <a:rPr lang="en-US" sz="2800" dirty="0" smtClean="0"/>
              <a:t>– q</a:t>
            </a:r>
            <a:r>
              <a:rPr lang="en-US" sz="2800" baseline="-25000" dirty="0" smtClean="0"/>
              <a:t>1</a:t>
            </a:r>
            <a:r>
              <a:rPr lang="en-US" sz="2800" dirty="0" smtClean="0"/>
              <a:t> – </a:t>
            </a:r>
            <a:r>
              <a:rPr lang="en-US" sz="2800" dirty="0" err="1" smtClean="0"/>
              <a:t>c</a:t>
            </a:r>
            <a:r>
              <a:rPr lang="en-US" sz="2800" baseline="-25000" dirty="0" err="1" smtClean="0"/>
              <a:t>H</a:t>
            </a:r>
            <a:r>
              <a:rPr lang="en-US" sz="2800" dirty="0" smtClean="0"/>
              <a:t>)/2</a:t>
            </a:r>
          </a:p>
          <a:p>
            <a:pPr algn="just">
              <a:buNone/>
            </a:pPr>
            <a:r>
              <a:rPr lang="en-US" sz="2800" dirty="0" smtClean="0">
                <a:solidFill>
                  <a:srgbClr val="FFFF00"/>
                </a:solidFill>
              </a:rPr>
              <a:t>By plugging q</a:t>
            </a:r>
            <a:r>
              <a:rPr lang="en-US" sz="2800" baseline="-25000" dirty="0" smtClean="0">
                <a:solidFill>
                  <a:srgbClr val="FFFF00"/>
                </a:solidFill>
              </a:rPr>
              <a:t>1 </a:t>
            </a:r>
            <a:r>
              <a:rPr lang="en-US" sz="2800" dirty="0" smtClean="0">
                <a:solidFill>
                  <a:srgbClr val="FFFF00"/>
                </a:solidFill>
              </a:rPr>
              <a:t>to </a:t>
            </a:r>
            <a:r>
              <a:rPr lang="en-US" sz="2800" dirty="0" err="1" smtClean="0">
                <a:solidFill>
                  <a:srgbClr val="FFFF00"/>
                </a:solidFill>
              </a:rPr>
              <a:t>q</a:t>
            </a:r>
            <a:r>
              <a:rPr lang="en-US" sz="2800" baseline="-25000" dirty="0" err="1" smtClean="0">
                <a:solidFill>
                  <a:srgbClr val="FFFF00"/>
                </a:solidFill>
              </a:rPr>
              <a:t>L</a:t>
            </a:r>
            <a:r>
              <a:rPr lang="en-US" sz="2800" dirty="0" smtClean="0">
                <a:solidFill>
                  <a:srgbClr val="FFFF00"/>
                </a:solidFill>
              </a:rPr>
              <a:t> and </a:t>
            </a:r>
            <a:r>
              <a:rPr lang="en-US" sz="2800" dirty="0" err="1" smtClean="0">
                <a:solidFill>
                  <a:srgbClr val="FFFF00"/>
                </a:solidFill>
              </a:rPr>
              <a:t>q</a:t>
            </a:r>
            <a:r>
              <a:rPr lang="en-US" sz="2800" baseline="-25000" dirty="0" err="1" smtClean="0">
                <a:solidFill>
                  <a:srgbClr val="FFFF00"/>
                </a:solidFill>
              </a:rPr>
              <a:t>H</a:t>
            </a:r>
            <a:r>
              <a:rPr lang="en-US" sz="2800" dirty="0" smtClean="0">
                <a:solidFill>
                  <a:srgbClr val="FFFF00"/>
                </a:solidFill>
              </a:rPr>
              <a:t> equation we get:</a:t>
            </a:r>
          </a:p>
          <a:p>
            <a:pPr algn="just">
              <a:buNone/>
            </a:pPr>
            <a:r>
              <a:rPr lang="en-US" sz="2800" dirty="0" err="1" smtClean="0"/>
              <a:t>q</a:t>
            </a:r>
            <a:r>
              <a:rPr lang="en-US" sz="2800" baseline="-25000" dirty="0" err="1" smtClean="0"/>
              <a:t>L</a:t>
            </a:r>
            <a:r>
              <a:rPr lang="en-US" sz="2800" dirty="0" smtClean="0"/>
              <a:t> = (a</a:t>
            </a:r>
            <a:r>
              <a:rPr lang="en-US" sz="2800" baseline="-25000" dirty="0" smtClean="0"/>
              <a:t> </a:t>
            </a:r>
            <a:r>
              <a:rPr lang="en-US" sz="2800" dirty="0" smtClean="0"/>
              <a:t>– a/3</a:t>
            </a:r>
            <a:r>
              <a:rPr lang="en-US" sz="2800" baseline="-25000" dirty="0" smtClean="0"/>
              <a:t> </a:t>
            </a:r>
            <a:r>
              <a:rPr lang="en-US" sz="2800" dirty="0" smtClean="0"/>
              <a:t>+ 2c/3 </a:t>
            </a:r>
            <a:r>
              <a:rPr lang="en-US" sz="2800" baseline="-25000" dirty="0" smtClean="0"/>
              <a:t> </a:t>
            </a:r>
            <a:r>
              <a:rPr lang="en-US" sz="2800" dirty="0" smtClean="0"/>
              <a:t>- </a:t>
            </a:r>
            <a:r>
              <a:rPr lang="az-Cyrl-AZ" sz="2800" dirty="0" smtClean="0">
                <a:latin typeface="Calibri"/>
              </a:rPr>
              <a:t>Ѳ</a:t>
            </a:r>
            <a:r>
              <a:rPr lang="en-US" sz="2800" dirty="0" err="1" smtClean="0"/>
              <a:t>c</a:t>
            </a:r>
            <a:r>
              <a:rPr lang="en-US" sz="2800" baseline="-25000" dirty="0" err="1" smtClean="0"/>
              <a:t>L</a:t>
            </a:r>
            <a:r>
              <a:rPr lang="en-US" sz="2800" dirty="0" smtClean="0"/>
              <a:t>/3 - (1-</a:t>
            </a:r>
            <a:r>
              <a:rPr lang="az-Cyrl-AZ" sz="2800" dirty="0" smtClean="0">
                <a:latin typeface="Calibri"/>
              </a:rPr>
              <a:t>Ѳ</a:t>
            </a:r>
            <a:r>
              <a:rPr lang="en-US" sz="2800" dirty="0" smtClean="0">
                <a:latin typeface="Calibri"/>
              </a:rPr>
              <a:t>)</a:t>
            </a:r>
            <a:r>
              <a:rPr lang="en-US" sz="2800" dirty="0" err="1" smtClean="0"/>
              <a:t>c</a:t>
            </a:r>
            <a:r>
              <a:rPr lang="en-US" sz="2800" baseline="-25000" dirty="0" err="1" smtClean="0"/>
              <a:t>H</a:t>
            </a:r>
            <a:r>
              <a:rPr lang="en-US" sz="2800" dirty="0" smtClean="0"/>
              <a:t>/3 – </a:t>
            </a:r>
            <a:r>
              <a:rPr lang="en-US" sz="2800" dirty="0" err="1" smtClean="0"/>
              <a:t>c</a:t>
            </a:r>
            <a:r>
              <a:rPr lang="en-US" sz="2800" baseline="-25000" dirty="0" err="1" smtClean="0"/>
              <a:t>L</a:t>
            </a:r>
            <a:r>
              <a:rPr lang="en-US" sz="2800" dirty="0" smtClean="0"/>
              <a:t>)/2 </a:t>
            </a:r>
          </a:p>
          <a:p>
            <a:pPr algn="just">
              <a:buNone/>
            </a:pPr>
            <a:r>
              <a:rPr lang="en-US" sz="2800" dirty="0" err="1" smtClean="0"/>
              <a:t>q</a:t>
            </a:r>
            <a:r>
              <a:rPr lang="en-US" sz="2800" baseline="-25000" dirty="0" err="1" smtClean="0"/>
              <a:t>L</a:t>
            </a:r>
            <a:r>
              <a:rPr lang="en-US" sz="2800" dirty="0" smtClean="0"/>
              <a:t> = (2a/3</a:t>
            </a:r>
            <a:r>
              <a:rPr lang="en-US" sz="2800" baseline="-25000" dirty="0" smtClean="0"/>
              <a:t> </a:t>
            </a:r>
            <a:r>
              <a:rPr lang="en-US" sz="2800" dirty="0" smtClean="0"/>
              <a:t>+ 2c/3 - 4c</a:t>
            </a:r>
            <a:r>
              <a:rPr lang="en-US" sz="2800" baseline="-25000" dirty="0" smtClean="0"/>
              <a:t>L</a:t>
            </a:r>
            <a:r>
              <a:rPr lang="en-US" sz="2800" dirty="0" smtClean="0"/>
              <a:t>/3</a:t>
            </a:r>
            <a:r>
              <a:rPr lang="en-US" sz="2800" baseline="-25000" dirty="0" smtClean="0"/>
              <a:t> </a:t>
            </a:r>
            <a:r>
              <a:rPr lang="en-US" sz="2800" dirty="0" smtClean="0"/>
              <a:t>+ (1-</a:t>
            </a:r>
            <a:r>
              <a:rPr lang="az-Cyrl-AZ" sz="2800" dirty="0" smtClean="0">
                <a:latin typeface="Calibri"/>
              </a:rPr>
              <a:t>Ѳ</a:t>
            </a:r>
            <a:r>
              <a:rPr lang="en-US" sz="2800" dirty="0" smtClean="0">
                <a:latin typeface="Calibri"/>
              </a:rPr>
              <a:t>)</a:t>
            </a:r>
            <a:r>
              <a:rPr lang="en-US" sz="2800" dirty="0" err="1" smtClean="0"/>
              <a:t>c</a:t>
            </a:r>
            <a:r>
              <a:rPr lang="en-US" sz="2800" baseline="-25000" dirty="0" err="1" smtClean="0"/>
              <a:t>L</a:t>
            </a:r>
            <a:r>
              <a:rPr lang="en-US" sz="2800" dirty="0" smtClean="0"/>
              <a:t>/3 - (1-</a:t>
            </a:r>
            <a:r>
              <a:rPr lang="az-Cyrl-AZ" sz="2800" dirty="0" smtClean="0">
                <a:latin typeface="Calibri"/>
              </a:rPr>
              <a:t>Ѳ</a:t>
            </a:r>
            <a:r>
              <a:rPr lang="en-US" sz="2800" dirty="0" smtClean="0">
                <a:latin typeface="Calibri"/>
              </a:rPr>
              <a:t>)</a:t>
            </a:r>
            <a:r>
              <a:rPr lang="en-US" sz="2800" dirty="0" err="1" smtClean="0"/>
              <a:t>c</a:t>
            </a:r>
            <a:r>
              <a:rPr lang="en-US" sz="2800" baseline="-25000" dirty="0" err="1" smtClean="0"/>
              <a:t>H</a:t>
            </a:r>
            <a:r>
              <a:rPr lang="en-US" sz="2800" dirty="0" smtClean="0"/>
              <a:t>/3)/2 </a:t>
            </a:r>
          </a:p>
          <a:p>
            <a:pPr algn="just">
              <a:buNone/>
            </a:pPr>
            <a:r>
              <a:rPr lang="en-US" sz="2800" dirty="0" err="1" smtClean="0"/>
              <a:t>q</a:t>
            </a:r>
            <a:r>
              <a:rPr lang="en-US" sz="2800" baseline="-25000" dirty="0" err="1" smtClean="0"/>
              <a:t>L</a:t>
            </a:r>
            <a:r>
              <a:rPr lang="en-US" sz="2800" dirty="0" smtClean="0"/>
              <a:t> = (a</a:t>
            </a:r>
            <a:r>
              <a:rPr lang="en-US" sz="2800" baseline="-25000" dirty="0" smtClean="0"/>
              <a:t> </a:t>
            </a:r>
            <a:r>
              <a:rPr lang="en-US" sz="2800" dirty="0" smtClean="0"/>
              <a:t>+ c </a:t>
            </a:r>
            <a:r>
              <a:rPr lang="en-US" sz="2800" baseline="-25000" dirty="0" smtClean="0"/>
              <a:t> </a:t>
            </a:r>
            <a:r>
              <a:rPr lang="en-US" sz="2800" dirty="0" smtClean="0"/>
              <a:t>- 2c</a:t>
            </a:r>
            <a:r>
              <a:rPr lang="en-US" sz="2800" baseline="-25000" dirty="0" smtClean="0"/>
              <a:t>L</a:t>
            </a:r>
            <a:r>
              <a:rPr lang="en-US" sz="2800" dirty="0" smtClean="0"/>
              <a:t>)/3 + (1-</a:t>
            </a:r>
            <a:r>
              <a:rPr lang="az-Cyrl-AZ" sz="2800" dirty="0" smtClean="0">
                <a:latin typeface="Calibri"/>
              </a:rPr>
              <a:t>Ѳ</a:t>
            </a:r>
            <a:r>
              <a:rPr lang="en-US" sz="2800" dirty="0" smtClean="0">
                <a:latin typeface="Calibri"/>
              </a:rPr>
              <a:t>)(</a:t>
            </a:r>
            <a:r>
              <a:rPr lang="en-US" sz="2800" dirty="0" err="1" smtClean="0"/>
              <a:t>c</a:t>
            </a:r>
            <a:r>
              <a:rPr lang="en-US" sz="2800" baseline="-25000" dirty="0" err="1" smtClean="0"/>
              <a:t>L</a:t>
            </a:r>
            <a:r>
              <a:rPr lang="en-US" sz="2800" dirty="0" err="1" smtClean="0"/>
              <a:t>-c</a:t>
            </a:r>
            <a:r>
              <a:rPr lang="en-US" sz="2800" baseline="-25000" dirty="0" err="1" smtClean="0"/>
              <a:t>H</a:t>
            </a:r>
            <a:r>
              <a:rPr lang="en-US" sz="2800" dirty="0" smtClean="0"/>
              <a:t>)/6 </a:t>
            </a:r>
          </a:p>
          <a:p>
            <a:pPr algn="just">
              <a:buNone/>
            </a:pPr>
            <a:r>
              <a:rPr lang="en-US" sz="2800" dirty="0" err="1" smtClean="0"/>
              <a:t>q</a:t>
            </a:r>
            <a:r>
              <a:rPr lang="en-US" sz="2800" baseline="-25000" dirty="0" err="1" smtClean="0"/>
              <a:t>H</a:t>
            </a:r>
            <a:r>
              <a:rPr lang="en-US" sz="2800" dirty="0" smtClean="0"/>
              <a:t> = (a</a:t>
            </a:r>
            <a:r>
              <a:rPr lang="en-US" sz="2800" baseline="-25000" dirty="0" smtClean="0"/>
              <a:t> </a:t>
            </a:r>
            <a:r>
              <a:rPr lang="en-US" sz="2800" dirty="0" smtClean="0"/>
              <a:t>+ c </a:t>
            </a:r>
            <a:r>
              <a:rPr lang="en-US" sz="2800" baseline="-25000" dirty="0" smtClean="0"/>
              <a:t> </a:t>
            </a:r>
            <a:r>
              <a:rPr lang="en-US" sz="2800" dirty="0" smtClean="0"/>
              <a:t>- 2c</a:t>
            </a:r>
            <a:r>
              <a:rPr lang="en-US" sz="2800" baseline="-25000" dirty="0" smtClean="0"/>
              <a:t>H</a:t>
            </a:r>
            <a:r>
              <a:rPr lang="en-US" sz="2800" dirty="0" smtClean="0"/>
              <a:t>)/3  - </a:t>
            </a:r>
            <a:r>
              <a:rPr lang="az-Cyrl-AZ" sz="2800" dirty="0" smtClean="0">
                <a:latin typeface="Calibri"/>
              </a:rPr>
              <a:t>Ѳ</a:t>
            </a:r>
            <a:r>
              <a:rPr lang="en-US" sz="2800" dirty="0" smtClean="0">
                <a:latin typeface="Calibri"/>
              </a:rPr>
              <a:t>(</a:t>
            </a:r>
            <a:r>
              <a:rPr lang="en-US" sz="2800" dirty="0" err="1" smtClean="0"/>
              <a:t>c</a:t>
            </a:r>
            <a:r>
              <a:rPr lang="en-US" sz="2800" baseline="-25000" dirty="0" err="1" smtClean="0"/>
              <a:t>L</a:t>
            </a:r>
            <a:r>
              <a:rPr lang="en-US" sz="2800" dirty="0" err="1" smtClean="0"/>
              <a:t>-c</a:t>
            </a:r>
            <a:r>
              <a:rPr lang="en-US" sz="2800" baseline="-25000" dirty="0" err="1" smtClean="0"/>
              <a:t>H</a:t>
            </a:r>
            <a:r>
              <a:rPr lang="en-US" sz="2800" dirty="0" smtClean="0"/>
              <a:t>)/6 </a:t>
            </a:r>
          </a:p>
          <a:p>
            <a:pPr algn="just">
              <a:buNone/>
            </a:pPr>
            <a:endParaRPr lang="en-US" sz="2800" dirty="0" smtClean="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3: </a:t>
            </a:r>
            <a:r>
              <a:rPr lang="en-US" dirty="0" err="1" smtClean="0"/>
              <a:t>Cournot’s</a:t>
            </a:r>
            <a:r>
              <a:rPr lang="en-US" dirty="0" smtClean="0"/>
              <a:t> duopoly</a:t>
            </a:r>
            <a:endParaRPr lang="en-US" dirty="0"/>
          </a:p>
        </p:txBody>
      </p:sp>
      <p:sp>
        <p:nvSpPr>
          <p:cNvPr id="3" name="Content Placeholder 2"/>
          <p:cNvSpPr>
            <a:spLocks noGrp="1"/>
          </p:cNvSpPr>
          <p:nvPr>
            <p:ph idx="1"/>
          </p:nvPr>
        </p:nvSpPr>
        <p:spPr>
          <a:xfrm>
            <a:off x="0" y="1347759"/>
            <a:ext cx="9144000" cy="5294384"/>
          </a:xfrm>
        </p:spPr>
        <p:txBody>
          <a:bodyPr/>
          <a:lstStyle/>
          <a:p>
            <a:pPr marL="91440" algn="just">
              <a:buNone/>
            </a:pPr>
            <a:r>
              <a:rPr lang="en-US" sz="2800" dirty="0" smtClean="0">
                <a:solidFill>
                  <a:srgbClr val="FFFF00"/>
                </a:solidFill>
              </a:rPr>
              <a:t>NE of the game: </a:t>
            </a:r>
          </a:p>
          <a:p>
            <a:pPr marL="91440" algn="just">
              <a:buNone/>
            </a:pPr>
            <a:r>
              <a:rPr lang="en-US" sz="2800" dirty="0" smtClean="0"/>
              <a:t>	Firm 1: 	q</a:t>
            </a:r>
            <a:r>
              <a:rPr lang="en-US" sz="2800" baseline="-25000" dirty="0" smtClean="0"/>
              <a:t>1  </a:t>
            </a:r>
            <a:r>
              <a:rPr lang="en-US" sz="2800" dirty="0" smtClean="0"/>
              <a:t>= [a</a:t>
            </a:r>
            <a:r>
              <a:rPr lang="en-US" sz="2800" baseline="-25000" dirty="0" smtClean="0"/>
              <a:t> </a:t>
            </a:r>
            <a:r>
              <a:rPr lang="en-US" sz="2800" dirty="0" smtClean="0"/>
              <a:t>– 2c </a:t>
            </a:r>
            <a:r>
              <a:rPr lang="en-US" sz="2800" baseline="-25000" dirty="0" smtClean="0"/>
              <a:t> </a:t>
            </a:r>
            <a:r>
              <a:rPr lang="en-US" sz="2800" dirty="0" smtClean="0"/>
              <a:t>+ </a:t>
            </a:r>
            <a:r>
              <a:rPr lang="az-Cyrl-AZ" sz="2800" dirty="0" smtClean="0">
                <a:latin typeface="Calibri"/>
              </a:rPr>
              <a:t>Ѳ</a:t>
            </a:r>
            <a:r>
              <a:rPr lang="en-US" sz="2800" dirty="0" err="1" smtClean="0"/>
              <a:t>c</a:t>
            </a:r>
            <a:r>
              <a:rPr lang="en-US" sz="2800" baseline="-25000" dirty="0" err="1" smtClean="0"/>
              <a:t>L</a:t>
            </a:r>
            <a:r>
              <a:rPr lang="en-US" sz="2800" dirty="0" smtClean="0"/>
              <a:t> + (1-</a:t>
            </a:r>
            <a:r>
              <a:rPr lang="az-Cyrl-AZ" sz="2800" dirty="0" smtClean="0">
                <a:latin typeface="Calibri"/>
              </a:rPr>
              <a:t>Ѳ</a:t>
            </a:r>
            <a:r>
              <a:rPr lang="en-US" sz="2800" dirty="0" smtClean="0">
                <a:latin typeface="Calibri"/>
              </a:rPr>
              <a:t>)</a:t>
            </a:r>
            <a:r>
              <a:rPr lang="en-US" sz="2800" dirty="0" err="1" smtClean="0"/>
              <a:t>c</a:t>
            </a:r>
            <a:r>
              <a:rPr lang="en-US" sz="2800" baseline="-25000" dirty="0" err="1" smtClean="0"/>
              <a:t>H</a:t>
            </a:r>
            <a:r>
              <a:rPr lang="en-US" sz="2800" dirty="0" smtClean="0"/>
              <a:t>]/3</a:t>
            </a:r>
            <a:endParaRPr lang="en-US" sz="2800" dirty="0" smtClean="0">
              <a:solidFill>
                <a:srgbClr val="FFFF00"/>
              </a:solidFill>
            </a:endParaRPr>
          </a:p>
          <a:p>
            <a:pPr algn="just">
              <a:buNone/>
            </a:pPr>
            <a:r>
              <a:rPr lang="en-US" sz="2800" dirty="0" smtClean="0"/>
              <a:t> Firm 2 L:	</a:t>
            </a:r>
            <a:r>
              <a:rPr lang="en-US" sz="2800" dirty="0" err="1" smtClean="0"/>
              <a:t>q</a:t>
            </a:r>
            <a:r>
              <a:rPr lang="en-US" sz="2800" baseline="-25000" dirty="0" err="1" smtClean="0"/>
              <a:t>L</a:t>
            </a:r>
            <a:r>
              <a:rPr lang="en-US" sz="2800" dirty="0" smtClean="0"/>
              <a:t> = (a</a:t>
            </a:r>
            <a:r>
              <a:rPr lang="en-US" sz="2800" baseline="-25000" dirty="0" smtClean="0"/>
              <a:t> </a:t>
            </a:r>
            <a:r>
              <a:rPr lang="en-US" sz="2800" dirty="0" smtClean="0"/>
              <a:t>+ c </a:t>
            </a:r>
            <a:r>
              <a:rPr lang="en-US" sz="2800" baseline="-25000" dirty="0" smtClean="0"/>
              <a:t> </a:t>
            </a:r>
            <a:r>
              <a:rPr lang="en-US" sz="2800" dirty="0" smtClean="0"/>
              <a:t>- 2c</a:t>
            </a:r>
            <a:r>
              <a:rPr lang="en-US" sz="2800" baseline="-25000" dirty="0" smtClean="0"/>
              <a:t>L</a:t>
            </a:r>
            <a:r>
              <a:rPr lang="en-US" sz="2800" dirty="0" smtClean="0"/>
              <a:t>)/3 - (1-</a:t>
            </a:r>
            <a:r>
              <a:rPr lang="az-Cyrl-AZ" sz="2800" dirty="0" smtClean="0">
                <a:latin typeface="Calibri"/>
              </a:rPr>
              <a:t>Ѳ</a:t>
            </a:r>
            <a:r>
              <a:rPr lang="en-US" sz="2800" dirty="0" smtClean="0">
                <a:latin typeface="Calibri"/>
              </a:rPr>
              <a:t>)(</a:t>
            </a:r>
            <a:r>
              <a:rPr lang="en-US" sz="2800" dirty="0" err="1" smtClean="0"/>
              <a:t>c</a:t>
            </a:r>
            <a:r>
              <a:rPr lang="en-US" sz="2800" baseline="-25000" dirty="0" err="1" smtClean="0"/>
              <a:t>H</a:t>
            </a:r>
            <a:r>
              <a:rPr lang="en-US" sz="2800" dirty="0" err="1" smtClean="0"/>
              <a:t>-c</a:t>
            </a:r>
            <a:r>
              <a:rPr lang="en-US" sz="2800" baseline="-25000" dirty="0" err="1" smtClean="0"/>
              <a:t>L</a:t>
            </a:r>
            <a:r>
              <a:rPr lang="en-US" sz="2800" dirty="0" smtClean="0"/>
              <a:t>)/6 </a:t>
            </a:r>
          </a:p>
          <a:p>
            <a:pPr algn="just">
              <a:buNone/>
            </a:pPr>
            <a:r>
              <a:rPr lang="en-US" sz="2800" dirty="0" smtClean="0"/>
              <a:t> Firm 2 H:	</a:t>
            </a:r>
            <a:r>
              <a:rPr lang="en-US" sz="2800" dirty="0" err="1" smtClean="0"/>
              <a:t>q</a:t>
            </a:r>
            <a:r>
              <a:rPr lang="en-US" sz="2800" baseline="-25000" dirty="0" err="1" smtClean="0"/>
              <a:t>H</a:t>
            </a:r>
            <a:r>
              <a:rPr lang="en-US" sz="2800" dirty="0" smtClean="0"/>
              <a:t> = (a</a:t>
            </a:r>
            <a:r>
              <a:rPr lang="en-US" sz="2800" baseline="-25000" dirty="0" smtClean="0"/>
              <a:t> </a:t>
            </a:r>
            <a:r>
              <a:rPr lang="en-US" sz="2800" dirty="0" smtClean="0"/>
              <a:t>+ c </a:t>
            </a:r>
            <a:r>
              <a:rPr lang="en-US" sz="2800" baseline="-25000" dirty="0" smtClean="0"/>
              <a:t> </a:t>
            </a:r>
            <a:r>
              <a:rPr lang="en-US" sz="2800" dirty="0" smtClean="0"/>
              <a:t>- 2c</a:t>
            </a:r>
            <a:r>
              <a:rPr lang="en-US" sz="2800" baseline="-25000" dirty="0" smtClean="0"/>
              <a:t>H</a:t>
            </a:r>
            <a:r>
              <a:rPr lang="en-US" sz="2800" dirty="0" smtClean="0"/>
              <a:t>)/3  + </a:t>
            </a:r>
            <a:r>
              <a:rPr lang="az-Cyrl-AZ" sz="2800" dirty="0" smtClean="0">
                <a:latin typeface="Calibri"/>
              </a:rPr>
              <a:t>Ѳ</a:t>
            </a:r>
            <a:r>
              <a:rPr lang="en-US" sz="2800" dirty="0" smtClean="0">
                <a:latin typeface="Calibri"/>
              </a:rPr>
              <a:t>(</a:t>
            </a:r>
            <a:r>
              <a:rPr lang="en-US" sz="2800" dirty="0" err="1" smtClean="0"/>
              <a:t>c</a:t>
            </a:r>
            <a:r>
              <a:rPr lang="en-US" sz="2800" baseline="-25000" dirty="0" err="1" smtClean="0"/>
              <a:t>H</a:t>
            </a:r>
            <a:r>
              <a:rPr lang="en-US" sz="2800" dirty="0" err="1" smtClean="0"/>
              <a:t>-c</a:t>
            </a:r>
            <a:r>
              <a:rPr lang="en-US" sz="2800" baseline="-25000" dirty="0" err="1" smtClean="0"/>
              <a:t>L</a:t>
            </a:r>
            <a:r>
              <a:rPr lang="en-US" sz="2800" dirty="0" smtClean="0"/>
              <a:t>)/6 </a:t>
            </a:r>
          </a:p>
          <a:p>
            <a:pPr algn="just">
              <a:buNone/>
            </a:pPr>
            <a:r>
              <a:rPr lang="en-US" sz="2800" dirty="0" smtClean="0">
                <a:solidFill>
                  <a:srgbClr val="FFFF00"/>
                </a:solidFill>
              </a:rPr>
              <a:t>If firm 2’s cost is high, for example, it produces less </a:t>
            </a:r>
            <a:r>
              <a:rPr lang="en-US" sz="2800" dirty="0" smtClean="0">
                <a:solidFill>
                  <a:srgbClr val="FFFF00"/>
                </a:solidFill>
              </a:rPr>
              <a:t>   (</a:t>
            </a:r>
            <a:r>
              <a:rPr lang="en-US" sz="2800" dirty="0" err="1" smtClean="0"/>
              <a:t>c</a:t>
            </a:r>
            <a:r>
              <a:rPr lang="en-US" sz="2800" baseline="-25000" dirty="0" err="1" smtClean="0"/>
              <a:t>H</a:t>
            </a:r>
            <a:r>
              <a:rPr lang="en-US" sz="2800" dirty="0" smtClean="0"/>
              <a:t>&gt;</a:t>
            </a:r>
            <a:r>
              <a:rPr lang="en-US" sz="2800" dirty="0" err="1" smtClean="0"/>
              <a:t>c</a:t>
            </a:r>
            <a:r>
              <a:rPr lang="en-US" sz="2800" baseline="-25000" dirty="0" err="1" smtClean="0"/>
              <a:t>L</a:t>
            </a:r>
            <a:r>
              <a:rPr lang="en-US" sz="2800" dirty="0" smtClean="0">
                <a:solidFill>
                  <a:srgbClr val="FFFF00"/>
                </a:solidFill>
              </a:rPr>
              <a:t>)</a:t>
            </a:r>
            <a:r>
              <a:rPr lang="en-US" sz="2800" baseline="-25000" dirty="0" smtClean="0"/>
              <a:t> </a:t>
            </a:r>
            <a:r>
              <a:rPr lang="en-US" sz="2800" dirty="0" smtClean="0">
                <a:solidFill>
                  <a:srgbClr val="FFFF00"/>
                </a:solidFill>
              </a:rPr>
              <a:t>because </a:t>
            </a:r>
            <a:r>
              <a:rPr lang="en-US" sz="2800" dirty="0" smtClean="0">
                <a:solidFill>
                  <a:srgbClr val="FFFF00"/>
                </a:solidFill>
              </a:rPr>
              <a:t>its cost is high, but also produces more </a:t>
            </a:r>
            <a:r>
              <a:rPr lang="en-US" sz="2800" dirty="0" smtClean="0">
                <a:solidFill>
                  <a:srgbClr val="FFFF00"/>
                </a:solidFill>
              </a:rPr>
              <a:t>(</a:t>
            </a:r>
            <a:r>
              <a:rPr lang="az-Cyrl-AZ" sz="2800" dirty="0" smtClean="0">
                <a:latin typeface="Calibri"/>
              </a:rPr>
              <a:t>Ѳ</a:t>
            </a:r>
            <a:r>
              <a:rPr lang="en-US" sz="2800" dirty="0" smtClean="0">
                <a:latin typeface="Calibri"/>
              </a:rPr>
              <a:t>(</a:t>
            </a:r>
            <a:r>
              <a:rPr lang="en-US" sz="2800" dirty="0" err="1" smtClean="0"/>
              <a:t>c</a:t>
            </a:r>
            <a:r>
              <a:rPr lang="en-US" sz="2800" baseline="-25000" dirty="0" err="1" smtClean="0"/>
              <a:t>H</a:t>
            </a:r>
            <a:r>
              <a:rPr lang="en-US" sz="2800" dirty="0" err="1" smtClean="0"/>
              <a:t>-c</a:t>
            </a:r>
            <a:r>
              <a:rPr lang="en-US" sz="2800" baseline="-25000" dirty="0" err="1" smtClean="0"/>
              <a:t>L</a:t>
            </a:r>
            <a:r>
              <a:rPr lang="en-US" sz="2800" dirty="0" smtClean="0"/>
              <a:t>)</a:t>
            </a:r>
            <a:r>
              <a:rPr lang="en-US" sz="2800" dirty="0" smtClean="0">
                <a:solidFill>
                  <a:srgbClr val="FFFF00"/>
                </a:solidFill>
              </a:rPr>
              <a:t>)</a:t>
            </a:r>
            <a:r>
              <a:rPr lang="en-US" sz="2800" dirty="0" smtClean="0"/>
              <a:t> </a:t>
            </a:r>
            <a:r>
              <a:rPr lang="en-US" sz="2800" dirty="0" smtClean="0">
                <a:solidFill>
                  <a:srgbClr val="FFFF00"/>
                </a:solidFill>
              </a:rPr>
              <a:t>because </a:t>
            </a:r>
            <a:r>
              <a:rPr lang="en-US" sz="2800" dirty="0" smtClean="0">
                <a:solidFill>
                  <a:srgbClr val="FFFF00"/>
                </a:solidFill>
              </a:rPr>
              <a:t>it knows that firm 1 will produce a quantity that maximizes its expected profit, which is in this game smaller than firm 1 would produce if it knew firm’s cost to be </a:t>
            </a:r>
            <a:r>
              <a:rPr lang="en-US" sz="2800" dirty="0" smtClean="0">
                <a:solidFill>
                  <a:srgbClr val="FFFF00"/>
                </a:solidFill>
              </a:rPr>
              <a:t>high. 			(</a:t>
            </a:r>
            <a:r>
              <a:rPr lang="az-Cyrl-AZ" sz="2800" dirty="0" smtClean="0">
                <a:latin typeface="Calibri"/>
              </a:rPr>
              <a:t>Ѳ</a:t>
            </a:r>
            <a:r>
              <a:rPr lang="en-US" sz="2800" dirty="0" err="1" smtClean="0"/>
              <a:t>c</a:t>
            </a:r>
            <a:r>
              <a:rPr lang="en-US" sz="2800" baseline="-25000" dirty="0" err="1" smtClean="0"/>
              <a:t>L</a:t>
            </a:r>
            <a:r>
              <a:rPr lang="en-US" sz="2800" dirty="0" smtClean="0"/>
              <a:t> + (1-</a:t>
            </a:r>
            <a:r>
              <a:rPr lang="az-Cyrl-AZ" sz="2800" dirty="0" smtClean="0">
                <a:latin typeface="Calibri"/>
              </a:rPr>
              <a:t>Ѳ</a:t>
            </a:r>
            <a:r>
              <a:rPr lang="en-US" sz="2800" dirty="0" smtClean="0">
                <a:latin typeface="Calibri"/>
              </a:rPr>
              <a:t>)</a:t>
            </a:r>
            <a:r>
              <a:rPr lang="en-US" sz="2800" dirty="0" err="1" smtClean="0"/>
              <a:t>c</a:t>
            </a:r>
            <a:r>
              <a:rPr lang="en-US" sz="2800" baseline="-25000" dirty="0" err="1" smtClean="0"/>
              <a:t>H</a:t>
            </a:r>
            <a:r>
              <a:rPr lang="en-US" sz="2800" dirty="0" smtClean="0"/>
              <a:t>&lt;</a:t>
            </a:r>
            <a:r>
              <a:rPr lang="en-US" sz="2800" dirty="0" err="1" smtClean="0"/>
              <a:t>c</a:t>
            </a:r>
            <a:r>
              <a:rPr lang="en-US" sz="2800" baseline="-25000" dirty="0" err="1" smtClean="0"/>
              <a:t>H</a:t>
            </a:r>
            <a:r>
              <a:rPr lang="en-US" sz="2800" dirty="0" smtClean="0">
                <a:solidFill>
                  <a:srgbClr val="FFFF00"/>
                </a:solidFill>
              </a:rPr>
              <a:t>)</a:t>
            </a:r>
            <a:endParaRPr lang="en-US" sz="2800" dirty="0" smtClean="0">
              <a:solidFill>
                <a:srgbClr val="FFFF00"/>
              </a:solidFill>
            </a:endParaRPr>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find Nash Equilibrium</a:t>
            </a:r>
            <a:endParaRPr lang="en-US" dirty="0"/>
          </a:p>
        </p:txBody>
      </p:sp>
      <p:sp>
        <p:nvSpPr>
          <p:cNvPr id="3" name="Content Placeholder 2"/>
          <p:cNvSpPr>
            <a:spLocks noGrp="1"/>
          </p:cNvSpPr>
          <p:nvPr>
            <p:ph idx="1"/>
          </p:nvPr>
        </p:nvSpPr>
        <p:spPr>
          <a:xfrm>
            <a:off x="0" y="1274733"/>
            <a:ext cx="9144000" cy="4818092"/>
          </a:xfrm>
        </p:spPr>
        <p:txBody>
          <a:bodyPr/>
          <a:lstStyle/>
          <a:p>
            <a:r>
              <a:rPr lang="en-US" sz="2400" kern="1200" dirty="0" smtClean="0">
                <a:latin typeface="Arial" charset="0"/>
                <a:cs typeface="Arial" charset="0"/>
              </a:rPr>
              <a:t>Given the BAYESIAN GAME</a:t>
            </a:r>
          </a:p>
          <a:p>
            <a:pPr marL="914400" lvl="1" indent="-457200">
              <a:buFont typeface="+mj-lt"/>
              <a:buAutoNum type="arabicParenR"/>
            </a:pPr>
            <a:r>
              <a:rPr lang="en-US" sz="2400" kern="1200" dirty="0" smtClean="0">
                <a:solidFill>
                  <a:srgbClr val="FFFF00"/>
                </a:solidFill>
                <a:latin typeface="Arial" charset="0"/>
                <a:cs typeface="Arial" charset="0"/>
              </a:rPr>
              <a:t>Find all types of players – what signal may each player receive?</a:t>
            </a:r>
          </a:p>
          <a:p>
            <a:pPr marL="1314450" lvl="2" indent="-457200">
              <a:buNone/>
            </a:pPr>
            <a:r>
              <a:rPr lang="en-US" kern="1200" dirty="0" smtClean="0">
                <a:latin typeface="Arial" charset="0"/>
                <a:cs typeface="Arial" charset="0"/>
              </a:rPr>
              <a:t>Example 1 – 2 types of RADKA </a:t>
            </a:r>
            <a:r>
              <a:rPr lang="en-US" kern="1200" dirty="0" smtClean="0">
                <a:latin typeface="Arial" charset="0"/>
                <a:cs typeface="Arial" charset="0"/>
                <a:sym typeface="Wingdings" pitchFamily="2" charset="2"/>
              </a:rPr>
              <a:t> 3 players</a:t>
            </a:r>
          </a:p>
          <a:p>
            <a:pPr marL="1314450" lvl="2" indent="-457200">
              <a:buNone/>
            </a:pPr>
            <a:r>
              <a:rPr lang="en-US" kern="1200" dirty="0" smtClean="0">
                <a:latin typeface="Arial" charset="0"/>
                <a:cs typeface="Arial" charset="0"/>
                <a:sym typeface="Wingdings" pitchFamily="2" charset="2"/>
              </a:rPr>
              <a:t>Example 2 – 2 types of ADAM and RADKA  4 players</a:t>
            </a:r>
            <a:endParaRPr lang="en-US" kern="1200" dirty="0" smtClean="0">
              <a:latin typeface="Arial" charset="0"/>
              <a:cs typeface="Arial" charset="0"/>
            </a:endParaRPr>
          </a:p>
          <a:p>
            <a:pPr marL="914400" lvl="1" indent="-457200">
              <a:buFont typeface="+mj-lt"/>
              <a:buAutoNum type="arabicParenR"/>
            </a:pPr>
            <a:r>
              <a:rPr lang="en-US" sz="2400" kern="1200" dirty="0" smtClean="0">
                <a:solidFill>
                  <a:srgbClr val="FFFF00"/>
                </a:solidFill>
                <a:latin typeface="Arial" charset="0"/>
                <a:cs typeface="Arial" charset="0"/>
              </a:rPr>
              <a:t>What are the beliefs of each player type after receiving the signal?</a:t>
            </a:r>
          </a:p>
          <a:p>
            <a:pPr marL="914400" lvl="1" indent="-457200">
              <a:buNone/>
            </a:pPr>
            <a:r>
              <a:rPr lang="en-US" sz="2400" kern="1200" dirty="0" smtClean="0">
                <a:latin typeface="Arial" charset="0"/>
                <a:cs typeface="Arial" charset="0"/>
              </a:rPr>
              <a:t>	Example 1 – ADAM</a:t>
            </a:r>
            <a:r>
              <a:rPr lang="en-US" sz="2400" kern="1200" dirty="0" smtClean="0">
                <a:latin typeface="Arial" charset="0"/>
                <a:cs typeface="Arial" charset="0"/>
                <a:sym typeface="Wingdings" pitchFamily="2" charset="2"/>
              </a:rPr>
              <a:t> ½ and ½ . 1</a:t>
            </a:r>
            <a:r>
              <a:rPr lang="en-US" sz="2400" kern="1200" baseline="30000" dirty="0" smtClean="0">
                <a:latin typeface="Arial" charset="0"/>
                <a:cs typeface="Arial" charset="0"/>
                <a:sym typeface="Wingdings" pitchFamily="2" charset="2"/>
              </a:rPr>
              <a:t>st</a:t>
            </a:r>
            <a:r>
              <a:rPr lang="en-US" sz="2400" kern="1200" dirty="0" smtClean="0">
                <a:latin typeface="Arial" charset="0"/>
                <a:cs typeface="Arial" charset="0"/>
                <a:sym typeface="Wingdings" pitchFamily="2" charset="2"/>
              </a:rPr>
              <a:t> </a:t>
            </a:r>
            <a:r>
              <a:rPr lang="en-US" sz="2400" kern="1200" dirty="0" err="1" smtClean="0">
                <a:latin typeface="Arial" charset="0"/>
                <a:cs typeface="Arial" charset="0"/>
                <a:sym typeface="Wingdings" pitchFamily="2" charset="2"/>
              </a:rPr>
              <a:t>Radka</a:t>
            </a:r>
            <a:r>
              <a:rPr lang="en-US" sz="2400" kern="1200" dirty="0" smtClean="0">
                <a:latin typeface="Arial" charset="0"/>
                <a:cs typeface="Arial" charset="0"/>
                <a:sym typeface="Wingdings" pitchFamily="2" charset="2"/>
              </a:rPr>
              <a:t> – 1 and 0</a:t>
            </a:r>
          </a:p>
          <a:p>
            <a:pPr marL="914400" lvl="1" indent="-457200">
              <a:buNone/>
            </a:pPr>
            <a:r>
              <a:rPr lang="en-US" sz="2400" kern="1200" dirty="0" smtClean="0">
                <a:latin typeface="Arial" charset="0"/>
                <a:cs typeface="Arial" charset="0"/>
                <a:sym typeface="Wingdings" pitchFamily="2" charset="2"/>
              </a:rPr>
              <a:t>    		          2</a:t>
            </a:r>
            <a:r>
              <a:rPr lang="en-US" sz="2400" kern="1200" baseline="30000" dirty="0" smtClean="0">
                <a:latin typeface="Arial" charset="0"/>
                <a:cs typeface="Arial" charset="0"/>
                <a:sym typeface="Wingdings" pitchFamily="2" charset="2"/>
              </a:rPr>
              <a:t>nd</a:t>
            </a:r>
            <a:r>
              <a:rPr lang="en-US" sz="2400" kern="1200" dirty="0" smtClean="0">
                <a:latin typeface="Arial" charset="0"/>
                <a:cs typeface="Arial" charset="0"/>
                <a:sym typeface="Wingdings" pitchFamily="2" charset="2"/>
              </a:rPr>
              <a:t> </a:t>
            </a:r>
            <a:r>
              <a:rPr lang="en-US" sz="2400" kern="1200" dirty="0" err="1" smtClean="0">
                <a:latin typeface="Arial" charset="0"/>
                <a:cs typeface="Arial" charset="0"/>
                <a:sym typeface="Wingdings" pitchFamily="2" charset="2"/>
              </a:rPr>
              <a:t>Radka</a:t>
            </a:r>
            <a:r>
              <a:rPr lang="en-US" sz="2400" kern="1200" dirty="0" smtClean="0">
                <a:latin typeface="Arial" charset="0"/>
                <a:cs typeface="Arial" charset="0"/>
                <a:sym typeface="Wingdings" pitchFamily="2" charset="2"/>
              </a:rPr>
              <a:t> – 0 and 1</a:t>
            </a:r>
            <a:endParaRPr lang="en-US" sz="2400" kern="1200" dirty="0" smtClean="0">
              <a:latin typeface="Arial" charset="0"/>
              <a:cs typeface="Arial" charset="0"/>
            </a:endParaRPr>
          </a:p>
          <a:p>
            <a:pPr marL="914400" lvl="1" indent="-457200">
              <a:buFont typeface="+mj-lt"/>
              <a:buAutoNum type="arabicParenR" startAt="3"/>
            </a:pPr>
            <a:r>
              <a:rPr lang="en-US" sz="2400" kern="1200" dirty="0" smtClean="0">
                <a:solidFill>
                  <a:srgbClr val="FFFF00"/>
                </a:solidFill>
                <a:latin typeface="Arial" charset="0"/>
                <a:cs typeface="Arial" charset="0"/>
              </a:rPr>
              <a:t>Given the beliefs, compute EU for each possible action of each type, given the action profile of the other players’ types</a:t>
            </a:r>
          </a:p>
          <a:p>
            <a:pPr marL="914400" lvl="1" indent="-457200">
              <a:buNone/>
            </a:pPr>
            <a:r>
              <a:rPr lang="en-US" sz="2400" kern="1200" dirty="0" smtClean="0">
                <a:latin typeface="Arial" charset="0"/>
                <a:cs typeface="Arial" charset="0"/>
              </a:rPr>
              <a:t>	</a:t>
            </a:r>
            <a:endParaRPr lang="en-US" sz="2400" kern="1200" dirty="0" smtClean="0">
              <a:latin typeface="Arial" charset="0"/>
              <a:cs typeface="Arial" charset="0"/>
              <a:sym typeface="Wingdings" pitchFamily="2" charset="2"/>
            </a:endParaRPr>
          </a:p>
          <a:p>
            <a:pPr marL="914400" lvl="1" indent="-457200">
              <a:buNone/>
            </a:pPr>
            <a:endParaRPr lang="en-US" sz="2400" kern="1200" dirty="0" smtClean="0">
              <a:latin typeface="Arial" charset="0"/>
              <a:cs typeface="Arial" charset="0"/>
            </a:endParaRPr>
          </a:p>
          <a:p>
            <a:endParaRPr lang="en-US" sz="2400" kern="1200" dirty="0" smtClean="0">
              <a:latin typeface="Arial" charset="0"/>
              <a:cs typeface="Arial" charset="0"/>
            </a:endParaRPr>
          </a:p>
          <a:p>
            <a:pPr lvl="1"/>
            <a:endParaRPr lang="en-US" sz="2400" kern="1200" dirty="0" smtClean="0">
              <a:latin typeface="Arial" charset="0"/>
              <a:cs typeface="Arial" charset="0"/>
            </a:endParaRPr>
          </a:p>
          <a:p>
            <a:pPr lvl="1"/>
            <a:endParaRPr lang="en-US" sz="2400" dirty="0" smtClean="0"/>
          </a:p>
          <a:p>
            <a:pPr lvl="1">
              <a:buNone/>
            </a:pPr>
            <a:r>
              <a:rPr lang="en-US" kern="1200" dirty="0" smtClean="0">
                <a:latin typeface="Arial" charset="0"/>
                <a:cs typeface="Arial" charset="0"/>
              </a:rPr>
              <a:t> </a:t>
            </a:r>
            <a:endParaRPr lang="en-US" baseline="-25000" dirty="0">
              <a:solidFill>
                <a:srgbClr val="FFFF00"/>
              </a:solidFill>
            </a:endParaRPr>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a:t>
            </a:r>
            <a:r>
              <a:rPr lang="en-US" dirty="0" smtClean="0"/>
              <a:t>4: </a:t>
            </a:r>
            <a:r>
              <a:rPr lang="en-US" dirty="0" smtClean="0"/>
              <a:t>Reporting a crime</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9" name="TextBox 8"/>
          <p:cNvSpPr txBox="1"/>
          <p:nvPr/>
        </p:nvSpPr>
        <p:spPr>
          <a:xfrm>
            <a:off x="1" y="1311246"/>
            <a:ext cx="9144000" cy="5409031"/>
          </a:xfrm>
          <a:prstGeom prst="rect">
            <a:avLst/>
          </a:prstGeom>
          <a:noFill/>
        </p:spPr>
        <p:txBody>
          <a:bodyPr wrap="square" rtlCol="0">
            <a:spAutoFit/>
          </a:bodyPr>
          <a:lstStyle/>
          <a:p>
            <a:r>
              <a:rPr lang="en-US" sz="2400" dirty="0" smtClean="0"/>
              <a:t>Consider the variant of the model of reporting crime, where we have just two players. </a:t>
            </a:r>
            <a:endParaRPr lang="en-US" sz="2400" dirty="0" smtClean="0"/>
          </a:p>
          <a:p>
            <a:r>
              <a:rPr lang="en-US" sz="2400" dirty="0" smtClean="0"/>
              <a:t>A crime is observed by </a:t>
            </a:r>
            <a:r>
              <a:rPr lang="en-US" sz="2400" dirty="0" smtClean="0"/>
              <a:t>2 </a:t>
            </a:r>
            <a:r>
              <a:rPr lang="en-US" sz="2400" dirty="0" smtClean="0"/>
              <a:t>people. Each person would like the police to be informed, but prefers that someone else make the phone call. Specifically, suppose that each person attaches the value v to the police being informed and bears the cost c if she makes the phone call, where v &gt; c &gt; 0. </a:t>
            </a:r>
            <a:endParaRPr lang="en-US" sz="2400" dirty="0" smtClean="0"/>
          </a:p>
          <a:p>
            <a:r>
              <a:rPr lang="en-US" sz="2400" dirty="0" smtClean="0"/>
              <a:t>The </a:t>
            </a:r>
            <a:r>
              <a:rPr lang="en-US" sz="2400" dirty="0" smtClean="0"/>
              <a:t>difference is that now each of two players does not know whether she is the only witness, or whether there is another witness. </a:t>
            </a:r>
            <a:r>
              <a:rPr lang="en-US" sz="2400" dirty="0" smtClean="0"/>
              <a:t>Denote by </a:t>
            </a:r>
            <a:r>
              <a:rPr lang="el-GR" sz="2400" dirty="0" smtClean="0"/>
              <a:t>π</a:t>
            </a:r>
            <a:r>
              <a:rPr lang="en-US" sz="2400" dirty="0" smtClean="0"/>
              <a:t> the probability each player assigns to being the sole witness. Model this situation as a Bayesian game with three states: one in which player 1 is the only witness, one in which player 2 is the only witness, and one in which both players are witnesses. </a:t>
            </a:r>
            <a:endParaRPr lang="en-US" sz="2400" dirty="0" smtClean="0"/>
          </a:p>
        </p:txBody>
      </p:sp>
    </p:spTree>
  </p:cSld>
  <p:clrMapOvr>
    <a:masterClrMapping/>
  </p:clrMapOvr>
  <p:transition>
    <p:wipe dir="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a:t>
            </a:r>
            <a:r>
              <a:rPr lang="en-US" dirty="0" smtClean="0"/>
              <a:t>4: </a:t>
            </a:r>
            <a:r>
              <a:rPr lang="en-US" dirty="0" smtClean="0"/>
              <a:t>Reporting a crime</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9" name="TextBox 8"/>
          <p:cNvSpPr txBox="1"/>
          <p:nvPr/>
        </p:nvSpPr>
        <p:spPr>
          <a:xfrm>
            <a:off x="1" y="1457298"/>
            <a:ext cx="9144000" cy="2308324"/>
          </a:xfrm>
          <a:prstGeom prst="rect">
            <a:avLst/>
          </a:prstGeom>
          <a:noFill/>
        </p:spPr>
        <p:txBody>
          <a:bodyPr wrap="square" rtlCol="0">
            <a:spAutoFit/>
          </a:bodyPr>
          <a:lstStyle/>
          <a:p>
            <a:r>
              <a:rPr lang="en-US" sz="2400" dirty="0" smtClean="0"/>
              <a:t>Find </a:t>
            </a:r>
            <a:r>
              <a:rPr lang="en-US" sz="2400" dirty="0" smtClean="0"/>
              <a:t>a condition on π under which the game has a pure Nash equilibrium in which each player chooses Call (given the signal that she is a witness). </a:t>
            </a:r>
          </a:p>
          <a:p>
            <a:r>
              <a:rPr lang="en-US" sz="2400" dirty="0" smtClean="0"/>
              <a:t>When the condition is violated, find the symmetric mixed strategy Nash equilibrium of the game, and check that when π = 0 this equilibrium coincides with the </a:t>
            </a:r>
            <a:r>
              <a:rPr lang="en-US" sz="2400" dirty="0" smtClean="0"/>
              <a:t>perfect information when n </a:t>
            </a:r>
            <a:r>
              <a:rPr lang="en-US" sz="2400" dirty="0" smtClean="0"/>
              <a:t>= 2.</a:t>
            </a:r>
          </a:p>
        </p:txBody>
      </p:sp>
    </p:spTree>
  </p:cSld>
  <p:clrMapOvr>
    <a:masterClrMapping/>
  </p:clrMapOvr>
  <p:transition>
    <p:wipe dir="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4: Reporting a crime</a:t>
            </a:r>
            <a:endParaRPr lang="en-US" dirty="0"/>
          </a:p>
        </p:txBody>
      </p:sp>
      <p:sp>
        <p:nvSpPr>
          <p:cNvPr id="3" name="Content Placeholder 2"/>
          <p:cNvSpPr>
            <a:spLocks noGrp="1"/>
          </p:cNvSpPr>
          <p:nvPr>
            <p:ph idx="1"/>
          </p:nvPr>
        </p:nvSpPr>
        <p:spPr>
          <a:xfrm>
            <a:off x="0" y="1311246"/>
            <a:ext cx="9144000" cy="4892742"/>
          </a:xfrm>
        </p:spPr>
        <p:txBody>
          <a:bodyPr/>
          <a:lstStyle/>
          <a:p>
            <a:r>
              <a:rPr lang="en-US" sz="2400" kern="1200" dirty="0" smtClean="0">
                <a:solidFill>
                  <a:srgbClr val="FFFF00"/>
                </a:solidFill>
                <a:latin typeface="Arial" charset="0"/>
                <a:cs typeface="Arial" charset="0"/>
              </a:rPr>
              <a:t>Set of players:</a:t>
            </a:r>
            <a:r>
              <a:rPr lang="en-US" sz="2400" kern="1200" dirty="0" smtClean="0">
                <a:latin typeface="Arial" charset="0"/>
                <a:cs typeface="Arial" charset="0"/>
              </a:rPr>
              <a:t> </a:t>
            </a:r>
            <a:r>
              <a:rPr lang="en-US" sz="2400" kern="1200" dirty="0" smtClean="0">
                <a:latin typeface="Arial" charset="0"/>
                <a:cs typeface="Arial" charset="0"/>
              </a:rPr>
              <a:t>person </a:t>
            </a:r>
            <a:r>
              <a:rPr lang="en-US" sz="2400" kern="1200" dirty="0" smtClean="0">
                <a:latin typeface="Arial" charset="0"/>
                <a:cs typeface="Arial" charset="0"/>
              </a:rPr>
              <a:t>1 and </a:t>
            </a:r>
            <a:r>
              <a:rPr lang="en-US" sz="2400" kern="1200" dirty="0" smtClean="0">
                <a:latin typeface="Arial" charset="0"/>
                <a:cs typeface="Arial" charset="0"/>
              </a:rPr>
              <a:t>person </a:t>
            </a:r>
            <a:r>
              <a:rPr lang="en-US" sz="2400" kern="1200" dirty="0" smtClean="0">
                <a:latin typeface="Arial" charset="0"/>
                <a:cs typeface="Arial" charset="0"/>
              </a:rPr>
              <a:t>2</a:t>
            </a:r>
            <a:endParaRPr lang="en-US" sz="2400" kern="1200" dirty="0" smtClean="0">
              <a:solidFill>
                <a:srgbClr val="FFFF00"/>
              </a:solidFill>
              <a:latin typeface="Arial" charset="0"/>
              <a:cs typeface="Arial" charset="0"/>
            </a:endParaRPr>
          </a:p>
          <a:p>
            <a:r>
              <a:rPr lang="en-US" sz="2400" kern="1200" dirty="0" smtClean="0">
                <a:solidFill>
                  <a:srgbClr val="FFFF00"/>
                </a:solidFill>
                <a:latin typeface="Arial" charset="0"/>
                <a:cs typeface="Arial" charset="0"/>
              </a:rPr>
              <a:t>Set of states: </a:t>
            </a:r>
            <a:r>
              <a:rPr lang="en-US" sz="2400" kern="1200" dirty="0" smtClean="0">
                <a:latin typeface="Arial" charset="0"/>
                <a:cs typeface="Arial" charset="0"/>
              </a:rPr>
              <a:t>{1: person 1 the only witness, 2: person 2 the only witness, 3: both players are witnesses </a:t>
            </a:r>
            <a:r>
              <a:rPr lang="en-US" sz="2400" kern="1200" dirty="0" smtClean="0">
                <a:latin typeface="Arial" charset="0"/>
                <a:cs typeface="Arial" charset="0"/>
              </a:rPr>
              <a:t>}</a:t>
            </a:r>
            <a:endParaRPr lang="en-US" sz="2400" kern="1200" dirty="0" smtClean="0">
              <a:solidFill>
                <a:srgbClr val="FFFF00"/>
              </a:solidFill>
              <a:latin typeface="Arial" charset="0"/>
              <a:cs typeface="Arial" charset="0"/>
            </a:endParaRPr>
          </a:p>
          <a:p>
            <a:pPr>
              <a:buNone/>
            </a:pPr>
            <a:r>
              <a:rPr lang="en-US" sz="2400" kern="1200" dirty="0" smtClean="0">
                <a:latin typeface="Arial" charset="0"/>
                <a:cs typeface="Arial" charset="0"/>
              </a:rPr>
              <a:t>And for each player:</a:t>
            </a:r>
          </a:p>
          <a:p>
            <a:r>
              <a:rPr lang="en-US" sz="2400" kern="1200" dirty="0" smtClean="0">
                <a:solidFill>
                  <a:srgbClr val="FFFF00"/>
                </a:solidFill>
                <a:latin typeface="Arial" charset="0"/>
                <a:cs typeface="Arial" charset="0"/>
              </a:rPr>
              <a:t>Set of actions: </a:t>
            </a:r>
            <a:r>
              <a:rPr lang="en-US" sz="2400" kern="1200" dirty="0" smtClean="0">
                <a:latin typeface="Arial" charset="0"/>
                <a:cs typeface="Arial" charset="0"/>
              </a:rPr>
              <a:t>{ Call, Nothing }</a:t>
            </a:r>
            <a:endParaRPr lang="en-US" sz="2400" kern="1200" dirty="0" smtClean="0">
              <a:solidFill>
                <a:srgbClr val="FFFF00"/>
              </a:solidFill>
              <a:latin typeface="Arial" charset="0"/>
              <a:cs typeface="Arial" charset="0"/>
            </a:endParaRPr>
          </a:p>
          <a:p>
            <a:r>
              <a:rPr lang="en-US" sz="2400" kern="1200" dirty="0" smtClean="0">
                <a:solidFill>
                  <a:srgbClr val="FFFF00"/>
                </a:solidFill>
                <a:latin typeface="Arial" charset="0"/>
                <a:cs typeface="Arial" charset="0"/>
              </a:rPr>
              <a:t>Set of signals: </a:t>
            </a:r>
            <a:r>
              <a:rPr lang="en-US" sz="2400" kern="1200" dirty="0" smtClean="0">
                <a:latin typeface="Arial" charset="0"/>
                <a:cs typeface="Arial" charset="0"/>
              </a:rPr>
              <a:t>observing a crime - this signal is same for states 1 and 2 for person 1 and for states 2 and 3 for person 2</a:t>
            </a:r>
            <a:endParaRPr lang="en-US" sz="2400" kern="1200" dirty="0" smtClean="0">
              <a:latin typeface="Arial" charset="0"/>
              <a:cs typeface="Arial" charset="0"/>
            </a:endParaRPr>
          </a:p>
          <a:p>
            <a:r>
              <a:rPr lang="cs-CZ" sz="2400" dirty="0" smtClean="0">
                <a:solidFill>
                  <a:srgbClr val="FFFF00"/>
                </a:solidFill>
              </a:rPr>
              <a:t>b</a:t>
            </a:r>
            <a:r>
              <a:rPr lang="en-US" sz="2400" dirty="0" err="1" smtClean="0">
                <a:solidFill>
                  <a:srgbClr val="FFFF00"/>
                </a:solidFill>
              </a:rPr>
              <a:t>elief</a:t>
            </a:r>
            <a:r>
              <a:rPr lang="cs-CZ" sz="2400" dirty="0" smtClean="0">
                <a:solidFill>
                  <a:srgbClr val="FFFF00"/>
                </a:solidFill>
              </a:rPr>
              <a:t>s</a:t>
            </a:r>
            <a:r>
              <a:rPr lang="cs-CZ" sz="2400" b="1" dirty="0" smtClean="0">
                <a:solidFill>
                  <a:srgbClr val="FFFF00"/>
                </a:solidFill>
              </a:rPr>
              <a:t>:</a:t>
            </a:r>
            <a:r>
              <a:rPr lang="en-US" sz="2400" b="1" dirty="0" smtClean="0">
                <a:solidFill>
                  <a:srgbClr val="FFFF00"/>
                </a:solidFill>
              </a:rPr>
              <a:t> </a:t>
            </a:r>
            <a:r>
              <a:rPr lang="en-US" sz="2400" kern="1200" dirty="0" smtClean="0">
                <a:latin typeface="Arial" charset="0"/>
                <a:cs typeface="Arial" charset="0"/>
              </a:rPr>
              <a:t>each person after observing a crime assigns probability 1-</a:t>
            </a:r>
            <a:r>
              <a:rPr lang="en-US" sz="2400" i="1" kern="1200" dirty="0" smtClean="0">
                <a:latin typeface="Arial" charset="0"/>
                <a:cs typeface="Arial" charset="0"/>
              </a:rPr>
              <a:t>θ </a:t>
            </a:r>
            <a:r>
              <a:rPr lang="en-US" sz="2400" i="1" kern="1200" dirty="0" smtClean="0">
                <a:latin typeface="Arial" charset="0"/>
                <a:cs typeface="Arial" charset="0"/>
              </a:rPr>
              <a:t>to state </a:t>
            </a:r>
            <a:r>
              <a:rPr lang="en-US" sz="2400" i="1" kern="1200" dirty="0" smtClean="0">
                <a:latin typeface="Arial" charset="0"/>
                <a:cs typeface="Arial" charset="0"/>
              </a:rPr>
              <a:t>3 </a:t>
            </a:r>
            <a:r>
              <a:rPr lang="en-US" sz="2400" i="1" kern="1200" dirty="0" smtClean="0">
                <a:latin typeface="Arial" charset="0"/>
                <a:cs typeface="Arial" charset="0"/>
              </a:rPr>
              <a:t>and probability</a:t>
            </a:r>
            <a:r>
              <a:rPr lang="cs-CZ" sz="2400" i="1" kern="1200" dirty="0" smtClean="0">
                <a:latin typeface="Arial" charset="0"/>
                <a:cs typeface="Arial" charset="0"/>
              </a:rPr>
              <a:t>  </a:t>
            </a:r>
            <a:r>
              <a:rPr lang="en-US" sz="2400" i="1" kern="1200" dirty="0" smtClean="0">
                <a:latin typeface="Arial" charset="0"/>
                <a:cs typeface="Arial" charset="0"/>
              </a:rPr>
              <a:t>θ </a:t>
            </a:r>
            <a:r>
              <a:rPr lang="en-US" sz="2400" i="1" kern="1200" dirty="0" smtClean="0">
                <a:latin typeface="Arial" charset="0"/>
                <a:cs typeface="Arial" charset="0"/>
              </a:rPr>
              <a:t>to state </a:t>
            </a:r>
            <a:r>
              <a:rPr lang="en-US" sz="2400" i="1" kern="1200" dirty="0" smtClean="0">
                <a:latin typeface="Arial" charset="0"/>
                <a:cs typeface="Arial" charset="0"/>
              </a:rPr>
              <a:t>1 in case of person 1 and state 2 in case of person 2. </a:t>
            </a:r>
          </a:p>
          <a:p>
            <a:pPr>
              <a:buNone/>
            </a:pPr>
            <a:r>
              <a:rPr lang="en-US" sz="2400" i="1" kern="1200" dirty="0" smtClean="0">
                <a:latin typeface="Arial" charset="0"/>
                <a:cs typeface="Arial" charset="0"/>
              </a:rPr>
              <a:t>	Each person assigns </a:t>
            </a:r>
            <a:r>
              <a:rPr lang="en-US" sz="2400" i="1" kern="1200" dirty="0" smtClean="0">
                <a:latin typeface="Arial" charset="0"/>
                <a:cs typeface="Arial" charset="0"/>
              </a:rPr>
              <a:t>probability 1 to the single</a:t>
            </a:r>
            <a:r>
              <a:rPr lang="cs-CZ" sz="2400" i="1" kern="1200" dirty="0" smtClean="0">
                <a:latin typeface="Arial" charset="0"/>
                <a:cs typeface="Arial" charset="0"/>
              </a:rPr>
              <a:t> </a:t>
            </a:r>
            <a:r>
              <a:rPr lang="en-US" sz="2400" kern="1200" dirty="0" smtClean="0">
                <a:latin typeface="Arial" charset="0"/>
                <a:cs typeface="Arial" charset="0"/>
              </a:rPr>
              <a:t>state </a:t>
            </a:r>
            <a:r>
              <a:rPr lang="en-US" sz="2400" kern="1200" dirty="0" smtClean="0">
                <a:latin typeface="Arial" charset="0"/>
                <a:cs typeface="Arial" charset="0"/>
              </a:rPr>
              <a:t>1 or 2 when she does not observe a crime</a:t>
            </a:r>
            <a:r>
              <a:rPr lang="en-US" sz="2400" kern="1200" dirty="0" smtClean="0">
                <a:latin typeface="Arial" charset="0"/>
                <a:cs typeface="Arial" charset="0"/>
              </a:rPr>
              <a:t>.</a:t>
            </a:r>
            <a:endParaRPr lang="en-US" sz="2400" dirty="0" smtClean="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Example </a:t>
            </a:r>
            <a:r>
              <a:rPr lang="en-US" sz="3600" dirty="0" smtClean="0"/>
              <a:t>4: Reporting a crime</a:t>
            </a:r>
            <a:endParaRPr lang="en-US" sz="3600"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27" name="TextBox 26"/>
          <p:cNvSpPr txBox="1"/>
          <p:nvPr/>
        </p:nvSpPr>
        <p:spPr>
          <a:xfrm>
            <a:off x="6032520" y="3282948"/>
            <a:ext cx="2884527" cy="461665"/>
          </a:xfrm>
          <a:prstGeom prst="rect">
            <a:avLst/>
          </a:prstGeom>
          <a:noFill/>
        </p:spPr>
        <p:txBody>
          <a:bodyPr wrap="square" rtlCol="0">
            <a:spAutoFit/>
          </a:bodyPr>
          <a:lstStyle/>
          <a:p>
            <a:pPr algn="ctr"/>
            <a:r>
              <a:rPr lang="en-US" sz="2400" b="1" dirty="0" smtClean="0">
                <a:solidFill>
                  <a:srgbClr val="C00000"/>
                </a:solidFill>
              </a:rPr>
              <a:t>1</a:t>
            </a:r>
            <a:r>
              <a:rPr lang="en-US" sz="2400" b="1" baseline="30000" dirty="0" smtClean="0">
                <a:solidFill>
                  <a:srgbClr val="C00000"/>
                </a:solidFill>
              </a:rPr>
              <a:t>st</a:t>
            </a:r>
            <a:r>
              <a:rPr lang="en-US" sz="2400" b="1" dirty="0" smtClean="0">
                <a:solidFill>
                  <a:srgbClr val="C00000"/>
                </a:solidFill>
              </a:rPr>
              <a:t> P1</a:t>
            </a:r>
            <a:endParaRPr lang="en-US" sz="1400" b="1" dirty="0">
              <a:solidFill>
                <a:srgbClr val="C00000"/>
              </a:solidFill>
            </a:endParaRPr>
          </a:p>
        </p:txBody>
      </p:sp>
      <p:graphicFrame>
        <p:nvGraphicFramePr>
          <p:cNvPr id="26" name="Content Placeholder 6"/>
          <p:cNvGraphicFramePr>
            <a:graphicFrameLocks/>
          </p:cNvGraphicFramePr>
          <p:nvPr/>
        </p:nvGraphicFramePr>
        <p:xfrm>
          <a:off x="3476610" y="4232286"/>
          <a:ext cx="2482884" cy="2339020"/>
        </p:xfrm>
        <a:graphic>
          <a:graphicData uri="http://schemas.openxmlformats.org/drawingml/2006/table">
            <a:tbl>
              <a:tblPr firstRow="1" bandRow="1">
                <a:tableStyleId>{5C22544A-7EE6-4342-B048-85BDC9FD1C3A}</a:tableStyleId>
              </a:tblPr>
              <a:tblGrid>
                <a:gridCol w="578559"/>
                <a:gridCol w="991499"/>
                <a:gridCol w="912826"/>
              </a:tblGrid>
              <a:tr h="758030">
                <a:tc>
                  <a:txBody>
                    <a:bodyPr/>
                    <a:lstStyle/>
                    <a:p>
                      <a:pPr algn="ctr"/>
                      <a:r>
                        <a:rPr lang="en-US" sz="2400" b="0" dirty="0" smtClean="0"/>
                        <a:t>3</a:t>
                      </a:r>
                      <a:endParaRPr lang="en-US" sz="2400" b="0" dirty="0"/>
                    </a:p>
                  </a:txBody>
                  <a:tcPr anchor="ctr">
                    <a:solidFill>
                      <a:schemeClr val="bg1"/>
                    </a:solidFill>
                  </a:tcPr>
                </a:tc>
                <a:tc>
                  <a:txBody>
                    <a:bodyPr/>
                    <a:lstStyle/>
                    <a:p>
                      <a:pPr algn="ctr"/>
                      <a:r>
                        <a:rPr lang="en-US" sz="2400" b="0" dirty="0" smtClean="0"/>
                        <a:t>C</a:t>
                      </a:r>
                      <a:endParaRPr lang="en-US" sz="2400" b="0" dirty="0"/>
                    </a:p>
                  </a:txBody>
                  <a:tcPr anchor="ctr"/>
                </a:tc>
                <a:tc>
                  <a:txBody>
                    <a:bodyPr/>
                    <a:lstStyle/>
                    <a:p>
                      <a:pPr algn="ctr"/>
                      <a:r>
                        <a:rPr lang="en-US" sz="2400" b="0" dirty="0" smtClean="0"/>
                        <a:t>N</a:t>
                      </a:r>
                      <a:endParaRPr lang="en-US" sz="2400" b="0" dirty="0"/>
                    </a:p>
                  </a:txBody>
                  <a:tcPr anchor="ctr"/>
                </a:tc>
              </a:tr>
              <a:tr h="63820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C</a:t>
                      </a:r>
                      <a:endParaRPr lang="en-US" sz="2400" b="0" dirty="0" smtClean="0">
                        <a:solidFill>
                          <a:schemeClr val="tx1"/>
                        </a:solidFill>
                      </a:endParaRPr>
                    </a:p>
                  </a:txBody>
                  <a:tcPr anchor="ctr">
                    <a:solidFill>
                      <a:schemeClr val="bg2">
                        <a:lumMod val="50000"/>
                      </a:schemeClr>
                    </a:solidFill>
                  </a:tcPr>
                </a:tc>
                <a:tc>
                  <a:txBody>
                    <a:bodyPr/>
                    <a:lstStyle/>
                    <a:p>
                      <a:pPr algn="ctr"/>
                      <a:r>
                        <a:rPr lang="en-US" sz="2400" b="1" dirty="0" smtClean="0">
                          <a:solidFill>
                            <a:srgbClr val="C00000"/>
                          </a:solidFill>
                        </a:rPr>
                        <a:t>v-c</a:t>
                      </a:r>
                      <a:r>
                        <a:rPr lang="en-US" sz="2400" b="0" dirty="0" smtClean="0">
                          <a:solidFill>
                            <a:schemeClr val="bg2">
                              <a:lumMod val="10000"/>
                            </a:schemeClr>
                          </a:solidFill>
                        </a:rPr>
                        <a:t>, </a:t>
                      </a:r>
                      <a:r>
                        <a:rPr lang="en-US" sz="2400" b="1" dirty="0" smtClean="0">
                          <a:solidFill>
                            <a:schemeClr val="accent3">
                              <a:lumMod val="10000"/>
                            </a:schemeClr>
                          </a:solidFill>
                        </a:rPr>
                        <a:t>v-c</a:t>
                      </a:r>
                      <a:r>
                        <a:rPr lang="en-US" sz="2400" b="1" baseline="0" dirty="0" smtClean="0">
                          <a:solidFill>
                            <a:schemeClr val="accent3">
                              <a:lumMod val="10000"/>
                            </a:schemeClr>
                          </a:solidFill>
                        </a:rPr>
                        <a:t> </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v-c</a:t>
                      </a:r>
                      <a:r>
                        <a:rPr lang="en-US" sz="2400" b="0" dirty="0" smtClean="0">
                          <a:solidFill>
                            <a:schemeClr val="bg2">
                              <a:lumMod val="10000"/>
                            </a:schemeClr>
                          </a:solidFill>
                        </a:rPr>
                        <a:t>, </a:t>
                      </a:r>
                      <a:r>
                        <a:rPr lang="en-US" sz="2400" b="1" dirty="0" smtClean="0">
                          <a:solidFill>
                            <a:schemeClr val="bg2">
                              <a:lumMod val="10000"/>
                            </a:schemeClr>
                          </a:solidFill>
                        </a:rPr>
                        <a:t>v </a:t>
                      </a:r>
                      <a:endParaRPr lang="en-US" sz="2400" b="1" dirty="0" smtClean="0"/>
                    </a:p>
                  </a:txBody>
                  <a:tcPr anchor="ctr">
                    <a:solidFill>
                      <a:schemeClr val="accent5">
                        <a:lumMod val="20000"/>
                        <a:lumOff val="80000"/>
                      </a:schemeClr>
                    </a:solidFill>
                  </a:tcPr>
                </a:tc>
              </a:tr>
              <a:tr h="758030">
                <a:tc>
                  <a:txBody>
                    <a:bodyPr/>
                    <a:lstStyle/>
                    <a:p>
                      <a:pPr algn="ctr"/>
                      <a:r>
                        <a:rPr lang="en-US" sz="2400" b="0" dirty="0" smtClean="0">
                          <a:solidFill>
                            <a:schemeClr val="tx1"/>
                          </a:solidFill>
                        </a:rPr>
                        <a:t>N</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v</a:t>
                      </a:r>
                      <a:r>
                        <a:rPr lang="en-US" sz="2400" b="0" dirty="0" smtClean="0">
                          <a:solidFill>
                            <a:schemeClr val="bg2">
                              <a:lumMod val="10000"/>
                            </a:schemeClr>
                          </a:solidFill>
                        </a:rPr>
                        <a:t>, </a:t>
                      </a:r>
                      <a:r>
                        <a:rPr lang="en-US" sz="2400" b="1" dirty="0" smtClean="0">
                          <a:solidFill>
                            <a:schemeClr val="accent3">
                              <a:lumMod val="10000"/>
                            </a:schemeClr>
                          </a:solidFill>
                        </a:rPr>
                        <a:t>v-c</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0</a:t>
                      </a:r>
                      <a:endParaRPr lang="en-US" sz="2400" b="1" dirty="0" smtClean="0"/>
                    </a:p>
                  </a:txBody>
                  <a:tcPr anchor="ctr">
                    <a:solidFill>
                      <a:schemeClr val="accent5">
                        <a:lumMod val="20000"/>
                        <a:lumOff val="80000"/>
                      </a:schemeClr>
                    </a:solidFill>
                  </a:tcPr>
                </a:tc>
              </a:tr>
            </a:tbl>
          </a:graphicData>
        </a:graphic>
      </p:graphicFrame>
      <p:sp>
        <p:nvSpPr>
          <p:cNvPr id="9" name="TextBox 8"/>
          <p:cNvSpPr txBox="1"/>
          <p:nvPr/>
        </p:nvSpPr>
        <p:spPr>
          <a:xfrm>
            <a:off x="0" y="1311246"/>
            <a:ext cx="9144000" cy="1938992"/>
          </a:xfrm>
          <a:prstGeom prst="rect">
            <a:avLst/>
          </a:prstGeom>
          <a:noFill/>
        </p:spPr>
        <p:txBody>
          <a:bodyPr wrap="square" rtlCol="0">
            <a:spAutoFit/>
          </a:bodyPr>
          <a:lstStyle/>
          <a:p>
            <a:r>
              <a:rPr lang="en-US" sz="2400" dirty="0" smtClean="0"/>
              <a:t>In state 1, only player 1 observes the crime (2</a:t>
            </a:r>
            <a:r>
              <a:rPr lang="en-US" sz="2400" baseline="30000" dirty="0" smtClean="0"/>
              <a:t>nd</a:t>
            </a:r>
            <a:r>
              <a:rPr lang="en-US" sz="2400" dirty="0" smtClean="0"/>
              <a:t> type of player 1), player 2 does not observe the crime. </a:t>
            </a:r>
          </a:p>
          <a:p>
            <a:r>
              <a:rPr lang="en-US" sz="2400" dirty="0" smtClean="0"/>
              <a:t>But player 1 does not know if player 2 observes the crime as well or not (states 1 or 3). He </a:t>
            </a:r>
            <a:r>
              <a:rPr lang="en-US" sz="2400" dirty="0" smtClean="0"/>
              <a:t>assigns </a:t>
            </a:r>
            <a:r>
              <a:rPr lang="en-US" sz="2400" dirty="0" smtClean="0"/>
              <a:t>probability 1-θ to state 3 and probability</a:t>
            </a:r>
            <a:r>
              <a:rPr lang="cs-CZ" sz="2400" dirty="0" smtClean="0"/>
              <a:t>  </a:t>
            </a:r>
            <a:r>
              <a:rPr lang="en-US" sz="2400" dirty="0" smtClean="0"/>
              <a:t>θ to state </a:t>
            </a:r>
            <a:r>
              <a:rPr lang="en-US" sz="2400" dirty="0" smtClean="0"/>
              <a:t>1. </a:t>
            </a:r>
            <a:endParaRPr lang="en-US" sz="2400" dirty="0" smtClean="0"/>
          </a:p>
        </p:txBody>
      </p:sp>
      <p:sp>
        <p:nvSpPr>
          <p:cNvPr id="12" name="Rectangle 11"/>
          <p:cNvSpPr/>
          <p:nvPr/>
        </p:nvSpPr>
        <p:spPr>
          <a:xfrm>
            <a:off x="6105546" y="3282949"/>
            <a:ext cx="2848014" cy="3575052"/>
          </a:xfrm>
          <a:prstGeom prst="rect">
            <a:avLst/>
          </a:prstGeom>
          <a:noFill/>
          <a:ln w="412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5" name="Content Placeholder 6"/>
          <p:cNvGraphicFramePr>
            <a:graphicFrameLocks/>
          </p:cNvGraphicFramePr>
          <p:nvPr/>
        </p:nvGraphicFramePr>
        <p:xfrm>
          <a:off x="6142059" y="4232286"/>
          <a:ext cx="2482884" cy="1516060"/>
        </p:xfrm>
        <a:graphic>
          <a:graphicData uri="http://schemas.openxmlformats.org/drawingml/2006/table">
            <a:tbl>
              <a:tblPr firstRow="1" bandRow="1">
                <a:tableStyleId>{5C22544A-7EE6-4342-B048-85BDC9FD1C3A}</a:tableStyleId>
              </a:tblPr>
              <a:tblGrid>
                <a:gridCol w="578559"/>
                <a:gridCol w="991499"/>
                <a:gridCol w="912826"/>
              </a:tblGrid>
              <a:tr h="758030">
                <a:tc>
                  <a:txBody>
                    <a:bodyPr/>
                    <a:lstStyle/>
                    <a:p>
                      <a:pPr algn="ctr"/>
                      <a:r>
                        <a:rPr lang="en-US" sz="2400" b="0" dirty="0" smtClean="0"/>
                        <a:t>2</a:t>
                      </a:r>
                      <a:endParaRPr lang="en-US" sz="2400" b="0" dirty="0"/>
                    </a:p>
                  </a:txBody>
                  <a:tcPr anchor="ctr">
                    <a:solidFill>
                      <a:schemeClr val="bg1"/>
                    </a:solidFill>
                  </a:tcPr>
                </a:tc>
                <a:tc>
                  <a:txBody>
                    <a:bodyPr/>
                    <a:lstStyle/>
                    <a:p>
                      <a:pPr algn="ctr"/>
                      <a:r>
                        <a:rPr lang="en-US" sz="2400" b="0" dirty="0" smtClean="0"/>
                        <a:t>C</a:t>
                      </a:r>
                      <a:endParaRPr lang="en-US" sz="2400" b="0" dirty="0"/>
                    </a:p>
                  </a:txBody>
                  <a:tcPr anchor="ctr"/>
                </a:tc>
                <a:tc>
                  <a:txBody>
                    <a:bodyPr/>
                    <a:lstStyle/>
                    <a:p>
                      <a:pPr algn="ctr"/>
                      <a:r>
                        <a:rPr lang="en-US" sz="2400" b="0" dirty="0" smtClean="0"/>
                        <a:t>N</a:t>
                      </a:r>
                      <a:endParaRPr lang="en-US" sz="2400" b="0" dirty="0"/>
                    </a:p>
                  </a:txBody>
                  <a:tcPr anchor="ctr"/>
                </a:tc>
              </a:tr>
              <a:tr h="758030">
                <a:tc>
                  <a:txBody>
                    <a:bodyPr/>
                    <a:lstStyle/>
                    <a:p>
                      <a:pPr algn="ctr"/>
                      <a:r>
                        <a:rPr lang="en-US" sz="2400" b="0" dirty="0" smtClean="0">
                          <a:solidFill>
                            <a:schemeClr val="tx1"/>
                          </a:solidFill>
                        </a:rPr>
                        <a:t>N</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accent3">
                              <a:lumMod val="10000"/>
                            </a:schemeClr>
                          </a:solidFill>
                        </a:rPr>
                        <a:t>v-c</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0</a:t>
                      </a:r>
                      <a:endParaRPr lang="en-US" sz="2400" b="1" dirty="0" smtClean="0"/>
                    </a:p>
                  </a:txBody>
                  <a:tcPr anchor="ctr">
                    <a:solidFill>
                      <a:schemeClr val="accent5">
                        <a:lumMod val="20000"/>
                        <a:lumOff val="80000"/>
                      </a:schemeClr>
                    </a:solidFill>
                  </a:tcPr>
                </a:tc>
              </a:tr>
            </a:tbl>
          </a:graphicData>
        </a:graphic>
      </p:graphicFrame>
      <p:graphicFrame>
        <p:nvGraphicFramePr>
          <p:cNvPr id="16" name="Content Placeholder 6"/>
          <p:cNvGraphicFramePr>
            <a:graphicFrameLocks/>
          </p:cNvGraphicFramePr>
          <p:nvPr/>
        </p:nvGraphicFramePr>
        <p:xfrm>
          <a:off x="701622" y="4232286"/>
          <a:ext cx="1716111" cy="2154267"/>
        </p:xfrm>
        <a:graphic>
          <a:graphicData uri="http://schemas.openxmlformats.org/drawingml/2006/table">
            <a:tbl>
              <a:tblPr firstRow="1" bandRow="1">
                <a:tableStyleId>{5C22544A-7EE6-4342-B048-85BDC9FD1C3A}</a:tableStyleId>
              </a:tblPr>
              <a:tblGrid>
                <a:gridCol w="665738"/>
                <a:gridCol w="1050373"/>
              </a:tblGrid>
              <a:tr h="758030">
                <a:tc>
                  <a:txBody>
                    <a:bodyPr/>
                    <a:lstStyle/>
                    <a:p>
                      <a:pPr algn="ctr"/>
                      <a:r>
                        <a:rPr lang="en-US" sz="2400" b="0" dirty="0" smtClean="0"/>
                        <a:t>1</a:t>
                      </a:r>
                      <a:endParaRPr lang="en-US" sz="2400" b="0" dirty="0"/>
                    </a:p>
                  </a:txBody>
                  <a:tcPr anchor="ctr">
                    <a:solidFill>
                      <a:schemeClr val="bg1"/>
                    </a:solidFill>
                  </a:tcPr>
                </a:tc>
                <a:tc>
                  <a:txBody>
                    <a:bodyPr/>
                    <a:lstStyle/>
                    <a:p>
                      <a:pPr algn="ctr"/>
                      <a:r>
                        <a:rPr lang="en-US" sz="2400" b="0" dirty="0" smtClean="0"/>
                        <a:t>N</a:t>
                      </a:r>
                      <a:endParaRPr lang="en-US" sz="2400" b="0" dirty="0"/>
                    </a:p>
                  </a:txBody>
                  <a:tcPr anchor="ctr"/>
                </a:tc>
              </a:tr>
              <a:tr h="63820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C</a:t>
                      </a:r>
                      <a:endParaRPr lang="en-US" sz="2400" b="0" dirty="0" smtClean="0">
                        <a:solidFill>
                          <a:schemeClr val="tx1"/>
                        </a:solidFill>
                      </a:endParaRPr>
                    </a:p>
                  </a:txBody>
                  <a:tcPr anchor="ctr">
                    <a:solidFill>
                      <a:schemeClr val="bg2">
                        <a:lumMod val="5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v-c</a:t>
                      </a:r>
                      <a:r>
                        <a:rPr lang="en-US" sz="2400" b="0" dirty="0" smtClean="0">
                          <a:solidFill>
                            <a:schemeClr val="bg2">
                              <a:lumMod val="10000"/>
                            </a:schemeClr>
                          </a:solidFill>
                        </a:rPr>
                        <a:t>, </a:t>
                      </a:r>
                      <a:r>
                        <a:rPr lang="en-US" sz="2400" b="1" dirty="0" smtClean="0">
                          <a:solidFill>
                            <a:schemeClr val="bg2">
                              <a:lumMod val="10000"/>
                            </a:schemeClr>
                          </a:solidFill>
                        </a:rPr>
                        <a:t>0 </a:t>
                      </a:r>
                      <a:endParaRPr lang="en-US" sz="2400" b="1" dirty="0" smtClean="0"/>
                    </a:p>
                  </a:txBody>
                  <a:tcPr anchor="ctr">
                    <a:solidFill>
                      <a:schemeClr val="accent5">
                        <a:lumMod val="20000"/>
                        <a:lumOff val="80000"/>
                      </a:schemeClr>
                    </a:solidFill>
                  </a:tcPr>
                </a:tc>
              </a:tr>
              <a:tr h="758030">
                <a:tc>
                  <a:txBody>
                    <a:bodyPr/>
                    <a:lstStyle/>
                    <a:p>
                      <a:pPr algn="ctr"/>
                      <a:r>
                        <a:rPr lang="en-US" sz="2400" b="0" dirty="0" smtClean="0">
                          <a:solidFill>
                            <a:schemeClr val="tx1"/>
                          </a:solidFill>
                        </a:rPr>
                        <a:t>N</a:t>
                      </a:r>
                      <a:endParaRPr lang="en-US" sz="2400" b="0" dirty="0"/>
                    </a:p>
                  </a:txBody>
                  <a:tcPr anchor="ctr">
                    <a:solidFill>
                      <a:schemeClr val="bg2">
                        <a:lumMod val="5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0</a:t>
                      </a:r>
                      <a:endParaRPr lang="en-US" sz="2400" b="1" dirty="0" smtClean="0"/>
                    </a:p>
                  </a:txBody>
                  <a:tcPr anchor="ctr">
                    <a:solidFill>
                      <a:schemeClr val="accent5">
                        <a:lumMod val="20000"/>
                        <a:lumOff val="80000"/>
                      </a:schemeClr>
                    </a:solidFill>
                  </a:tcPr>
                </a:tc>
              </a:tr>
            </a:tbl>
          </a:graphicData>
        </a:graphic>
      </p:graphicFrame>
      <p:sp>
        <p:nvSpPr>
          <p:cNvPr id="18" name="Rectangle 17"/>
          <p:cNvSpPr/>
          <p:nvPr/>
        </p:nvSpPr>
        <p:spPr>
          <a:xfrm>
            <a:off x="0" y="3282948"/>
            <a:ext cx="6032520" cy="3575052"/>
          </a:xfrm>
          <a:prstGeom prst="rect">
            <a:avLst/>
          </a:prstGeom>
          <a:noFill/>
          <a:ln w="412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1943064" y="3282948"/>
            <a:ext cx="2884527" cy="461665"/>
          </a:xfrm>
          <a:prstGeom prst="rect">
            <a:avLst/>
          </a:prstGeom>
          <a:noFill/>
        </p:spPr>
        <p:txBody>
          <a:bodyPr wrap="square" rtlCol="0">
            <a:spAutoFit/>
          </a:bodyPr>
          <a:lstStyle/>
          <a:p>
            <a:pPr algn="ctr"/>
            <a:r>
              <a:rPr lang="en-US" sz="2400" b="1" dirty="0" smtClean="0">
                <a:solidFill>
                  <a:srgbClr val="C00000"/>
                </a:solidFill>
              </a:rPr>
              <a:t>2</a:t>
            </a:r>
            <a:r>
              <a:rPr lang="en-US" sz="2400" b="1" baseline="30000" dirty="0" smtClean="0">
                <a:solidFill>
                  <a:srgbClr val="C00000"/>
                </a:solidFill>
              </a:rPr>
              <a:t>nd</a:t>
            </a:r>
            <a:r>
              <a:rPr lang="en-US" sz="2400" b="1" dirty="0" smtClean="0">
                <a:solidFill>
                  <a:srgbClr val="C00000"/>
                </a:solidFill>
              </a:rPr>
              <a:t> P1</a:t>
            </a:r>
            <a:endParaRPr lang="en-US" sz="1400" b="1" dirty="0">
              <a:solidFill>
                <a:srgbClr val="C00000"/>
              </a:solidFill>
            </a:endParaRPr>
          </a:p>
        </p:txBody>
      </p:sp>
      <p:sp>
        <p:nvSpPr>
          <p:cNvPr id="20" name="TextBox 19"/>
          <p:cNvSpPr txBox="1"/>
          <p:nvPr/>
        </p:nvSpPr>
        <p:spPr>
          <a:xfrm>
            <a:off x="1322343" y="3282948"/>
            <a:ext cx="693747" cy="461665"/>
          </a:xfrm>
          <a:prstGeom prst="rect">
            <a:avLst/>
          </a:prstGeom>
          <a:noFill/>
        </p:spPr>
        <p:txBody>
          <a:bodyPr wrap="square" rtlCol="0">
            <a:spAutoFit/>
          </a:bodyPr>
          <a:lstStyle/>
          <a:p>
            <a:pPr algn="ctr"/>
            <a:r>
              <a:rPr lang="az-Cyrl-AZ" sz="2400" b="1" dirty="0" smtClean="0">
                <a:solidFill>
                  <a:srgbClr val="C00000"/>
                </a:solidFill>
                <a:latin typeface="Calibri"/>
              </a:rPr>
              <a:t>Ѳ</a:t>
            </a:r>
            <a:r>
              <a:rPr lang="en-US" sz="2400" b="1" dirty="0" smtClean="0">
                <a:solidFill>
                  <a:srgbClr val="C00000"/>
                </a:solidFill>
              </a:rPr>
              <a:t> </a:t>
            </a:r>
            <a:endParaRPr lang="en-US" b="1" dirty="0">
              <a:solidFill>
                <a:srgbClr val="C00000"/>
              </a:solidFill>
            </a:endParaRPr>
          </a:p>
        </p:txBody>
      </p:sp>
      <p:sp>
        <p:nvSpPr>
          <p:cNvPr id="23" name="TextBox 22"/>
          <p:cNvSpPr txBox="1"/>
          <p:nvPr/>
        </p:nvSpPr>
        <p:spPr>
          <a:xfrm>
            <a:off x="4827591" y="3282948"/>
            <a:ext cx="693747" cy="461665"/>
          </a:xfrm>
          <a:prstGeom prst="rect">
            <a:avLst/>
          </a:prstGeom>
          <a:noFill/>
        </p:spPr>
        <p:txBody>
          <a:bodyPr wrap="square" rtlCol="0">
            <a:spAutoFit/>
          </a:bodyPr>
          <a:lstStyle/>
          <a:p>
            <a:pPr algn="ctr"/>
            <a:r>
              <a:rPr lang="en-US" sz="2400" b="1" dirty="0" smtClean="0">
                <a:solidFill>
                  <a:srgbClr val="C00000"/>
                </a:solidFill>
                <a:latin typeface="Calibri"/>
              </a:rPr>
              <a:t>1-</a:t>
            </a:r>
            <a:r>
              <a:rPr lang="az-Cyrl-AZ" sz="2400" b="1" dirty="0" smtClean="0">
                <a:solidFill>
                  <a:srgbClr val="C00000"/>
                </a:solidFill>
                <a:latin typeface="Calibri"/>
              </a:rPr>
              <a:t>Ѳ</a:t>
            </a:r>
            <a:r>
              <a:rPr lang="en-US" sz="2400" b="1" dirty="0" smtClean="0">
                <a:solidFill>
                  <a:srgbClr val="C00000"/>
                </a:solidFill>
              </a:rPr>
              <a:t>  </a:t>
            </a:r>
            <a:endParaRPr lang="en-US" b="1" dirty="0">
              <a:solidFill>
                <a:srgbClr val="C00000"/>
              </a:solidFill>
            </a:endParaRPr>
          </a:p>
        </p:txBody>
      </p:sp>
    </p:spTree>
  </p:cSld>
  <p:clrMapOvr>
    <a:masterClrMapping/>
  </p:clrMapOvr>
  <p:transition>
    <p:wipe dir="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Example </a:t>
            </a:r>
            <a:r>
              <a:rPr lang="en-US" sz="3600" dirty="0" smtClean="0"/>
              <a:t>4: Reporting a crime</a:t>
            </a:r>
            <a:endParaRPr lang="en-US" sz="3600"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19" name="TextBox 18"/>
          <p:cNvSpPr txBox="1"/>
          <p:nvPr/>
        </p:nvSpPr>
        <p:spPr>
          <a:xfrm>
            <a:off x="226953" y="3830643"/>
            <a:ext cx="1277955" cy="461665"/>
          </a:xfrm>
          <a:prstGeom prst="rect">
            <a:avLst/>
          </a:prstGeom>
          <a:noFill/>
        </p:spPr>
        <p:txBody>
          <a:bodyPr wrap="square" rtlCol="0">
            <a:spAutoFit/>
          </a:bodyPr>
          <a:lstStyle/>
          <a:p>
            <a:pPr algn="ctr"/>
            <a:r>
              <a:rPr lang="en-US" sz="2400" b="1" dirty="0" smtClean="0">
                <a:solidFill>
                  <a:schemeClr val="bg2">
                    <a:lumMod val="10000"/>
                  </a:schemeClr>
                </a:solidFill>
              </a:rPr>
              <a:t>1</a:t>
            </a:r>
            <a:r>
              <a:rPr lang="en-US" sz="2400" b="1" baseline="30000" dirty="0" smtClean="0">
                <a:solidFill>
                  <a:schemeClr val="bg2">
                    <a:lumMod val="10000"/>
                  </a:schemeClr>
                </a:solidFill>
              </a:rPr>
              <a:t>st</a:t>
            </a:r>
            <a:r>
              <a:rPr lang="en-US" sz="2400" b="1" dirty="0" smtClean="0">
                <a:solidFill>
                  <a:schemeClr val="bg2">
                    <a:lumMod val="10000"/>
                  </a:schemeClr>
                </a:solidFill>
              </a:rPr>
              <a:t> P </a:t>
            </a:r>
            <a:r>
              <a:rPr lang="en-US" sz="2400" b="1" dirty="0" smtClean="0">
                <a:solidFill>
                  <a:schemeClr val="bg2">
                    <a:lumMod val="10000"/>
                  </a:schemeClr>
                </a:solidFill>
              </a:rPr>
              <a:t>2</a:t>
            </a:r>
            <a:endParaRPr lang="en-US" b="1" dirty="0">
              <a:solidFill>
                <a:schemeClr val="bg2">
                  <a:lumMod val="10000"/>
                </a:schemeClr>
              </a:solidFill>
            </a:endParaRPr>
          </a:p>
        </p:txBody>
      </p:sp>
      <p:graphicFrame>
        <p:nvGraphicFramePr>
          <p:cNvPr id="26" name="Content Placeholder 6"/>
          <p:cNvGraphicFramePr>
            <a:graphicFrameLocks/>
          </p:cNvGraphicFramePr>
          <p:nvPr/>
        </p:nvGraphicFramePr>
        <p:xfrm>
          <a:off x="3476610" y="4232286"/>
          <a:ext cx="2482884" cy="2339020"/>
        </p:xfrm>
        <a:graphic>
          <a:graphicData uri="http://schemas.openxmlformats.org/drawingml/2006/table">
            <a:tbl>
              <a:tblPr firstRow="1" bandRow="1">
                <a:tableStyleId>{5C22544A-7EE6-4342-B048-85BDC9FD1C3A}</a:tableStyleId>
              </a:tblPr>
              <a:tblGrid>
                <a:gridCol w="578559"/>
                <a:gridCol w="991499"/>
                <a:gridCol w="912826"/>
              </a:tblGrid>
              <a:tr h="758030">
                <a:tc>
                  <a:txBody>
                    <a:bodyPr/>
                    <a:lstStyle/>
                    <a:p>
                      <a:pPr algn="ctr"/>
                      <a:r>
                        <a:rPr lang="en-US" sz="2400" b="0" dirty="0" smtClean="0"/>
                        <a:t>3</a:t>
                      </a:r>
                      <a:endParaRPr lang="en-US" sz="2400" b="0" dirty="0"/>
                    </a:p>
                  </a:txBody>
                  <a:tcPr anchor="ctr">
                    <a:solidFill>
                      <a:schemeClr val="bg1"/>
                    </a:solidFill>
                  </a:tcPr>
                </a:tc>
                <a:tc>
                  <a:txBody>
                    <a:bodyPr/>
                    <a:lstStyle/>
                    <a:p>
                      <a:pPr algn="ctr"/>
                      <a:r>
                        <a:rPr lang="en-US" sz="2400" b="0" dirty="0" smtClean="0"/>
                        <a:t>C</a:t>
                      </a:r>
                      <a:endParaRPr lang="en-US" sz="2400" b="0" dirty="0"/>
                    </a:p>
                  </a:txBody>
                  <a:tcPr anchor="ctr"/>
                </a:tc>
                <a:tc>
                  <a:txBody>
                    <a:bodyPr/>
                    <a:lstStyle/>
                    <a:p>
                      <a:pPr algn="ctr"/>
                      <a:r>
                        <a:rPr lang="en-US" sz="2400" b="0" dirty="0" smtClean="0"/>
                        <a:t>N</a:t>
                      </a:r>
                      <a:endParaRPr lang="en-US" sz="2400" b="0" dirty="0"/>
                    </a:p>
                  </a:txBody>
                  <a:tcPr anchor="ctr"/>
                </a:tc>
              </a:tr>
              <a:tr h="63820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C</a:t>
                      </a:r>
                      <a:endParaRPr lang="en-US" sz="2400" b="0" dirty="0" smtClean="0">
                        <a:solidFill>
                          <a:schemeClr val="tx1"/>
                        </a:solidFill>
                      </a:endParaRPr>
                    </a:p>
                  </a:txBody>
                  <a:tcPr anchor="ctr">
                    <a:solidFill>
                      <a:schemeClr val="bg2">
                        <a:lumMod val="50000"/>
                      </a:schemeClr>
                    </a:solidFill>
                  </a:tcPr>
                </a:tc>
                <a:tc>
                  <a:txBody>
                    <a:bodyPr/>
                    <a:lstStyle/>
                    <a:p>
                      <a:pPr algn="ctr"/>
                      <a:r>
                        <a:rPr lang="en-US" sz="2400" b="1" dirty="0" smtClean="0">
                          <a:solidFill>
                            <a:srgbClr val="C00000"/>
                          </a:solidFill>
                        </a:rPr>
                        <a:t>v-c</a:t>
                      </a:r>
                      <a:r>
                        <a:rPr lang="en-US" sz="2400" b="0" dirty="0" smtClean="0">
                          <a:solidFill>
                            <a:schemeClr val="bg2">
                              <a:lumMod val="10000"/>
                            </a:schemeClr>
                          </a:solidFill>
                        </a:rPr>
                        <a:t>, </a:t>
                      </a:r>
                      <a:r>
                        <a:rPr lang="en-US" sz="2400" b="1" dirty="0" smtClean="0">
                          <a:solidFill>
                            <a:schemeClr val="accent3">
                              <a:lumMod val="10000"/>
                            </a:schemeClr>
                          </a:solidFill>
                        </a:rPr>
                        <a:t>v-c</a:t>
                      </a:r>
                      <a:r>
                        <a:rPr lang="en-US" sz="2400" b="1" baseline="0" dirty="0" smtClean="0">
                          <a:solidFill>
                            <a:schemeClr val="accent3">
                              <a:lumMod val="10000"/>
                            </a:schemeClr>
                          </a:solidFill>
                        </a:rPr>
                        <a:t> </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v-c</a:t>
                      </a:r>
                      <a:r>
                        <a:rPr lang="en-US" sz="2400" b="0" dirty="0" smtClean="0">
                          <a:solidFill>
                            <a:schemeClr val="bg2">
                              <a:lumMod val="10000"/>
                            </a:schemeClr>
                          </a:solidFill>
                        </a:rPr>
                        <a:t>, </a:t>
                      </a:r>
                      <a:r>
                        <a:rPr lang="en-US" sz="2400" b="1" dirty="0" smtClean="0">
                          <a:solidFill>
                            <a:schemeClr val="bg2">
                              <a:lumMod val="10000"/>
                            </a:schemeClr>
                          </a:solidFill>
                        </a:rPr>
                        <a:t>v </a:t>
                      </a:r>
                      <a:endParaRPr lang="en-US" sz="2400" b="1" dirty="0" smtClean="0"/>
                    </a:p>
                  </a:txBody>
                  <a:tcPr anchor="ctr">
                    <a:solidFill>
                      <a:schemeClr val="accent5">
                        <a:lumMod val="20000"/>
                        <a:lumOff val="80000"/>
                      </a:schemeClr>
                    </a:solidFill>
                  </a:tcPr>
                </a:tc>
              </a:tr>
              <a:tr h="758030">
                <a:tc>
                  <a:txBody>
                    <a:bodyPr/>
                    <a:lstStyle/>
                    <a:p>
                      <a:pPr algn="ctr"/>
                      <a:r>
                        <a:rPr lang="en-US" sz="2400" b="0" dirty="0" smtClean="0">
                          <a:solidFill>
                            <a:schemeClr val="tx1"/>
                          </a:solidFill>
                        </a:rPr>
                        <a:t>N</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v</a:t>
                      </a:r>
                      <a:r>
                        <a:rPr lang="en-US" sz="2400" b="0" dirty="0" smtClean="0">
                          <a:solidFill>
                            <a:schemeClr val="bg2">
                              <a:lumMod val="10000"/>
                            </a:schemeClr>
                          </a:solidFill>
                        </a:rPr>
                        <a:t>, </a:t>
                      </a:r>
                      <a:r>
                        <a:rPr lang="en-US" sz="2400" b="1" dirty="0" smtClean="0">
                          <a:solidFill>
                            <a:schemeClr val="accent3">
                              <a:lumMod val="10000"/>
                            </a:schemeClr>
                          </a:solidFill>
                        </a:rPr>
                        <a:t>v-c</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0</a:t>
                      </a:r>
                      <a:endParaRPr lang="en-US" sz="2400" b="1" dirty="0" smtClean="0"/>
                    </a:p>
                  </a:txBody>
                  <a:tcPr anchor="ctr">
                    <a:solidFill>
                      <a:schemeClr val="accent5">
                        <a:lumMod val="20000"/>
                        <a:lumOff val="80000"/>
                      </a:schemeClr>
                    </a:solidFill>
                  </a:tcPr>
                </a:tc>
              </a:tr>
            </a:tbl>
          </a:graphicData>
        </a:graphic>
      </p:graphicFrame>
      <p:sp>
        <p:nvSpPr>
          <p:cNvPr id="9" name="TextBox 8"/>
          <p:cNvSpPr txBox="1"/>
          <p:nvPr/>
        </p:nvSpPr>
        <p:spPr>
          <a:xfrm>
            <a:off x="0" y="1311246"/>
            <a:ext cx="9144000" cy="1938992"/>
          </a:xfrm>
          <a:prstGeom prst="rect">
            <a:avLst/>
          </a:prstGeom>
          <a:noFill/>
        </p:spPr>
        <p:txBody>
          <a:bodyPr wrap="square" rtlCol="0">
            <a:spAutoFit/>
          </a:bodyPr>
          <a:lstStyle/>
          <a:p>
            <a:r>
              <a:rPr lang="en-US" sz="2400" dirty="0" smtClean="0"/>
              <a:t>In state 2, only player 2 observes the crime (2</a:t>
            </a:r>
            <a:r>
              <a:rPr lang="en-US" sz="2400" baseline="30000" dirty="0" smtClean="0"/>
              <a:t>nd</a:t>
            </a:r>
            <a:r>
              <a:rPr lang="en-US" sz="2400" dirty="0" smtClean="0"/>
              <a:t> type of player 2), player 1 does not observe the crime. </a:t>
            </a:r>
          </a:p>
          <a:p>
            <a:r>
              <a:rPr lang="en-US" sz="2400" dirty="0" smtClean="0"/>
              <a:t>But player 2 does not know if player 1 observes the crime as well or not (states 2 or 3). He </a:t>
            </a:r>
            <a:r>
              <a:rPr lang="en-US" sz="2400" dirty="0" smtClean="0"/>
              <a:t>assigns </a:t>
            </a:r>
            <a:r>
              <a:rPr lang="en-US" sz="2400" dirty="0" smtClean="0"/>
              <a:t>probability 1-</a:t>
            </a:r>
            <a:r>
              <a:rPr lang="en-US" sz="2400" i="1" dirty="0" smtClean="0"/>
              <a:t>θ to state 3 and probability</a:t>
            </a:r>
            <a:r>
              <a:rPr lang="cs-CZ" sz="2400" i="1" dirty="0" smtClean="0"/>
              <a:t>  </a:t>
            </a:r>
            <a:r>
              <a:rPr lang="en-US" sz="2400" i="1" dirty="0" smtClean="0"/>
              <a:t>θ to state </a:t>
            </a:r>
            <a:r>
              <a:rPr lang="en-US" sz="2400" i="1" dirty="0" smtClean="0"/>
              <a:t>2. </a:t>
            </a:r>
            <a:endParaRPr lang="en-US" sz="2400" dirty="0" smtClean="0"/>
          </a:p>
        </p:txBody>
      </p:sp>
      <p:sp>
        <p:nvSpPr>
          <p:cNvPr id="13" name="Rectangle 12"/>
          <p:cNvSpPr/>
          <p:nvPr/>
        </p:nvSpPr>
        <p:spPr>
          <a:xfrm>
            <a:off x="190440" y="3794130"/>
            <a:ext cx="3103605" cy="2848014"/>
          </a:xfrm>
          <a:prstGeom prst="rect">
            <a:avLst/>
          </a:prstGeom>
          <a:noFill/>
          <a:ln w="41275">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5" name="Content Placeholder 6"/>
          <p:cNvGraphicFramePr>
            <a:graphicFrameLocks/>
          </p:cNvGraphicFramePr>
          <p:nvPr/>
        </p:nvGraphicFramePr>
        <p:xfrm>
          <a:off x="6142059" y="4232286"/>
          <a:ext cx="2482884" cy="1516060"/>
        </p:xfrm>
        <a:graphic>
          <a:graphicData uri="http://schemas.openxmlformats.org/drawingml/2006/table">
            <a:tbl>
              <a:tblPr firstRow="1" bandRow="1">
                <a:tableStyleId>{5C22544A-7EE6-4342-B048-85BDC9FD1C3A}</a:tableStyleId>
              </a:tblPr>
              <a:tblGrid>
                <a:gridCol w="578559"/>
                <a:gridCol w="991499"/>
                <a:gridCol w="912826"/>
              </a:tblGrid>
              <a:tr h="758030">
                <a:tc>
                  <a:txBody>
                    <a:bodyPr/>
                    <a:lstStyle/>
                    <a:p>
                      <a:pPr algn="ctr"/>
                      <a:r>
                        <a:rPr lang="en-US" sz="2400" b="0" dirty="0" smtClean="0"/>
                        <a:t>2</a:t>
                      </a:r>
                      <a:endParaRPr lang="en-US" sz="2400" b="0" dirty="0"/>
                    </a:p>
                  </a:txBody>
                  <a:tcPr anchor="ctr">
                    <a:solidFill>
                      <a:schemeClr val="bg1"/>
                    </a:solidFill>
                  </a:tcPr>
                </a:tc>
                <a:tc>
                  <a:txBody>
                    <a:bodyPr/>
                    <a:lstStyle/>
                    <a:p>
                      <a:pPr algn="ctr"/>
                      <a:r>
                        <a:rPr lang="en-US" sz="2400" b="0" dirty="0" smtClean="0"/>
                        <a:t>C</a:t>
                      </a:r>
                      <a:endParaRPr lang="en-US" sz="2400" b="0" dirty="0"/>
                    </a:p>
                  </a:txBody>
                  <a:tcPr anchor="ctr"/>
                </a:tc>
                <a:tc>
                  <a:txBody>
                    <a:bodyPr/>
                    <a:lstStyle/>
                    <a:p>
                      <a:pPr algn="ctr"/>
                      <a:r>
                        <a:rPr lang="en-US" sz="2400" b="0" dirty="0" smtClean="0"/>
                        <a:t>N</a:t>
                      </a:r>
                      <a:endParaRPr lang="en-US" sz="2400" b="0" dirty="0"/>
                    </a:p>
                  </a:txBody>
                  <a:tcPr anchor="ctr"/>
                </a:tc>
              </a:tr>
              <a:tr h="758030">
                <a:tc>
                  <a:txBody>
                    <a:bodyPr/>
                    <a:lstStyle/>
                    <a:p>
                      <a:pPr algn="ctr"/>
                      <a:r>
                        <a:rPr lang="en-US" sz="2400" b="0" dirty="0" smtClean="0">
                          <a:solidFill>
                            <a:schemeClr val="tx1"/>
                          </a:solidFill>
                        </a:rPr>
                        <a:t>N</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accent3">
                              <a:lumMod val="10000"/>
                            </a:schemeClr>
                          </a:solidFill>
                        </a:rPr>
                        <a:t>v-c</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0</a:t>
                      </a:r>
                      <a:endParaRPr lang="en-US" sz="2400" b="1" dirty="0" smtClean="0"/>
                    </a:p>
                  </a:txBody>
                  <a:tcPr anchor="ctr">
                    <a:solidFill>
                      <a:schemeClr val="accent5">
                        <a:lumMod val="20000"/>
                        <a:lumOff val="80000"/>
                      </a:schemeClr>
                    </a:solidFill>
                  </a:tcPr>
                </a:tc>
              </a:tr>
            </a:tbl>
          </a:graphicData>
        </a:graphic>
      </p:graphicFrame>
      <p:graphicFrame>
        <p:nvGraphicFramePr>
          <p:cNvPr id="16" name="Content Placeholder 6"/>
          <p:cNvGraphicFramePr>
            <a:graphicFrameLocks/>
          </p:cNvGraphicFramePr>
          <p:nvPr/>
        </p:nvGraphicFramePr>
        <p:xfrm>
          <a:off x="701622" y="4232286"/>
          <a:ext cx="1716111" cy="2154267"/>
        </p:xfrm>
        <a:graphic>
          <a:graphicData uri="http://schemas.openxmlformats.org/drawingml/2006/table">
            <a:tbl>
              <a:tblPr firstRow="1" bandRow="1">
                <a:tableStyleId>{5C22544A-7EE6-4342-B048-85BDC9FD1C3A}</a:tableStyleId>
              </a:tblPr>
              <a:tblGrid>
                <a:gridCol w="665738"/>
                <a:gridCol w="1050373"/>
              </a:tblGrid>
              <a:tr h="758030">
                <a:tc>
                  <a:txBody>
                    <a:bodyPr/>
                    <a:lstStyle/>
                    <a:p>
                      <a:pPr algn="ctr"/>
                      <a:r>
                        <a:rPr lang="en-US" sz="2400" b="0" dirty="0" smtClean="0"/>
                        <a:t>1</a:t>
                      </a:r>
                      <a:endParaRPr lang="en-US" sz="2400" b="0" dirty="0"/>
                    </a:p>
                  </a:txBody>
                  <a:tcPr anchor="ctr">
                    <a:solidFill>
                      <a:schemeClr val="bg1"/>
                    </a:solidFill>
                  </a:tcPr>
                </a:tc>
                <a:tc>
                  <a:txBody>
                    <a:bodyPr/>
                    <a:lstStyle/>
                    <a:p>
                      <a:pPr algn="ctr"/>
                      <a:r>
                        <a:rPr lang="en-US" sz="2400" b="0" dirty="0" smtClean="0"/>
                        <a:t>N</a:t>
                      </a:r>
                      <a:endParaRPr lang="en-US" sz="2400" b="0" dirty="0"/>
                    </a:p>
                  </a:txBody>
                  <a:tcPr anchor="ctr"/>
                </a:tc>
              </a:tr>
              <a:tr h="63820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C</a:t>
                      </a:r>
                      <a:endParaRPr lang="en-US" sz="2400" b="0" dirty="0" smtClean="0">
                        <a:solidFill>
                          <a:schemeClr val="tx1"/>
                        </a:solidFill>
                      </a:endParaRPr>
                    </a:p>
                  </a:txBody>
                  <a:tcPr anchor="ctr">
                    <a:solidFill>
                      <a:schemeClr val="bg2">
                        <a:lumMod val="5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v-c</a:t>
                      </a:r>
                      <a:r>
                        <a:rPr lang="en-US" sz="2400" b="0" dirty="0" smtClean="0">
                          <a:solidFill>
                            <a:schemeClr val="bg2">
                              <a:lumMod val="10000"/>
                            </a:schemeClr>
                          </a:solidFill>
                        </a:rPr>
                        <a:t>, </a:t>
                      </a:r>
                      <a:r>
                        <a:rPr lang="en-US" sz="2400" b="1" dirty="0" smtClean="0">
                          <a:solidFill>
                            <a:schemeClr val="bg2">
                              <a:lumMod val="10000"/>
                            </a:schemeClr>
                          </a:solidFill>
                        </a:rPr>
                        <a:t>0 </a:t>
                      </a:r>
                      <a:endParaRPr lang="en-US" sz="2400" b="1" dirty="0" smtClean="0"/>
                    </a:p>
                  </a:txBody>
                  <a:tcPr anchor="ctr">
                    <a:solidFill>
                      <a:schemeClr val="accent5">
                        <a:lumMod val="20000"/>
                        <a:lumOff val="80000"/>
                      </a:schemeClr>
                    </a:solidFill>
                  </a:tcPr>
                </a:tc>
              </a:tr>
              <a:tr h="758030">
                <a:tc>
                  <a:txBody>
                    <a:bodyPr/>
                    <a:lstStyle/>
                    <a:p>
                      <a:pPr algn="ctr"/>
                      <a:r>
                        <a:rPr lang="en-US" sz="2400" b="0" dirty="0" smtClean="0">
                          <a:solidFill>
                            <a:schemeClr val="tx1"/>
                          </a:solidFill>
                        </a:rPr>
                        <a:t>N</a:t>
                      </a:r>
                      <a:endParaRPr lang="en-US" sz="2400" b="0" dirty="0"/>
                    </a:p>
                  </a:txBody>
                  <a:tcPr anchor="ctr">
                    <a:solidFill>
                      <a:schemeClr val="bg2">
                        <a:lumMod val="5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0</a:t>
                      </a:r>
                      <a:endParaRPr lang="en-US" sz="2400" b="1" dirty="0" smtClean="0"/>
                    </a:p>
                  </a:txBody>
                  <a:tcPr anchor="ctr">
                    <a:solidFill>
                      <a:schemeClr val="accent5">
                        <a:lumMod val="20000"/>
                        <a:lumOff val="80000"/>
                      </a:schemeClr>
                    </a:solidFill>
                  </a:tcPr>
                </a:tc>
              </a:tr>
            </a:tbl>
          </a:graphicData>
        </a:graphic>
      </p:graphicFrame>
      <p:sp>
        <p:nvSpPr>
          <p:cNvPr id="17" name="Rectangle 16"/>
          <p:cNvSpPr/>
          <p:nvPr/>
        </p:nvSpPr>
        <p:spPr>
          <a:xfrm>
            <a:off x="3367071" y="3794130"/>
            <a:ext cx="5476950" cy="2848014"/>
          </a:xfrm>
          <a:prstGeom prst="rect">
            <a:avLst/>
          </a:prstGeom>
          <a:noFill/>
          <a:ln w="41275">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3403584" y="3794130"/>
            <a:ext cx="1204929" cy="461665"/>
          </a:xfrm>
          <a:prstGeom prst="rect">
            <a:avLst/>
          </a:prstGeom>
          <a:noFill/>
        </p:spPr>
        <p:txBody>
          <a:bodyPr wrap="square" rtlCol="0">
            <a:spAutoFit/>
          </a:bodyPr>
          <a:lstStyle/>
          <a:p>
            <a:pPr algn="ctr"/>
            <a:r>
              <a:rPr lang="en-US" sz="2400" b="1" dirty="0" smtClean="0">
                <a:solidFill>
                  <a:schemeClr val="bg2">
                    <a:lumMod val="10000"/>
                  </a:schemeClr>
                </a:solidFill>
              </a:rPr>
              <a:t>2</a:t>
            </a:r>
            <a:r>
              <a:rPr lang="en-US" sz="2400" b="1" baseline="30000" dirty="0" smtClean="0">
                <a:solidFill>
                  <a:schemeClr val="bg2">
                    <a:lumMod val="10000"/>
                  </a:schemeClr>
                </a:solidFill>
              </a:rPr>
              <a:t>nd</a:t>
            </a:r>
            <a:r>
              <a:rPr lang="en-US" sz="2400" b="1" dirty="0" smtClean="0">
                <a:solidFill>
                  <a:schemeClr val="bg2">
                    <a:lumMod val="10000"/>
                  </a:schemeClr>
                </a:solidFill>
              </a:rPr>
              <a:t> P </a:t>
            </a:r>
            <a:r>
              <a:rPr lang="en-US" sz="2400" b="1" dirty="0" smtClean="0">
                <a:solidFill>
                  <a:schemeClr val="bg2">
                    <a:lumMod val="10000"/>
                  </a:schemeClr>
                </a:solidFill>
              </a:rPr>
              <a:t>2</a:t>
            </a:r>
            <a:endParaRPr lang="en-US" b="1" dirty="0">
              <a:solidFill>
                <a:schemeClr val="bg2">
                  <a:lumMod val="10000"/>
                </a:schemeClr>
              </a:solidFill>
            </a:endParaRPr>
          </a:p>
        </p:txBody>
      </p:sp>
      <p:sp>
        <p:nvSpPr>
          <p:cNvPr id="24" name="TextBox 23"/>
          <p:cNvSpPr txBox="1"/>
          <p:nvPr/>
        </p:nvSpPr>
        <p:spPr>
          <a:xfrm>
            <a:off x="4645026" y="3757617"/>
            <a:ext cx="693747" cy="461665"/>
          </a:xfrm>
          <a:prstGeom prst="rect">
            <a:avLst/>
          </a:prstGeom>
          <a:noFill/>
        </p:spPr>
        <p:txBody>
          <a:bodyPr wrap="square" rtlCol="0">
            <a:spAutoFit/>
          </a:bodyPr>
          <a:lstStyle/>
          <a:p>
            <a:pPr algn="ctr"/>
            <a:r>
              <a:rPr lang="en-US" sz="2400" b="1" dirty="0" smtClean="0">
                <a:solidFill>
                  <a:schemeClr val="bg2">
                    <a:lumMod val="10000"/>
                  </a:schemeClr>
                </a:solidFill>
                <a:latin typeface="Calibri"/>
              </a:rPr>
              <a:t>1-</a:t>
            </a:r>
            <a:r>
              <a:rPr lang="az-Cyrl-AZ" sz="2400" b="1" dirty="0" smtClean="0">
                <a:solidFill>
                  <a:schemeClr val="bg2">
                    <a:lumMod val="10000"/>
                  </a:schemeClr>
                </a:solidFill>
                <a:latin typeface="Calibri"/>
              </a:rPr>
              <a:t>Ѳ</a:t>
            </a:r>
            <a:r>
              <a:rPr lang="en-US" sz="2400" b="1" dirty="0" smtClean="0">
                <a:solidFill>
                  <a:schemeClr val="bg2">
                    <a:lumMod val="10000"/>
                  </a:schemeClr>
                </a:solidFill>
              </a:rPr>
              <a:t> </a:t>
            </a:r>
            <a:endParaRPr lang="en-US" b="1" dirty="0">
              <a:solidFill>
                <a:schemeClr val="bg2">
                  <a:lumMod val="10000"/>
                </a:schemeClr>
              </a:solidFill>
            </a:endParaRPr>
          </a:p>
        </p:txBody>
      </p:sp>
      <p:sp>
        <p:nvSpPr>
          <p:cNvPr id="25" name="TextBox 24"/>
          <p:cNvSpPr txBox="1"/>
          <p:nvPr/>
        </p:nvSpPr>
        <p:spPr>
          <a:xfrm>
            <a:off x="7383501" y="3794130"/>
            <a:ext cx="693747" cy="461665"/>
          </a:xfrm>
          <a:prstGeom prst="rect">
            <a:avLst/>
          </a:prstGeom>
          <a:noFill/>
        </p:spPr>
        <p:txBody>
          <a:bodyPr wrap="square" rtlCol="0">
            <a:spAutoFit/>
          </a:bodyPr>
          <a:lstStyle/>
          <a:p>
            <a:pPr algn="ctr"/>
            <a:r>
              <a:rPr lang="az-Cyrl-AZ" sz="2400" b="1" dirty="0" smtClean="0">
                <a:solidFill>
                  <a:schemeClr val="bg2">
                    <a:lumMod val="10000"/>
                  </a:schemeClr>
                </a:solidFill>
                <a:latin typeface="Calibri"/>
              </a:rPr>
              <a:t>Ѳ</a:t>
            </a:r>
            <a:r>
              <a:rPr lang="en-US" sz="2400" b="1" dirty="0" smtClean="0">
                <a:solidFill>
                  <a:schemeClr val="bg2">
                    <a:lumMod val="10000"/>
                  </a:schemeClr>
                </a:solidFill>
              </a:rPr>
              <a:t>  </a:t>
            </a:r>
            <a:endParaRPr lang="en-US" b="1" dirty="0">
              <a:solidFill>
                <a:schemeClr val="bg2">
                  <a:lumMod val="10000"/>
                </a:schemeClr>
              </a:solidFill>
            </a:endParaRPr>
          </a:p>
        </p:txBody>
      </p:sp>
    </p:spTree>
  </p:cSld>
  <p:clrMapOvr>
    <a:masterClrMapping/>
  </p:clrMapOvr>
  <p:transition>
    <p:wipe dir="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Example </a:t>
            </a:r>
            <a:r>
              <a:rPr lang="en-US" sz="3600" dirty="0" smtClean="0"/>
              <a:t>4: Reporting a crime</a:t>
            </a:r>
            <a:endParaRPr lang="en-US" sz="3600"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27" name="TextBox 26"/>
          <p:cNvSpPr txBox="1"/>
          <p:nvPr/>
        </p:nvSpPr>
        <p:spPr>
          <a:xfrm>
            <a:off x="6032520" y="3282948"/>
            <a:ext cx="2884527" cy="461665"/>
          </a:xfrm>
          <a:prstGeom prst="rect">
            <a:avLst/>
          </a:prstGeom>
          <a:noFill/>
        </p:spPr>
        <p:txBody>
          <a:bodyPr wrap="square" rtlCol="0">
            <a:spAutoFit/>
          </a:bodyPr>
          <a:lstStyle/>
          <a:p>
            <a:pPr algn="ctr"/>
            <a:r>
              <a:rPr lang="en-US" sz="2400" b="1" dirty="0" smtClean="0">
                <a:solidFill>
                  <a:srgbClr val="C00000"/>
                </a:solidFill>
              </a:rPr>
              <a:t>1</a:t>
            </a:r>
            <a:r>
              <a:rPr lang="en-US" sz="2400" b="1" baseline="30000" dirty="0" smtClean="0">
                <a:solidFill>
                  <a:srgbClr val="C00000"/>
                </a:solidFill>
              </a:rPr>
              <a:t>st</a:t>
            </a:r>
            <a:r>
              <a:rPr lang="en-US" sz="2400" b="1" dirty="0" smtClean="0">
                <a:solidFill>
                  <a:srgbClr val="C00000"/>
                </a:solidFill>
              </a:rPr>
              <a:t> P1</a:t>
            </a:r>
            <a:endParaRPr lang="en-US" sz="1400" b="1" dirty="0">
              <a:solidFill>
                <a:srgbClr val="C00000"/>
              </a:solidFill>
            </a:endParaRPr>
          </a:p>
        </p:txBody>
      </p:sp>
      <p:sp>
        <p:nvSpPr>
          <p:cNvPr id="19" name="TextBox 18"/>
          <p:cNvSpPr txBox="1"/>
          <p:nvPr/>
        </p:nvSpPr>
        <p:spPr>
          <a:xfrm>
            <a:off x="226953" y="3830643"/>
            <a:ext cx="1277955" cy="461665"/>
          </a:xfrm>
          <a:prstGeom prst="rect">
            <a:avLst/>
          </a:prstGeom>
          <a:noFill/>
        </p:spPr>
        <p:txBody>
          <a:bodyPr wrap="square" rtlCol="0">
            <a:spAutoFit/>
          </a:bodyPr>
          <a:lstStyle/>
          <a:p>
            <a:pPr algn="ctr"/>
            <a:r>
              <a:rPr lang="en-US" sz="2400" b="1" dirty="0" smtClean="0">
                <a:solidFill>
                  <a:schemeClr val="bg2">
                    <a:lumMod val="10000"/>
                  </a:schemeClr>
                </a:solidFill>
              </a:rPr>
              <a:t>1</a:t>
            </a:r>
            <a:r>
              <a:rPr lang="en-US" sz="2400" b="1" baseline="30000" dirty="0" smtClean="0">
                <a:solidFill>
                  <a:schemeClr val="bg2">
                    <a:lumMod val="10000"/>
                  </a:schemeClr>
                </a:solidFill>
              </a:rPr>
              <a:t>st</a:t>
            </a:r>
            <a:r>
              <a:rPr lang="en-US" sz="2400" b="1" dirty="0" smtClean="0">
                <a:solidFill>
                  <a:schemeClr val="bg2">
                    <a:lumMod val="10000"/>
                  </a:schemeClr>
                </a:solidFill>
              </a:rPr>
              <a:t> P </a:t>
            </a:r>
            <a:r>
              <a:rPr lang="en-US" sz="2400" b="1" dirty="0" smtClean="0">
                <a:solidFill>
                  <a:schemeClr val="bg2">
                    <a:lumMod val="10000"/>
                  </a:schemeClr>
                </a:solidFill>
              </a:rPr>
              <a:t>2</a:t>
            </a:r>
            <a:endParaRPr lang="en-US" b="1" dirty="0">
              <a:solidFill>
                <a:schemeClr val="bg2">
                  <a:lumMod val="10000"/>
                </a:schemeClr>
              </a:solidFill>
            </a:endParaRPr>
          </a:p>
        </p:txBody>
      </p:sp>
      <p:graphicFrame>
        <p:nvGraphicFramePr>
          <p:cNvPr id="26" name="Content Placeholder 6"/>
          <p:cNvGraphicFramePr>
            <a:graphicFrameLocks/>
          </p:cNvGraphicFramePr>
          <p:nvPr/>
        </p:nvGraphicFramePr>
        <p:xfrm>
          <a:off x="3476610" y="4232286"/>
          <a:ext cx="2482884" cy="2339020"/>
        </p:xfrm>
        <a:graphic>
          <a:graphicData uri="http://schemas.openxmlformats.org/drawingml/2006/table">
            <a:tbl>
              <a:tblPr firstRow="1" bandRow="1">
                <a:tableStyleId>{5C22544A-7EE6-4342-B048-85BDC9FD1C3A}</a:tableStyleId>
              </a:tblPr>
              <a:tblGrid>
                <a:gridCol w="578559"/>
                <a:gridCol w="991499"/>
                <a:gridCol w="912826"/>
              </a:tblGrid>
              <a:tr h="758030">
                <a:tc>
                  <a:txBody>
                    <a:bodyPr/>
                    <a:lstStyle/>
                    <a:p>
                      <a:pPr algn="ctr"/>
                      <a:r>
                        <a:rPr lang="en-US" sz="2400" b="0" dirty="0" smtClean="0"/>
                        <a:t>3</a:t>
                      </a:r>
                      <a:endParaRPr lang="en-US" sz="2400" b="0" dirty="0"/>
                    </a:p>
                  </a:txBody>
                  <a:tcPr anchor="ctr">
                    <a:solidFill>
                      <a:schemeClr val="bg1"/>
                    </a:solidFill>
                  </a:tcPr>
                </a:tc>
                <a:tc>
                  <a:txBody>
                    <a:bodyPr/>
                    <a:lstStyle/>
                    <a:p>
                      <a:pPr algn="ctr"/>
                      <a:r>
                        <a:rPr lang="en-US" sz="2400" b="0" dirty="0" smtClean="0"/>
                        <a:t>C</a:t>
                      </a:r>
                      <a:endParaRPr lang="en-US" sz="2400" b="0" dirty="0"/>
                    </a:p>
                  </a:txBody>
                  <a:tcPr anchor="ctr"/>
                </a:tc>
                <a:tc>
                  <a:txBody>
                    <a:bodyPr/>
                    <a:lstStyle/>
                    <a:p>
                      <a:pPr algn="ctr"/>
                      <a:r>
                        <a:rPr lang="en-US" sz="2400" b="0" dirty="0" smtClean="0"/>
                        <a:t>N</a:t>
                      </a:r>
                      <a:endParaRPr lang="en-US" sz="2400" b="0" dirty="0"/>
                    </a:p>
                  </a:txBody>
                  <a:tcPr anchor="ctr"/>
                </a:tc>
              </a:tr>
              <a:tr h="63820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C</a:t>
                      </a:r>
                      <a:endParaRPr lang="en-US" sz="2400" b="0" dirty="0" smtClean="0">
                        <a:solidFill>
                          <a:schemeClr val="tx1"/>
                        </a:solidFill>
                      </a:endParaRPr>
                    </a:p>
                  </a:txBody>
                  <a:tcPr anchor="ctr">
                    <a:solidFill>
                      <a:schemeClr val="bg2">
                        <a:lumMod val="50000"/>
                      </a:schemeClr>
                    </a:solidFill>
                  </a:tcPr>
                </a:tc>
                <a:tc>
                  <a:txBody>
                    <a:bodyPr/>
                    <a:lstStyle/>
                    <a:p>
                      <a:pPr algn="ctr"/>
                      <a:r>
                        <a:rPr lang="en-US" sz="2400" b="1" dirty="0" smtClean="0">
                          <a:solidFill>
                            <a:srgbClr val="C00000"/>
                          </a:solidFill>
                        </a:rPr>
                        <a:t>v-c</a:t>
                      </a:r>
                      <a:r>
                        <a:rPr lang="en-US" sz="2400" b="0" dirty="0" smtClean="0">
                          <a:solidFill>
                            <a:schemeClr val="bg2">
                              <a:lumMod val="10000"/>
                            </a:schemeClr>
                          </a:solidFill>
                        </a:rPr>
                        <a:t>, </a:t>
                      </a:r>
                      <a:r>
                        <a:rPr lang="en-US" sz="2400" b="1" dirty="0" smtClean="0">
                          <a:solidFill>
                            <a:schemeClr val="accent3">
                              <a:lumMod val="10000"/>
                            </a:schemeClr>
                          </a:solidFill>
                        </a:rPr>
                        <a:t>v-c</a:t>
                      </a:r>
                      <a:r>
                        <a:rPr lang="en-US" sz="2400" b="1" baseline="0" dirty="0" smtClean="0">
                          <a:solidFill>
                            <a:schemeClr val="accent3">
                              <a:lumMod val="10000"/>
                            </a:schemeClr>
                          </a:solidFill>
                        </a:rPr>
                        <a:t> </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v-c</a:t>
                      </a:r>
                      <a:r>
                        <a:rPr lang="en-US" sz="2400" b="0" dirty="0" smtClean="0">
                          <a:solidFill>
                            <a:schemeClr val="bg2">
                              <a:lumMod val="10000"/>
                            </a:schemeClr>
                          </a:solidFill>
                        </a:rPr>
                        <a:t>, </a:t>
                      </a:r>
                      <a:r>
                        <a:rPr lang="en-US" sz="2400" b="1" dirty="0" smtClean="0">
                          <a:solidFill>
                            <a:schemeClr val="bg2">
                              <a:lumMod val="10000"/>
                            </a:schemeClr>
                          </a:solidFill>
                        </a:rPr>
                        <a:t>v </a:t>
                      </a:r>
                      <a:endParaRPr lang="en-US" sz="2400" b="1" dirty="0" smtClean="0"/>
                    </a:p>
                  </a:txBody>
                  <a:tcPr anchor="ctr">
                    <a:solidFill>
                      <a:schemeClr val="accent5">
                        <a:lumMod val="20000"/>
                        <a:lumOff val="80000"/>
                      </a:schemeClr>
                    </a:solidFill>
                  </a:tcPr>
                </a:tc>
              </a:tr>
              <a:tr h="758030">
                <a:tc>
                  <a:txBody>
                    <a:bodyPr/>
                    <a:lstStyle/>
                    <a:p>
                      <a:pPr algn="ctr"/>
                      <a:r>
                        <a:rPr lang="en-US" sz="2400" b="0" dirty="0" smtClean="0">
                          <a:solidFill>
                            <a:schemeClr val="tx1"/>
                          </a:solidFill>
                        </a:rPr>
                        <a:t>N</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v</a:t>
                      </a:r>
                      <a:r>
                        <a:rPr lang="en-US" sz="2400" b="0" dirty="0" smtClean="0">
                          <a:solidFill>
                            <a:schemeClr val="bg2">
                              <a:lumMod val="10000"/>
                            </a:schemeClr>
                          </a:solidFill>
                        </a:rPr>
                        <a:t>, </a:t>
                      </a:r>
                      <a:r>
                        <a:rPr lang="en-US" sz="2400" b="1" dirty="0" smtClean="0">
                          <a:solidFill>
                            <a:schemeClr val="accent3">
                              <a:lumMod val="10000"/>
                            </a:schemeClr>
                          </a:solidFill>
                        </a:rPr>
                        <a:t>v-c</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0</a:t>
                      </a:r>
                      <a:endParaRPr lang="en-US" sz="2400" b="1" dirty="0" smtClean="0"/>
                    </a:p>
                  </a:txBody>
                  <a:tcPr anchor="ctr">
                    <a:solidFill>
                      <a:schemeClr val="accent5">
                        <a:lumMod val="20000"/>
                        <a:lumOff val="80000"/>
                      </a:schemeClr>
                    </a:solidFill>
                  </a:tcPr>
                </a:tc>
              </a:tr>
            </a:tbl>
          </a:graphicData>
        </a:graphic>
      </p:graphicFrame>
      <p:sp>
        <p:nvSpPr>
          <p:cNvPr id="9" name="TextBox 8"/>
          <p:cNvSpPr txBox="1"/>
          <p:nvPr/>
        </p:nvSpPr>
        <p:spPr>
          <a:xfrm>
            <a:off x="0" y="1311246"/>
            <a:ext cx="9144000" cy="830997"/>
          </a:xfrm>
          <a:prstGeom prst="rect">
            <a:avLst/>
          </a:prstGeom>
          <a:noFill/>
        </p:spPr>
        <p:txBody>
          <a:bodyPr wrap="square" rtlCol="0">
            <a:spAutoFit/>
          </a:bodyPr>
          <a:lstStyle/>
          <a:p>
            <a:r>
              <a:rPr lang="en-US" sz="2400" dirty="0" smtClean="0"/>
              <a:t>If the player does not observe the crime, he will do nothing.</a:t>
            </a:r>
          </a:p>
          <a:p>
            <a:r>
              <a:rPr lang="en-US" sz="2400" dirty="0" smtClean="0"/>
              <a:t> </a:t>
            </a:r>
            <a:r>
              <a:rPr lang="en-US" sz="2400" dirty="0" smtClean="0"/>
              <a:t> </a:t>
            </a:r>
            <a:endParaRPr lang="en-US" sz="2400" dirty="0" smtClean="0"/>
          </a:p>
        </p:txBody>
      </p:sp>
      <p:sp>
        <p:nvSpPr>
          <p:cNvPr id="12" name="Rectangle 11"/>
          <p:cNvSpPr/>
          <p:nvPr/>
        </p:nvSpPr>
        <p:spPr>
          <a:xfrm>
            <a:off x="6105546" y="3282949"/>
            <a:ext cx="2848014" cy="3575052"/>
          </a:xfrm>
          <a:prstGeom prst="rect">
            <a:avLst/>
          </a:prstGeom>
          <a:noFill/>
          <a:ln w="412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190440" y="3794130"/>
            <a:ext cx="3103605" cy="2848014"/>
          </a:xfrm>
          <a:prstGeom prst="rect">
            <a:avLst/>
          </a:prstGeom>
          <a:noFill/>
          <a:ln w="41275">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5" name="Content Placeholder 6"/>
          <p:cNvGraphicFramePr>
            <a:graphicFrameLocks/>
          </p:cNvGraphicFramePr>
          <p:nvPr/>
        </p:nvGraphicFramePr>
        <p:xfrm>
          <a:off x="6142059" y="4232286"/>
          <a:ext cx="2482884" cy="1516060"/>
        </p:xfrm>
        <a:graphic>
          <a:graphicData uri="http://schemas.openxmlformats.org/drawingml/2006/table">
            <a:tbl>
              <a:tblPr firstRow="1" bandRow="1">
                <a:tableStyleId>{5C22544A-7EE6-4342-B048-85BDC9FD1C3A}</a:tableStyleId>
              </a:tblPr>
              <a:tblGrid>
                <a:gridCol w="578559"/>
                <a:gridCol w="991499"/>
                <a:gridCol w="912826"/>
              </a:tblGrid>
              <a:tr h="758030">
                <a:tc>
                  <a:txBody>
                    <a:bodyPr/>
                    <a:lstStyle/>
                    <a:p>
                      <a:pPr algn="ctr"/>
                      <a:r>
                        <a:rPr lang="en-US" sz="2400" b="0" dirty="0" smtClean="0"/>
                        <a:t>2</a:t>
                      </a:r>
                      <a:endParaRPr lang="en-US" sz="2400" b="0" dirty="0"/>
                    </a:p>
                  </a:txBody>
                  <a:tcPr anchor="ctr">
                    <a:solidFill>
                      <a:schemeClr val="bg1"/>
                    </a:solidFill>
                  </a:tcPr>
                </a:tc>
                <a:tc>
                  <a:txBody>
                    <a:bodyPr/>
                    <a:lstStyle/>
                    <a:p>
                      <a:pPr algn="ctr"/>
                      <a:r>
                        <a:rPr lang="en-US" sz="2400" b="0" dirty="0" smtClean="0"/>
                        <a:t>C</a:t>
                      </a:r>
                      <a:endParaRPr lang="en-US" sz="2400" b="0" dirty="0"/>
                    </a:p>
                  </a:txBody>
                  <a:tcPr anchor="ctr"/>
                </a:tc>
                <a:tc>
                  <a:txBody>
                    <a:bodyPr/>
                    <a:lstStyle/>
                    <a:p>
                      <a:pPr algn="ctr"/>
                      <a:r>
                        <a:rPr lang="en-US" sz="2400" b="0" dirty="0" smtClean="0"/>
                        <a:t>N</a:t>
                      </a:r>
                      <a:endParaRPr lang="en-US" sz="2400" b="0" dirty="0"/>
                    </a:p>
                  </a:txBody>
                  <a:tcPr anchor="ctr"/>
                </a:tc>
              </a:tr>
              <a:tr h="758030">
                <a:tc>
                  <a:txBody>
                    <a:bodyPr/>
                    <a:lstStyle/>
                    <a:p>
                      <a:pPr algn="ctr"/>
                      <a:r>
                        <a:rPr lang="en-US" sz="2400" b="0" dirty="0" smtClean="0">
                          <a:solidFill>
                            <a:schemeClr val="tx1"/>
                          </a:solidFill>
                        </a:rPr>
                        <a:t>N</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accent3">
                              <a:lumMod val="10000"/>
                            </a:schemeClr>
                          </a:solidFill>
                        </a:rPr>
                        <a:t>v-c</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0</a:t>
                      </a:r>
                      <a:endParaRPr lang="en-US" sz="2400" b="1" dirty="0" smtClean="0"/>
                    </a:p>
                  </a:txBody>
                  <a:tcPr anchor="ctr">
                    <a:solidFill>
                      <a:schemeClr val="accent5">
                        <a:lumMod val="20000"/>
                        <a:lumOff val="80000"/>
                      </a:schemeClr>
                    </a:solidFill>
                  </a:tcPr>
                </a:tc>
              </a:tr>
            </a:tbl>
          </a:graphicData>
        </a:graphic>
      </p:graphicFrame>
      <p:graphicFrame>
        <p:nvGraphicFramePr>
          <p:cNvPr id="16" name="Content Placeholder 6"/>
          <p:cNvGraphicFramePr>
            <a:graphicFrameLocks/>
          </p:cNvGraphicFramePr>
          <p:nvPr/>
        </p:nvGraphicFramePr>
        <p:xfrm>
          <a:off x="701622" y="4232286"/>
          <a:ext cx="1716111" cy="2154267"/>
        </p:xfrm>
        <a:graphic>
          <a:graphicData uri="http://schemas.openxmlformats.org/drawingml/2006/table">
            <a:tbl>
              <a:tblPr firstRow="1" bandRow="1">
                <a:tableStyleId>{5C22544A-7EE6-4342-B048-85BDC9FD1C3A}</a:tableStyleId>
              </a:tblPr>
              <a:tblGrid>
                <a:gridCol w="665738"/>
                <a:gridCol w="1050373"/>
              </a:tblGrid>
              <a:tr h="758030">
                <a:tc>
                  <a:txBody>
                    <a:bodyPr/>
                    <a:lstStyle/>
                    <a:p>
                      <a:pPr algn="ctr"/>
                      <a:r>
                        <a:rPr lang="en-US" sz="2400" b="0" dirty="0" smtClean="0"/>
                        <a:t>1</a:t>
                      </a:r>
                      <a:endParaRPr lang="en-US" sz="2400" b="0" dirty="0"/>
                    </a:p>
                  </a:txBody>
                  <a:tcPr anchor="ctr">
                    <a:solidFill>
                      <a:schemeClr val="bg1"/>
                    </a:solidFill>
                  </a:tcPr>
                </a:tc>
                <a:tc>
                  <a:txBody>
                    <a:bodyPr/>
                    <a:lstStyle/>
                    <a:p>
                      <a:pPr algn="ctr"/>
                      <a:r>
                        <a:rPr lang="en-US" sz="2400" b="0" dirty="0" smtClean="0"/>
                        <a:t>N</a:t>
                      </a:r>
                      <a:endParaRPr lang="en-US" sz="2400" b="0" dirty="0"/>
                    </a:p>
                  </a:txBody>
                  <a:tcPr anchor="ctr"/>
                </a:tc>
              </a:tr>
              <a:tr h="63820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C</a:t>
                      </a:r>
                      <a:endParaRPr lang="en-US" sz="2400" b="0" dirty="0" smtClean="0">
                        <a:solidFill>
                          <a:schemeClr val="tx1"/>
                        </a:solidFill>
                      </a:endParaRPr>
                    </a:p>
                  </a:txBody>
                  <a:tcPr anchor="ctr">
                    <a:solidFill>
                      <a:schemeClr val="bg2">
                        <a:lumMod val="5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v-c</a:t>
                      </a:r>
                      <a:r>
                        <a:rPr lang="en-US" sz="2400" b="0" dirty="0" smtClean="0">
                          <a:solidFill>
                            <a:schemeClr val="bg2">
                              <a:lumMod val="10000"/>
                            </a:schemeClr>
                          </a:solidFill>
                        </a:rPr>
                        <a:t>, </a:t>
                      </a:r>
                      <a:r>
                        <a:rPr lang="en-US" sz="2400" b="1" dirty="0" smtClean="0">
                          <a:solidFill>
                            <a:schemeClr val="bg2">
                              <a:lumMod val="10000"/>
                            </a:schemeClr>
                          </a:solidFill>
                        </a:rPr>
                        <a:t>0 </a:t>
                      </a:r>
                      <a:endParaRPr lang="en-US" sz="2400" b="1" dirty="0" smtClean="0"/>
                    </a:p>
                  </a:txBody>
                  <a:tcPr anchor="ctr">
                    <a:solidFill>
                      <a:schemeClr val="accent5">
                        <a:lumMod val="20000"/>
                        <a:lumOff val="80000"/>
                      </a:schemeClr>
                    </a:solidFill>
                  </a:tcPr>
                </a:tc>
              </a:tr>
              <a:tr h="758030">
                <a:tc>
                  <a:txBody>
                    <a:bodyPr/>
                    <a:lstStyle/>
                    <a:p>
                      <a:pPr algn="ctr"/>
                      <a:r>
                        <a:rPr lang="en-US" sz="2400" b="0" dirty="0" smtClean="0">
                          <a:solidFill>
                            <a:schemeClr val="tx1"/>
                          </a:solidFill>
                        </a:rPr>
                        <a:t>N</a:t>
                      </a:r>
                      <a:endParaRPr lang="en-US" sz="2400" b="0" dirty="0"/>
                    </a:p>
                  </a:txBody>
                  <a:tcPr anchor="ctr">
                    <a:solidFill>
                      <a:schemeClr val="bg2">
                        <a:lumMod val="5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0</a:t>
                      </a:r>
                      <a:endParaRPr lang="en-US" sz="2400" b="1" dirty="0" smtClean="0"/>
                    </a:p>
                  </a:txBody>
                  <a:tcPr anchor="ctr">
                    <a:solidFill>
                      <a:schemeClr val="accent5">
                        <a:lumMod val="20000"/>
                        <a:lumOff val="80000"/>
                      </a:schemeClr>
                    </a:solidFill>
                  </a:tcPr>
                </a:tc>
              </a:tr>
            </a:tbl>
          </a:graphicData>
        </a:graphic>
      </p:graphicFrame>
      <p:sp>
        <p:nvSpPr>
          <p:cNvPr id="17" name="Rectangle 16"/>
          <p:cNvSpPr/>
          <p:nvPr/>
        </p:nvSpPr>
        <p:spPr>
          <a:xfrm>
            <a:off x="3367071" y="3794130"/>
            <a:ext cx="5476950" cy="2848014"/>
          </a:xfrm>
          <a:prstGeom prst="rect">
            <a:avLst/>
          </a:prstGeom>
          <a:noFill/>
          <a:ln w="41275">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0" y="3282948"/>
            <a:ext cx="6032520" cy="3575052"/>
          </a:xfrm>
          <a:prstGeom prst="rect">
            <a:avLst/>
          </a:prstGeom>
          <a:noFill/>
          <a:ln w="412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1943064" y="3282948"/>
            <a:ext cx="2884527" cy="461665"/>
          </a:xfrm>
          <a:prstGeom prst="rect">
            <a:avLst/>
          </a:prstGeom>
          <a:noFill/>
        </p:spPr>
        <p:txBody>
          <a:bodyPr wrap="square" rtlCol="0">
            <a:spAutoFit/>
          </a:bodyPr>
          <a:lstStyle/>
          <a:p>
            <a:pPr algn="ctr"/>
            <a:r>
              <a:rPr lang="en-US" sz="2400" b="1" dirty="0" smtClean="0">
                <a:solidFill>
                  <a:srgbClr val="C00000"/>
                </a:solidFill>
              </a:rPr>
              <a:t>2</a:t>
            </a:r>
            <a:r>
              <a:rPr lang="en-US" sz="2400" b="1" baseline="30000" dirty="0" smtClean="0">
                <a:solidFill>
                  <a:srgbClr val="C00000"/>
                </a:solidFill>
              </a:rPr>
              <a:t>nd</a:t>
            </a:r>
            <a:r>
              <a:rPr lang="en-US" sz="2400" b="1" dirty="0" smtClean="0">
                <a:solidFill>
                  <a:srgbClr val="C00000"/>
                </a:solidFill>
              </a:rPr>
              <a:t> P1</a:t>
            </a:r>
            <a:endParaRPr lang="en-US" sz="1400" b="1" dirty="0">
              <a:solidFill>
                <a:srgbClr val="C00000"/>
              </a:solidFill>
            </a:endParaRPr>
          </a:p>
        </p:txBody>
      </p:sp>
      <p:sp>
        <p:nvSpPr>
          <p:cNvPr id="22" name="TextBox 21"/>
          <p:cNvSpPr txBox="1"/>
          <p:nvPr/>
        </p:nvSpPr>
        <p:spPr>
          <a:xfrm>
            <a:off x="3403584" y="3794130"/>
            <a:ext cx="1204929" cy="461665"/>
          </a:xfrm>
          <a:prstGeom prst="rect">
            <a:avLst/>
          </a:prstGeom>
          <a:noFill/>
        </p:spPr>
        <p:txBody>
          <a:bodyPr wrap="square" rtlCol="0">
            <a:spAutoFit/>
          </a:bodyPr>
          <a:lstStyle/>
          <a:p>
            <a:pPr algn="ctr"/>
            <a:r>
              <a:rPr lang="en-US" sz="2400" b="1" dirty="0" smtClean="0">
                <a:solidFill>
                  <a:schemeClr val="bg2">
                    <a:lumMod val="10000"/>
                  </a:schemeClr>
                </a:solidFill>
              </a:rPr>
              <a:t>2</a:t>
            </a:r>
            <a:r>
              <a:rPr lang="en-US" sz="2400" b="1" baseline="30000" dirty="0" smtClean="0">
                <a:solidFill>
                  <a:schemeClr val="bg2">
                    <a:lumMod val="10000"/>
                  </a:schemeClr>
                </a:solidFill>
              </a:rPr>
              <a:t>nd</a:t>
            </a:r>
            <a:r>
              <a:rPr lang="en-US" sz="2400" b="1" dirty="0" smtClean="0">
                <a:solidFill>
                  <a:schemeClr val="bg2">
                    <a:lumMod val="10000"/>
                  </a:schemeClr>
                </a:solidFill>
              </a:rPr>
              <a:t> P </a:t>
            </a:r>
            <a:r>
              <a:rPr lang="en-US" sz="2400" b="1" dirty="0" smtClean="0">
                <a:solidFill>
                  <a:schemeClr val="bg2">
                    <a:lumMod val="10000"/>
                  </a:schemeClr>
                </a:solidFill>
              </a:rPr>
              <a:t>2</a:t>
            </a:r>
            <a:endParaRPr lang="en-US" b="1" dirty="0">
              <a:solidFill>
                <a:schemeClr val="bg2">
                  <a:lumMod val="10000"/>
                </a:schemeClr>
              </a:solidFill>
            </a:endParaRPr>
          </a:p>
        </p:txBody>
      </p:sp>
      <p:sp>
        <p:nvSpPr>
          <p:cNvPr id="20" name="TextBox 19"/>
          <p:cNvSpPr txBox="1"/>
          <p:nvPr/>
        </p:nvSpPr>
        <p:spPr>
          <a:xfrm>
            <a:off x="1322343" y="3282948"/>
            <a:ext cx="693747" cy="461665"/>
          </a:xfrm>
          <a:prstGeom prst="rect">
            <a:avLst/>
          </a:prstGeom>
          <a:noFill/>
        </p:spPr>
        <p:txBody>
          <a:bodyPr wrap="square" rtlCol="0">
            <a:spAutoFit/>
          </a:bodyPr>
          <a:lstStyle/>
          <a:p>
            <a:pPr algn="ctr"/>
            <a:r>
              <a:rPr lang="az-Cyrl-AZ" sz="2400" b="1" dirty="0" smtClean="0">
                <a:solidFill>
                  <a:srgbClr val="C00000"/>
                </a:solidFill>
                <a:latin typeface="Calibri"/>
              </a:rPr>
              <a:t>Ѳ</a:t>
            </a:r>
            <a:r>
              <a:rPr lang="en-US" sz="2400" b="1" dirty="0" smtClean="0">
                <a:solidFill>
                  <a:srgbClr val="C00000"/>
                </a:solidFill>
              </a:rPr>
              <a:t> </a:t>
            </a:r>
            <a:endParaRPr lang="en-US" b="1" dirty="0">
              <a:solidFill>
                <a:srgbClr val="C00000"/>
              </a:solidFill>
            </a:endParaRPr>
          </a:p>
        </p:txBody>
      </p:sp>
      <p:sp>
        <p:nvSpPr>
          <p:cNvPr id="23" name="TextBox 22"/>
          <p:cNvSpPr txBox="1"/>
          <p:nvPr/>
        </p:nvSpPr>
        <p:spPr>
          <a:xfrm>
            <a:off x="4827591" y="3282948"/>
            <a:ext cx="693747" cy="461665"/>
          </a:xfrm>
          <a:prstGeom prst="rect">
            <a:avLst/>
          </a:prstGeom>
          <a:noFill/>
        </p:spPr>
        <p:txBody>
          <a:bodyPr wrap="square" rtlCol="0">
            <a:spAutoFit/>
          </a:bodyPr>
          <a:lstStyle/>
          <a:p>
            <a:pPr algn="ctr"/>
            <a:r>
              <a:rPr lang="en-US" sz="2400" b="1" dirty="0" smtClean="0">
                <a:solidFill>
                  <a:srgbClr val="C00000"/>
                </a:solidFill>
                <a:latin typeface="Calibri"/>
              </a:rPr>
              <a:t>1-</a:t>
            </a:r>
            <a:r>
              <a:rPr lang="az-Cyrl-AZ" sz="2400" b="1" dirty="0" smtClean="0">
                <a:solidFill>
                  <a:srgbClr val="C00000"/>
                </a:solidFill>
                <a:latin typeface="Calibri"/>
              </a:rPr>
              <a:t>Ѳ</a:t>
            </a:r>
            <a:r>
              <a:rPr lang="en-US" sz="2400" b="1" dirty="0" smtClean="0">
                <a:solidFill>
                  <a:srgbClr val="C00000"/>
                </a:solidFill>
              </a:rPr>
              <a:t>  </a:t>
            </a:r>
            <a:endParaRPr lang="en-US" b="1" dirty="0">
              <a:solidFill>
                <a:srgbClr val="C00000"/>
              </a:solidFill>
            </a:endParaRPr>
          </a:p>
        </p:txBody>
      </p:sp>
      <p:sp>
        <p:nvSpPr>
          <p:cNvPr id="24" name="TextBox 23"/>
          <p:cNvSpPr txBox="1"/>
          <p:nvPr/>
        </p:nvSpPr>
        <p:spPr>
          <a:xfrm>
            <a:off x="4645026" y="3757617"/>
            <a:ext cx="693747" cy="461665"/>
          </a:xfrm>
          <a:prstGeom prst="rect">
            <a:avLst/>
          </a:prstGeom>
          <a:noFill/>
        </p:spPr>
        <p:txBody>
          <a:bodyPr wrap="square" rtlCol="0">
            <a:spAutoFit/>
          </a:bodyPr>
          <a:lstStyle/>
          <a:p>
            <a:pPr algn="ctr"/>
            <a:r>
              <a:rPr lang="en-US" sz="2400" b="1" dirty="0" smtClean="0">
                <a:solidFill>
                  <a:schemeClr val="bg2">
                    <a:lumMod val="10000"/>
                  </a:schemeClr>
                </a:solidFill>
                <a:latin typeface="Calibri"/>
              </a:rPr>
              <a:t>1-</a:t>
            </a:r>
            <a:r>
              <a:rPr lang="az-Cyrl-AZ" sz="2400" b="1" dirty="0" smtClean="0">
                <a:solidFill>
                  <a:schemeClr val="bg2">
                    <a:lumMod val="10000"/>
                  </a:schemeClr>
                </a:solidFill>
                <a:latin typeface="Calibri"/>
              </a:rPr>
              <a:t>Ѳ</a:t>
            </a:r>
            <a:r>
              <a:rPr lang="en-US" sz="2400" b="1" dirty="0" smtClean="0">
                <a:solidFill>
                  <a:schemeClr val="bg2">
                    <a:lumMod val="10000"/>
                  </a:schemeClr>
                </a:solidFill>
              </a:rPr>
              <a:t> </a:t>
            </a:r>
            <a:endParaRPr lang="en-US" b="1" dirty="0">
              <a:solidFill>
                <a:schemeClr val="bg2">
                  <a:lumMod val="10000"/>
                </a:schemeClr>
              </a:solidFill>
            </a:endParaRPr>
          </a:p>
        </p:txBody>
      </p:sp>
      <p:sp>
        <p:nvSpPr>
          <p:cNvPr id="25" name="TextBox 24"/>
          <p:cNvSpPr txBox="1"/>
          <p:nvPr/>
        </p:nvSpPr>
        <p:spPr>
          <a:xfrm>
            <a:off x="7383501" y="3794130"/>
            <a:ext cx="693747" cy="461665"/>
          </a:xfrm>
          <a:prstGeom prst="rect">
            <a:avLst/>
          </a:prstGeom>
          <a:noFill/>
        </p:spPr>
        <p:txBody>
          <a:bodyPr wrap="square" rtlCol="0">
            <a:spAutoFit/>
          </a:bodyPr>
          <a:lstStyle/>
          <a:p>
            <a:pPr algn="ctr"/>
            <a:r>
              <a:rPr lang="az-Cyrl-AZ" sz="2400" b="1" dirty="0" smtClean="0">
                <a:solidFill>
                  <a:schemeClr val="bg2">
                    <a:lumMod val="10000"/>
                  </a:schemeClr>
                </a:solidFill>
                <a:latin typeface="Calibri"/>
              </a:rPr>
              <a:t>Ѳ</a:t>
            </a:r>
            <a:r>
              <a:rPr lang="en-US" sz="2400" b="1" dirty="0" smtClean="0">
                <a:solidFill>
                  <a:schemeClr val="bg2">
                    <a:lumMod val="10000"/>
                  </a:schemeClr>
                </a:solidFill>
              </a:rPr>
              <a:t>  </a:t>
            </a:r>
            <a:endParaRPr lang="en-US" b="1" dirty="0">
              <a:solidFill>
                <a:schemeClr val="bg2">
                  <a:lumMod val="10000"/>
                </a:schemeClr>
              </a:solidFill>
            </a:endParaRPr>
          </a:p>
        </p:txBody>
      </p:sp>
    </p:spTree>
  </p:cSld>
  <p:clrMapOvr>
    <a:masterClrMapping/>
  </p:clrMapOvr>
  <p:transition>
    <p:wipe dir="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Example </a:t>
            </a:r>
            <a:r>
              <a:rPr lang="en-US" sz="3600" dirty="0" smtClean="0"/>
              <a:t>4: Reporting a crime</a:t>
            </a:r>
            <a:endParaRPr lang="en-US" sz="3600"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27" name="TextBox 26"/>
          <p:cNvSpPr txBox="1"/>
          <p:nvPr/>
        </p:nvSpPr>
        <p:spPr>
          <a:xfrm>
            <a:off x="6032520" y="3282948"/>
            <a:ext cx="2884527" cy="461665"/>
          </a:xfrm>
          <a:prstGeom prst="rect">
            <a:avLst/>
          </a:prstGeom>
          <a:noFill/>
        </p:spPr>
        <p:txBody>
          <a:bodyPr wrap="square" rtlCol="0">
            <a:spAutoFit/>
          </a:bodyPr>
          <a:lstStyle/>
          <a:p>
            <a:pPr algn="ctr"/>
            <a:r>
              <a:rPr lang="en-US" sz="2400" b="1" dirty="0" smtClean="0">
                <a:solidFill>
                  <a:srgbClr val="C00000"/>
                </a:solidFill>
              </a:rPr>
              <a:t>1</a:t>
            </a:r>
            <a:r>
              <a:rPr lang="en-US" sz="2400" b="1" baseline="30000" dirty="0" smtClean="0">
                <a:solidFill>
                  <a:srgbClr val="C00000"/>
                </a:solidFill>
              </a:rPr>
              <a:t>st</a:t>
            </a:r>
            <a:r>
              <a:rPr lang="en-US" sz="2400" b="1" dirty="0" smtClean="0">
                <a:solidFill>
                  <a:srgbClr val="C00000"/>
                </a:solidFill>
              </a:rPr>
              <a:t> P1</a:t>
            </a:r>
            <a:endParaRPr lang="en-US" sz="1400" b="1" dirty="0">
              <a:solidFill>
                <a:srgbClr val="C00000"/>
              </a:solidFill>
            </a:endParaRPr>
          </a:p>
        </p:txBody>
      </p:sp>
      <p:sp>
        <p:nvSpPr>
          <p:cNvPr id="19" name="TextBox 18"/>
          <p:cNvSpPr txBox="1"/>
          <p:nvPr/>
        </p:nvSpPr>
        <p:spPr>
          <a:xfrm>
            <a:off x="226953" y="3830643"/>
            <a:ext cx="1277955" cy="461665"/>
          </a:xfrm>
          <a:prstGeom prst="rect">
            <a:avLst/>
          </a:prstGeom>
          <a:noFill/>
        </p:spPr>
        <p:txBody>
          <a:bodyPr wrap="square" rtlCol="0">
            <a:spAutoFit/>
          </a:bodyPr>
          <a:lstStyle/>
          <a:p>
            <a:pPr algn="ctr"/>
            <a:r>
              <a:rPr lang="en-US" sz="2400" b="1" dirty="0" smtClean="0">
                <a:solidFill>
                  <a:schemeClr val="bg2">
                    <a:lumMod val="10000"/>
                  </a:schemeClr>
                </a:solidFill>
              </a:rPr>
              <a:t>1</a:t>
            </a:r>
            <a:r>
              <a:rPr lang="en-US" sz="2400" b="1" baseline="30000" dirty="0" smtClean="0">
                <a:solidFill>
                  <a:schemeClr val="bg2">
                    <a:lumMod val="10000"/>
                  </a:schemeClr>
                </a:solidFill>
              </a:rPr>
              <a:t>st</a:t>
            </a:r>
            <a:r>
              <a:rPr lang="en-US" sz="2400" b="1" dirty="0" smtClean="0">
                <a:solidFill>
                  <a:schemeClr val="bg2">
                    <a:lumMod val="10000"/>
                  </a:schemeClr>
                </a:solidFill>
              </a:rPr>
              <a:t> P </a:t>
            </a:r>
            <a:r>
              <a:rPr lang="en-US" sz="2400" b="1" dirty="0" smtClean="0">
                <a:solidFill>
                  <a:schemeClr val="bg2">
                    <a:lumMod val="10000"/>
                  </a:schemeClr>
                </a:solidFill>
              </a:rPr>
              <a:t>2</a:t>
            </a:r>
            <a:endParaRPr lang="en-US" b="1" dirty="0">
              <a:solidFill>
                <a:schemeClr val="bg2">
                  <a:lumMod val="10000"/>
                </a:schemeClr>
              </a:solidFill>
            </a:endParaRPr>
          </a:p>
        </p:txBody>
      </p:sp>
      <p:graphicFrame>
        <p:nvGraphicFramePr>
          <p:cNvPr id="26" name="Content Placeholder 6"/>
          <p:cNvGraphicFramePr>
            <a:graphicFrameLocks/>
          </p:cNvGraphicFramePr>
          <p:nvPr/>
        </p:nvGraphicFramePr>
        <p:xfrm>
          <a:off x="3476610" y="4232286"/>
          <a:ext cx="2482884" cy="2339020"/>
        </p:xfrm>
        <a:graphic>
          <a:graphicData uri="http://schemas.openxmlformats.org/drawingml/2006/table">
            <a:tbl>
              <a:tblPr firstRow="1" bandRow="1">
                <a:tableStyleId>{5C22544A-7EE6-4342-B048-85BDC9FD1C3A}</a:tableStyleId>
              </a:tblPr>
              <a:tblGrid>
                <a:gridCol w="578559"/>
                <a:gridCol w="991499"/>
                <a:gridCol w="912826"/>
              </a:tblGrid>
              <a:tr h="758030">
                <a:tc>
                  <a:txBody>
                    <a:bodyPr/>
                    <a:lstStyle/>
                    <a:p>
                      <a:pPr algn="ctr"/>
                      <a:r>
                        <a:rPr lang="en-US" sz="2400" b="0" dirty="0" smtClean="0"/>
                        <a:t>3</a:t>
                      </a:r>
                      <a:endParaRPr lang="en-US" sz="2400" b="0" dirty="0"/>
                    </a:p>
                  </a:txBody>
                  <a:tcPr anchor="ctr">
                    <a:solidFill>
                      <a:schemeClr val="bg1"/>
                    </a:solidFill>
                  </a:tcPr>
                </a:tc>
                <a:tc>
                  <a:txBody>
                    <a:bodyPr/>
                    <a:lstStyle/>
                    <a:p>
                      <a:pPr algn="ctr"/>
                      <a:r>
                        <a:rPr lang="en-US" sz="2400" b="0" dirty="0" smtClean="0"/>
                        <a:t>C</a:t>
                      </a:r>
                      <a:endParaRPr lang="en-US" sz="2400" b="0" dirty="0"/>
                    </a:p>
                  </a:txBody>
                  <a:tcPr anchor="ctr"/>
                </a:tc>
                <a:tc>
                  <a:txBody>
                    <a:bodyPr/>
                    <a:lstStyle/>
                    <a:p>
                      <a:pPr algn="ctr"/>
                      <a:r>
                        <a:rPr lang="en-US" sz="2400" b="0" dirty="0" smtClean="0"/>
                        <a:t>N</a:t>
                      </a:r>
                      <a:endParaRPr lang="en-US" sz="2400" b="0" dirty="0"/>
                    </a:p>
                  </a:txBody>
                  <a:tcPr anchor="ctr"/>
                </a:tc>
              </a:tr>
              <a:tr h="63820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C</a:t>
                      </a:r>
                      <a:endParaRPr lang="en-US" sz="2400" b="0" dirty="0" smtClean="0">
                        <a:solidFill>
                          <a:schemeClr val="tx1"/>
                        </a:solidFill>
                      </a:endParaRPr>
                    </a:p>
                  </a:txBody>
                  <a:tcPr anchor="ctr">
                    <a:solidFill>
                      <a:schemeClr val="bg2">
                        <a:lumMod val="50000"/>
                      </a:schemeClr>
                    </a:solidFill>
                  </a:tcPr>
                </a:tc>
                <a:tc>
                  <a:txBody>
                    <a:bodyPr/>
                    <a:lstStyle/>
                    <a:p>
                      <a:pPr algn="ctr"/>
                      <a:r>
                        <a:rPr lang="en-US" sz="2400" b="1" dirty="0" smtClean="0">
                          <a:solidFill>
                            <a:srgbClr val="C00000"/>
                          </a:solidFill>
                        </a:rPr>
                        <a:t>v-c</a:t>
                      </a:r>
                      <a:r>
                        <a:rPr lang="en-US" sz="2400" b="0" dirty="0" smtClean="0">
                          <a:solidFill>
                            <a:schemeClr val="bg2">
                              <a:lumMod val="10000"/>
                            </a:schemeClr>
                          </a:solidFill>
                        </a:rPr>
                        <a:t>, </a:t>
                      </a:r>
                      <a:r>
                        <a:rPr lang="en-US" sz="2400" b="1" dirty="0" smtClean="0">
                          <a:solidFill>
                            <a:schemeClr val="accent3">
                              <a:lumMod val="10000"/>
                            </a:schemeClr>
                          </a:solidFill>
                        </a:rPr>
                        <a:t>v-c</a:t>
                      </a:r>
                      <a:r>
                        <a:rPr lang="en-US" sz="2400" b="1" baseline="0" dirty="0" smtClean="0">
                          <a:solidFill>
                            <a:schemeClr val="accent3">
                              <a:lumMod val="10000"/>
                            </a:schemeClr>
                          </a:solidFill>
                        </a:rPr>
                        <a:t> </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v-c</a:t>
                      </a:r>
                      <a:r>
                        <a:rPr lang="en-US" sz="2400" b="0" dirty="0" smtClean="0">
                          <a:solidFill>
                            <a:schemeClr val="bg2">
                              <a:lumMod val="10000"/>
                            </a:schemeClr>
                          </a:solidFill>
                        </a:rPr>
                        <a:t>, </a:t>
                      </a:r>
                      <a:r>
                        <a:rPr lang="en-US" sz="2400" b="1" dirty="0" smtClean="0">
                          <a:solidFill>
                            <a:schemeClr val="bg2">
                              <a:lumMod val="10000"/>
                            </a:schemeClr>
                          </a:solidFill>
                        </a:rPr>
                        <a:t>v </a:t>
                      </a:r>
                      <a:endParaRPr lang="en-US" sz="2400" b="1" dirty="0" smtClean="0"/>
                    </a:p>
                  </a:txBody>
                  <a:tcPr anchor="ctr">
                    <a:solidFill>
                      <a:schemeClr val="accent5">
                        <a:lumMod val="20000"/>
                        <a:lumOff val="80000"/>
                      </a:schemeClr>
                    </a:solidFill>
                  </a:tcPr>
                </a:tc>
              </a:tr>
              <a:tr h="758030">
                <a:tc>
                  <a:txBody>
                    <a:bodyPr/>
                    <a:lstStyle/>
                    <a:p>
                      <a:pPr algn="ctr"/>
                      <a:r>
                        <a:rPr lang="en-US" sz="2400" b="0" dirty="0" smtClean="0">
                          <a:solidFill>
                            <a:schemeClr val="tx1"/>
                          </a:solidFill>
                        </a:rPr>
                        <a:t>N</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v</a:t>
                      </a:r>
                      <a:r>
                        <a:rPr lang="en-US" sz="2400" b="0" dirty="0" smtClean="0">
                          <a:solidFill>
                            <a:schemeClr val="bg2">
                              <a:lumMod val="10000"/>
                            </a:schemeClr>
                          </a:solidFill>
                        </a:rPr>
                        <a:t>, </a:t>
                      </a:r>
                      <a:r>
                        <a:rPr lang="en-US" sz="2400" b="1" dirty="0" smtClean="0">
                          <a:solidFill>
                            <a:schemeClr val="accent3">
                              <a:lumMod val="10000"/>
                            </a:schemeClr>
                          </a:solidFill>
                        </a:rPr>
                        <a:t>v-c</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0</a:t>
                      </a:r>
                      <a:endParaRPr lang="en-US" sz="2400" b="1" dirty="0" smtClean="0"/>
                    </a:p>
                  </a:txBody>
                  <a:tcPr anchor="ctr">
                    <a:solidFill>
                      <a:schemeClr val="accent5">
                        <a:lumMod val="20000"/>
                        <a:lumOff val="80000"/>
                      </a:schemeClr>
                    </a:solidFill>
                  </a:tcPr>
                </a:tc>
              </a:tr>
            </a:tbl>
          </a:graphicData>
        </a:graphic>
      </p:graphicFrame>
      <p:sp>
        <p:nvSpPr>
          <p:cNvPr id="9" name="TextBox 8"/>
          <p:cNvSpPr txBox="1"/>
          <p:nvPr/>
        </p:nvSpPr>
        <p:spPr>
          <a:xfrm>
            <a:off x="0" y="1311246"/>
            <a:ext cx="9144000" cy="2308324"/>
          </a:xfrm>
          <a:prstGeom prst="rect">
            <a:avLst/>
          </a:prstGeom>
          <a:noFill/>
        </p:spPr>
        <p:txBody>
          <a:bodyPr wrap="square" rtlCol="0">
            <a:spAutoFit/>
          </a:bodyPr>
          <a:lstStyle/>
          <a:p>
            <a:r>
              <a:rPr lang="en-US" sz="2400" dirty="0" smtClean="0"/>
              <a:t>If the player observes the crime, his EU is:</a:t>
            </a:r>
          </a:p>
          <a:p>
            <a:r>
              <a:rPr lang="en-US" sz="2400" dirty="0" smtClean="0">
                <a:solidFill>
                  <a:srgbClr val="FFFF00"/>
                </a:solidFill>
              </a:rPr>
              <a:t>If he believes that other player in state 3 will Call:</a:t>
            </a:r>
          </a:p>
          <a:p>
            <a:r>
              <a:rPr lang="en-US" sz="2400" dirty="0" smtClean="0"/>
              <a:t>EU(C) = </a:t>
            </a:r>
            <a:r>
              <a:rPr lang="az-Cyrl-AZ" sz="2400" dirty="0" smtClean="0">
                <a:latin typeface="Arial" pitchFamily="34" charset="0"/>
                <a:cs typeface="Arial" pitchFamily="34" charset="0"/>
              </a:rPr>
              <a:t>Ѳ</a:t>
            </a:r>
            <a:r>
              <a:rPr lang="en-US" sz="2400" dirty="0" smtClean="0">
                <a:latin typeface="Arial" pitchFamily="34" charset="0"/>
                <a:cs typeface="Arial" pitchFamily="34" charset="0"/>
              </a:rPr>
              <a:t> (v-c) + (1-</a:t>
            </a:r>
            <a:r>
              <a:rPr lang="az-Cyrl-AZ" sz="2400" dirty="0" smtClean="0">
                <a:latin typeface="Arial" pitchFamily="34" charset="0"/>
                <a:cs typeface="Arial" pitchFamily="34" charset="0"/>
              </a:rPr>
              <a:t>Ѳ</a:t>
            </a:r>
            <a:r>
              <a:rPr lang="en-US" sz="2400" dirty="0" smtClean="0">
                <a:latin typeface="Arial" pitchFamily="34" charset="0"/>
                <a:cs typeface="Arial" pitchFamily="34" charset="0"/>
              </a:rPr>
              <a:t>)</a:t>
            </a:r>
            <a:r>
              <a:rPr lang="en-US" sz="2400" dirty="0" smtClean="0">
                <a:latin typeface="Arial" pitchFamily="34" charset="0"/>
                <a:cs typeface="Arial" pitchFamily="34" charset="0"/>
              </a:rPr>
              <a:t> </a:t>
            </a:r>
            <a:r>
              <a:rPr lang="en-US" sz="2400" dirty="0" smtClean="0">
                <a:latin typeface="Arial" pitchFamily="34" charset="0"/>
                <a:cs typeface="Arial" pitchFamily="34" charset="0"/>
              </a:rPr>
              <a:t>(v-c) </a:t>
            </a:r>
            <a:r>
              <a:rPr lang="en-US" sz="2400" dirty="0" smtClean="0">
                <a:latin typeface="Arial" pitchFamily="34" charset="0"/>
                <a:cs typeface="Arial" pitchFamily="34" charset="0"/>
              </a:rPr>
              <a:t>=v-c </a:t>
            </a:r>
          </a:p>
          <a:p>
            <a:r>
              <a:rPr lang="en-US" sz="2400" dirty="0" smtClean="0"/>
              <a:t>EU(N) </a:t>
            </a:r>
            <a:r>
              <a:rPr lang="en-US" sz="2400" dirty="0" smtClean="0"/>
              <a:t>= </a:t>
            </a:r>
            <a:r>
              <a:rPr lang="az-Cyrl-AZ" sz="2400" dirty="0" smtClean="0">
                <a:latin typeface="Arial" pitchFamily="34" charset="0"/>
                <a:cs typeface="Arial" pitchFamily="34" charset="0"/>
              </a:rPr>
              <a:t>Ѳ</a:t>
            </a:r>
            <a:r>
              <a:rPr lang="en-US" sz="2400" dirty="0" smtClean="0">
                <a:latin typeface="Arial" pitchFamily="34" charset="0"/>
                <a:cs typeface="Arial" pitchFamily="34" charset="0"/>
              </a:rPr>
              <a:t>.0+ </a:t>
            </a:r>
            <a:r>
              <a:rPr lang="en-US" sz="2400" dirty="0" smtClean="0">
                <a:latin typeface="Arial" pitchFamily="34" charset="0"/>
                <a:cs typeface="Arial" pitchFamily="34" charset="0"/>
              </a:rPr>
              <a:t>(1-</a:t>
            </a:r>
            <a:r>
              <a:rPr lang="az-Cyrl-AZ" sz="2400" dirty="0" smtClean="0">
                <a:latin typeface="Arial" pitchFamily="34" charset="0"/>
                <a:cs typeface="Arial" pitchFamily="34" charset="0"/>
              </a:rPr>
              <a:t>Ѳ</a:t>
            </a:r>
            <a:r>
              <a:rPr lang="en-US" sz="2400" dirty="0" smtClean="0">
                <a:latin typeface="Arial" pitchFamily="34" charset="0"/>
                <a:cs typeface="Arial" pitchFamily="34" charset="0"/>
              </a:rPr>
              <a:t>).v =</a:t>
            </a:r>
            <a:r>
              <a:rPr lang="en-US" sz="2400" dirty="0" smtClean="0">
                <a:latin typeface="Arial" pitchFamily="34" charset="0"/>
                <a:cs typeface="Arial" pitchFamily="34" charset="0"/>
              </a:rPr>
              <a:t> (1-</a:t>
            </a:r>
            <a:r>
              <a:rPr lang="az-Cyrl-AZ" sz="2400" dirty="0" smtClean="0">
                <a:latin typeface="Arial" pitchFamily="34" charset="0"/>
                <a:cs typeface="Arial" pitchFamily="34" charset="0"/>
              </a:rPr>
              <a:t>Ѳ</a:t>
            </a:r>
            <a:r>
              <a:rPr lang="en-US" sz="2400" dirty="0" smtClean="0">
                <a:latin typeface="Arial" pitchFamily="34" charset="0"/>
                <a:cs typeface="Arial" pitchFamily="34" charset="0"/>
              </a:rPr>
              <a:t>)v</a:t>
            </a:r>
            <a:endParaRPr lang="en-US" sz="2400" dirty="0" smtClean="0">
              <a:latin typeface="Arial" pitchFamily="34" charset="0"/>
              <a:cs typeface="Arial" pitchFamily="34" charset="0"/>
            </a:endParaRPr>
          </a:p>
          <a:p>
            <a:endParaRPr lang="en-US" sz="2400" dirty="0" smtClean="0">
              <a:latin typeface="Arial" pitchFamily="34" charset="0"/>
              <a:cs typeface="Arial" pitchFamily="34" charset="0"/>
            </a:endParaRPr>
          </a:p>
          <a:p>
            <a:r>
              <a:rPr lang="en-US" sz="2400" dirty="0" smtClean="0"/>
              <a:t> </a:t>
            </a:r>
            <a:r>
              <a:rPr lang="en-US" sz="2400" dirty="0" smtClean="0"/>
              <a:t> </a:t>
            </a:r>
            <a:endParaRPr lang="en-US" sz="2400" dirty="0" smtClean="0"/>
          </a:p>
        </p:txBody>
      </p:sp>
      <p:sp>
        <p:nvSpPr>
          <p:cNvPr id="12" name="Rectangle 11"/>
          <p:cNvSpPr/>
          <p:nvPr/>
        </p:nvSpPr>
        <p:spPr>
          <a:xfrm>
            <a:off x="6105546" y="3282949"/>
            <a:ext cx="2848014" cy="3575052"/>
          </a:xfrm>
          <a:prstGeom prst="rect">
            <a:avLst/>
          </a:prstGeom>
          <a:noFill/>
          <a:ln w="412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190440" y="3794130"/>
            <a:ext cx="3103605" cy="2848014"/>
          </a:xfrm>
          <a:prstGeom prst="rect">
            <a:avLst/>
          </a:prstGeom>
          <a:noFill/>
          <a:ln w="41275">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5" name="Content Placeholder 6"/>
          <p:cNvGraphicFramePr>
            <a:graphicFrameLocks/>
          </p:cNvGraphicFramePr>
          <p:nvPr/>
        </p:nvGraphicFramePr>
        <p:xfrm>
          <a:off x="6142059" y="4232286"/>
          <a:ext cx="2482884" cy="1516060"/>
        </p:xfrm>
        <a:graphic>
          <a:graphicData uri="http://schemas.openxmlformats.org/drawingml/2006/table">
            <a:tbl>
              <a:tblPr firstRow="1" bandRow="1">
                <a:tableStyleId>{5C22544A-7EE6-4342-B048-85BDC9FD1C3A}</a:tableStyleId>
              </a:tblPr>
              <a:tblGrid>
                <a:gridCol w="578559"/>
                <a:gridCol w="991499"/>
                <a:gridCol w="912826"/>
              </a:tblGrid>
              <a:tr h="758030">
                <a:tc>
                  <a:txBody>
                    <a:bodyPr/>
                    <a:lstStyle/>
                    <a:p>
                      <a:pPr algn="ctr"/>
                      <a:r>
                        <a:rPr lang="en-US" sz="2400" b="0" dirty="0" smtClean="0"/>
                        <a:t>2</a:t>
                      </a:r>
                      <a:endParaRPr lang="en-US" sz="2400" b="0" dirty="0"/>
                    </a:p>
                  </a:txBody>
                  <a:tcPr anchor="ctr">
                    <a:solidFill>
                      <a:schemeClr val="bg1"/>
                    </a:solidFill>
                  </a:tcPr>
                </a:tc>
                <a:tc>
                  <a:txBody>
                    <a:bodyPr/>
                    <a:lstStyle/>
                    <a:p>
                      <a:pPr algn="ctr"/>
                      <a:r>
                        <a:rPr lang="en-US" sz="2400" b="0" dirty="0" smtClean="0"/>
                        <a:t>C</a:t>
                      </a:r>
                      <a:endParaRPr lang="en-US" sz="2400" b="0" dirty="0"/>
                    </a:p>
                  </a:txBody>
                  <a:tcPr anchor="ctr"/>
                </a:tc>
                <a:tc>
                  <a:txBody>
                    <a:bodyPr/>
                    <a:lstStyle/>
                    <a:p>
                      <a:pPr algn="ctr"/>
                      <a:r>
                        <a:rPr lang="en-US" sz="2400" b="0" dirty="0" smtClean="0"/>
                        <a:t>N</a:t>
                      </a:r>
                      <a:endParaRPr lang="en-US" sz="2400" b="0" dirty="0"/>
                    </a:p>
                  </a:txBody>
                  <a:tcPr anchor="ctr"/>
                </a:tc>
              </a:tr>
              <a:tr h="758030">
                <a:tc>
                  <a:txBody>
                    <a:bodyPr/>
                    <a:lstStyle/>
                    <a:p>
                      <a:pPr algn="ctr"/>
                      <a:r>
                        <a:rPr lang="en-US" sz="2400" b="0" dirty="0" smtClean="0">
                          <a:solidFill>
                            <a:schemeClr val="tx1"/>
                          </a:solidFill>
                        </a:rPr>
                        <a:t>N</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accent3">
                              <a:lumMod val="10000"/>
                            </a:schemeClr>
                          </a:solidFill>
                        </a:rPr>
                        <a:t>v-c</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0</a:t>
                      </a:r>
                      <a:endParaRPr lang="en-US" sz="2400" b="1" dirty="0" smtClean="0"/>
                    </a:p>
                  </a:txBody>
                  <a:tcPr anchor="ctr">
                    <a:solidFill>
                      <a:schemeClr val="accent5">
                        <a:lumMod val="20000"/>
                        <a:lumOff val="80000"/>
                      </a:schemeClr>
                    </a:solidFill>
                  </a:tcPr>
                </a:tc>
              </a:tr>
            </a:tbl>
          </a:graphicData>
        </a:graphic>
      </p:graphicFrame>
      <p:graphicFrame>
        <p:nvGraphicFramePr>
          <p:cNvPr id="16" name="Content Placeholder 6"/>
          <p:cNvGraphicFramePr>
            <a:graphicFrameLocks/>
          </p:cNvGraphicFramePr>
          <p:nvPr/>
        </p:nvGraphicFramePr>
        <p:xfrm>
          <a:off x="701622" y="4232286"/>
          <a:ext cx="1716111" cy="2154267"/>
        </p:xfrm>
        <a:graphic>
          <a:graphicData uri="http://schemas.openxmlformats.org/drawingml/2006/table">
            <a:tbl>
              <a:tblPr firstRow="1" bandRow="1">
                <a:tableStyleId>{5C22544A-7EE6-4342-B048-85BDC9FD1C3A}</a:tableStyleId>
              </a:tblPr>
              <a:tblGrid>
                <a:gridCol w="665738"/>
                <a:gridCol w="1050373"/>
              </a:tblGrid>
              <a:tr h="758030">
                <a:tc>
                  <a:txBody>
                    <a:bodyPr/>
                    <a:lstStyle/>
                    <a:p>
                      <a:pPr algn="ctr"/>
                      <a:r>
                        <a:rPr lang="en-US" sz="2400" b="0" dirty="0" smtClean="0"/>
                        <a:t>1</a:t>
                      </a:r>
                      <a:endParaRPr lang="en-US" sz="2400" b="0" dirty="0"/>
                    </a:p>
                  </a:txBody>
                  <a:tcPr anchor="ctr">
                    <a:solidFill>
                      <a:schemeClr val="bg1"/>
                    </a:solidFill>
                  </a:tcPr>
                </a:tc>
                <a:tc>
                  <a:txBody>
                    <a:bodyPr/>
                    <a:lstStyle/>
                    <a:p>
                      <a:pPr algn="ctr"/>
                      <a:r>
                        <a:rPr lang="en-US" sz="2400" b="0" dirty="0" smtClean="0"/>
                        <a:t>N</a:t>
                      </a:r>
                      <a:endParaRPr lang="en-US" sz="2400" b="0" dirty="0"/>
                    </a:p>
                  </a:txBody>
                  <a:tcPr anchor="ctr"/>
                </a:tc>
              </a:tr>
              <a:tr h="63820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C</a:t>
                      </a:r>
                      <a:endParaRPr lang="en-US" sz="2400" b="0" dirty="0" smtClean="0">
                        <a:solidFill>
                          <a:schemeClr val="tx1"/>
                        </a:solidFill>
                      </a:endParaRPr>
                    </a:p>
                  </a:txBody>
                  <a:tcPr anchor="ctr">
                    <a:solidFill>
                      <a:schemeClr val="bg2">
                        <a:lumMod val="5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v-c</a:t>
                      </a:r>
                      <a:r>
                        <a:rPr lang="en-US" sz="2400" b="0" dirty="0" smtClean="0">
                          <a:solidFill>
                            <a:schemeClr val="bg2">
                              <a:lumMod val="10000"/>
                            </a:schemeClr>
                          </a:solidFill>
                        </a:rPr>
                        <a:t>, </a:t>
                      </a:r>
                      <a:r>
                        <a:rPr lang="en-US" sz="2400" b="1" dirty="0" smtClean="0">
                          <a:solidFill>
                            <a:schemeClr val="bg2">
                              <a:lumMod val="10000"/>
                            </a:schemeClr>
                          </a:solidFill>
                        </a:rPr>
                        <a:t>0 </a:t>
                      </a:r>
                      <a:endParaRPr lang="en-US" sz="2400" b="1" dirty="0" smtClean="0"/>
                    </a:p>
                  </a:txBody>
                  <a:tcPr anchor="ctr">
                    <a:solidFill>
                      <a:schemeClr val="accent5">
                        <a:lumMod val="20000"/>
                        <a:lumOff val="80000"/>
                      </a:schemeClr>
                    </a:solidFill>
                  </a:tcPr>
                </a:tc>
              </a:tr>
              <a:tr h="758030">
                <a:tc>
                  <a:txBody>
                    <a:bodyPr/>
                    <a:lstStyle/>
                    <a:p>
                      <a:pPr algn="ctr"/>
                      <a:r>
                        <a:rPr lang="en-US" sz="2400" b="0" dirty="0" smtClean="0">
                          <a:solidFill>
                            <a:schemeClr val="tx1"/>
                          </a:solidFill>
                        </a:rPr>
                        <a:t>N</a:t>
                      </a:r>
                      <a:endParaRPr lang="en-US" sz="2400" b="0" dirty="0"/>
                    </a:p>
                  </a:txBody>
                  <a:tcPr anchor="ctr">
                    <a:solidFill>
                      <a:schemeClr val="bg2">
                        <a:lumMod val="5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0</a:t>
                      </a:r>
                      <a:endParaRPr lang="en-US" sz="2400" b="1" dirty="0" smtClean="0"/>
                    </a:p>
                  </a:txBody>
                  <a:tcPr anchor="ctr">
                    <a:solidFill>
                      <a:schemeClr val="accent5">
                        <a:lumMod val="20000"/>
                        <a:lumOff val="80000"/>
                      </a:schemeClr>
                    </a:solidFill>
                  </a:tcPr>
                </a:tc>
              </a:tr>
            </a:tbl>
          </a:graphicData>
        </a:graphic>
      </p:graphicFrame>
      <p:sp>
        <p:nvSpPr>
          <p:cNvPr id="17" name="Rectangle 16"/>
          <p:cNvSpPr/>
          <p:nvPr/>
        </p:nvSpPr>
        <p:spPr>
          <a:xfrm>
            <a:off x="3367071" y="3794130"/>
            <a:ext cx="5476950" cy="2848014"/>
          </a:xfrm>
          <a:prstGeom prst="rect">
            <a:avLst/>
          </a:prstGeom>
          <a:noFill/>
          <a:ln w="41275">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0" y="3282948"/>
            <a:ext cx="6032520" cy="3575052"/>
          </a:xfrm>
          <a:prstGeom prst="rect">
            <a:avLst/>
          </a:prstGeom>
          <a:noFill/>
          <a:ln w="412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1943064" y="3282948"/>
            <a:ext cx="2884527" cy="461665"/>
          </a:xfrm>
          <a:prstGeom prst="rect">
            <a:avLst/>
          </a:prstGeom>
          <a:noFill/>
        </p:spPr>
        <p:txBody>
          <a:bodyPr wrap="square" rtlCol="0">
            <a:spAutoFit/>
          </a:bodyPr>
          <a:lstStyle/>
          <a:p>
            <a:pPr algn="ctr"/>
            <a:r>
              <a:rPr lang="en-US" sz="2400" b="1" dirty="0" smtClean="0">
                <a:solidFill>
                  <a:srgbClr val="C00000"/>
                </a:solidFill>
              </a:rPr>
              <a:t>2</a:t>
            </a:r>
            <a:r>
              <a:rPr lang="en-US" sz="2400" b="1" baseline="30000" dirty="0" smtClean="0">
                <a:solidFill>
                  <a:srgbClr val="C00000"/>
                </a:solidFill>
              </a:rPr>
              <a:t>nd</a:t>
            </a:r>
            <a:r>
              <a:rPr lang="en-US" sz="2400" b="1" dirty="0" smtClean="0">
                <a:solidFill>
                  <a:srgbClr val="C00000"/>
                </a:solidFill>
              </a:rPr>
              <a:t> P1</a:t>
            </a:r>
            <a:endParaRPr lang="en-US" sz="1400" b="1" dirty="0">
              <a:solidFill>
                <a:srgbClr val="C00000"/>
              </a:solidFill>
            </a:endParaRPr>
          </a:p>
        </p:txBody>
      </p:sp>
      <p:sp>
        <p:nvSpPr>
          <p:cNvPr id="22" name="TextBox 21"/>
          <p:cNvSpPr txBox="1"/>
          <p:nvPr/>
        </p:nvSpPr>
        <p:spPr>
          <a:xfrm>
            <a:off x="3403584" y="3794130"/>
            <a:ext cx="1204929" cy="461665"/>
          </a:xfrm>
          <a:prstGeom prst="rect">
            <a:avLst/>
          </a:prstGeom>
          <a:noFill/>
        </p:spPr>
        <p:txBody>
          <a:bodyPr wrap="square" rtlCol="0">
            <a:spAutoFit/>
          </a:bodyPr>
          <a:lstStyle/>
          <a:p>
            <a:pPr algn="ctr"/>
            <a:r>
              <a:rPr lang="en-US" sz="2400" b="1" dirty="0" smtClean="0">
                <a:solidFill>
                  <a:schemeClr val="bg2">
                    <a:lumMod val="10000"/>
                  </a:schemeClr>
                </a:solidFill>
              </a:rPr>
              <a:t>2</a:t>
            </a:r>
            <a:r>
              <a:rPr lang="en-US" sz="2400" b="1" baseline="30000" dirty="0" smtClean="0">
                <a:solidFill>
                  <a:schemeClr val="bg2">
                    <a:lumMod val="10000"/>
                  </a:schemeClr>
                </a:solidFill>
              </a:rPr>
              <a:t>nd</a:t>
            </a:r>
            <a:r>
              <a:rPr lang="en-US" sz="2400" b="1" dirty="0" smtClean="0">
                <a:solidFill>
                  <a:schemeClr val="bg2">
                    <a:lumMod val="10000"/>
                  </a:schemeClr>
                </a:solidFill>
              </a:rPr>
              <a:t> P </a:t>
            </a:r>
            <a:r>
              <a:rPr lang="en-US" sz="2400" b="1" dirty="0" smtClean="0">
                <a:solidFill>
                  <a:schemeClr val="bg2">
                    <a:lumMod val="10000"/>
                  </a:schemeClr>
                </a:solidFill>
              </a:rPr>
              <a:t>2</a:t>
            </a:r>
            <a:endParaRPr lang="en-US" b="1" dirty="0">
              <a:solidFill>
                <a:schemeClr val="bg2">
                  <a:lumMod val="10000"/>
                </a:schemeClr>
              </a:solidFill>
            </a:endParaRPr>
          </a:p>
        </p:txBody>
      </p:sp>
      <p:sp>
        <p:nvSpPr>
          <p:cNvPr id="20" name="TextBox 19"/>
          <p:cNvSpPr txBox="1"/>
          <p:nvPr/>
        </p:nvSpPr>
        <p:spPr>
          <a:xfrm>
            <a:off x="1322343" y="3282948"/>
            <a:ext cx="693747" cy="461665"/>
          </a:xfrm>
          <a:prstGeom prst="rect">
            <a:avLst/>
          </a:prstGeom>
          <a:noFill/>
        </p:spPr>
        <p:txBody>
          <a:bodyPr wrap="square" rtlCol="0">
            <a:spAutoFit/>
          </a:bodyPr>
          <a:lstStyle/>
          <a:p>
            <a:pPr algn="ctr"/>
            <a:r>
              <a:rPr lang="az-Cyrl-AZ" sz="2400" b="1" dirty="0" smtClean="0">
                <a:solidFill>
                  <a:srgbClr val="C00000"/>
                </a:solidFill>
                <a:latin typeface="Calibri"/>
              </a:rPr>
              <a:t>Ѳ</a:t>
            </a:r>
            <a:r>
              <a:rPr lang="en-US" sz="2400" b="1" dirty="0" smtClean="0">
                <a:solidFill>
                  <a:srgbClr val="C00000"/>
                </a:solidFill>
              </a:rPr>
              <a:t> </a:t>
            </a:r>
            <a:endParaRPr lang="en-US" b="1" dirty="0">
              <a:solidFill>
                <a:srgbClr val="C00000"/>
              </a:solidFill>
            </a:endParaRPr>
          </a:p>
        </p:txBody>
      </p:sp>
      <p:sp>
        <p:nvSpPr>
          <p:cNvPr id="23" name="TextBox 22"/>
          <p:cNvSpPr txBox="1"/>
          <p:nvPr/>
        </p:nvSpPr>
        <p:spPr>
          <a:xfrm>
            <a:off x="4827591" y="3282948"/>
            <a:ext cx="693747" cy="461665"/>
          </a:xfrm>
          <a:prstGeom prst="rect">
            <a:avLst/>
          </a:prstGeom>
          <a:noFill/>
        </p:spPr>
        <p:txBody>
          <a:bodyPr wrap="square" rtlCol="0">
            <a:spAutoFit/>
          </a:bodyPr>
          <a:lstStyle/>
          <a:p>
            <a:pPr algn="ctr"/>
            <a:r>
              <a:rPr lang="en-US" sz="2400" b="1" dirty="0" smtClean="0">
                <a:solidFill>
                  <a:srgbClr val="C00000"/>
                </a:solidFill>
                <a:latin typeface="Calibri"/>
              </a:rPr>
              <a:t>1-</a:t>
            </a:r>
            <a:r>
              <a:rPr lang="az-Cyrl-AZ" sz="2400" b="1" dirty="0" smtClean="0">
                <a:solidFill>
                  <a:srgbClr val="C00000"/>
                </a:solidFill>
                <a:latin typeface="Calibri"/>
              </a:rPr>
              <a:t>Ѳ</a:t>
            </a:r>
            <a:r>
              <a:rPr lang="en-US" sz="2400" b="1" dirty="0" smtClean="0">
                <a:solidFill>
                  <a:srgbClr val="C00000"/>
                </a:solidFill>
              </a:rPr>
              <a:t>  </a:t>
            </a:r>
            <a:endParaRPr lang="en-US" b="1" dirty="0">
              <a:solidFill>
                <a:srgbClr val="C00000"/>
              </a:solidFill>
            </a:endParaRPr>
          </a:p>
        </p:txBody>
      </p:sp>
      <p:sp>
        <p:nvSpPr>
          <p:cNvPr id="24" name="TextBox 23"/>
          <p:cNvSpPr txBox="1"/>
          <p:nvPr/>
        </p:nvSpPr>
        <p:spPr>
          <a:xfrm>
            <a:off x="4645026" y="3757617"/>
            <a:ext cx="693747" cy="461665"/>
          </a:xfrm>
          <a:prstGeom prst="rect">
            <a:avLst/>
          </a:prstGeom>
          <a:noFill/>
        </p:spPr>
        <p:txBody>
          <a:bodyPr wrap="square" rtlCol="0">
            <a:spAutoFit/>
          </a:bodyPr>
          <a:lstStyle/>
          <a:p>
            <a:pPr algn="ctr"/>
            <a:r>
              <a:rPr lang="en-US" sz="2400" b="1" dirty="0" smtClean="0">
                <a:solidFill>
                  <a:schemeClr val="bg2">
                    <a:lumMod val="10000"/>
                  </a:schemeClr>
                </a:solidFill>
                <a:latin typeface="Calibri"/>
              </a:rPr>
              <a:t>1-</a:t>
            </a:r>
            <a:r>
              <a:rPr lang="az-Cyrl-AZ" sz="2400" b="1" dirty="0" smtClean="0">
                <a:solidFill>
                  <a:schemeClr val="bg2">
                    <a:lumMod val="10000"/>
                  </a:schemeClr>
                </a:solidFill>
                <a:latin typeface="Calibri"/>
              </a:rPr>
              <a:t>Ѳ</a:t>
            </a:r>
            <a:r>
              <a:rPr lang="en-US" sz="2400" b="1" dirty="0" smtClean="0">
                <a:solidFill>
                  <a:schemeClr val="bg2">
                    <a:lumMod val="10000"/>
                  </a:schemeClr>
                </a:solidFill>
              </a:rPr>
              <a:t> </a:t>
            </a:r>
            <a:endParaRPr lang="en-US" b="1" dirty="0">
              <a:solidFill>
                <a:schemeClr val="bg2">
                  <a:lumMod val="10000"/>
                </a:schemeClr>
              </a:solidFill>
            </a:endParaRPr>
          </a:p>
        </p:txBody>
      </p:sp>
      <p:sp>
        <p:nvSpPr>
          <p:cNvPr id="25" name="TextBox 24"/>
          <p:cNvSpPr txBox="1"/>
          <p:nvPr/>
        </p:nvSpPr>
        <p:spPr>
          <a:xfrm>
            <a:off x="7383501" y="3794130"/>
            <a:ext cx="693747" cy="461665"/>
          </a:xfrm>
          <a:prstGeom prst="rect">
            <a:avLst/>
          </a:prstGeom>
          <a:noFill/>
        </p:spPr>
        <p:txBody>
          <a:bodyPr wrap="square" rtlCol="0">
            <a:spAutoFit/>
          </a:bodyPr>
          <a:lstStyle/>
          <a:p>
            <a:pPr algn="ctr"/>
            <a:r>
              <a:rPr lang="az-Cyrl-AZ" sz="2400" b="1" dirty="0" smtClean="0">
                <a:solidFill>
                  <a:schemeClr val="bg2">
                    <a:lumMod val="10000"/>
                  </a:schemeClr>
                </a:solidFill>
                <a:latin typeface="Calibri"/>
              </a:rPr>
              <a:t>Ѳ</a:t>
            </a:r>
            <a:r>
              <a:rPr lang="en-US" sz="2400" b="1" dirty="0" smtClean="0">
                <a:solidFill>
                  <a:schemeClr val="bg2">
                    <a:lumMod val="10000"/>
                  </a:schemeClr>
                </a:solidFill>
              </a:rPr>
              <a:t>  </a:t>
            </a:r>
            <a:endParaRPr lang="en-US" b="1" dirty="0">
              <a:solidFill>
                <a:schemeClr val="bg2">
                  <a:lumMod val="10000"/>
                </a:schemeClr>
              </a:solidFill>
            </a:endParaRPr>
          </a:p>
        </p:txBody>
      </p:sp>
    </p:spTree>
  </p:cSld>
  <p:clrMapOvr>
    <a:masterClrMapping/>
  </p:clrMapOvr>
  <p:transition>
    <p:wipe dir="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Example </a:t>
            </a:r>
            <a:r>
              <a:rPr lang="en-US" sz="3600" dirty="0" smtClean="0"/>
              <a:t>4: Reporting a crime</a:t>
            </a:r>
            <a:endParaRPr lang="en-US" sz="3600"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27" name="TextBox 26"/>
          <p:cNvSpPr txBox="1"/>
          <p:nvPr/>
        </p:nvSpPr>
        <p:spPr>
          <a:xfrm>
            <a:off x="6032520" y="3282948"/>
            <a:ext cx="2884527" cy="461665"/>
          </a:xfrm>
          <a:prstGeom prst="rect">
            <a:avLst/>
          </a:prstGeom>
          <a:noFill/>
        </p:spPr>
        <p:txBody>
          <a:bodyPr wrap="square" rtlCol="0">
            <a:spAutoFit/>
          </a:bodyPr>
          <a:lstStyle/>
          <a:p>
            <a:pPr algn="ctr"/>
            <a:r>
              <a:rPr lang="en-US" sz="2400" b="1" dirty="0" smtClean="0">
                <a:solidFill>
                  <a:srgbClr val="C00000"/>
                </a:solidFill>
              </a:rPr>
              <a:t>1</a:t>
            </a:r>
            <a:r>
              <a:rPr lang="en-US" sz="2400" b="1" baseline="30000" dirty="0" smtClean="0">
                <a:solidFill>
                  <a:srgbClr val="C00000"/>
                </a:solidFill>
              </a:rPr>
              <a:t>st</a:t>
            </a:r>
            <a:r>
              <a:rPr lang="en-US" sz="2400" b="1" dirty="0" smtClean="0">
                <a:solidFill>
                  <a:srgbClr val="C00000"/>
                </a:solidFill>
              </a:rPr>
              <a:t> P1</a:t>
            </a:r>
            <a:endParaRPr lang="en-US" sz="1400" b="1" dirty="0">
              <a:solidFill>
                <a:srgbClr val="C00000"/>
              </a:solidFill>
            </a:endParaRPr>
          </a:p>
        </p:txBody>
      </p:sp>
      <p:sp>
        <p:nvSpPr>
          <p:cNvPr id="19" name="TextBox 18"/>
          <p:cNvSpPr txBox="1"/>
          <p:nvPr/>
        </p:nvSpPr>
        <p:spPr>
          <a:xfrm>
            <a:off x="226953" y="3830643"/>
            <a:ext cx="1277955" cy="461665"/>
          </a:xfrm>
          <a:prstGeom prst="rect">
            <a:avLst/>
          </a:prstGeom>
          <a:noFill/>
        </p:spPr>
        <p:txBody>
          <a:bodyPr wrap="square" rtlCol="0">
            <a:spAutoFit/>
          </a:bodyPr>
          <a:lstStyle/>
          <a:p>
            <a:pPr algn="ctr"/>
            <a:r>
              <a:rPr lang="en-US" sz="2400" b="1" dirty="0" smtClean="0">
                <a:solidFill>
                  <a:schemeClr val="bg2">
                    <a:lumMod val="10000"/>
                  </a:schemeClr>
                </a:solidFill>
              </a:rPr>
              <a:t>1</a:t>
            </a:r>
            <a:r>
              <a:rPr lang="en-US" sz="2400" b="1" baseline="30000" dirty="0" smtClean="0">
                <a:solidFill>
                  <a:schemeClr val="bg2">
                    <a:lumMod val="10000"/>
                  </a:schemeClr>
                </a:solidFill>
              </a:rPr>
              <a:t>st</a:t>
            </a:r>
            <a:r>
              <a:rPr lang="en-US" sz="2400" b="1" dirty="0" smtClean="0">
                <a:solidFill>
                  <a:schemeClr val="bg2">
                    <a:lumMod val="10000"/>
                  </a:schemeClr>
                </a:solidFill>
              </a:rPr>
              <a:t> P </a:t>
            </a:r>
            <a:r>
              <a:rPr lang="en-US" sz="2400" b="1" dirty="0" smtClean="0">
                <a:solidFill>
                  <a:schemeClr val="bg2">
                    <a:lumMod val="10000"/>
                  </a:schemeClr>
                </a:solidFill>
              </a:rPr>
              <a:t>2</a:t>
            </a:r>
            <a:endParaRPr lang="en-US" b="1" dirty="0">
              <a:solidFill>
                <a:schemeClr val="bg2">
                  <a:lumMod val="10000"/>
                </a:schemeClr>
              </a:solidFill>
            </a:endParaRPr>
          </a:p>
        </p:txBody>
      </p:sp>
      <p:graphicFrame>
        <p:nvGraphicFramePr>
          <p:cNvPr id="26" name="Content Placeholder 6"/>
          <p:cNvGraphicFramePr>
            <a:graphicFrameLocks/>
          </p:cNvGraphicFramePr>
          <p:nvPr/>
        </p:nvGraphicFramePr>
        <p:xfrm>
          <a:off x="3476610" y="4232286"/>
          <a:ext cx="2482884" cy="2339020"/>
        </p:xfrm>
        <a:graphic>
          <a:graphicData uri="http://schemas.openxmlformats.org/drawingml/2006/table">
            <a:tbl>
              <a:tblPr firstRow="1" bandRow="1">
                <a:tableStyleId>{5C22544A-7EE6-4342-B048-85BDC9FD1C3A}</a:tableStyleId>
              </a:tblPr>
              <a:tblGrid>
                <a:gridCol w="578559"/>
                <a:gridCol w="991499"/>
                <a:gridCol w="912826"/>
              </a:tblGrid>
              <a:tr h="758030">
                <a:tc>
                  <a:txBody>
                    <a:bodyPr/>
                    <a:lstStyle/>
                    <a:p>
                      <a:pPr algn="ctr"/>
                      <a:r>
                        <a:rPr lang="en-US" sz="2400" b="0" dirty="0" smtClean="0"/>
                        <a:t>3</a:t>
                      </a:r>
                      <a:endParaRPr lang="en-US" sz="2400" b="0" dirty="0"/>
                    </a:p>
                  </a:txBody>
                  <a:tcPr anchor="ctr">
                    <a:solidFill>
                      <a:schemeClr val="bg1"/>
                    </a:solidFill>
                  </a:tcPr>
                </a:tc>
                <a:tc>
                  <a:txBody>
                    <a:bodyPr/>
                    <a:lstStyle/>
                    <a:p>
                      <a:pPr algn="ctr"/>
                      <a:r>
                        <a:rPr lang="en-US" sz="2400" b="0" dirty="0" smtClean="0"/>
                        <a:t>C</a:t>
                      </a:r>
                      <a:endParaRPr lang="en-US" sz="2400" b="0" dirty="0"/>
                    </a:p>
                  </a:txBody>
                  <a:tcPr anchor="ctr"/>
                </a:tc>
                <a:tc>
                  <a:txBody>
                    <a:bodyPr/>
                    <a:lstStyle/>
                    <a:p>
                      <a:pPr algn="ctr"/>
                      <a:r>
                        <a:rPr lang="en-US" sz="2400" b="0" dirty="0" smtClean="0"/>
                        <a:t>N</a:t>
                      </a:r>
                      <a:endParaRPr lang="en-US" sz="2400" b="0" dirty="0"/>
                    </a:p>
                  </a:txBody>
                  <a:tcPr anchor="ctr"/>
                </a:tc>
              </a:tr>
              <a:tr h="63820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C</a:t>
                      </a:r>
                      <a:endParaRPr lang="en-US" sz="2400" b="0" dirty="0" smtClean="0">
                        <a:solidFill>
                          <a:schemeClr val="tx1"/>
                        </a:solidFill>
                      </a:endParaRPr>
                    </a:p>
                  </a:txBody>
                  <a:tcPr anchor="ctr">
                    <a:solidFill>
                      <a:schemeClr val="bg2">
                        <a:lumMod val="50000"/>
                      </a:schemeClr>
                    </a:solidFill>
                  </a:tcPr>
                </a:tc>
                <a:tc>
                  <a:txBody>
                    <a:bodyPr/>
                    <a:lstStyle/>
                    <a:p>
                      <a:pPr algn="ctr"/>
                      <a:r>
                        <a:rPr lang="en-US" sz="2400" b="1" dirty="0" smtClean="0">
                          <a:solidFill>
                            <a:srgbClr val="C00000"/>
                          </a:solidFill>
                        </a:rPr>
                        <a:t>v-c</a:t>
                      </a:r>
                      <a:r>
                        <a:rPr lang="en-US" sz="2400" b="0" dirty="0" smtClean="0">
                          <a:solidFill>
                            <a:schemeClr val="bg2">
                              <a:lumMod val="10000"/>
                            </a:schemeClr>
                          </a:solidFill>
                        </a:rPr>
                        <a:t>, </a:t>
                      </a:r>
                      <a:r>
                        <a:rPr lang="en-US" sz="2400" b="1" dirty="0" smtClean="0">
                          <a:solidFill>
                            <a:schemeClr val="accent3">
                              <a:lumMod val="10000"/>
                            </a:schemeClr>
                          </a:solidFill>
                        </a:rPr>
                        <a:t>v-c</a:t>
                      </a:r>
                      <a:r>
                        <a:rPr lang="en-US" sz="2400" b="1" baseline="0" dirty="0" smtClean="0">
                          <a:solidFill>
                            <a:schemeClr val="accent3">
                              <a:lumMod val="10000"/>
                            </a:schemeClr>
                          </a:solidFill>
                        </a:rPr>
                        <a:t> </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v-c</a:t>
                      </a:r>
                      <a:r>
                        <a:rPr lang="en-US" sz="2400" b="0" dirty="0" smtClean="0">
                          <a:solidFill>
                            <a:schemeClr val="bg2">
                              <a:lumMod val="10000"/>
                            </a:schemeClr>
                          </a:solidFill>
                        </a:rPr>
                        <a:t>, </a:t>
                      </a:r>
                      <a:r>
                        <a:rPr lang="en-US" sz="2400" b="1" dirty="0" smtClean="0">
                          <a:solidFill>
                            <a:schemeClr val="bg2">
                              <a:lumMod val="10000"/>
                            </a:schemeClr>
                          </a:solidFill>
                        </a:rPr>
                        <a:t>v </a:t>
                      </a:r>
                      <a:endParaRPr lang="en-US" sz="2400" b="1" dirty="0" smtClean="0"/>
                    </a:p>
                  </a:txBody>
                  <a:tcPr anchor="ctr">
                    <a:solidFill>
                      <a:schemeClr val="accent5">
                        <a:lumMod val="20000"/>
                        <a:lumOff val="80000"/>
                      </a:schemeClr>
                    </a:solidFill>
                  </a:tcPr>
                </a:tc>
              </a:tr>
              <a:tr h="758030">
                <a:tc>
                  <a:txBody>
                    <a:bodyPr/>
                    <a:lstStyle/>
                    <a:p>
                      <a:pPr algn="ctr"/>
                      <a:r>
                        <a:rPr lang="en-US" sz="2400" b="0" dirty="0" smtClean="0">
                          <a:solidFill>
                            <a:schemeClr val="tx1"/>
                          </a:solidFill>
                        </a:rPr>
                        <a:t>N</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v</a:t>
                      </a:r>
                      <a:r>
                        <a:rPr lang="en-US" sz="2400" b="0" dirty="0" smtClean="0">
                          <a:solidFill>
                            <a:schemeClr val="bg2">
                              <a:lumMod val="10000"/>
                            </a:schemeClr>
                          </a:solidFill>
                        </a:rPr>
                        <a:t>, </a:t>
                      </a:r>
                      <a:r>
                        <a:rPr lang="en-US" sz="2400" b="1" dirty="0" smtClean="0">
                          <a:solidFill>
                            <a:schemeClr val="accent3">
                              <a:lumMod val="10000"/>
                            </a:schemeClr>
                          </a:solidFill>
                        </a:rPr>
                        <a:t>v-c</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0</a:t>
                      </a:r>
                      <a:endParaRPr lang="en-US" sz="2400" b="1" dirty="0" smtClean="0"/>
                    </a:p>
                  </a:txBody>
                  <a:tcPr anchor="ctr">
                    <a:solidFill>
                      <a:schemeClr val="accent5">
                        <a:lumMod val="20000"/>
                        <a:lumOff val="80000"/>
                      </a:schemeClr>
                    </a:solidFill>
                  </a:tcPr>
                </a:tc>
              </a:tr>
            </a:tbl>
          </a:graphicData>
        </a:graphic>
      </p:graphicFrame>
      <p:sp>
        <p:nvSpPr>
          <p:cNvPr id="9" name="TextBox 8"/>
          <p:cNvSpPr txBox="1"/>
          <p:nvPr/>
        </p:nvSpPr>
        <p:spPr>
          <a:xfrm>
            <a:off x="0" y="1311246"/>
            <a:ext cx="9144000" cy="2308324"/>
          </a:xfrm>
          <a:prstGeom prst="rect">
            <a:avLst/>
          </a:prstGeom>
          <a:noFill/>
        </p:spPr>
        <p:txBody>
          <a:bodyPr wrap="square" rtlCol="0">
            <a:spAutoFit/>
          </a:bodyPr>
          <a:lstStyle/>
          <a:p>
            <a:r>
              <a:rPr lang="en-US" sz="2400" dirty="0" smtClean="0"/>
              <a:t>If the player observes the crime, his EU is:</a:t>
            </a:r>
          </a:p>
          <a:p>
            <a:r>
              <a:rPr lang="en-US" sz="2400" dirty="0" smtClean="0">
                <a:solidFill>
                  <a:srgbClr val="FFFF00"/>
                </a:solidFill>
              </a:rPr>
              <a:t>If he believes that other player in state 3 will not call:</a:t>
            </a:r>
          </a:p>
          <a:p>
            <a:r>
              <a:rPr lang="en-US" sz="2400" dirty="0" smtClean="0"/>
              <a:t>EU(C) = </a:t>
            </a:r>
            <a:r>
              <a:rPr lang="az-Cyrl-AZ" sz="2400" dirty="0" smtClean="0">
                <a:latin typeface="Arial" pitchFamily="34" charset="0"/>
                <a:cs typeface="Arial" pitchFamily="34" charset="0"/>
              </a:rPr>
              <a:t>Ѳ</a:t>
            </a:r>
            <a:r>
              <a:rPr lang="en-US" sz="2400" dirty="0" smtClean="0">
                <a:latin typeface="Arial" pitchFamily="34" charset="0"/>
                <a:cs typeface="Arial" pitchFamily="34" charset="0"/>
              </a:rPr>
              <a:t> (v-c) + (1-</a:t>
            </a:r>
            <a:r>
              <a:rPr lang="az-Cyrl-AZ" sz="2400" dirty="0" smtClean="0">
                <a:latin typeface="Arial" pitchFamily="34" charset="0"/>
                <a:cs typeface="Arial" pitchFamily="34" charset="0"/>
              </a:rPr>
              <a:t>Ѳ</a:t>
            </a:r>
            <a:r>
              <a:rPr lang="en-US" sz="2400" dirty="0" smtClean="0">
                <a:latin typeface="Arial" pitchFamily="34" charset="0"/>
                <a:cs typeface="Arial" pitchFamily="34" charset="0"/>
              </a:rPr>
              <a:t>)</a:t>
            </a:r>
            <a:r>
              <a:rPr lang="en-US" sz="2400" dirty="0" smtClean="0">
                <a:latin typeface="Arial" pitchFamily="34" charset="0"/>
                <a:cs typeface="Arial" pitchFamily="34" charset="0"/>
              </a:rPr>
              <a:t> </a:t>
            </a:r>
            <a:r>
              <a:rPr lang="en-US" sz="2400" dirty="0" smtClean="0">
                <a:latin typeface="Arial" pitchFamily="34" charset="0"/>
                <a:cs typeface="Arial" pitchFamily="34" charset="0"/>
              </a:rPr>
              <a:t>(v-c) </a:t>
            </a:r>
            <a:r>
              <a:rPr lang="en-US" sz="2400" dirty="0" smtClean="0">
                <a:latin typeface="Arial" pitchFamily="34" charset="0"/>
                <a:cs typeface="Arial" pitchFamily="34" charset="0"/>
              </a:rPr>
              <a:t>=v-c </a:t>
            </a:r>
          </a:p>
          <a:p>
            <a:r>
              <a:rPr lang="en-US" sz="2400" dirty="0" smtClean="0"/>
              <a:t>EU(N) </a:t>
            </a:r>
            <a:r>
              <a:rPr lang="en-US" sz="2400" dirty="0" smtClean="0"/>
              <a:t>= </a:t>
            </a:r>
            <a:r>
              <a:rPr lang="az-Cyrl-AZ" sz="2400" dirty="0" smtClean="0">
                <a:latin typeface="Arial" pitchFamily="34" charset="0"/>
                <a:cs typeface="Arial" pitchFamily="34" charset="0"/>
              </a:rPr>
              <a:t>Ѳ</a:t>
            </a:r>
            <a:r>
              <a:rPr lang="en-US" sz="2400" dirty="0" smtClean="0">
                <a:latin typeface="Arial" pitchFamily="34" charset="0"/>
                <a:cs typeface="Arial" pitchFamily="34" charset="0"/>
              </a:rPr>
              <a:t>.0+ </a:t>
            </a:r>
            <a:r>
              <a:rPr lang="en-US" sz="2400" dirty="0" smtClean="0">
                <a:latin typeface="Arial" pitchFamily="34" charset="0"/>
                <a:cs typeface="Arial" pitchFamily="34" charset="0"/>
              </a:rPr>
              <a:t>(1-</a:t>
            </a:r>
            <a:r>
              <a:rPr lang="az-Cyrl-AZ" sz="2400" dirty="0" smtClean="0">
                <a:latin typeface="Arial" pitchFamily="34" charset="0"/>
                <a:cs typeface="Arial" pitchFamily="34" charset="0"/>
              </a:rPr>
              <a:t>Ѳ</a:t>
            </a:r>
            <a:r>
              <a:rPr lang="en-US" sz="2400" dirty="0" smtClean="0">
                <a:latin typeface="Arial" pitchFamily="34" charset="0"/>
                <a:cs typeface="Arial" pitchFamily="34" charset="0"/>
              </a:rPr>
              <a:t>).0 =</a:t>
            </a:r>
            <a:r>
              <a:rPr lang="en-US" sz="2400" dirty="0" smtClean="0">
                <a:latin typeface="Arial" pitchFamily="34" charset="0"/>
                <a:cs typeface="Arial" pitchFamily="34" charset="0"/>
              </a:rPr>
              <a:t> </a:t>
            </a:r>
            <a:r>
              <a:rPr lang="en-US" sz="2400" dirty="0" smtClean="0">
                <a:latin typeface="Arial" pitchFamily="34" charset="0"/>
                <a:cs typeface="Arial" pitchFamily="34" charset="0"/>
              </a:rPr>
              <a:t>0</a:t>
            </a:r>
            <a:endParaRPr lang="en-US" sz="2400" dirty="0" smtClean="0">
              <a:latin typeface="Arial" pitchFamily="34" charset="0"/>
              <a:cs typeface="Arial" pitchFamily="34" charset="0"/>
            </a:endParaRPr>
          </a:p>
          <a:p>
            <a:endParaRPr lang="en-US" sz="2400" dirty="0" smtClean="0">
              <a:latin typeface="Arial" pitchFamily="34" charset="0"/>
              <a:cs typeface="Arial" pitchFamily="34" charset="0"/>
            </a:endParaRPr>
          </a:p>
          <a:p>
            <a:r>
              <a:rPr lang="en-US" sz="2400" dirty="0" smtClean="0"/>
              <a:t> </a:t>
            </a:r>
            <a:r>
              <a:rPr lang="en-US" sz="2400" dirty="0" smtClean="0"/>
              <a:t> </a:t>
            </a:r>
            <a:endParaRPr lang="en-US" sz="2400" dirty="0" smtClean="0"/>
          </a:p>
        </p:txBody>
      </p:sp>
      <p:sp>
        <p:nvSpPr>
          <p:cNvPr id="12" name="Rectangle 11"/>
          <p:cNvSpPr/>
          <p:nvPr/>
        </p:nvSpPr>
        <p:spPr>
          <a:xfrm>
            <a:off x="6105546" y="3282949"/>
            <a:ext cx="2848014" cy="3575052"/>
          </a:xfrm>
          <a:prstGeom prst="rect">
            <a:avLst/>
          </a:prstGeom>
          <a:noFill/>
          <a:ln w="412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190440" y="3794130"/>
            <a:ext cx="3103605" cy="2848014"/>
          </a:xfrm>
          <a:prstGeom prst="rect">
            <a:avLst/>
          </a:prstGeom>
          <a:noFill/>
          <a:ln w="41275">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5" name="Content Placeholder 6"/>
          <p:cNvGraphicFramePr>
            <a:graphicFrameLocks/>
          </p:cNvGraphicFramePr>
          <p:nvPr/>
        </p:nvGraphicFramePr>
        <p:xfrm>
          <a:off x="6142059" y="4232286"/>
          <a:ext cx="2482884" cy="1516060"/>
        </p:xfrm>
        <a:graphic>
          <a:graphicData uri="http://schemas.openxmlformats.org/drawingml/2006/table">
            <a:tbl>
              <a:tblPr firstRow="1" bandRow="1">
                <a:tableStyleId>{5C22544A-7EE6-4342-B048-85BDC9FD1C3A}</a:tableStyleId>
              </a:tblPr>
              <a:tblGrid>
                <a:gridCol w="578559"/>
                <a:gridCol w="991499"/>
                <a:gridCol w="912826"/>
              </a:tblGrid>
              <a:tr h="758030">
                <a:tc>
                  <a:txBody>
                    <a:bodyPr/>
                    <a:lstStyle/>
                    <a:p>
                      <a:pPr algn="ctr"/>
                      <a:r>
                        <a:rPr lang="en-US" sz="2400" b="0" dirty="0" smtClean="0"/>
                        <a:t>2</a:t>
                      </a:r>
                      <a:endParaRPr lang="en-US" sz="2400" b="0" dirty="0"/>
                    </a:p>
                  </a:txBody>
                  <a:tcPr anchor="ctr">
                    <a:solidFill>
                      <a:schemeClr val="bg1"/>
                    </a:solidFill>
                  </a:tcPr>
                </a:tc>
                <a:tc>
                  <a:txBody>
                    <a:bodyPr/>
                    <a:lstStyle/>
                    <a:p>
                      <a:pPr algn="ctr"/>
                      <a:r>
                        <a:rPr lang="en-US" sz="2400" b="0" dirty="0" smtClean="0"/>
                        <a:t>C</a:t>
                      </a:r>
                      <a:endParaRPr lang="en-US" sz="2400" b="0" dirty="0"/>
                    </a:p>
                  </a:txBody>
                  <a:tcPr anchor="ctr"/>
                </a:tc>
                <a:tc>
                  <a:txBody>
                    <a:bodyPr/>
                    <a:lstStyle/>
                    <a:p>
                      <a:pPr algn="ctr"/>
                      <a:r>
                        <a:rPr lang="en-US" sz="2400" b="0" dirty="0" smtClean="0"/>
                        <a:t>N</a:t>
                      </a:r>
                      <a:endParaRPr lang="en-US" sz="2400" b="0" dirty="0"/>
                    </a:p>
                  </a:txBody>
                  <a:tcPr anchor="ctr"/>
                </a:tc>
              </a:tr>
              <a:tr h="758030">
                <a:tc>
                  <a:txBody>
                    <a:bodyPr/>
                    <a:lstStyle/>
                    <a:p>
                      <a:pPr algn="ctr"/>
                      <a:r>
                        <a:rPr lang="en-US" sz="2400" b="0" dirty="0" smtClean="0">
                          <a:solidFill>
                            <a:schemeClr val="tx1"/>
                          </a:solidFill>
                        </a:rPr>
                        <a:t>N</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accent3">
                              <a:lumMod val="10000"/>
                            </a:schemeClr>
                          </a:solidFill>
                        </a:rPr>
                        <a:t>v-c</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0</a:t>
                      </a:r>
                      <a:endParaRPr lang="en-US" sz="2400" b="1" dirty="0" smtClean="0"/>
                    </a:p>
                  </a:txBody>
                  <a:tcPr anchor="ctr">
                    <a:solidFill>
                      <a:schemeClr val="accent5">
                        <a:lumMod val="20000"/>
                        <a:lumOff val="80000"/>
                      </a:schemeClr>
                    </a:solidFill>
                  </a:tcPr>
                </a:tc>
              </a:tr>
            </a:tbl>
          </a:graphicData>
        </a:graphic>
      </p:graphicFrame>
      <p:graphicFrame>
        <p:nvGraphicFramePr>
          <p:cNvPr id="16" name="Content Placeholder 6"/>
          <p:cNvGraphicFramePr>
            <a:graphicFrameLocks/>
          </p:cNvGraphicFramePr>
          <p:nvPr/>
        </p:nvGraphicFramePr>
        <p:xfrm>
          <a:off x="701622" y="4232286"/>
          <a:ext cx="1716111" cy="2154267"/>
        </p:xfrm>
        <a:graphic>
          <a:graphicData uri="http://schemas.openxmlformats.org/drawingml/2006/table">
            <a:tbl>
              <a:tblPr firstRow="1" bandRow="1">
                <a:tableStyleId>{5C22544A-7EE6-4342-B048-85BDC9FD1C3A}</a:tableStyleId>
              </a:tblPr>
              <a:tblGrid>
                <a:gridCol w="665738"/>
                <a:gridCol w="1050373"/>
              </a:tblGrid>
              <a:tr h="758030">
                <a:tc>
                  <a:txBody>
                    <a:bodyPr/>
                    <a:lstStyle/>
                    <a:p>
                      <a:pPr algn="ctr"/>
                      <a:r>
                        <a:rPr lang="en-US" sz="2400" b="0" dirty="0" smtClean="0"/>
                        <a:t>1</a:t>
                      </a:r>
                      <a:endParaRPr lang="en-US" sz="2400" b="0" dirty="0"/>
                    </a:p>
                  </a:txBody>
                  <a:tcPr anchor="ctr">
                    <a:solidFill>
                      <a:schemeClr val="bg1"/>
                    </a:solidFill>
                  </a:tcPr>
                </a:tc>
                <a:tc>
                  <a:txBody>
                    <a:bodyPr/>
                    <a:lstStyle/>
                    <a:p>
                      <a:pPr algn="ctr"/>
                      <a:r>
                        <a:rPr lang="en-US" sz="2400" b="0" dirty="0" smtClean="0"/>
                        <a:t>N</a:t>
                      </a:r>
                      <a:endParaRPr lang="en-US" sz="2400" b="0" dirty="0"/>
                    </a:p>
                  </a:txBody>
                  <a:tcPr anchor="ctr"/>
                </a:tc>
              </a:tr>
              <a:tr h="63820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C</a:t>
                      </a:r>
                      <a:endParaRPr lang="en-US" sz="2400" b="0" dirty="0" smtClean="0">
                        <a:solidFill>
                          <a:schemeClr val="tx1"/>
                        </a:solidFill>
                      </a:endParaRPr>
                    </a:p>
                  </a:txBody>
                  <a:tcPr anchor="ctr">
                    <a:solidFill>
                      <a:schemeClr val="bg2">
                        <a:lumMod val="5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v-c</a:t>
                      </a:r>
                      <a:r>
                        <a:rPr lang="en-US" sz="2400" b="0" dirty="0" smtClean="0">
                          <a:solidFill>
                            <a:schemeClr val="bg2">
                              <a:lumMod val="10000"/>
                            </a:schemeClr>
                          </a:solidFill>
                        </a:rPr>
                        <a:t>, </a:t>
                      </a:r>
                      <a:r>
                        <a:rPr lang="en-US" sz="2400" b="1" dirty="0" smtClean="0">
                          <a:solidFill>
                            <a:schemeClr val="bg2">
                              <a:lumMod val="10000"/>
                            </a:schemeClr>
                          </a:solidFill>
                        </a:rPr>
                        <a:t>0 </a:t>
                      </a:r>
                      <a:endParaRPr lang="en-US" sz="2400" b="1" dirty="0" smtClean="0"/>
                    </a:p>
                  </a:txBody>
                  <a:tcPr anchor="ctr">
                    <a:solidFill>
                      <a:schemeClr val="accent5">
                        <a:lumMod val="20000"/>
                        <a:lumOff val="80000"/>
                      </a:schemeClr>
                    </a:solidFill>
                  </a:tcPr>
                </a:tc>
              </a:tr>
              <a:tr h="758030">
                <a:tc>
                  <a:txBody>
                    <a:bodyPr/>
                    <a:lstStyle/>
                    <a:p>
                      <a:pPr algn="ctr"/>
                      <a:r>
                        <a:rPr lang="en-US" sz="2400" b="0" dirty="0" smtClean="0">
                          <a:solidFill>
                            <a:schemeClr val="tx1"/>
                          </a:solidFill>
                        </a:rPr>
                        <a:t>N</a:t>
                      </a:r>
                      <a:endParaRPr lang="en-US" sz="2400" b="0" dirty="0"/>
                    </a:p>
                  </a:txBody>
                  <a:tcPr anchor="ctr">
                    <a:solidFill>
                      <a:schemeClr val="bg2">
                        <a:lumMod val="5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0</a:t>
                      </a:r>
                      <a:endParaRPr lang="en-US" sz="2400" b="1" dirty="0" smtClean="0"/>
                    </a:p>
                  </a:txBody>
                  <a:tcPr anchor="ctr">
                    <a:solidFill>
                      <a:schemeClr val="accent5">
                        <a:lumMod val="20000"/>
                        <a:lumOff val="80000"/>
                      </a:schemeClr>
                    </a:solidFill>
                  </a:tcPr>
                </a:tc>
              </a:tr>
            </a:tbl>
          </a:graphicData>
        </a:graphic>
      </p:graphicFrame>
      <p:sp>
        <p:nvSpPr>
          <p:cNvPr id="17" name="Rectangle 16"/>
          <p:cNvSpPr/>
          <p:nvPr/>
        </p:nvSpPr>
        <p:spPr>
          <a:xfrm>
            <a:off x="3367071" y="3794130"/>
            <a:ext cx="5476950" cy="2848014"/>
          </a:xfrm>
          <a:prstGeom prst="rect">
            <a:avLst/>
          </a:prstGeom>
          <a:noFill/>
          <a:ln w="41275">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0" y="3282948"/>
            <a:ext cx="6032520" cy="3575052"/>
          </a:xfrm>
          <a:prstGeom prst="rect">
            <a:avLst/>
          </a:prstGeom>
          <a:noFill/>
          <a:ln w="412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1943064" y="3282948"/>
            <a:ext cx="2884527" cy="461665"/>
          </a:xfrm>
          <a:prstGeom prst="rect">
            <a:avLst/>
          </a:prstGeom>
          <a:noFill/>
        </p:spPr>
        <p:txBody>
          <a:bodyPr wrap="square" rtlCol="0">
            <a:spAutoFit/>
          </a:bodyPr>
          <a:lstStyle/>
          <a:p>
            <a:pPr algn="ctr"/>
            <a:r>
              <a:rPr lang="en-US" sz="2400" b="1" dirty="0" smtClean="0">
                <a:solidFill>
                  <a:srgbClr val="C00000"/>
                </a:solidFill>
              </a:rPr>
              <a:t>2</a:t>
            </a:r>
            <a:r>
              <a:rPr lang="en-US" sz="2400" b="1" baseline="30000" dirty="0" smtClean="0">
                <a:solidFill>
                  <a:srgbClr val="C00000"/>
                </a:solidFill>
              </a:rPr>
              <a:t>nd</a:t>
            </a:r>
            <a:r>
              <a:rPr lang="en-US" sz="2400" b="1" dirty="0" smtClean="0">
                <a:solidFill>
                  <a:srgbClr val="C00000"/>
                </a:solidFill>
              </a:rPr>
              <a:t> P1</a:t>
            </a:r>
            <a:endParaRPr lang="en-US" sz="1400" b="1" dirty="0">
              <a:solidFill>
                <a:srgbClr val="C00000"/>
              </a:solidFill>
            </a:endParaRPr>
          </a:p>
        </p:txBody>
      </p:sp>
      <p:sp>
        <p:nvSpPr>
          <p:cNvPr id="22" name="TextBox 21"/>
          <p:cNvSpPr txBox="1"/>
          <p:nvPr/>
        </p:nvSpPr>
        <p:spPr>
          <a:xfrm>
            <a:off x="3403584" y="3794130"/>
            <a:ext cx="1204929" cy="461665"/>
          </a:xfrm>
          <a:prstGeom prst="rect">
            <a:avLst/>
          </a:prstGeom>
          <a:noFill/>
        </p:spPr>
        <p:txBody>
          <a:bodyPr wrap="square" rtlCol="0">
            <a:spAutoFit/>
          </a:bodyPr>
          <a:lstStyle/>
          <a:p>
            <a:pPr algn="ctr"/>
            <a:r>
              <a:rPr lang="en-US" sz="2400" b="1" dirty="0" smtClean="0">
                <a:solidFill>
                  <a:schemeClr val="bg2">
                    <a:lumMod val="10000"/>
                  </a:schemeClr>
                </a:solidFill>
              </a:rPr>
              <a:t>2</a:t>
            </a:r>
            <a:r>
              <a:rPr lang="en-US" sz="2400" b="1" baseline="30000" dirty="0" smtClean="0">
                <a:solidFill>
                  <a:schemeClr val="bg2">
                    <a:lumMod val="10000"/>
                  </a:schemeClr>
                </a:solidFill>
              </a:rPr>
              <a:t>nd</a:t>
            </a:r>
            <a:r>
              <a:rPr lang="en-US" sz="2400" b="1" dirty="0" smtClean="0">
                <a:solidFill>
                  <a:schemeClr val="bg2">
                    <a:lumMod val="10000"/>
                  </a:schemeClr>
                </a:solidFill>
              </a:rPr>
              <a:t> P </a:t>
            </a:r>
            <a:r>
              <a:rPr lang="en-US" sz="2400" b="1" dirty="0" smtClean="0">
                <a:solidFill>
                  <a:schemeClr val="bg2">
                    <a:lumMod val="10000"/>
                  </a:schemeClr>
                </a:solidFill>
              </a:rPr>
              <a:t>2</a:t>
            </a:r>
            <a:endParaRPr lang="en-US" b="1" dirty="0">
              <a:solidFill>
                <a:schemeClr val="bg2">
                  <a:lumMod val="10000"/>
                </a:schemeClr>
              </a:solidFill>
            </a:endParaRPr>
          </a:p>
        </p:txBody>
      </p:sp>
      <p:sp>
        <p:nvSpPr>
          <p:cNvPr id="20" name="TextBox 19"/>
          <p:cNvSpPr txBox="1"/>
          <p:nvPr/>
        </p:nvSpPr>
        <p:spPr>
          <a:xfrm>
            <a:off x="1322343" y="3282948"/>
            <a:ext cx="693747" cy="461665"/>
          </a:xfrm>
          <a:prstGeom prst="rect">
            <a:avLst/>
          </a:prstGeom>
          <a:noFill/>
        </p:spPr>
        <p:txBody>
          <a:bodyPr wrap="square" rtlCol="0">
            <a:spAutoFit/>
          </a:bodyPr>
          <a:lstStyle/>
          <a:p>
            <a:pPr algn="ctr"/>
            <a:r>
              <a:rPr lang="az-Cyrl-AZ" sz="2400" b="1" dirty="0" smtClean="0">
                <a:solidFill>
                  <a:srgbClr val="C00000"/>
                </a:solidFill>
                <a:latin typeface="Calibri"/>
              </a:rPr>
              <a:t>Ѳ</a:t>
            </a:r>
            <a:r>
              <a:rPr lang="en-US" sz="2400" b="1" dirty="0" smtClean="0">
                <a:solidFill>
                  <a:srgbClr val="C00000"/>
                </a:solidFill>
              </a:rPr>
              <a:t> </a:t>
            </a:r>
            <a:endParaRPr lang="en-US" b="1" dirty="0">
              <a:solidFill>
                <a:srgbClr val="C00000"/>
              </a:solidFill>
            </a:endParaRPr>
          </a:p>
        </p:txBody>
      </p:sp>
      <p:sp>
        <p:nvSpPr>
          <p:cNvPr id="23" name="TextBox 22"/>
          <p:cNvSpPr txBox="1"/>
          <p:nvPr/>
        </p:nvSpPr>
        <p:spPr>
          <a:xfrm>
            <a:off x="4827591" y="3282948"/>
            <a:ext cx="693747" cy="461665"/>
          </a:xfrm>
          <a:prstGeom prst="rect">
            <a:avLst/>
          </a:prstGeom>
          <a:noFill/>
        </p:spPr>
        <p:txBody>
          <a:bodyPr wrap="square" rtlCol="0">
            <a:spAutoFit/>
          </a:bodyPr>
          <a:lstStyle/>
          <a:p>
            <a:pPr algn="ctr"/>
            <a:r>
              <a:rPr lang="en-US" sz="2400" b="1" dirty="0" smtClean="0">
                <a:solidFill>
                  <a:srgbClr val="C00000"/>
                </a:solidFill>
                <a:latin typeface="Calibri"/>
              </a:rPr>
              <a:t>1-</a:t>
            </a:r>
            <a:r>
              <a:rPr lang="az-Cyrl-AZ" sz="2400" b="1" dirty="0" smtClean="0">
                <a:solidFill>
                  <a:srgbClr val="C00000"/>
                </a:solidFill>
                <a:latin typeface="Calibri"/>
              </a:rPr>
              <a:t>Ѳ</a:t>
            </a:r>
            <a:r>
              <a:rPr lang="en-US" sz="2400" b="1" dirty="0" smtClean="0">
                <a:solidFill>
                  <a:srgbClr val="C00000"/>
                </a:solidFill>
              </a:rPr>
              <a:t>  </a:t>
            </a:r>
            <a:endParaRPr lang="en-US" b="1" dirty="0">
              <a:solidFill>
                <a:srgbClr val="C00000"/>
              </a:solidFill>
            </a:endParaRPr>
          </a:p>
        </p:txBody>
      </p:sp>
      <p:sp>
        <p:nvSpPr>
          <p:cNvPr id="24" name="TextBox 23"/>
          <p:cNvSpPr txBox="1"/>
          <p:nvPr/>
        </p:nvSpPr>
        <p:spPr>
          <a:xfrm>
            <a:off x="4645026" y="3757617"/>
            <a:ext cx="693747" cy="461665"/>
          </a:xfrm>
          <a:prstGeom prst="rect">
            <a:avLst/>
          </a:prstGeom>
          <a:noFill/>
        </p:spPr>
        <p:txBody>
          <a:bodyPr wrap="square" rtlCol="0">
            <a:spAutoFit/>
          </a:bodyPr>
          <a:lstStyle/>
          <a:p>
            <a:pPr algn="ctr"/>
            <a:r>
              <a:rPr lang="en-US" sz="2400" b="1" dirty="0" smtClean="0">
                <a:solidFill>
                  <a:schemeClr val="bg2">
                    <a:lumMod val="10000"/>
                  </a:schemeClr>
                </a:solidFill>
                <a:latin typeface="Calibri"/>
              </a:rPr>
              <a:t>1-</a:t>
            </a:r>
            <a:r>
              <a:rPr lang="az-Cyrl-AZ" sz="2400" b="1" dirty="0" smtClean="0">
                <a:solidFill>
                  <a:schemeClr val="bg2">
                    <a:lumMod val="10000"/>
                  </a:schemeClr>
                </a:solidFill>
                <a:latin typeface="Calibri"/>
              </a:rPr>
              <a:t>Ѳ</a:t>
            </a:r>
            <a:r>
              <a:rPr lang="en-US" sz="2400" b="1" dirty="0" smtClean="0">
                <a:solidFill>
                  <a:schemeClr val="bg2">
                    <a:lumMod val="10000"/>
                  </a:schemeClr>
                </a:solidFill>
              </a:rPr>
              <a:t> </a:t>
            </a:r>
            <a:endParaRPr lang="en-US" b="1" dirty="0">
              <a:solidFill>
                <a:schemeClr val="bg2">
                  <a:lumMod val="10000"/>
                </a:schemeClr>
              </a:solidFill>
            </a:endParaRPr>
          </a:p>
        </p:txBody>
      </p:sp>
      <p:sp>
        <p:nvSpPr>
          <p:cNvPr id="25" name="TextBox 24"/>
          <p:cNvSpPr txBox="1"/>
          <p:nvPr/>
        </p:nvSpPr>
        <p:spPr>
          <a:xfrm>
            <a:off x="7383501" y="3794130"/>
            <a:ext cx="693747" cy="461665"/>
          </a:xfrm>
          <a:prstGeom prst="rect">
            <a:avLst/>
          </a:prstGeom>
          <a:noFill/>
        </p:spPr>
        <p:txBody>
          <a:bodyPr wrap="square" rtlCol="0">
            <a:spAutoFit/>
          </a:bodyPr>
          <a:lstStyle/>
          <a:p>
            <a:pPr algn="ctr"/>
            <a:r>
              <a:rPr lang="az-Cyrl-AZ" sz="2400" b="1" dirty="0" smtClean="0">
                <a:solidFill>
                  <a:schemeClr val="bg2">
                    <a:lumMod val="10000"/>
                  </a:schemeClr>
                </a:solidFill>
                <a:latin typeface="Calibri"/>
              </a:rPr>
              <a:t>Ѳ</a:t>
            </a:r>
            <a:r>
              <a:rPr lang="en-US" sz="2400" b="1" dirty="0" smtClean="0">
                <a:solidFill>
                  <a:schemeClr val="bg2">
                    <a:lumMod val="10000"/>
                  </a:schemeClr>
                </a:solidFill>
              </a:rPr>
              <a:t>  </a:t>
            </a:r>
            <a:endParaRPr lang="en-US" b="1" dirty="0">
              <a:solidFill>
                <a:schemeClr val="bg2">
                  <a:lumMod val="10000"/>
                </a:schemeClr>
              </a:solidFill>
            </a:endParaRPr>
          </a:p>
        </p:txBody>
      </p:sp>
    </p:spTree>
  </p:cSld>
  <p:clrMapOvr>
    <a:masterClrMapping/>
  </p:clrMapOvr>
  <p:transition>
    <p:wipe dir="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a:t>
            </a:r>
            <a:r>
              <a:rPr lang="en-US" dirty="0" smtClean="0"/>
              <a:t>4: Reporting a crime</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graphicFrame>
        <p:nvGraphicFramePr>
          <p:cNvPr id="25" name="Content Placeholder 6"/>
          <p:cNvGraphicFramePr>
            <a:graphicFrameLocks/>
          </p:cNvGraphicFramePr>
          <p:nvPr/>
        </p:nvGraphicFramePr>
        <p:xfrm>
          <a:off x="1285830" y="4451364"/>
          <a:ext cx="7858171" cy="2117754"/>
        </p:xfrm>
        <a:graphic>
          <a:graphicData uri="http://schemas.openxmlformats.org/drawingml/2006/table">
            <a:tbl>
              <a:tblPr firstRow="1" bandRow="1">
                <a:tableStyleId>{5C22544A-7EE6-4342-B048-85BDC9FD1C3A}</a:tableStyleId>
              </a:tblPr>
              <a:tblGrid>
                <a:gridCol w="1845480"/>
                <a:gridCol w="3155175"/>
                <a:gridCol w="2857516"/>
              </a:tblGrid>
              <a:tr h="745182">
                <a:tc>
                  <a:txBody>
                    <a:bodyPr/>
                    <a:lstStyle/>
                    <a:p>
                      <a:pPr algn="ctr"/>
                      <a:endParaRPr lang="en-US" sz="2400" b="0" dirty="0">
                        <a:solidFill>
                          <a:srgbClr val="7030A0"/>
                        </a:solidFill>
                      </a:endParaRPr>
                    </a:p>
                  </a:txBody>
                  <a:tcPr anchor="ctr">
                    <a:solidFill>
                      <a:schemeClr val="bg1"/>
                    </a:solidFill>
                  </a:tcPr>
                </a:tc>
                <a:tc>
                  <a:txBody>
                    <a:bodyPr/>
                    <a:lstStyle/>
                    <a:p>
                      <a:pPr algn="ctr"/>
                      <a:r>
                        <a:rPr lang="en-US" sz="2400" b="0" dirty="0" smtClean="0"/>
                        <a:t>N </a:t>
                      </a:r>
                      <a:r>
                        <a:rPr lang="en-US" sz="2400" b="0" dirty="0" smtClean="0"/>
                        <a:t>, </a:t>
                      </a:r>
                      <a:r>
                        <a:rPr lang="en-US" sz="2400" b="0" dirty="0" smtClean="0"/>
                        <a:t>C</a:t>
                      </a:r>
                      <a:endParaRPr lang="en-US" sz="2400" b="0" dirty="0"/>
                    </a:p>
                  </a:txBody>
                  <a:tcPr anchor="ctr"/>
                </a:tc>
                <a:tc>
                  <a:txBody>
                    <a:bodyPr/>
                    <a:lstStyle/>
                    <a:p>
                      <a:pPr algn="ctr"/>
                      <a:r>
                        <a:rPr lang="en-US" sz="2400" b="0" dirty="0" smtClean="0"/>
                        <a:t>N </a:t>
                      </a:r>
                      <a:r>
                        <a:rPr lang="en-US" sz="2400" b="0" dirty="0" smtClean="0"/>
                        <a:t>, </a:t>
                      </a:r>
                      <a:r>
                        <a:rPr lang="en-US" sz="2400" b="0" dirty="0" smtClean="0"/>
                        <a:t>N</a:t>
                      </a:r>
                      <a:endParaRPr lang="en-US" sz="2400" b="0" dirty="0"/>
                    </a:p>
                  </a:txBody>
                  <a:tcPr anchor="ctr"/>
                </a:tc>
              </a:tr>
              <a:tr h="62739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N, C</a:t>
                      </a:r>
                      <a:endParaRPr lang="en-US" sz="2400" b="0" dirty="0" smtClean="0">
                        <a:solidFill>
                          <a:schemeClr val="tx1"/>
                        </a:solidFill>
                      </a:endParaRPr>
                    </a:p>
                  </a:txBody>
                  <a:tcPr anchor="ctr">
                    <a:solidFill>
                      <a:schemeClr val="bg2">
                        <a:lumMod val="50000"/>
                      </a:schemeClr>
                    </a:solidFill>
                  </a:tcPr>
                </a:tc>
                <a:tc>
                  <a:txBody>
                    <a:bodyPr/>
                    <a:lstStyle/>
                    <a:p>
                      <a:pPr algn="ctr"/>
                      <a:r>
                        <a:rPr lang="en-US" sz="2400" b="1" dirty="0" smtClean="0">
                          <a:solidFill>
                            <a:schemeClr val="accent6">
                              <a:lumMod val="50000"/>
                            </a:schemeClr>
                          </a:solidFill>
                        </a:rPr>
                        <a:t>0, </a:t>
                      </a:r>
                      <a:r>
                        <a:rPr lang="en-US" sz="2400" b="1" dirty="0" smtClean="0">
                          <a:solidFill>
                            <a:srgbClr val="C00000"/>
                          </a:solidFill>
                        </a:rPr>
                        <a:t>v-c</a:t>
                      </a:r>
                      <a:r>
                        <a:rPr lang="en-US" sz="2400" b="1" baseline="0" dirty="0" smtClean="0">
                          <a:solidFill>
                            <a:schemeClr val="accent3">
                              <a:lumMod val="10000"/>
                            </a:schemeClr>
                          </a:solidFill>
                        </a:rPr>
                        <a:t> </a:t>
                      </a:r>
                      <a:r>
                        <a:rPr lang="en-US" sz="2400" b="1" dirty="0" smtClean="0">
                          <a:solidFill>
                            <a:schemeClr val="accent3">
                              <a:lumMod val="10000"/>
                            </a:schemeClr>
                          </a:solidFill>
                        </a:rPr>
                        <a:t>, </a:t>
                      </a:r>
                      <a:r>
                        <a:rPr lang="en-US" sz="2400" b="1" dirty="0" smtClean="0">
                          <a:solidFill>
                            <a:srgbClr val="7030A0"/>
                          </a:solidFill>
                        </a:rPr>
                        <a:t>0,</a:t>
                      </a:r>
                      <a:r>
                        <a:rPr lang="en-US" sz="2400" b="0" dirty="0" smtClean="0">
                          <a:solidFill>
                            <a:schemeClr val="bg2">
                              <a:lumMod val="10000"/>
                            </a:schemeClr>
                          </a:solidFill>
                        </a:rPr>
                        <a:t> </a:t>
                      </a:r>
                      <a:r>
                        <a:rPr lang="en-US" sz="2400" b="1" dirty="0" smtClean="0">
                          <a:solidFill>
                            <a:schemeClr val="accent3">
                              <a:lumMod val="10000"/>
                            </a:schemeClr>
                          </a:solidFill>
                        </a:rPr>
                        <a:t>v-c</a:t>
                      </a:r>
                      <a:endParaRPr lang="en-US" sz="2400" b="1" dirty="0">
                        <a:solidFill>
                          <a:srgbClr val="7030A0"/>
                        </a:solidFill>
                      </a:endParaRPr>
                    </a:p>
                  </a:txBody>
                  <a:tcPr anchor="ctr">
                    <a:solidFill>
                      <a:schemeClr val="accent5">
                        <a:lumMod val="20000"/>
                        <a:lumOff val="80000"/>
                      </a:schemeClr>
                    </a:solidFill>
                  </a:tcPr>
                </a:tc>
                <a:tc>
                  <a:txBody>
                    <a:bodyPr/>
                    <a:lstStyle/>
                    <a:p>
                      <a:pPr algn="ctr"/>
                      <a:r>
                        <a:rPr lang="en-US" sz="2400" b="1" dirty="0" smtClean="0">
                          <a:solidFill>
                            <a:schemeClr val="accent6">
                              <a:lumMod val="50000"/>
                            </a:schemeClr>
                          </a:solidFill>
                        </a:rPr>
                        <a:t>0, </a:t>
                      </a:r>
                      <a:r>
                        <a:rPr lang="en-US" sz="2400" b="1" dirty="0" smtClean="0">
                          <a:solidFill>
                            <a:srgbClr val="C00000"/>
                          </a:solidFill>
                        </a:rPr>
                        <a:t>v-c</a:t>
                      </a:r>
                      <a:r>
                        <a:rPr lang="en-US" sz="2400" b="1" dirty="0" smtClean="0">
                          <a:solidFill>
                            <a:schemeClr val="accent3">
                              <a:lumMod val="10000"/>
                            </a:schemeClr>
                          </a:solidFill>
                        </a:rPr>
                        <a:t>, </a:t>
                      </a:r>
                      <a:r>
                        <a:rPr lang="en-US" sz="2400" b="1" dirty="0" smtClean="0">
                          <a:solidFill>
                            <a:srgbClr val="7030A0"/>
                          </a:solidFill>
                        </a:rPr>
                        <a:t>0</a:t>
                      </a:r>
                      <a:r>
                        <a:rPr lang="en-US" sz="2400" b="0" dirty="0" smtClean="0">
                          <a:solidFill>
                            <a:schemeClr val="bg2">
                              <a:lumMod val="10000"/>
                            </a:schemeClr>
                          </a:solidFill>
                        </a:rPr>
                        <a:t>, </a:t>
                      </a:r>
                      <a:r>
                        <a:rPr lang="en-US" sz="2400" b="1" dirty="0" smtClean="0">
                          <a:solidFill>
                            <a:schemeClr val="bg2">
                              <a:lumMod val="10000"/>
                            </a:schemeClr>
                          </a:solidFill>
                          <a:latin typeface="Arial" pitchFamily="34" charset="0"/>
                          <a:cs typeface="Arial" pitchFamily="34" charset="0"/>
                        </a:rPr>
                        <a:t>(1-</a:t>
                      </a:r>
                      <a:r>
                        <a:rPr lang="az-Cyrl-AZ" sz="2400" b="1" dirty="0" smtClean="0">
                          <a:solidFill>
                            <a:schemeClr val="bg2">
                              <a:lumMod val="10000"/>
                            </a:schemeClr>
                          </a:solidFill>
                          <a:latin typeface="Arial" pitchFamily="34" charset="0"/>
                          <a:cs typeface="Arial" pitchFamily="34" charset="0"/>
                        </a:rPr>
                        <a:t>Ѳ</a:t>
                      </a:r>
                      <a:r>
                        <a:rPr lang="en-US" sz="2400" b="1" dirty="0" smtClean="0">
                          <a:solidFill>
                            <a:schemeClr val="bg2">
                              <a:lumMod val="10000"/>
                            </a:schemeClr>
                          </a:solidFill>
                          <a:latin typeface="Arial" pitchFamily="34" charset="0"/>
                          <a:cs typeface="Arial" pitchFamily="34" charset="0"/>
                        </a:rPr>
                        <a:t>)v</a:t>
                      </a:r>
                      <a:endParaRPr lang="en-US" sz="2400" b="1" dirty="0">
                        <a:solidFill>
                          <a:schemeClr val="bg2">
                            <a:lumMod val="10000"/>
                          </a:schemeClr>
                        </a:solidFill>
                      </a:endParaRPr>
                    </a:p>
                  </a:txBody>
                  <a:tcPr anchor="ctr">
                    <a:solidFill>
                      <a:schemeClr val="accent5">
                        <a:lumMod val="20000"/>
                        <a:lumOff val="80000"/>
                      </a:schemeClr>
                    </a:solidFill>
                  </a:tcPr>
                </a:tc>
              </a:tr>
              <a:tr h="745182">
                <a:tc>
                  <a:txBody>
                    <a:bodyPr/>
                    <a:lstStyle/>
                    <a:p>
                      <a:pPr algn="ctr"/>
                      <a:r>
                        <a:rPr lang="en-US" sz="2400" b="0" dirty="0" smtClean="0">
                          <a:solidFill>
                            <a:schemeClr val="tx1"/>
                          </a:solidFill>
                        </a:rPr>
                        <a:t>N, N</a:t>
                      </a:r>
                      <a:endParaRPr lang="en-US" sz="2400" b="0" dirty="0"/>
                    </a:p>
                  </a:txBody>
                  <a:tcPr anchor="ctr">
                    <a:solidFill>
                      <a:schemeClr val="bg2">
                        <a:lumMod val="50000"/>
                      </a:schemeClr>
                    </a:solidFill>
                  </a:tcPr>
                </a:tc>
                <a:tc>
                  <a:txBody>
                    <a:bodyPr/>
                    <a:lstStyle/>
                    <a:p>
                      <a:pPr algn="ctr"/>
                      <a:r>
                        <a:rPr lang="en-US" sz="2400" b="1" dirty="0" smtClean="0">
                          <a:solidFill>
                            <a:schemeClr val="accent6">
                              <a:lumMod val="50000"/>
                            </a:schemeClr>
                          </a:solidFill>
                        </a:rPr>
                        <a:t>0, </a:t>
                      </a:r>
                      <a:r>
                        <a:rPr lang="en-US" sz="2400" b="1" dirty="0" smtClean="0">
                          <a:solidFill>
                            <a:srgbClr val="C00000"/>
                          </a:solidFill>
                          <a:latin typeface="Arial" pitchFamily="34" charset="0"/>
                          <a:cs typeface="Arial" pitchFamily="34" charset="0"/>
                        </a:rPr>
                        <a:t>(1-</a:t>
                      </a:r>
                      <a:r>
                        <a:rPr lang="az-Cyrl-AZ" sz="2400" b="1" dirty="0" smtClean="0">
                          <a:solidFill>
                            <a:srgbClr val="C00000"/>
                          </a:solidFill>
                          <a:latin typeface="Arial" pitchFamily="34" charset="0"/>
                          <a:cs typeface="Arial" pitchFamily="34" charset="0"/>
                        </a:rPr>
                        <a:t>Ѳ</a:t>
                      </a:r>
                      <a:r>
                        <a:rPr lang="en-US" sz="2400" b="1" dirty="0" smtClean="0">
                          <a:solidFill>
                            <a:srgbClr val="C00000"/>
                          </a:solidFill>
                          <a:latin typeface="Arial" pitchFamily="34" charset="0"/>
                          <a:cs typeface="Arial" pitchFamily="34" charset="0"/>
                        </a:rPr>
                        <a:t>)v</a:t>
                      </a:r>
                      <a:r>
                        <a:rPr lang="en-US" sz="2400" b="1" dirty="0" smtClean="0">
                          <a:solidFill>
                            <a:schemeClr val="accent3">
                              <a:lumMod val="10000"/>
                            </a:schemeClr>
                          </a:solidFill>
                        </a:rPr>
                        <a:t>, </a:t>
                      </a:r>
                      <a:r>
                        <a:rPr lang="en-US" sz="2400" b="1" dirty="0" smtClean="0">
                          <a:solidFill>
                            <a:srgbClr val="7030A0"/>
                          </a:solidFill>
                        </a:rPr>
                        <a:t>0</a:t>
                      </a:r>
                      <a:r>
                        <a:rPr lang="en-US" sz="2400" b="0" dirty="0" smtClean="0">
                          <a:solidFill>
                            <a:schemeClr val="bg2">
                              <a:lumMod val="10000"/>
                            </a:schemeClr>
                          </a:solidFill>
                        </a:rPr>
                        <a:t>, </a:t>
                      </a:r>
                      <a:r>
                        <a:rPr lang="en-US" sz="2400" b="1" dirty="0" smtClean="0">
                          <a:solidFill>
                            <a:schemeClr val="accent3">
                              <a:lumMod val="10000"/>
                            </a:schemeClr>
                          </a:solidFill>
                        </a:rPr>
                        <a:t>v-c</a:t>
                      </a:r>
                      <a:endParaRPr lang="en-US" sz="2400" b="1" dirty="0">
                        <a:solidFill>
                          <a:srgbClr val="7030A0"/>
                        </a:solidFill>
                      </a:endParaRPr>
                    </a:p>
                  </a:txBody>
                  <a:tcPr anchor="ctr">
                    <a:solidFill>
                      <a:schemeClr val="accent5">
                        <a:lumMod val="20000"/>
                        <a:lumOff val="80000"/>
                      </a:schemeClr>
                    </a:solidFill>
                  </a:tcPr>
                </a:tc>
                <a:tc>
                  <a:txBody>
                    <a:bodyPr/>
                    <a:lstStyle/>
                    <a:p>
                      <a:pPr algn="ctr"/>
                      <a:r>
                        <a:rPr lang="en-US" sz="2400" b="1" dirty="0" smtClean="0">
                          <a:solidFill>
                            <a:schemeClr val="accent6">
                              <a:lumMod val="50000"/>
                            </a:schemeClr>
                          </a:solidFill>
                        </a:rPr>
                        <a:t>0, </a:t>
                      </a:r>
                      <a:r>
                        <a:rPr lang="en-US" sz="2400" b="1" dirty="0" smtClean="0">
                          <a:solidFill>
                            <a:srgbClr val="C00000"/>
                          </a:solidFill>
                        </a:rPr>
                        <a:t>0</a:t>
                      </a:r>
                      <a:r>
                        <a:rPr lang="en-US" sz="2400" b="0" dirty="0" smtClean="0">
                          <a:solidFill>
                            <a:schemeClr val="bg2">
                              <a:lumMod val="10000"/>
                            </a:schemeClr>
                          </a:solidFill>
                        </a:rPr>
                        <a:t>,</a:t>
                      </a:r>
                      <a:r>
                        <a:rPr lang="en-US" sz="2400" b="1" dirty="0" smtClean="0">
                          <a:solidFill>
                            <a:schemeClr val="accent3">
                              <a:lumMod val="10000"/>
                            </a:schemeClr>
                          </a:solidFill>
                        </a:rPr>
                        <a:t> </a:t>
                      </a:r>
                      <a:r>
                        <a:rPr lang="en-US" sz="2400" b="1" dirty="0" smtClean="0">
                          <a:solidFill>
                            <a:srgbClr val="7030A0"/>
                          </a:solidFill>
                        </a:rPr>
                        <a:t>0</a:t>
                      </a:r>
                      <a:r>
                        <a:rPr lang="en-US" sz="2400" b="1" dirty="0" smtClean="0">
                          <a:solidFill>
                            <a:schemeClr val="accent3">
                              <a:lumMod val="10000"/>
                            </a:schemeClr>
                          </a:solidFill>
                        </a:rPr>
                        <a:t>,</a:t>
                      </a:r>
                      <a:r>
                        <a:rPr lang="en-US" sz="2400" b="0" dirty="0" smtClean="0">
                          <a:solidFill>
                            <a:schemeClr val="bg2">
                              <a:lumMod val="10000"/>
                            </a:schemeClr>
                          </a:solidFill>
                        </a:rPr>
                        <a:t> </a:t>
                      </a:r>
                      <a:r>
                        <a:rPr lang="en-US" sz="2400" b="1" dirty="0" smtClean="0">
                          <a:solidFill>
                            <a:schemeClr val="accent3">
                              <a:lumMod val="10000"/>
                            </a:schemeClr>
                          </a:solidFill>
                        </a:rPr>
                        <a:t>0</a:t>
                      </a:r>
                      <a:endParaRPr lang="en-US" sz="2400" b="1" dirty="0">
                        <a:solidFill>
                          <a:srgbClr val="7030A0"/>
                        </a:solidFill>
                      </a:endParaRPr>
                    </a:p>
                  </a:txBody>
                  <a:tcPr anchor="ctr">
                    <a:solidFill>
                      <a:schemeClr val="accent5">
                        <a:lumMod val="20000"/>
                        <a:lumOff val="80000"/>
                      </a:schemeClr>
                    </a:solidFill>
                  </a:tcPr>
                </a:tc>
              </a:tr>
            </a:tbl>
          </a:graphicData>
        </a:graphic>
      </p:graphicFrame>
      <p:sp>
        <p:nvSpPr>
          <p:cNvPr id="9" name="TextBox 8"/>
          <p:cNvSpPr txBox="1"/>
          <p:nvPr/>
        </p:nvSpPr>
        <p:spPr>
          <a:xfrm>
            <a:off x="1" y="1347759"/>
            <a:ext cx="9143999" cy="3046988"/>
          </a:xfrm>
          <a:prstGeom prst="rect">
            <a:avLst/>
          </a:prstGeom>
          <a:noFill/>
        </p:spPr>
        <p:txBody>
          <a:bodyPr wrap="square" rtlCol="0">
            <a:spAutoFit/>
          </a:bodyPr>
          <a:lstStyle/>
          <a:p>
            <a:r>
              <a:rPr lang="en-US" sz="2400" dirty="0" smtClean="0"/>
              <a:t>We can represent the game in one joint table. Each column and row of the table is a pair of actions for the two types of players, the first action of each pair refers to the action of the 1</a:t>
            </a:r>
            <a:r>
              <a:rPr lang="en-US" sz="2400" baseline="30000" dirty="0" smtClean="0"/>
              <a:t>st</a:t>
            </a:r>
            <a:r>
              <a:rPr lang="cs-CZ" sz="2400" baseline="30000" dirty="0" smtClean="0"/>
              <a:t> </a:t>
            </a:r>
            <a:r>
              <a:rPr lang="en-US" sz="2400" dirty="0" smtClean="0"/>
              <a:t>type the second to the action of the 2</a:t>
            </a:r>
            <a:r>
              <a:rPr lang="en-US" sz="2400" baseline="30000" dirty="0" smtClean="0"/>
              <a:t>nd</a:t>
            </a:r>
            <a:r>
              <a:rPr lang="en-US" sz="2400" dirty="0" smtClean="0"/>
              <a:t> type. We have just two rows as 1</a:t>
            </a:r>
            <a:r>
              <a:rPr lang="en-US" sz="2400" baseline="30000" dirty="0" smtClean="0"/>
              <a:t>st</a:t>
            </a:r>
            <a:r>
              <a:rPr lang="en-US" sz="2400" dirty="0" smtClean="0"/>
              <a:t> type of player 1 </a:t>
            </a:r>
            <a:r>
              <a:rPr lang="en-US" sz="2400" dirty="0" smtClean="0"/>
              <a:t>is always playing N.</a:t>
            </a:r>
            <a:endParaRPr lang="cs-CZ" sz="2400" dirty="0" smtClean="0"/>
          </a:p>
          <a:p>
            <a:r>
              <a:rPr lang="cs-CZ" sz="2400" dirty="0" smtClean="0">
                <a:solidFill>
                  <a:srgbClr val="FFFF00"/>
                </a:solidFill>
              </a:rPr>
              <a:t>First number in each cell represent</a:t>
            </a:r>
            <a:r>
              <a:rPr lang="en-US" sz="2400" dirty="0" smtClean="0">
                <a:solidFill>
                  <a:srgbClr val="FFFF00"/>
                </a:solidFill>
              </a:rPr>
              <a:t>s</a:t>
            </a:r>
            <a:r>
              <a:rPr lang="cs-CZ" sz="2400" dirty="0" smtClean="0">
                <a:solidFill>
                  <a:srgbClr val="FFFF00"/>
                </a:solidFill>
              </a:rPr>
              <a:t> EU of</a:t>
            </a:r>
            <a:r>
              <a:rPr lang="en-US" sz="2400" dirty="0" smtClean="0">
                <a:solidFill>
                  <a:srgbClr val="FFFF00"/>
                </a:solidFill>
              </a:rPr>
              <a:t> 1</a:t>
            </a:r>
            <a:r>
              <a:rPr lang="en-US" sz="2400" baseline="30000" dirty="0" smtClean="0">
                <a:solidFill>
                  <a:srgbClr val="FFFF00"/>
                </a:solidFill>
              </a:rPr>
              <a:t>st</a:t>
            </a:r>
            <a:r>
              <a:rPr lang="en-US" sz="2400" dirty="0" smtClean="0">
                <a:solidFill>
                  <a:srgbClr val="FFFF00"/>
                </a:solidFill>
              </a:rPr>
              <a:t> type of P1</a:t>
            </a:r>
            <a:r>
              <a:rPr lang="cs-CZ" sz="2400" dirty="0" smtClean="0">
                <a:solidFill>
                  <a:srgbClr val="FFFF00"/>
                </a:solidFill>
              </a:rPr>
              <a:t>, second </a:t>
            </a:r>
            <a:r>
              <a:rPr lang="en-US" sz="2400" dirty="0" smtClean="0">
                <a:solidFill>
                  <a:srgbClr val="FFFF00"/>
                </a:solidFill>
              </a:rPr>
              <a:t>number is EU of 2</a:t>
            </a:r>
            <a:r>
              <a:rPr lang="en-US" sz="2400" baseline="30000" dirty="0" smtClean="0">
                <a:solidFill>
                  <a:srgbClr val="FFFF00"/>
                </a:solidFill>
              </a:rPr>
              <a:t>nd</a:t>
            </a:r>
            <a:r>
              <a:rPr lang="en-US" sz="2400" dirty="0" smtClean="0">
                <a:solidFill>
                  <a:srgbClr val="FFFF00"/>
                </a:solidFill>
              </a:rPr>
              <a:t> </a:t>
            </a:r>
            <a:r>
              <a:rPr lang="en-US" sz="2400" dirty="0" smtClean="0">
                <a:solidFill>
                  <a:srgbClr val="FFFF00"/>
                </a:solidFill>
              </a:rPr>
              <a:t>P1, </a:t>
            </a:r>
            <a:r>
              <a:rPr lang="en-US" sz="2400" dirty="0" smtClean="0">
                <a:solidFill>
                  <a:srgbClr val="FFFF00"/>
                </a:solidFill>
              </a:rPr>
              <a:t>third one is EU of 1</a:t>
            </a:r>
            <a:r>
              <a:rPr lang="en-US" sz="2400" baseline="30000" dirty="0" smtClean="0">
                <a:solidFill>
                  <a:srgbClr val="FFFF00"/>
                </a:solidFill>
              </a:rPr>
              <a:t>st</a:t>
            </a:r>
            <a:r>
              <a:rPr lang="en-US" sz="2400" dirty="0" smtClean="0">
                <a:solidFill>
                  <a:srgbClr val="FFFF00"/>
                </a:solidFill>
              </a:rPr>
              <a:t>  type of P2 and fourth one is EU of 2</a:t>
            </a:r>
            <a:r>
              <a:rPr lang="en-US" sz="2400" baseline="30000" dirty="0" smtClean="0">
                <a:solidFill>
                  <a:srgbClr val="FFFF00"/>
                </a:solidFill>
              </a:rPr>
              <a:t>nd</a:t>
            </a:r>
            <a:r>
              <a:rPr lang="en-US" sz="2400" dirty="0" smtClean="0">
                <a:solidFill>
                  <a:srgbClr val="FFFF00"/>
                </a:solidFill>
              </a:rPr>
              <a:t> type of P2</a:t>
            </a:r>
          </a:p>
        </p:txBody>
      </p:sp>
      <p:sp>
        <p:nvSpPr>
          <p:cNvPr id="7" name="TextBox 6"/>
          <p:cNvSpPr txBox="1"/>
          <p:nvPr/>
        </p:nvSpPr>
        <p:spPr>
          <a:xfrm>
            <a:off x="5411799" y="3976695"/>
            <a:ext cx="1204929" cy="461665"/>
          </a:xfrm>
          <a:prstGeom prst="rect">
            <a:avLst/>
          </a:prstGeom>
          <a:noFill/>
        </p:spPr>
        <p:txBody>
          <a:bodyPr wrap="square" rtlCol="0">
            <a:spAutoFit/>
          </a:bodyPr>
          <a:lstStyle/>
          <a:p>
            <a:pPr algn="ctr"/>
            <a:r>
              <a:rPr lang="en-US" sz="2400" b="1" dirty="0" smtClean="0">
                <a:solidFill>
                  <a:schemeClr val="bg2">
                    <a:lumMod val="10000"/>
                  </a:schemeClr>
                </a:solidFill>
              </a:rPr>
              <a:t>P 2</a:t>
            </a:r>
            <a:endParaRPr lang="en-US" b="1" dirty="0">
              <a:solidFill>
                <a:schemeClr val="bg2">
                  <a:lumMod val="10000"/>
                </a:schemeClr>
              </a:solidFill>
            </a:endParaRPr>
          </a:p>
        </p:txBody>
      </p:sp>
      <p:sp>
        <p:nvSpPr>
          <p:cNvPr id="8" name="TextBox 7"/>
          <p:cNvSpPr txBox="1"/>
          <p:nvPr/>
        </p:nvSpPr>
        <p:spPr>
          <a:xfrm>
            <a:off x="0" y="5291163"/>
            <a:ext cx="1204929" cy="461665"/>
          </a:xfrm>
          <a:prstGeom prst="rect">
            <a:avLst/>
          </a:prstGeom>
          <a:noFill/>
        </p:spPr>
        <p:txBody>
          <a:bodyPr wrap="square" rtlCol="0">
            <a:spAutoFit/>
          </a:bodyPr>
          <a:lstStyle/>
          <a:p>
            <a:pPr algn="ctr"/>
            <a:r>
              <a:rPr lang="en-US" sz="2400" b="1" dirty="0" smtClean="0">
                <a:solidFill>
                  <a:srgbClr val="C00000"/>
                </a:solidFill>
              </a:rPr>
              <a:t>P1</a:t>
            </a:r>
            <a:endParaRPr lang="en-US" sz="1400" b="1" dirty="0">
              <a:solidFill>
                <a:srgbClr val="C00000"/>
              </a:solidFill>
            </a:endParaRPr>
          </a:p>
        </p:txBody>
      </p:sp>
    </p:spTree>
  </p:cSld>
  <p:clrMapOvr>
    <a:masterClrMapping/>
  </p:clrMapOvr>
  <p:transition>
    <p:wipe dir="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a:t>
            </a:r>
            <a:r>
              <a:rPr lang="en-US" dirty="0" smtClean="0"/>
              <a:t>4: Reporting a crime</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graphicFrame>
        <p:nvGraphicFramePr>
          <p:cNvPr id="25" name="Content Placeholder 6"/>
          <p:cNvGraphicFramePr>
            <a:graphicFrameLocks/>
          </p:cNvGraphicFramePr>
          <p:nvPr/>
        </p:nvGraphicFramePr>
        <p:xfrm>
          <a:off x="1322343" y="4451364"/>
          <a:ext cx="7821658" cy="2117754"/>
        </p:xfrm>
        <a:graphic>
          <a:graphicData uri="http://schemas.openxmlformats.org/drawingml/2006/table">
            <a:tbl>
              <a:tblPr firstRow="1" bandRow="1">
                <a:tableStyleId>{5C22544A-7EE6-4342-B048-85BDC9FD1C3A}</a:tableStyleId>
              </a:tblPr>
              <a:tblGrid>
                <a:gridCol w="1836905"/>
                <a:gridCol w="3140514"/>
                <a:gridCol w="2844239"/>
              </a:tblGrid>
              <a:tr h="745182">
                <a:tc>
                  <a:txBody>
                    <a:bodyPr/>
                    <a:lstStyle/>
                    <a:p>
                      <a:pPr algn="ctr"/>
                      <a:endParaRPr lang="en-US" sz="2400" b="0" dirty="0">
                        <a:solidFill>
                          <a:srgbClr val="7030A0"/>
                        </a:solidFill>
                      </a:endParaRPr>
                    </a:p>
                  </a:txBody>
                  <a:tcPr anchor="ctr">
                    <a:solidFill>
                      <a:schemeClr val="bg1"/>
                    </a:solidFill>
                  </a:tcPr>
                </a:tc>
                <a:tc>
                  <a:txBody>
                    <a:bodyPr/>
                    <a:lstStyle/>
                    <a:p>
                      <a:pPr algn="ctr"/>
                      <a:r>
                        <a:rPr lang="en-US" sz="2400" b="0" dirty="0" smtClean="0"/>
                        <a:t>C</a:t>
                      </a:r>
                      <a:endParaRPr lang="en-US" sz="2400" b="0" dirty="0"/>
                    </a:p>
                  </a:txBody>
                  <a:tcPr anchor="ctr"/>
                </a:tc>
                <a:tc>
                  <a:txBody>
                    <a:bodyPr/>
                    <a:lstStyle/>
                    <a:p>
                      <a:pPr algn="ctr"/>
                      <a:r>
                        <a:rPr lang="en-US" sz="2400" b="0" dirty="0" smtClean="0"/>
                        <a:t>N</a:t>
                      </a:r>
                      <a:endParaRPr lang="en-US" sz="2400" b="0" dirty="0"/>
                    </a:p>
                  </a:txBody>
                  <a:tcPr anchor="ctr"/>
                </a:tc>
              </a:tr>
              <a:tr h="62739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C</a:t>
                      </a:r>
                      <a:endParaRPr lang="en-US" sz="2400" b="0" dirty="0" smtClean="0">
                        <a:solidFill>
                          <a:schemeClr val="tx1"/>
                        </a:solidFill>
                      </a:endParaRPr>
                    </a:p>
                  </a:txBody>
                  <a:tcPr anchor="ctr">
                    <a:solidFill>
                      <a:schemeClr val="bg2">
                        <a:lumMod val="50000"/>
                      </a:schemeClr>
                    </a:solidFill>
                  </a:tcPr>
                </a:tc>
                <a:tc>
                  <a:txBody>
                    <a:bodyPr/>
                    <a:lstStyle/>
                    <a:p>
                      <a:pPr algn="ctr"/>
                      <a:r>
                        <a:rPr lang="en-US" sz="2400" b="1" u="sng" dirty="0" smtClean="0">
                          <a:solidFill>
                            <a:srgbClr val="C00000"/>
                          </a:solidFill>
                        </a:rPr>
                        <a:t>v-c</a:t>
                      </a:r>
                      <a:r>
                        <a:rPr lang="en-US" sz="2400" b="1" dirty="0" smtClean="0">
                          <a:solidFill>
                            <a:schemeClr val="accent3">
                              <a:lumMod val="10000"/>
                            </a:schemeClr>
                          </a:solidFill>
                        </a:rPr>
                        <a:t>, </a:t>
                      </a:r>
                      <a:r>
                        <a:rPr lang="en-US" sz="2400" b="1" u="sng" dirty="0" smtClean="0">
                          <a:solidFill>
                            <a:schemeClr val="accent3">
                              <a:lumMod val="10000"/>
                            </a:schemeClr>
                          </a:solidFill>
                        </a:rPr>
                        <a:t>v-c</a:t>
                      </a:r>
                      <a:endParaRPr lang="en-US" sz="2400" b="1" u="sng" dirty="0">
                        <a:solidFill>
                          <a:srgbClr val="7030A0"/>
                        </a:solidFill>
                      </a:endParaRPr>
                    </a:p>
                  </a:txBody>
                  <a:tcPr anchor="ctr">
                    <a:solidFill>
                      <a:schemeClr val="accent5">
                        <a:lumMod val="20000"/>
                        <a:lumOff val="80000"/>
                      </a:schemeClr>
                    </a:solidFill>
                  </a:tcPr>
                </a:tc>
                <a:tc>
                  <a:txBody>
                    <a:bodyPr/>
                    <a:lstStyle/>
                    <a:p>
                      <a:pPr algn="ctr"/>
                      <a:r>
                        <a:rPr lang="en-US" sz="2400" b="1" u="sng" dirty="0" smtClean="0">
                          <a:solidFill>
                            <a:srgbClr val="C00000"/>
                          </a:solidFill>
                        </a:rPr>
                        <a:t>v-c</a:t>
                      </a:r>
                      <a:r>
                        <a:rPr lang="en-US" sz="2400" b="1" dirty="0" smtClean="0">
                          <a:solidFill>
                            <a:schemeClr val="accent3">
                              <a:lumMod val="10000"/>
                            </a:schemeClr>
                          </a:solidFill>
                        </a:rPr>
                        <a:t>, </a:t>
                      </a:r>
                      <a:r>
                        <a:rPr lang="en-US" sz="2400" b="1" dirty="0" smtClean="0">
                          <a:solidFill>
                            <a:schemeClr val="bg2">
                              <a:lumMod val="10000"/>
                            </a:schemeClr>
                          </a:solidFill>
                          <a:latin typeface="Arial" pitchFamily="34" charset="0"/>
                          <a:cs typeface="Arial" pitchFamily="34" charset="0"/>
                        </a:rPr>
                        <a:t>(1-</a:t>
                      </a:r>
                      <a:r>
                        <a:rPr lang="az-Cyrl-AZ" sz="2400" b="1" dirty="0" smtClean="0">
                          <a:solidFill>
                            <a:schemeClr val="bg2">
                              <a:lumMod val="10000"/>
                            </a:schemeClr>
                          </a:solidFill>
                          <a:latin typeface="Arial" pitchFamily="34" charset="0"/>
                          <a:cs typeface="Arial" pitchFamily="34" charset="0"/>
                        </a:rPr>
                        <a:t>Ѳ</a:t>
                      </a:r>
                      <a:r>
                        <a:rPr lang="en-US" sz="2400" b="1" dirty="0" smtClean="0">
                          <a:solidFill>
                            <a:schemeClr val="bg2">
                              <a:lumMod val="10000"/>
                            </a:schemeClr>
                          </a:solidFill>
                          <a:latin typeface="Arial" pitchFamily="34" charset="0"/>
                          <a:cs typeface="Arial" pitchFamily="34" charset="0"/>
                        </a:rPr>
                        <a:t>)v</a:t>
                      </a:r>
                      <a:endParaRPr lang="en-US" sz="2400" b="1" dirty="0">
                        <a:solidFill>
                          <a:schemeClr val="bg2">
                            <a:lumMod val="10000"/>
                          </a:schemeClr>
                        </a:solidFill>
                      </a:endParaRPr>
                    </a:p>
                  </a:txBody>
                  <a:tcPr anchor="ctr">
                    <a:solidFill>
                      <a:schemeClr val="accent5">
                        <a:lumMod val="20000"/>
                        <a:lumOff val="80000"/>
                      </a:schemeClr>
                    </a:solidFill>
                  </a:tcPr>
                </a:tc>
              </a:tr>
              <a:tr h="745182">
                <a:tc>
                  <a:txBody>
                    <a:bodyPr/>
                    <a:lstStyle/>
                    <a:p>
                      <a:pPr algn="ctr"/>
                      <a:r>
                        <a:rPr lang="en-US" sz="2400" b="0" dirty="0" smtClean="0">
                          <a:solidFill>
                            <a:schemeClr val="tx1"/>
                          </a:solidFill>
                        </a:rPr>
                        <a:t>N</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latin typeface="Arial" pitchFamily="34" charset="0"/>
                          <a:cs typeface="Arial" pitchFamily="34" charset="0"/>
                        </a:rPr>
                        <a:t>(1-</a:t>
                      </a:r>
                      <a:r>
                        <a:rPr lang="az-Cyrl-AZ" sz="2400" b="1" dirty="0" smtClean="0">
                          <a:solidFill>
                            <a:srgbClr val="C00000"/>
                          </a:solidFill>
                          <a:latin typeface="Arial" pitchFamily="34" charset="0"/>
                          <a:cs typeface="Arial" pitchFamily="34" charset="0"/>
                        </a:rPr>
                        <a:t>Ѳ</a:t>
                      </a:r>
                      <a:r>
                        <a:rPr lang="en-US" sz="2400" b="1" dirty="0" smtClean="0">
                          <a:solidFill>
                            <a:srgbClr val="C00000"/>
                          </a:solidFill>
                          <a:latin typeface="Arial" pitchFamily="34" charset="0"/>
                          <a:cs typeface="Arial" pitchFamily="34" charset="0"/>
                        </a:rPr>
                        <a:t>)v</a:t>
                      </a:r>
                      <a:r>
                        <a:rPr lang="en-US" sz="2400" b="1" dirty="0" smtClean="0">
                          <a:solidFill>
                            <a:schemeClr val="accent3">
                              <a:lumMod val="10000"/>
                            </a:schemeClr>
                          </a:solidFill>
                        </a:rPr>
                        <a:t>, </a:t>
                      </a:r>
                      <a:r>
                        <a:rPr lang="en-US" sz="2400" b="1" u="sng" dirty="0" smtClean="0">
                          <a:solidFill>
                            <a:schemeClr val="accent3">
                              <a:lumMod val="10000"/>
                            </a:schemeClr>
                          </a:solidFill>
                        </a:rPr>
                        <a:t>v-c</a:t>
                      </a:r>
                      <a:endParaRPr lang="en-US" sz="2400" b="1" u="sng" dirty="0">
                        <a:solidFill>
                          <a:srgbClr val="7030A0"/>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0</a:t>
                      </a:r>
                      <a:r>
                        <a:rPr lang="en-US" sz="2400" b="1" dirty="0" smtClean="0">
                          <a:solidFill>
                            <a:schemeClr val="accent3">
                              <a:lumMod val="10000"/>
                            </a:schemeClr>
                          </a:solidFill>
                        </a:rPr>
                        <a:t>,</a:t>
                      </a:r>
                      <a:r>
                        <a:rPr lang="en-US" sz="2400" b="0" dirty="0" smtClean="0">
                          <a:solidFill>
                            <a:schemeClr val="bg2">
                              <a:lumMod val="10000"/>
                            </a:schemeClr>
                          </a:solidFill>
                        </a:rPr>
                        <a:t> </a:t>
                      </a:r>
                      <a:r>
                        <a:rPr lang="en-US" sz="2400" b="1" dirty="0" smtClean="0">
                          <a:solidFill>
                            <a:schemeClr val="accent3">
                              <a:lumMod val="10000"/>
                            </a:schemeClr>
                          </a:solidFill>
                        </a:rPr>
                        <a:t>0</a:t>
                      </a:r>
                      <a:endParaRPr lang="en-US" sz="2400" b="1" dirty="0">
                        <a:solidFill>
                          <a:srgbClr val="7030A0"/>
                        </a:solidFill>
                      </a:endParaRPr>
                    </a:p>
                  </a:txBody>
                  <a:tcPr anchor="ctr">
                    <a:solidFill>
                      <a:schemeClr val="accent5">
                        <a:lumMod val="20000"/>
                        <a:lumOff val="80000"/>
                      </a:schemeClr>
                    </a:solidFill>
                  </a:tcPr>
                </a:tc>
              </a:tr>
            </a:tbl>
          </a:graphicData>
        </a:graphic>
      </p:graphicFrame>
      <p:sp>
        <p:nvSpPr>
          <p:cNvPr id="9" name="TextBox 8"/>
          <p:cNvSpPr txBox="1"/>
          <p:nvPr/>
        </p:nvSpPr>
        <p:spPr>
          <a:xfrm>
            <a:off x="1" y="1347759"/>
            <a:ext cx="9143999" cy="2431435"/>
          </a:xfrm>
          <a:prstGeom prst="rect">
            <a:avLst/>
          </a:prstGeom>
          <a:noFill/>
        </p:spPr>
        <p:txBody>
          <a:bodyPr wrap="square" rtlCol="0">
            <a:spAutoFit/>
          </a:bodyPr>
          <a:lstStyle/>
          <a:p>
            <a:r>
              <a:rPr lang="en-US" sz="2400" dirty="0" smtClean="0"/>
              <a:t>We can get rid of the 1</a:t>
            </a:r>
            <a:r>
              <a:rPr lang="en-US" sz="2400" baseline="30000" dirty="0" smtClean="0"/>
              <a:t>st</a:t>
            </a:r>
            <a:r>
              <a:rPr lang="en-US" sz="2400" dirty="0" smtClean="0"/>
              <a:t> type of players, as they are playing always N.</a:t>
            </a:r>
            <a:endParaRPr lang="cs-CZ" sz="2400" dirty="0" smtClean="0"/>
          </a:p>
          <a:p>
            <a:r>
              <a:rPr lang="cs-CZ" sz="2400" dirty="0" smtClean="0">
                <a:solidFill>
                  <a:srgbClr val="FFFF00"/>
                </a:solidFill>
              </a:rPr>
              <a:t>First number in each cell represent</a:t>
            </a:r>
            <a:r>
              <a:rPr lang="en-US" sz="2400" dirty="0" smtClean="0">
                <a:solidFill>
                  <a:srgbClr val="FFFF00"/>
                </a:solidFill>
              </a:rPr>
              <a:t>s</a:t>
            </a:r>
            <a:r>
              <a:rPr lang="cs-CZ" sz="2400" dirty="0" smtClean="0">
                <a:solidFill>
                  <a:srgbClr val="FFFF00"/>
                </a:solidFill>
              </a:rPr>
              <a:t> EU of</a:t>
            </a:r>
            <a:r>
              <a:rPr lang="en-US" sz="2400" dirty="0" smtClean="0">
                <a:solidFill>
                  <a:srgbClr val="FFFF00"/>
                </a:solidFill>
              </a:rPr>
              <a:t> </a:t>
            </a:r>
            <a:r>
              <a:rPr lang="en-US" sz="2400" dirty="0" smtClean="0">
                <a:solidFill>
                  <a:srgbClr val="FFFF00"/>
                </a:solidFill>
              </a:rPr>
              <a:t>2</a:t>
            </a:r>
            <a:r>
              <a:rPr lang="en-US" sz="2400" baseline="30000" dirty="0" smtClean="0">
                <a:solidFill>
                  <a:srgbClr val="FFFF00"/>
                </a:solidFill>
              </a:rPr>
              <a:t>nd</a:t>
            </a:r>
            <a:r>
              <a:rPr lang="en-US" sz="2400" dirty="0" smtClean="0">
                <a:solidFill>
                  <a:srgbClr val="FFFF00"/>
                </a:solidFill>
              </a:rPr>
              <a:t> </a:t>
            </a:r>
            <a:r>
              <a:rPr lang="en-US" sz="2400" dirty="0" smtClean="0">
                <a:solidFill>
                  <a:srgbClr val="FFFF00"/>
                </a:solidFill>
              </a:rPr>
              <a:t>type of P1</a:t>
            </a:r>
            <a:r>
              <a:rPr lang="cs-CZ" sz="2400" dirty="0" smtClean="0">
                <a:solidFill>
                  <a:srgbClr val="FFFF00"/>
                </a:solidFill>
              </a:rPr>
              <a:t>, second </a:t>
            </a:r>
            <a:r>
              <a:rPr lang="en-US" sz="2400" dirty="0" smtClean="0">
                <a:solidFill>
                  <a:srgbClr val="FFFF00"/>
                </a:solidFill>
              </a:rPr>
              <a:t>number is EU of 2</a:t>
            </a:r>
            <a:r>
              <a:rPr lang="en-US" sz="2400" baseline="30000" dirty="0" smtClean="0">
                <a:solidFill>
                  <a:srgbClr val="FFFF00"/>
                </a:solidFill>
              </a:rPr>
              <a:t>nd</a:t>
            </a:r>
            <a:r>
              <a:rPr lang="en-US" sz="2400" dirty="0" smtClean="0">
                <a:solidFill>
                  <a:srgbClr val="FFFF00"/>
                </a:solidFill>
              </a:rPr>
              <a:t> </a:t>
            </a:r>
            <a:r>
              <a:rPr lang="en-US" sz="2400" dirty="0" smtClean="0">
                <a:solidFill>
                  <a:srgbClr val="FFFF00"/>
                </a:solidFill>
              </a:rPr>
              <a:t>P2</a:t>
            </a:r>
            <a:r>
              <a:rPr lang="en-US" sz="2400" dirty="0" smtClean="0">
                <a:solidFill>
                  <a:srgbClr val="FFFF00"/>
                </a:solidFill>
              </a:rPr>
              <a:t>.</a:t>
            </a:r>
          </a:p>
          <a:p>
            <a:r>
              <a:rPr lang="en-US" sz="2400" dirty="0" smtClean="0"/>
              <a:t>As we can see from the table below, SYMMETRIC pure strategy NE exist only when </a:t>
            </a:r>
            <a:r>
              <a:rPr lang="en-US" sz="3200" b="1" dirty="0" smtClean="0"/>
              <a:t>v-c&gt;(1-</a:t>
            </a:r>
            <a:r>
              <a:rPr lang="az-Cyrl-AZ" sz="3200" b="1" dirty="0" smtClean="0">
                <a:latin typeface="Calibri"/>
              </a:rPr>
              <a:t>Ѳ</a:t>
            </a:r>
            <a:r>
              <a:rPr lang="en-US" sz="3200" b="1" dirty="0" smtClean="0">
                <a:latin typeface="Calibri"/>
              </a:rPr>
              <a:t>)v </a:t>
            </a:r>
            <a:r>
              <a:rPr lang="en-US" sz="2400" b="1" dirty="0" smtClean="0">
                <a:latin typeface="Calibri"/>
                <a:sym typeface="Wingdings" pitchFamily="2" charset="2"/>
              </a:rPr>
              <a:t> </a:t>
            </a:r>
            <a:r>
              <a:rPr lang="az-Cyrl-AZ" sz="3200" b="1" dirty="0" smtClean="0">
                <a:latin typeface="Calibri"/>
              </a:rPr>
              <a:t>Ѳ</a:t>
            </a:r>
            <a:r>
              <a:rPr lang="en-US" sz="3200" b="1" dirty="0" smtClean="0">
                <a:latin typeface="Calibri"/>
              </a:rPr>
              <a:t>&gt;c/v</a:t>
            </a:r>
            <a:endParaRPr lang="en-US" sz="2400" b="1" dirty="0" smtClean="0"/>
          </a:p>
        </p:txBody>
      </p:sp>
      <p:sp>
        <p:nvSpPr>
          <p:cNvPr id="7" name="TextBox 6"/>
          <p:cNvSpPr txBox="1"/>
          <p:nvPr/>
        </p:nvSpPr>
        <p:spPr>
          <a:xfrm>
            <a:off x="0" y="5546754"/>
            <a:ext cx="1424007" cy="461665"/>
          </a:xfrm>
          <a:prstGeom prst="rect">
            <a:avLst/>
          </a:prstGeom>
          <a:noFill/>
        </p:spPr>
        <p:txBody>
          <a:bodyPr wrap="square" rtlCol="0">
            <a:spAutoFit/>
          </a:bodyPr>
          <a:lstStyle/>
          <a:p>
            <a:pPr algn="ctr"/>
            <a:r>
              <a:rPr lang="en-US" sz="2400" b="1" dirty="0" smtClean="0">
                <a:solidFill>
                  <a:srgbClr val="C00000"/>
                </a:solidFill>
              </a:rPr>
              <a:t>2</a:t>
            </a:r>
            <a:r>
              <a:rPr lang="en-US" sz="2400" b="1" baseline="30000" dirty="0" smtClean="0">
                <a:solidFill>
                  <a:srgbClr val="C00000"/>
                </a:solidFill>
              </a:rPr>
              <a:t>nd</a:t>
            </a:r>
            <a:r>
              <a:rPr lang="en-US" sz="2400" b="1" dirty="0" smtClean="0">
                <a:solidFill>
                  <a:srgbClr val="C00000"/>
                </a:solidFill>
              </a:rPr>
              <a:t> P1</a:t>
            </a:r>
            <a:endParaRPr lang="en-US" sz="1400" b="1" dirty="0">
              <a:solidFill>
                <a:srgbClr val="C00000"/>
              </a:solidFill>
            </a:endParaRPr>
          </a:p>
        </p:txBody>
      </p:sp>
      <p:sp>
        <p:nvSpPr>
          <p:cNvPr id="8" name="TextBox 7"/>
          <p:cNvSpPr txBox="1"/>
          <p:nvPr/>
        </p:nvSpPr>
        <p:spPr>
          <a:xfrm>
            <a:off x="5630877" y="3976695"/>
            <a:ext cx="1204929" cy="461665"/>
          </a:xfrm>
          <a:prstGeom prst="rect">
            <a:avLst/>
          </a:prstGeom>
          <a:noFill/>
        </p:spPr>
        <p:txBody>
          <a:bodyPr wrap="square" rtlCol="0">
            <a:spAutoFit/>
          </a:bodyPr>
          <a:lstStyle/>
          <a:p>
            <a:pPr algn="ctr"/>
            <a:r>
              <a:rPr lang="en-US" sz="2400" b="1" dirty="0" smtClean="0">
                <a:solidFill>
                  <a:schemeClr val="bg2">
                    <a:lumMod val="10000"/>
                  </a:schemeClr>
                </a:solidFill>
              </a:rPr>
              <a:t>2</a:t>
            </a:r>
            <a:r>
              <a:rPr lang="en-US" sz="2400" b="1" baseline="30000" dirty="0" smtClean="0">
                <a:solidFill>
                  <a:schemeClr val="bg2">
                    <a:lumMod val="10000"/>
                  </a:schemeClr>
                </a:solidFill>
              </a:rPr>
              <a:t>nd</a:t>
            </a:r>
            <a:r>
              <a:rPr lang="en-US" sz="2400" b="1" dirty="0" smtClean="0">
                <a:solidFill>
                  <a:schemeClr val="bg2">
                    <a:lumMod val="10000"/>
                  </a:schemeClr>
                </a:solidFill>
              </a:rPr>
              <a:t> P </a:t>
            </a:r>
            <a:r>
              <a:rPr lang="en-US" sz="2400" b="1" dirty="0" smtClean="0">
                <a:solidFill>
                  <a:schemeClr val="bg2">
                    <a:lumMod val="10000"/>
                  </a:schemeClr>
                </a:solidFill>
              </a:rPr>
              <a:t>2</a:t>
            </a:r>
            <a:endParaRPr lang="en-US" b="1" dirty="0">
              <a:solidFill>
                <a:schemeClr val="bg2">
                  <a:lumMod val="10000"/>
                </a:schemeClr>
              </a:solidFill>
            </a:endParaRPr>
          </a:p>
        </p:txBody>
      </p:sp>
      <p:cxnSp>
        <p:nvCxnSpPr>
          <p:cNvPr id="11" name="Straight Arrow Connector 10"/>
          <p:cNvCxnSpPr/>
          <p:nvPr/>
        </p:nvCxnSpPr>
        <p:spPr>
          <a:xfrm rot="16200000" flipH="1">
            <a:off x="3348815" y="4104490"/>
            <a:ext cx="1497033" cy="876312"/>
          </a:xfrm>
          <a:prstGeom prst="straightConnector1">
            <a:avLst/>
          </a:prstGeom>
          <a:ln w="41275">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4024305" y="5254650"/>
            <a:ext cx="1350981" cy="51118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find Nash Equilibrium</a:t>
            </a:r>
            <a:endParaRPr lang="en-US" dirty="0"/>
          </a:p>
        </p:txBody>
      </p:sp>
      <p:sp>
        <p:nvSpPr>
          <p:cNvPr id="3" name="Content Placeholder 2"/>
          <p:cNvSpPr>
            <a:spLocks noGrp="1"/>
          </p:cNvSpPr>
          <p:nvPr>
            <p:ph idx="1"/>
          </p:nvPr>
        </p:nvSpPr>
        <p:spPr>
          <a:xfrm>
            <a:off x="0" y="1274733"/>
            <a:ext cx="9144000" cy="4818092"/>
          </a:xfrm>
        </p:spPr>
        <p:txBody>
          <a:bodyPr/>
          <a:lstStyle/>
          <a:p>
            <a:r>
              <a:rPr lang="en-US" sz="2400" kern="1200" dirty="0" smtClean="0">
                <a:latin typeface="Arial" charset="0"/>
                <a:cs typeface="Arial" charset="0"/>
              </a:rPr>
              <a:t>Given the BAYESIAN GAME</a:t>
            </a:r>
          </a:p>
          <a:p>
            <a:pPr marL="914400" lvl="1" indent="-457200">
              <a:buFont typeface="+mj-lt"/>
              <a:buAutoNum type="arabicParenR" startAt="3"/>
            </a:pPr>
            <a:r>
              <a:rPr lang="en-US" sz="2400" kern="1200" dirty="0" smtClean="0">
                <a:solidFill>
                  <a:srgbClr val="FFFF00"/>
                </a:solidFill>
                <a:latin typeface="Arial" charset="0"/>
                <a:cs typeface="Arial" charset="0"/>
              </a:rPr>
              <a:t>Given the beliefs, compute EU for each possible action of each type, given the action profile of the other players’ types</a:t>
            </a:r>
          </a:p>
          <a:p>
            <a:pPr marL="914400" lvl="1" indent="-457200">
              <a:buNone/>
            </a:pPr>
            <a:r>
              <a:rPr lang="en-US" sz="2400" kern="1200" dirty="0" smtClean="0">
                <a:latin typeface="Arial" charset="0"/>
                <a:cs typeface="Arial" charset="0"/>
              </a:rPr>
              <a:t>Example 2:</a:t>
            </a:r>
            <a:r>
              <a:rPr lang="en-US" sz="2400" kern="1200" dirty="0" smtClean="0">
                <a:solidFill>
                  <a:srgbClr val="FFFF00"/>
                </a:solidFill>
                <a:latin typeface="Arial" charset="0"/>
                <a:cs typeface="Arial" charset="0"/>
              </a:rPr>
              <a:t> </a:t>
            </a:r>
            <a:r>
              <a:rPr lang="en-US" sz="2400" dirty="0" smtClean="0">
                <a:solidFill>
                  <a:srgbClr val="FFFF00"/>
                </a:solidFill>
              </a:rPr>
              <a:t>If </a:t>
            </a:r>
            <a:r>
              <a:rPr lang="en-US" sz="2400" dirty="0" smtClean="0">
                <a:solidFill>
                  <a:schemeClr val="bg2">
                    <a:lumMod val="10000"/>
                  </a:schemeClr>
                </a:solidFill>
              </a:rPr>
              <a:t>2</a:t>
            </a:r>
            <a:r>
              <a:rPr lang="en-US" sz="2400" baseline="30000" dirty="0" smtClean="0">
                <a:solidFill>
                  <a:schemeClr val="bg2">
                    <a:lumMod val="10000"/>
                  </a:schemeClr>
                </a:solidFill>
              </a:rPr>
              <a:t>nd</a:t>
            </a:r>
            <a:r>
              <a:rPr lang="en-US" sz="2400" dirty="0" smtClean="0">
                <a:solidFill>
                  <a:schemeClr val="bg2">
                    <a:lumMod val="10000"/>
                  </a:schemeClr>
                </a:solidFill>
              </a:rPr>
              <a:t> RADKA </a:t>
            </a:r>
            <a:r>
              <a:rPr lang="en-US" sz="2400" dirty="0" smtClean="0">
                <a:solidFill>
                  <a:srgbClr val="FFFF00"/>
                </a:solidFill>
              </a:rPr>
              <a:t>believes that </a:t>
            </a:r>
            <a:r>
              <a:rPr lang="en-US" sz="2400" dirty="0" smtClean="0">
                <a:solidFill>
                  <a:srgbClr val="C00000"/>
                </a:solidFill>
              </a:rPr>
              <a:t>1</a:t>
            </a:r>
            <a:r>
              <a:rPr lang="en-US" sz="2400" baseline="30000" dirty="0" smtClean="0">
                <a:solidFill>
                  <a:srgbClr val="C00000"/>
                </a:solidFill>
              </a:rPr>
              <a:t>st</a:t>
            </a:r>
            <a:r>
              <a:rPr lang="en-US" sz="2400" dirty="0" smtClean="0">
                <a:solidFill>
                  <a:srgbClr val="C00000"/>
                </a:solidFill>
              </a:rPr>
              <a:t> type ADAM plays – NOHAV., 2</a:t>
            </a:r>
            <a:r>
              <a:rPr lang="en-US" sz="2400" baseline="30000" dirty="0" smtClean="0">
                <a:solidFill>
                  <a:srgbClr val="C00000"/>
                </a:solidFill>
              </a:rPr>
              <a:t>nd</a:t>
            </a:r>
            <a:r>
              <a:rPr lang="en-US" sz="2400" dirty="0" smtClean="0">
                <a:solidFill>
                  <a:srgbClr val="C00000"/>
                </a:solidFill>
              </a:rPr>
              <a:t> type ADAM – D.BILL: </a:t>
            </a:r>
            <a:r>
              <a:rPr lang="en-US" sz="2400" dirty="0" smtClean="0"/>
              <a:t>EU (D.BILL) = 2/3 * 1 + 1/3 * 0 = 2/3</a:t>
            </a:r>
            <a:endParaRPr lang="en-US" sz="2400" kern="1200" dirty="0" smtClean="0">
              <a:solidFill>
                <a:srgbClr val="FFFF00"/>
              </a:solidFill>
              <a:latin typeface="Arial" charset="0"/>
              <a:cs typeface="Arial" charset="0"/>
            </a:endParaRPr>
          </a:p>
          <a:p>
            <a:pPr marL="914400" lvl="1" indent="-457200">
              <a:buFont typeface="+mj-lt"/>
              <a:buAutoNum type="arabicParenR" startAt="4"/>
            </a:pPr>
            <a:r>
              <a:rPr lang="en-US" sz="2400" kern="1200" dirty="0" smtClean="0">
                <a:solidFill>
                  <a:srgbClr val="FFFF00"/>
                </a:solidFill>
                <a:latin typeface="Arial" charset="0"/>
                <a:cs typeface="Arial" charset="0"/>
              </a:rPr>
              <a:t>Given computed all the EU for all types of all players and all possible action profiles, find NE of this game </a:t>
            </a:r>
            <a:r>
              <a:rPr lang="en-US" sz="2400" kern="1200" dirty="0" smtClean="0">
                <a:solidFill>
                  <a:srgbClr val="FFFF00"/>
                </a:solidFill>
                <a:latin typeface="Arial" charset="0"/>
                <a:cs typeface="Arial" charset="0"/>
                <a:sym typeface="Wingdings" pitchFamily="2" charset="2"/>
              </a:rPr>
              <a:t> such that no type of player A have any incentive to deviate given the actions of all other players’ types</a:t>
            </a:r>
            <a:endParaRPr lang="en-US" sz="2400" kern="1200" dirty="0" smtClean="0">
              <a:solidFill>
                <a:srgbClr val="FFFF00"/>
              </a:solidFill>
              <a:latin typeface="Arial" charset="0"/>
              <a:cs typeface="Arial" charset="0"/>
            </a:endParaRPr>
          </a:p>
          <a:p>
            <a:pPr marL="914400" lvl="1" indent="-457200">
              <a:buNone/>
            </a:pPr>
            <a:r>
              <a:rPr lang="en-US" sz="2400" kern="1200" dirty="0" smtClean="0">
                <a:latin typeface="Arial" charset="0"/>
                <a:cs typeface="Arial" charset="0"/>
              </a:rPr>
              <a:t>Example 1 and 2 – large table jointly for all 3 players (Ex1) or for all 4 players (Ex2)	</a:t>
            </a:r>
            <a:endParaRPr lang="en-US" sz="2400" kern="1200" dirty="0" smtClean="0">
              <a:latin typeface="Arial" charset="0"/>
              <a:cs typeface="Arial" charset="0"/>
              <a:sym typeface="Wingdings" pitchFamily="2" charset="2"/>
            </a:endParaRPr>
          </a:p>
          <a:p>
            <a:pPr marL="914400" lvl="1" indent="-457200">
              <a:buNone/>
            </a:pPr>
            <a:endParaRPr lang="en-US" sz="2400" kern="1200" dirty="0" smtClean="0">
              <a:latin typeface="Arial" charset="0"/>
              <a:cs typeface="Arial" charset="0"/>
            </a:endParaRPr>
          </a:p>
          <a:p>
            <a:endParaRPr lang="en-US" sz="2400" kern="1200" dirty="0" smtClean="0">
              <a:latin typeface="Arial" charset="0"/>
              <a:cs typeface="Arial" charset="0"/>
            </a:endParaRPr>
          </a:p>
          <a:p>
            <a:pPr lvl="1"/>
            <a:endParaRPr lang="en-US" sz="2400" kern="1200" dirty="0" smtClean="0">
              <a:latin typeface="Arial" charset="0"/>
              <a:cs typeface="Arial" charset="0"/>
            </a:endParaRPr>
          </a:p>
          <a:p>
            <a:pPr lvl="1"/>
            <a:endParaRPr lang="en-US" sz="2400" dirty="0" smtClean="0"/>
          </a:p>
          <a:p>
            <a:pPr lvl="1">
              <a:buNone/>
            </a:pPr>
            <a:r>
              <a:rPr lang="en-US" kern="1200" dirty="0" smtClean="0">
                <a:latin typeface="Arial" charset="0"/>
                <a:cs typeface="Arial" charset="0"/>
              </a:rPr>
              <a:t> </a:t>
            </a:r>
            <a:endParaRPr lang="en-US" baseline="-25000" dirty="0">
              <a:solidFill>
                <a:srgbClr val="FFFF00"/>
              </a:solidFill>
            </a:endParaRPr>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a:t>
            </a:r>
            <a:r>
              <a:rPr lang="en-US" dirty="0" smtClean="0"/>
              <a:t>4: Reporting a crime</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graphicFrame>
        <p:nvGraphicFramePr>
          <p:cNvPr id="25" name="Content Placeholder 6"/>
          <p:cNvGraphicFramePr>
            <a:graphicFrameLocks/>
          </p:cNvGraphicFramePr>
          <p:nvPr/>
        </p:nvGraphicFramePr>
        <p:xfrm>
          <a:off x="1322343" y="4451364"/>
          <a:ext cx="7821658" cy="2117754"/>
        </p:xfrm>
        <a:graphic>
          <a:graphicData uri="http://schemas.openxmlformats.org/drawingml/2006/table">
            <a:tbl>
              <a:tblPr firstRow="1" bandRow="1">
                <a:tableStyleId>{5C22544A-7EE6-4342-B048-85BDC9FD1C3A}</a:tableStyleId>
              </a:tblPr>
              <a:tblGrid>
                <a:gridCol w="1836905"/>
                <a:gridCol w="3140514"/>
                <a:gridCol w="2844239"/>
              </a:tblGrid>
              <a:tr h="745182">
                <a:tc>
                  <a:txBody>
                    <a:bodyPr/>
                    <a:lstStyle/>
                    <a:p>
                      <a:pPr algn="ctr"/>
                      <a:endParaRPr lang="en-US" sz="2400" b="0" dirty="0">
                        <a:solidFill>
                          <a:srgbClr val="7030A0"/>
                        </a:solidFill>
                      </a:endParaRPr>
                    </a:p>
                  </a:txBody>
                  <a:tcPr anchor="ctr">
                    <a:solidFill>
                      <a:schemeClr val="bg1"/>
                    </a:solidFill>
                  </a:tcPr>
                </a:tc>
                <a:tc>
                  <a:txBody>
                    <a:bodyPr/>
                    <a:lstStyle/>
                    <a:p>
                      <a:pPr algn="ctr"/>
                      <a:r>
                        <a:rPr lang="en-US" sz="2400" b="0" dirty="0" smtClean="0"/>
                        <a:t>C</a:t>
                      </a:r>
                      <a:endParaRPr lang="en-US" sz="2400" b="0" dirty="0"/>
                    </a:p>
                  </a:txBody>
                  <a:tcPr anchor="ctr"/>
                </a:tc>
                <a:tc>
                  <a:txBody>
                    <a:bodyPr/>
                    <a:lstStyle/>
                    <a:p>
                      <a:pPr algn="ctr"/>
                      <a:r>
                        <a:rPr lang="en-US" sz="2400" b="0" dirty="0" smtClean="0"/>
                        <a:t>N</a:t>
                      </a:r>
                      <a:endParaRPr lang="en-US" sz="2400" b="0" dirty="0"/>
                    </a:p>
                  </a:txBody>
                  <a:tcPr anchor="ctr"/>
                </a:tc>
              </a:tr>
              <a:tr h="62739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C</a:t>
                      </a:r>
                      <a:endParaRPr lang="en-US" sz="2400" b="0" dirty="0" smtClean="0">
                        <a:solidFill>
                          <a:schemeClr val="tx1"/>
                        </a:solidFill>
                      </a:endParaRPr>
                    </a:p>
                  </a:txBody>
                  <a:tcPr anchor="ctr">
                    <a:solidFill>
                      <a:schemeClr val="bg2">
                        <a:lumMod val="50000"/>
                      </a:schemeClr>
                    </a:solidFill>
                  </a:tcPr>
                </a:tc>
                <a:tc>
                  <a:txBody>
                    <a:bodyPr/>
                    <a:lstStyle/>
                    <a:p>
                      <a:pPr algn="ctr"/>
                      <a:r>
                        <a:rPr lang="en-US" sz="2400" b="1" u="none" dirty="0" smtClean="0">
                          <a:solidFill>
                            <a:srgbClr val="C00000"/>
                          </a:solidFill>
                        </a:rPr>
                        <a:t>v-c</a:t>
                      </a:r>
                      <a:r>
                        <a:rPr lang="en-US" sz="2400" b="1" dirty="0" smtClean="0">
                          <a:solidFill>
                            <a:schemeClr val="accent3">
                              <a:lumMod val="10000"/>
                            </a:schemeClr>
                          </a:solidFill>
                        </a:rPr>
                        <a:t>, </a:t>
                      </a:r>
                      <a:r>
                        <a:rPr lang="en-US" sz="2400" b="1" u="none" dirty="0" smtClean="0">
                          <a:solidFill>
                            <a:schemeClr val="accent3">
                              <a:lumMod val="10000"/>
                            </a:schemeClr>
                          </a:solidFill>
                        </a:rPr>
                        <a:t>v-c</a:t>
                      </a:r>
                      <a:endParaRPr lang="en-US" sz="2400" b="1" u="none" dirty="0">
                        <a:solidFill>
                          <a:srgbClr val="7030A0"/>
                        </a:solidFill>
                      </a:endParaRPr>
                    </a:p>
                  </a:txBody>
                  <a:tcPr anchor="ctr">
                    <a:solidFill>
                      <a:schemeClr val="accent5">
                        <a:lumMod val="20000"/>
                        <a:lumOff val="80000"/>
                      </a:schemeClr>
                    </a:solidFill>
                  </a:tcPr>
                </a:tc>
                <a:tc>
                  <a:txBody>
                    <a:bodyPr/>
                    <a:lstStyle/>
                    <a:p>
                      <a:pPr algn="ctr"/>
                      <a:r>
                        <a:rPr lang="en-US" sz="2400" b="1" u="sng" dirty="0" smtClean="0">
                          <a:solidFill>
                            <a:srgbClr val="C00000"/>
                          </a:solidFill>
                        </a:rPr>
                        <a:t>v-c</a:t>
                      </a:r>
                      <a:r>
                        <a:rPr lang="en-US" sz="2400" b="1" dirty="0" smtClean="0">
                          <a:solidFill>
                            <a:schemeClr val="accent3">
                              <a:lumMod val="10000"/>
                            </a:schemeClr>
                          </a:solidFill>
                        </a:rPr>
                        <a:t>, </a:t>
                      </a:r>
                      <a:r>
                        <a:rPr lang="en-US" sz="2400" b="1" u="sng" dirty="0" smtClean="0">
                          <a:solidFill>
                            <a:schemeClr val="bg2">
                              <a:lumMod val="10000"/>
                            </a:schemeClr>
                          </a:solidFill>
                          <a:latin typeface="Arial" pitchFamily="34" charset="0"/>
                          <a:cs typeface="Arial" pitchFamily="34" charset="0"/>
                        </a:rPr>
                        <a:t>(1-</a:t>
                      </a:r>
                      <a:r>
                        <a:rPr lang="az-Cyrl-AZ" sz="2400" b="1" u="sng" dirty="0" smtClean="0">
                          <a:solidFill>
                            <a:schemeClr val="bg2">
                              <a:lumMod val="10000"/>
                            </a:schemeClr>
                          </a:solidFill>
                          <a:latin typeface="Arial" pitchFamily="34" charset="0"/>
                          <a:cs typeface="Arial" pitchFamily="34" charset="0"/>
                        </a:rPr>
                        <a:t>Ѳ</a:t>
                      </a:r>
                      <a:r>
                        <a:rPr lang="en-US" sz="2400" b="1" u="sng" dirty="0" smtClean="0">
                          <a:solidFill>
                            <a:schemeClr val="bg2">
                              <a:lumMod val="10000"/>
                            </a:schemeClr>
                          </a:solidFill>
                          <a:latin typeface="Arial" pitchFamily="34" charset="0"/>
                          <a:cs typeface="Arial" pitchFamily="34" charset="0"/>
                        </a:rPr>
                        <a:t>)v</a:t>
                      </a:r>
                      <a:endParaRPr lang="en-US" sz="2400" b="1" u="sng" dirty="0">
                        <a:solidFill>
                          <a:schemeClr val="bg2">
                            <a:lumMod val="10000"/>
                          </a:schemeClr>
                        </a:solidFill>
                      </a:endParaRPr>
                    </a:p>
                  </a:txBody>
                  <a:tcPr anchor="ctr">
                    <a:solidFill>
                      <a:schemeClr val="accent5">
                        <a:lumMod val="20000"/>
                        <a:lumOff val="80000"/>
                      </a:schemeClr>
                    </a:solidFill>
                  </a:tcPr>
                </a:tc>
              </a:tr>
              <a:tr h="745182">
                <a:tc>
                  <a:txBody>
                    <a:bodyPr/>
                    <a:lstStyle/>
                    <a:p>
                      <a:pPr algn="ctr"/>
                      <a:r>
                        <a:rPr lang="en-US" sz="2400" b="0" dirty="0" smtClean="0">
                          <a:solidFill>
                            <a:schemeClr val="tx1"/>
                          </a:solidFill>
                        </a:rPr>
                        <a:t>N</a:t>
                      </a:r>
                      <a:endParaRPr lang="en-US" sz="2400" b="0" dirty="0"/>
                    </a:p>
                  </a:txBody>
                  <a:tcPr anchor="ctr">
                    <a:solidFill>
                      <a:schemeClr val="bg2">
                        <a:lumMod val="50000"/>
                      </a:schemeClr>
                    </a:solidFill>
                  </a:tcPr>
                </a:tc>
                <a:tc>
                  <a:txBody>
                    <a:bodyPr/>
                    <a:lstStyle/>
                    <a:p>
                      <a:pPr algn="ctr"/>
                      <a:r>
                        <a:rPr lang="en-US" sz="2400" b="1" u="sng" dirty="0" smtClean="0">
                          <a:solidFill>
                            <a:srgbClr val="C00000"/>
                          </a:solidFill>
                          <a:latin typeface="Arial" pitchFamily="34" charset="0"/>
                          <a:cs typeface="Arial" pitchFamily="34" charset="0"/>
                        </a:rPr>
                        <a:t>(1-</a:t>
                      </a:r>
                      <a:r>
                        <a:rPr lang="az-Cyrl-AZ" sz="2400" b="1" u="sng" dirty="0" smtClean="0">
                          <a:solidFill>
                            <a:srgbClr val="C00000"/>
                          </a:solidFill>
                          <a:latin typeface="Arial" pitchFamily="34" charset="0"/>
                          <a:cs typeface="Arial" pitchFamily="34" charset="0"/>
                        </a:rPr>
                        <a:t>Ѳ</a:t>
                      </a:r>
                      <a:r>
                        <a:rPr lang="en-US" sz="2400" b="1" u="sng" dirty="0" smtClean="0">
                          <a:solidFill>
                            <a:srgbClr val="C00000"/>
                          </a:solidFill>
                          <a:latin typeface="Arial" pitchFamily="34" charset="0"/>
                          <a:cs typeface="Arial" pitchFamily="34" charset="0"/>
                        </a:rPr>
                        <a:t>)v</a:t>
                      </a:r>
                      <a:r>
                        <a:rPr lang="en-US" sz="2400" b="1" dirty="0" smtClean="0">
                          <a:solidFill>
                            <a:schemeClr val="accent3">
                              <a:lumMod val="10000"/>
                            </a:schemeClr>
                          </a:solidFill>
                        </a:rPr>
                        <a:t>, </a:t>
                      </a:r>
                      <a:r>
                        <a:rPr lang="en-US" sz="2400" b="1" u="sng" dirty="0" smtClean="0">
                          <a:solidFill>
                            <a:schemeClr val="accent3">
                              <a:lumMod val="10000"/>
                            </a:schemeClr>
                          </a:solidFill>
                        </a:rPr>
                        <a:t>v-c</a:t>
                      </a:r>
                      <a:endParaRPr lang="en-US" sz="2400" b="1" u="sng" dirty="0">
                        <a:solidFill>
                          <a:srgbClr val="7030A0"/>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0</a:t>
                      </a:r>
                      <a:r>
                        <a:rPr lang="en-US" sz="2400" b="1" dirty="0" smtClean="0">
                          <a:solidFill>
                            <a:schemeClr val="accent3">
                              <a:lumMod val="10000"/>
                            </a:schemeClr>
                          </a:solidFill>
                        </a:rPr>
                        <a:t>,</a:t>
                      </a:r>
                      <a:r>
                        <a:rPr lang="en-US" sz="2400" b="0" dirty="0" smtClean="0">
                          <a:solidFill>
                            <a:schemeClr val="bg2">
                              <a:lumMod val="10000"/>
                            </a:schemeClr>
                          </a:solidFill>
                        </a:rPr>
                        <a:t> </a:t>
                      </a:r>
                      <a:r>
                        <a:rPr lang="en-US" sz="2400" b="1" dirty="0" smtClean="0">
                          <a:solidFill>
                            <a:schemeClr val="accent3">
                              <a:lumMod val="10000"/>
                            </a:schemeClr>
                          </a:solidFill>
                        </a:rPr>
                        <a:t>0</a:t>
                      </a:r>
                      <a:endParaRPr lang="en-US" sz="2400" b="1" dirty="0">
                        <a:solidFill>
                          <a:srgbClr val="7030A0"/>
                        </a:solidFill>
                      </a:endParaRPr>
                    </a:p>
                  </a:txBody>
                  <a:tcPr anchor="ctr">
                    <a:solidFill>
                      <a:schemeClr val="accent5">
                        <a:lumMod val="20000"/>
                        <a:lumOff val="80000"/>
                      </a:schemeClr>
                    </a:solidFill>
                  </a:tcPr>
                </a:tc>
              </a:tr>
            </a:tbl>
          </a:graphicData>
        </a:graphic>
      </p:graphicFrame>
      <p:sp>
        <p:nvSpPr>
          <p:cNvPr id="9" name="TextBox 8"/>
          <p:cNvSpPr txBox="1"/>
          <p:nvPr/>
        </p:nvSpPr>
        <p:spPr>
          <a:xfrm>
            <a:off x="1" y="1347759"/>
            <a:ext cx="9143999" cy="2554545"/>
          </a:xfrm>
          <a:prstGeom prst="rect">
            <a:avLst/>
          </a:prstGeom>
          <a:noFill/>
        </p:spPr>
        <p:txBody>
          <a:bodyPr wrap="square" rtlCol="0">
            <a:spAutoFit/>
          </a:bodyPr>
          <a:lstStyle/>
          <a:p>
            <a:r>
              <a:rPr lang="en-US" sz="2400" dirty="0" smtClean="0"/>
              <a:t>We can get rid of the 1</a:t>
            </a:r>
            <a:r>
              <a:rPr lang="en-US" sz="2400" baseline="30000" dirty="0" smtClean="0"/>
              <a:t>st</a:t>
            </a:r>
            <a:r>
              <a:rPr lang="en-US" sz="2400" dirty="0" smtClean="0"/>
              <a:t> type of players, as they are playing always N.</a:t>
            </a:r>
            <a:endParaRPr lang="cs-CZ" sz="2400" dirty="0" smtClean="0"/>
          </a:p>
          <a:p>
            <a:r>
              <a:rPr lang="cs-CZ" sz="2400" dirty="0" smtClean="0">
                <a:solidFill>
                  <a:srgbClr val="FFFF00"/>
                </a:solidFill>
              </a:rPr>
              <a:t>First number in each cell represent</a:t>
            </a:r>
            <a:r>
              <a:rPr lang="en-US" sz="2400" dirty="0" smtClean="0">
                <a:solidFill>
                  <a:srgbClr val="FFFF00"/>
                </a:solidFill>
              </a:rPr>
              <a:t>s</a:t>
            </a:r>
            <a:r>
              <a:rPr lang="cs-CZ" sz="2400" dirty="0" smtClean="0">
                <a:solidFill>
                  <a:srgbClr val="FFFF00"/>
                </a:solidFill>
              </a:rPr>
              <a:t> EU of</a:t>
            </a:r>
            <a:r>
              <a:rPr lang="en-US" sz="2400" dirty="0" smtClean="0">
                <a:solidFill>
                  <a:srgbClr val="FFFF00"/>
                </a:solidFill>
              </a:rPr>
              <a:t> </a:t>
            </a:r>
            <a:r>
              <a:rPr lang="en-US" sz="2400" dirty="0" smtClean="0">
                <a:solidFill>
                  <a:srgbClr val="FFFF00"/>
                </a:solidFill>
              </a:rPr>
              <a:t>2</a:t>
            </a:r>
            <a:r>
              <a:rPr lang="en-US" sz="2400" baseline="30000" dirty="0" smtClean="0">
                <a:solidFill>
                  <a:srgbClr val="FFFF00"/>
                </a:solidFill>
              </a:rPr>
              <a:t>nd</a:t>
            </a:r>
            <a:r>
              <a:rPr lang="en-US" sz="2400" dirty="0" smtClean="0">
                <a:solidFill>
                  <a:srgbClr val="FFFF00"/>
                </a:solidFill>
              </a:rPr>
              <a:t> </a:t>
            </a:r>
            <a:r>
              <a:rPr lang="en-US" sz="2400" dirty="0" smtClean="0">
                <a:solidFill>
                  <a:srgbClr val="FFFF00"/>
                </a:solidFill>
              </a:rPr>
              <a:t>type of P1</a:t>
            </a:r>
            <a:r>
              <a:rPr lang="cs-CZ" sz="2400" dirty="0" smtClean="0">
                <a:solidFill>
                  <a:srgbClr val="FFFF00"/>
                </a:solidFill>
              </a:rPr>
              <a:t>, second </a:t>
            </a:r>
            <a:r>
              <a:rPr lang="en-US" sz="2400" dirty="0" smtClean="0">
                <a:solidFill>
                  <a:srgbClr val="FFFF00"/>
                </a:solidFill>
              </a:rPr>
              <a:t>number is EU of 2</a:t>
            </a:r>
            <a:r>
              <a:rPr lang="en-US" sz="2400" baseline="30000" dirty="0" smtClean="0">
                <a:solidFill>
                  <a:srgbClr val="FFFF00"/>
                </a:solidFill>
              </a:rPr>
              <a:t>nd</a:t>
            </a:r>
            <a:r>
              <a:rPr lang="en-US" sz="2400" dirty="0" smtClean="0">
                <a:solidFill>
                  <a:srgbClr val="FFFF00"/>
                </a:solidFill>
              </a:rPr>
              <a:t> </a:t>
            </a:r>
            <a:r>
              <a:rPr lang="en-US" sz="2400" dirty="0" smtClean="0">
                <a:solidFill>
                  <a:srgbClr val="FFFF00"/>
                </a:solidFill>
              </a:rPr>
              <a:t>P2</a:t>
            </a:r>
            <a:r>
              <a:rPr lang="en-US" sz="2400" dirty="0" smtClean="0">
                <a:solidFill>
                  <a:srgbClr val="FFFF00"/>
                </a:solidFill>
              </a:rPr>
              <a:t>.</a:t>
            </a:r>
          </a:p>
          <a:p>
            <a:r>
              <a:rPr lang="en-US" sz="2400" dirty="0" smtClean="0"/>
              <a:t>IF </a:t>
            </a:r>
            <a:r>
              <a:rPr lang="en-US" sz="3200" b="1" dirty="0" smtClean="0"/>
              <a:t>v-c&lt;(1-</a:t>
            </a:r>
            <a:r>
              <a:rPr lang="az-Cyrl-AZ" sz="3200" b="1" dirty="0" smtClean="0">
                <a:latin typeface="Calibri"/>
              </a:rPr>
              <a:t>Ѳ</a:t>
            </a:r>
            <a:r>
              <a:rPr lang="en-US" sz="3200" b="1" dirty="0" smtClean="0">
                <a:latin typeface="Calibri"/>
              </a:rPr>
              <a:t>)v </a:t>
            </a:r>
            <a:r>
              <a:rPr lang="en-US" sz="3200" b="1" dirty="0" smtClean="0">
                <a:latin typeface="Calibri"/>
                <a:sym typeface="Wingdings" pitchFamily="2" charset="2"/>
              </a:rPr>
              <a:t> </a:t>
            </a:r>
            <a:r>
              <a:rPr lang="az-Cyrl-AZ" sz="3200" b="1" dirty="0" smtClean="0">
                <a:latin typeface="Calibri"/>
              </a:rPr>
              <a:t>Ѳ</a:t>
            </a:r>
            <a:r>
              <a:rPr lang="en-US" sz="3200" b="1" dirty="0" smtClean="0">
                <a:latin typeface="Calibri"/>
              </a:rPr>
              <a:t>&lt;</a:t>
            </a:r>
            <a:r>
              <a:rPr lang="en-US" sz="3200" b="1" dirty="0" smtClean="0">
                <a:latin typeface="Calibri"/>
              </a:rPr>
              <a:t>c/v, there are two NE in pure strategies, but not symmetric</a:t>
            </a:r>
            <a:endParaRPr lang="en-US" sz="2400" b="1" dirty="0" smtClean="0"/>
          </a:p>
        </p:txBody>
      </p:sp>
      <p:sp>
        <p:nvSpPr>
          <p:cNvPr id="7" name="TextBox 6"/>
          <p:cNvSpPr txBox="1"/>
          <p:nvPr/>
        </p:nvSpPr>
        <p:spPr>
          <a:xfrm>
            <a:off x="0" y="5546754"/>
            <a:ext cx="1424007" cy="461665"/>
          </a:xfrm>
          <a:prstGeom prst="rect">
            <a:avLst/>
          </a:prstGeom>
          <a:noFill/>
        </p:spPr>
        <p:txBody>
          <a:bodyPr wrap="square" rtlCol="0">
            <a:spAutoFit/>
          </a:bodyPr>
          <a:lstStyle/>
          <a:p>
            <a:pPr algn="ctr"/>
            <a:r>
              <a:rPr lang="en-US" sz="2400" b="1" dirty="0" smtClean="0">
                <a:solidFill>
                  <a:srgbClr val="C00000"/>
                </a:solidFill>
              </a:rPr>
              <a:t>2</a:t>
            </a:r>
            <a:r>
              <a:rPr lang="en-US" sz="2400" b="1" baseline="30000" dirty="0" smtClean="0">
                <a:solidFill>
                  <a:srgbClr val="C00000"/>
                </a:solidFill>
              </a:rPr>
              <a:t>nd</a:t>
            </a:r>
            <a:r>
              <a:rPr lang="en-US" sz="2400" b="1" dirty="0" smtClean="0">
                <a:solidFill>
                  <a:srgbClr val="C00000"/>
                </a:solidFill>
              </a:rPr>
              <a:t> P1</a:t>
            </a:r>
            <a:endParaRPr lang="en-US" sz="1400" b="1" dirty="0">
              <a:solidFill>
                <a:srgbClr val="C00000"/>
              </a:solidFill>
            </a:endParaRPr>
          </a:p>
        </p:txBody>
      </p:sp>
      <p:sp>
        <p:nvSpPr>
          <p:cNvPr id="8" name="TextBox 7"/>
          <p:cNvSpPr txBox="1"/>
          <p:nvPr/>
        </p:nvSpPr>
        <p:spPr>
          <a:xfrm>
            <a:off x="5630877" y="3976695"/>
            <a:ext cx="1204929" cy="461665"/>
          </a:xfrm>
          <a:prstGeom prst="rect">
            <a:avLst/>
          </a:prstGeom>
          <a:noFill/>
        </p:spPr>
        <p:txBody>
          <a:bodyPr wrap="square" rtlCol="0">
            <a:spAutoFit/>
          </a:bodyPr>
          <a:lstStyle/>
          <a:p>
            <a:pPr algn="ctr"/>
            <a:r>
              <a:rPr lang="en-US" sz="2400" b="1" dirty="0" smtClean="0">
                <a:solidFill>
                  <a:schemeClr val="bg2">
                    <a:lumMod val="10000"/>
                  </a:schemeClr>
                </a:solidFill>
              </a:rPr>
              <a:t>2</a:t>
            </a:r>
            <a:r>
              <a:rPr lang="en-US" sz="2400" b="1" baseline="30000" dirty="0" smtClean="0">
                <a:solidFill>
                  <a:schemeClr val="bg2">
                    <a:lumMod val="10000"/>
                  </a:schemeClr>
                </a:solidFill>
              </a:rPr>
              <a:t>nd</a:t>
            </a:r>
            <a:r>
              <a:rPr lang="en-US" sz="2400" b="1" dirty="0" smtClean="0">
                <a:solidFill>
                  <a:schemeClr val="bg2">
                    <a:lumMod val="10000"/>
                  </a:schemeClr>
                </a:solidFill>
              </a:rPr>
              <a:t> P </a:t>
            </a:r>
            <a:r>
              <a:rPr lang="en-US" sz="2400" b="1" dirty="0" smtClean="0">
                <a:solidFill>
                  <a:schemeClr val="bg2">
                    <a:lumMod val="10000"/>
                  </a:schemeClr>
                </a:solidFill>
              </a:rPr>
              <a:t>2</a:t>
            </a:r>
            <a:endParaRPr lang="en-US" b="1" dirty="0">
              <a:solidFill>
                <a:schemeClr val="bg2">
                  <a:lumMod val="10000"/>
                </a:schemeClr>
              </a:solidFill>
            </a:endParaRPr>
          </a:p>
        </p:txBody>
      </p:sp>
      <p:cxnSp>
        <p:nvCxnSpPr>
          <p:cNvPr id="11" name="Straight Arrow Connector 10"/>
          <p:cNvCxnSpPr/>
          <p:nvPr/>
        </p:nvCxnSpPr>
        <p:spPr>
          <a:xfrm rot="16200000" flipH="1">
            <a:off x="2235168" y="4159260"/>
            <a:ext cx="2044728" cy="1460520"/>
          </a:xfrm>
          <a:prstGeom prst="straightConnector1">
            <a:avLst/>
          </a:prstGeom>
          <a:ln w="41275">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2527272" y="3830643"/>
            <a:ext cx="4965768" cy="1460520"/>
          </a:xfrm>
          <a:prstGeom prst="straightConnector1">
            <a:avLst/>
          </a:prstGeom>
          <a:ln w="41275">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3914766" y="5984910"/>
            <a:ext cx="1716111" cy="47466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6872319" y="5327676"/>
            <a:ext cx="1643085" cy="4381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wipe dir="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a:t>
            </a:r>
            <a:r>
              <a:rPr lang="en-US" dirty="0" smtClean="0"/>
              <a:t>4: Reporting a crime</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graphicFrame>
        <p:nvGraphicFramePr>
          <p:cNvPr id="25" name="Content Placeholder 6"/>
          <p:cNvGraphicFramePr>
            <a:graphicFrameLocks/>
          </p:cNvGraphicFramePr>
          <p:nvPr/>
        </p:nvGraphicFramePr>
        <p:xfrm>
          <a:off x="1322343" y="4451364"/>
          <a:ext cx="7821658" cy="2117754"/>
        </p:xfrm>
        <a:graphic>
          <a:graphicData uri="http://schemas.openxmlformats.org/drawingml/2006/table">
            <a:tbl>
              <a:tblPr firstRow="1" bandRow="1">
                <a:tableStyleId>{5C22544A-7EE6-4342-B048-85BDC9FD1C3A}</a:tableStyleId>
              </a:tblPr>
              <a:tblGrid>
                <a:gridCol w="1836905"/>
                <a:gridCol w="3140514"/>
                <a:gridCol w="2844239"/>
              </a:tblGrid>
              <a:tr h="745182">
                <a:tc>
                  <a:txBody>
                    <a:bodyPr/>
                    <a:lstStyle/>
                    <a:p>
                      <a:pPr algn="ctr"/>
                      <a:endParaRPr lang="en-US" sz="2400" b="0" dirty="0">
                        <a:solidFill>
                          <a:srgbClr val="7030A0"/>
                        </a:solidFill>
                      </a:endParaRPr>
                    </a:p>
                  </a:txBody>
                  <a:tcPr anchor="ctr">
                    <a:solidFill>
                      <a:schemeClr val="bg1"/>
                    </a:solidFill>
                  </a:tcPr>
                </a:tc>
                <a:tc>
                  <a:txBody>
                    <a:bodyPr/>
                    <a:lstStyle/>
                    <a:p>
                      <a:pPr algn="ctr"/>
                      <a:r>
                        <a:rPr lang="en-US" sz="2400" b="0" dirty="0" smtClean="0"/>
                        <a:t>C</a:t>
                      </a:r>
                      <a:endParaRPr lang="en-US" sz="2400" b="0" dirty="0"/>
                    </a:p>
                  </a:txBody>
                  <a:tcPr anchor="ctr"/>
                </a:tc>
                <a:tc>
                  <a:txBody>
                    <a:bodyPr/>
                    <a:lstStyle/>
                    <a:p>
                      <a:pPr algn="ctr"/>
                      <a:r>
                        <a:rPr lang="en-US" sz="2400" b="0" dirty="0" smtClean="0"/>
                        <a:t>N</a:t>
                      </a:r>
                      <a:endParaRPr lang="en-US" sz="2400" b="0" dirty="0"/>
                    </a:p>
                  </a:txBody>
                  <a:tcPr anchor="ctr"/>
                </a:tc>
              </a:tr>
              <a:tr h="62739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C</a:t>
                      </a:r>
                      <a:endParaRPr lang="en-US" sz="2400" b="0" dirty="0" smtClean="0">
                        <a:solidFill>
                          <a:schemeClr val="tx1"/>
                        </a:solidFill>
                      </a:endParaRPr>
                    </a:p>
                  </a:txBody>
                  <a:tcPr anchor="ctr">
                    <a:solidFill>
                      <a:schemeClr val="bg2">
                        <a:lumMod val="50000"/>
                      </a:schemeClr>
                    </a:solidFill>
                  </a:tcPr>
                </a:tc>
                <a:tc>
                  <a:txBody>
                    <a:bodyPr/>
                    <a:lstStyle/>
                    <a:p>
                      <a:pPr algn="ctr"/>
                      <a:r>
                        <a:rPr lang="en-US" sz="2400" b="1" u="none" dirty="0" smtClean="0">
                          <a:solidFill>
                            <a:srgbClr val="C00000"/>
                          </a:solidFill>
                        </a:rPr>
                        <a:t>v-c</a:t>
                      </a:r>
                      <a:r>
                        <a:rPr lang="en-US" sz="2400" b="1" dirty="0" smtClean="0">
                          <a:solidFill>
                            <a:schemeClr val="accent3">
                              <a:lumMod val="10000"/>
                            </a:schemeClr>
                          </a:solidFill>
                        </a:rPr>
                        <a:t>, </a:t>
                      </a:r>
                      <a:r>
                        <a:rPr lang="en-US" sz="2400" b="1" u="none" dirty="0" smtClean="0">
                          <a:solidFill>
                            <a:schemeClr val="accent3">
                              <a:lumMod val="10000"/>
                            </a:schemeClr>
                          </a:solidFill>
                        </a:rPr>
                        <a:t>v-c</a:t>
                      </a:r>
                      <a:endParaRPr lang="en-US" sz="2400" b="1" u="none" dirty="0">
                        <a:solidFill>
                          <a:srgbClr val="7030A0"/>
                        </a:solidFill>
                      </a:endParaRPr>
                    </a:p>
                  </a:txBody>
                  <a:tcPr anchor="ctr">
                    <a:solidFill>
                      <a:schemeClr val="accent5">
                        <a:lumMod val="20000"/>
                        <a:lumOff val="80000"/>
                      </a:schemeClr>
                    </a:solidFill>
                  </a:tcPr>
                </a:tc>
                <a:tc>
                  <a:txBody>
                    <a:bodyPr/>
                    <a:lstStyle/>
                    <a:p>
                      <a:pPr algn="ctr"/>
                      <a:r>
                        <a:rPr lang="en-US" sz="2400" b="1" u="none" dirty="0" smtClean="0">
                          <a:solidFill>
                            <a:srgbClr val="C00000"/>
                          </a:solidFill>
                        </a:rPr>
                        <a:t>v-c</a:t>
                      </a:r>
                      <a:r>
                        <a:rPr lang="en-US" sz="2400" b="1" dirty="0" smtClean="0">
                          <a:solidFill>
                            <a:schemeClr val="accent3">
                              <a:lumMod val="10000"/>
                            </a:schemeClr>
                          </a:solidFill>
                        </a:rPr>
                        <a:t>, </a:t>
                      </a:r>
                      <a:r>
                        <a:rPr lang="en-US" sz="2400" b="1" u="none" dirty="0" smtClean="0">
                          <a:solidFill>
                            <a:schemeClr val="bg2">
                              <a:lumMod val="10000"/>
                            </a:schemeClr>
                          </a:solidFill>
                          <a:latin typeface="Arial" pitchFamily="34" charset="0"/>
                          <a:cs typeface="Arial" pitchFamily="34" charset="0"/>
                        </a:rPr>
                        <a:t>(1-</a:t>
                      </a:r>
                      <a:r>
                        <a:rPr lang="az-Cyrl-AZ" sz="2400" b="1" u="none" dirty="0" smtClean="0">
                          <a:solidFill>
                            <a:schemeClr val="bg2">
                              <a:lumMod val="10000"/>
                            </a:schemeClr>
                          </a:solidFill>
                          <a:latin typeface="Arial" pitchFamily="34" charset="0"/>
                          <a:cs typeface="Arial" pitchFamily="34" charset="0"/>
                        </a:rPr>
                        <a:t>Ѳ</a:t>
                      </a:r>
                      <a:r>
                        <a:rPr lang="en-US" sz="2400" b="1" u="none" dirty="0" smtClean="0">
                          <a:solidFill>
                            <a:schemeClr val="bg2">
                              <a:lumMod val="10000"/>
                            </a:schemeClr>
                          </a:solidFill>
                          <a:latin typeface="Arial" pitchFamily="34" charset="0"/>
                          <a:cs typeface="Arial" pitchFamily="34" charset="0"/>
                        </a:rPr>
                        <a:t>)v</a:t>
                      </a:r>
                      <a:endParaRPr lang="en-US" sz="2400" b="1" u="none" dirty="0">
                        <a:solidFill>
                          <a:schemeClr val="bg2">
                            <a:lumMod val="10000"/>
                          </a:schemeClr>
                        </a:solidFill>
                      </a:endParaRPr>
                    </a:p>
                  </a:txBody>
                  <a:tcPr anchor="ctr">
                    <a:solidFill>
                      <a:schemeClr val="accent5">
                        <a:lumMod val="20000"/>
                        <a:lumOff val="80000"/>
                      </a:schemeClr>
                    </a:solidFill>
                  </a:tcPr>
                </a:tc>
              </a:tr>
              <a:tr h="745182">
                <a:tc>
                  <a:txBody>
                    <a:bodyPr/>
                    <a:lstStyle/>
                    <a:p>
                      <a:pPr algn="ctr"/>
                      <a:r>
                        <a:rPr lang="en-US" sz="2400" b="0" dirty="0" smtClean="0">
                          <a:solidFill>
                            <a:schemeClr val="tx1"/>
                          </a:solidFill>
                        </a:rPr>
                        <a:t>N</a:t>
                      </a:r>
                      <a:endParaRPr lang="en-US" sz="2400" b="0" dirty="0"/>
                    </a:p>
                  </a:txBody>
                  <a:tcPr anchor="ctr">
                    <a:solidFill>
                      <a:schemeClr val="bg2">
                        <a:lumMod val="50000"/>
                      </a:schemeClr>
                    </a:solidFill>
                  </a:tcPr>
                </a:tc>
                <a:tc>
                  <a:txBody>
                    <a:bodyPr/>
                    <a:lstStyle/>
                    <a:p>
                      <a:pPr algn="ctr"/>
                      <a:r>
                        <a:rPr lang="en-US" sz="2400" b="1" u="none" dirty="0" smtClean="0">
                          <a:solidFill>
                            <a:srgbClr val="C00000"/>
                          </a:solidFill>
                          <a:latin typeface="Arial" pitchFamily="34" charset="0"/>
                          <a:cs typeface="Arial" pitchFamily="34" charset="0"/>
                        </a:rPr>
                        <a:t>(1-</a:t>
                      </a:r>
                      <a:r>
                        <a:rPr lang="az-Cyrl-AZ" sz="2400" b="1" u="none" dirty="0" smtClean="0">
                          <a:solidFill>
                            <a:srgbClr val="C00000"/>
                          </a:solidFill>
                          <a:latin typeface="Arial" pitchFamily="34" charset="0"/>
                          <a:cs typeface="Arial" pitchFamily="34" charset="0"/>
                        </a:rPr>
                        <a:t>Ѳ</a:t>
                      </a:r>
                      <a:r>
                        <a:rPr lang="en-US" sz="2400" b="1" u="none" dirty="0" smtClean="0">
                          <a:solidFill>
                            <a:srgbClr val="C00000"/>
                          </a:solidFill>
                          <a:latin typeface="Arial" pitchFamily="34" charset="0"/>
                          <a:cs typeface="Arial" pitchFamily="34" charset="0"/>
                        </a:rPr>
                        <a:t>)v</a:t>
                      </a:r>
                      <a:r>
                        <a:rPr lang="en-US" sz="2400" b="1" dirty="0" smtClean="0">
                          <a:solidFill>
                            <a:schemeClr val="accent3">
                              <a:lumMod val="10000"/>
                            </a:schemeClr>
                          </a:solidFill>
                        </a:rPr>
                        <a:t>, </a:t>
                      </a:r>
                      <a:r>
                        <a:rPr lang="en-US" sz="2400" b="1" u="none" dirty="0" smtClean="0">
                          <a:solidFill>
                            <a:schemeClr val="accent3">
                              <a:lumMod val="10000"/>
                            </a:schemeClr>
                          </a:solidFill>
                        </a:rPr>
                        <a:t>v-c</a:t>
                      </a:r>
                      <a:endParaRPr lang="en-US" sz="2400" b="1" u="none" dirty="0">
                        <a:solidFill>
                          <a:srgbClr val="7030A0"/>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0</a:t>
                      </a:r>
                      <a:r>
                        <a:rPr lang="en-US" sz="2400" b="1" dirty="0" smtClean="0">
                          <a:solidFill>
                            <a:schemeClr val="accent3">
                              <a:lumMod val="10000"/>
                            </a:schemeClr>
                          </a:solidFill>
                        </a:rPr>
                        <a:t>,</a:t>
                      </a:r>
                      <a:r>
                        <a:rPr lang="en-US" sz="2400" b="0" dirty="0" smtClean="0">
                          <a:solidFill>
                            <a:schemeClr val="bg2">
                              <a:lumMod val="10000"/>
                            </a:schemeClr>
                          </a:solidFill>
                        </a:rPr>
                        <a:t> </a:t>
                      </a:r>
                      <a:r>
                        <a:rPr lang="en-US" sz="2400" b="1" dirty="0" smtClean="0">
                          <a:solidFill>
                            <a:schemeClr val="accent3">
                              <a:lumMod val="10000"/>
                            </a:schemeClr>
                          </a:solidFill>
                        </a:rPr>
                        <a:t>0</a:t>
                      </a:r>
                      <a:endParaRPr lang="en-US" sz="2400" b="1" dirty="0">
                        <a:solidFill>
                          <a:srgbClr val="7030A0"/>
                        </a:solidFill>
                      </a:endParaRPr>
                    </a:p>
                  </a:txBody>
                  <a:tcPr anchor="ctr">
                    <a:solidFill>
                      <a:schemeClr val="accent5">
                        <a:lumMod val="20000"/>
                        <a:lumOff val="80000"/>
                      </a:schemeClr>
                    </a:solidFill>
                  </a:tcPr>
                </a:tc>
              </a:tr>
            </a:tbl>
          </a:graphicData>
        </a:graphic>
      </p:graphicFrame>
      <p:sp>
        <p:nvSpPr>
          <p:cNvPr id="9" name="TextBox 8"/>
          <p:cNvSpPr txBox="1"/>
          <p:nvPr/>
        </p:nvSpPr>
        <p:spPr>
          <a:xfrm>
            <a:off x="1" y="1347759"/>
            <a:ext cx="9143999" cy="3108543"/>
          </a:xfrm>
          <a:prstGeom prst="rect">
            <a:avLst/>
          </a:prstGeom>
          <a:noFill/>
        </p:spPr>
        <p:txBody>
          <a:bodyPr wrap="square" rtlCol="0">
            <a:spAutoFit/>
          </a:bodyPr>
          <a:lstStyle/>
          <a:p>
            <a:r>
              <a:rPr lang="az-Cyrl-AZ" sz="3200" b="1" dirty="0" smtClean="0">
                <a:latin typeface="Calibri"/>
              </a:rPr>
              <a:t>Ѳ</a:t>
            </a:r>
            <a:r>
              <a:rPr lang="en-US" sz="3200" b="1" dirty="0" smtClean="0">
                <a:latin typeface="Calibri"/>
              </a:rPr>
              <a:t>&lt;c/v </a:t>
            </a:r>
            <a:r>
              <a:rPr lang="en-US" sz="3200" b="1" dirty="0" smtClean="0">
                <a:latin typeface="Calibri"/>
              </a:rPr>
              <a:t>: find symmetric mixed strategy NE</a:t>
            </a:r>
          </a:p>
          <a:p>
            <a:r>
              <a:rPr lang="en-US" sz="2400" dirty="0" smtClean="0"/>
              <a:t>If 2</a:t>
            </a:r>
            <a:r>
              <a:rPr lang="en-US" sz="2400" baseline="30000" dirty="0" smtClean="0"/>
              <a:t>nd</a:t>
            </a:r>
            <a:r>
              <a:rPr lang="en-US" sz="2400" dirty="0" smtClean="0"/>
              <a:t> P1 is playing C with probability p and N with probability 1-p:</a:t>
            </a:r>
          </a:p>
          <a:p>
            <a:r>
              <a:rPr lang="en-US" sz="2400" dirty="0" smtClean="0">
                <a:latin typeface="Calibri"/>
              </a:rPr>
              <a:t>It has to hold for player 2:</a:t>
            </a:r>
          </a:p>
          <a:p>
            <a:r>
              <a:rPr lang="en-US" sz="2800" dirty="0" smtClean="0">
                <a:latin typeface="Calibri"/>
              </a:rPr>
              <a:t>p (v-c) + (1-p) (v-c) = p (</a:t>
            </a:r>
            <a:r>
              <a:rPr lang="en-US" sz="2800" dirty="0" smtClean="0">
                <a:latin typeface="Calibri"/>
              </a:rPr>
              <a:t>1-</a:t>
            </a:r>
            <a:r>
              <a:rPr lang="az-Cyrl-AZ" sz="2800" dirty="0" smtClean="0">
                <a:latin typeface="Calibri"/>
              </a:rPr>
              <a:t>Ѳ</a:t>
            </a:r>
            <a:r>
              <a:rPr lang="en-US" sz="2800" dirty="0" smtClean="0">
                <a:latin typeface="Calibri"/>
              </a:rPr>
              <a:t>) v + (1-p).0</a:t>
            </a:r>
          </a:p>
          <a:p>
            <a:r>
              <a:rPr lang="en-US" sz="2800" dirty="0" smtClean="0">
                <a:latin typeface="Calibri"/>
              </a:rPr>
              <a:t>                           v-c  </a:t>
            </a:r>
            <a:r>
              <a:rPr lang="en-US" sz="2800" dirty="0" smtClean="0">
                <a:latin typeface="Calibri"/>
              </a:rPr>
              <a:t>= p (1-</a:t>
            </a:r>
            <a:r>
              <a:rPr lang="az-Cyrl-AZ" sz="2800" dirty="0" smtClean="0">
                <a:latin typeface="Calibri"/>
              </a:rPr>
              <a:t>Ѳ</a:t>
            </a:r>
            <a:r>
              <a:rPr lang="en-US" sz="2800" dirty="0" smtClean="0">
                <a:latin typeface="Calibri"/>
              </a:rPr>
              <a:t>)v</a:t>
            </a:r>
          </a:p>
          <a:p>
            <a:r>
              <a:rPr lang="en-US" sz="2800" dirty="0" smtClean="0">
                <a:latin typeface="Calibri"/>
              </a:rPr>
              <a:t>	</a:t>
            </a:r>
            <a:r>
              <a:rPr lang="en-US" sz="2800" dirty="0" smtClean="0">
                <a:latin typeface="Calibri"/>
              </a:rPr>
              <a:t>	         p = (v-c )/ </a:t>
            </a:r>
            <a:r>
              <a:rPr lang="en-US" sz="2800" dirty="0" smtClean="0">
                <a:latin typeface="Calibri"/>
              </a:rPr>
              <a:t>(1-</a:t>
            </a:r>
            <a:r>
              <a:rPr lang="az-Cyrl-AZ" sz="2800" dirty="0" smtClean="0">
                <a:latin typeface="Calibri"/>
              </a:rPr>
              <a:t>Ѳ</a:t>
            </a:r>
            <a:r>
              <a:rPr lang="en-US" sz="2800" dirty="0" smtClean="0">
                <a:latin typeface="Calibri"/>
              </a:rPr>
              <a:t>)v</a:t>
            </a:r>
          </a:p>
          <a:p>
            <a:r>
              <a:rPr lang="en-US" sz="2800" dirty="0" smtClean="0">
                <a:latin typeface="Calibri"/>
              </a:rPr>
              <a:t>As </a:t>
            </a:r>
            <a:r>
              <a:rPr lang="az-Cyrl-AZ" sz="2800" dirty="0" smtClean="0">
                <a:latin typeface="Calibri"/>
              </a:rPr>
              <a:t>Ѳ</a:t>
            </a:r>
            <a:r>
              <a:rPr lang="en-US" sz="2800" dirty="0" smtClean="0">
                <a:latin typeface="Calibri"/>
              </a:rPr>
              <a:t>&lt;c/v </a:t>
            </a:r>
            <a:r>
              <a:rPr lang="en-US" sz="2800" dirty="0" smtClean="0">
                <a:latin typeface="Calibri"/>
                <a:sym typeface="Wingdings" pitchFamily="2" charset="2"/>
              </a:rPr>
              <a:t> p&lt;1</a:t>
            </a:r>
            <a:endParaRPr lang="en-US" sz="2800" dirty="0" smtClean="0">
              <a:latin typeface="Calibri"/>
            </a:endParaRPr>
          </a:p>
        </p:txBody>
      </p:sp>
      <p:sp>
        <p:nvSpPr>
          <p:cNvPr id="7" name="TextBox 6"/>
          <p:cNvSpPr txBox="1"/>
          <p:nvPr/>
        </p:nvSpPr>
        <p:spPr>
          <a:xfrm>
            <a:off x="0" y="5546754"/>
            <a:ext cx="1424007" cy="461665"/>
          </a:xfrm>
          <a:prstGeom prst="rect">
            <a:avLst/>
          </a:prstGeom>
          <a:noFill/>
        </p:spPr>
        <p:txBody>
          <a:bodyPr wrap="square" rtlCol="0">
            <a:spAutoFit/>
          </a:bodyPr>
          <a:lstStyle/>
          <a:p>
            <a:pPr algn="ctr"/>
            <a:r>
              <a:rPr lang="en-US" sz="2400" b="1" dirty="0" smtClean="0">
                <a:solidFill>
                  <a:srgbClr val="C00000"/>
                </a:solidFill>
              </a:rPr>
              <a:t>2</a:t>
            </a:r>
            <a:r>
              <a:rPr lang="en-US" sz="2400" b="1" baseline="30000" dirty="0" smtClean="0">
                <a:solidFill>
                  <a:srgbClr val="C00000"/>
                </a:solidFill>
              </a:rPr>
              <a:t>nd</a:t>
            </a:r>
            <a:r>
              <a:rPr lang="en-US" sz="2400" b="1" dirty="0" smtClean="0">
                <a:solidFill>
                  <a:srgbClr val="C00000"/>
                </a:solidFill>
              </a:rPr>
              <a:t> P1</a:t>
            </a:r>
            <a:endParaRPr lang="en-US" sz="1400" b="1" dirty="0">
              <a:solidFill>
                <a:srgbClr val="C00000"/>
              </a:solidFill>
            </a:endParaRPr>
          </a:p>
        </p:txBody>
      </p:sp>
      <p:sp>
        <p:nvSpPr>
          <p:cNvPr id="8" name="TextBox 7"/>
          <p:cNvSpPr txBox="1"/>
          <p:nvPr/>
        </p:nvSpPr>
        <p:spPr>
          <a:xfrm>
            <a:off x="5740416" y="3976695"/>
            <a:ext cx="1204929" cy="461665"/>
          </a:xfrm>
          <a:prstGeom prst="rect">
            <a:avLst/>
          </a:prstGeom>
          <a:noFill/>
        </p:spPr>
        <p:txBody>
          <a:bodyPr wrap="square" rtlCol="0">
            <a:spAutoFit/>
          </a:bodyPr>
          <a:lstStyle/>
          <a:p>
            <a:pPr algn="ctr"/>
            <a:r>
              <a:rPr lang="en-US" sz="2400" b="1" dirty="0" smtClean="0">
                <a:solidFill>
                  <a:schemeClr val="bg2">
                    <a:lumMod val="10000"/>
                  </a:schemeClr>
                </a:solidFill>
              </a:rPr>
              <a:t>2</a:t>
            </a:r>
            <a:r>
              <a:rPr lang="en-US" sz="2400" b="1" baseline="30000" dirty="0" smtClean="0">
                <a:solidFill>
                  <a:schemeClr val="bg2">
                    <a:lumMod val="10000"/>
                  </a:schemeClr>
                </a:solidFill>
              </a:rPr>
              <a:t>nd</a:t>
            </a:r>
            <a:r>
              <a:rPr lang="en-US" sz="2400" b="1" dirty="0" smtClean="0">
                <a:solidFill>
                  <a:schemeClr val="bg2">
                    <a:lumMod val="10000"/>
                  </a:schemeClr>
                </a:solidFill>
              </a:rPr>
              <a:t> P </a:t>
            </a:r>
            <a:r>
              <a:rPr lang="en-US" sz="2400" b="1" dirty="0" smtClean="0">
                <a:solidFill>
                  <a:schemeClr val="bg2">
                    <a:lumMod val="10000"/>
                  </a:schemeClr>
                </a:solidFill>
              </a:rPr>
              <a:t>2</a:t>
            </a:r>
            <a:endParaRPr lang="en-US" b="1" dirty="0">
              <a:solidFill>
                <a:schemeClr val="bg2">
                  <a:lumMod val="10000"/>
                </a:schemeClr>
              </a:solidFill>
            </a:endParaRPr>
          </a:p>
        </p:txBody>
      </p:sp>
    </p:spTree>
  </p:cSld>
  <p:clrMapOvr>
    <a:masterClrMapping/>
  </p:clrMapOvr>
  <p:transition>
    <p:wipe dir="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a:t>
            </a:r>
            <a:r>
              <a:rPr lang="en-US" dirty="0" smtClean="0"/>
              <a:t>4: Reporting a crime</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graphicFrame>
        <p:nvGraphicFramePr>
          <p:cNvPr id="25" name="Content Placeholder 6"/>
          <p:cNvGraphicFramePr>
            <a:graphicFrameLocks/>
          </p:cNvGraphicFramePr>
          <p:nvPr/>
        </p:nvGraphicFramePr>
        <p:xfrm>
          <a:off x="1322343" y="4451364"/>
          <a:ext cx="7821658" cy="2117754"/>
        </p:xfrm>
        <a:graphic>
          <a:graphicData uri="http://schemas.openxmlformats.org/drawingml/2006/table">
            <a:tbl>
              <a:tblPr firstRow="1" bandRow="1">
                <a:tableStyleId>{5C22544A-7EE6-4342-B048-85BDC9FD1C3A}</a:tableStyleId>
              </a:tblPr>
              <a:tblGrid>
                <a:gridCol w="1836905"/>
                <a:gridCol w="3140514"/>
                <a:gridCol w="2844239"/>
              </a:tblGrid>
              <a:tr h="745182">
                <a:tc>
                  <a:txBody>
                    <a:bodyPr/>
                    <a:lstStyle/>
                    <a:p>
                      <a:pPr algn="ctr"/>
                      <a:endParaRPr lang="en-US" sz="2400" b="0" dirty="0">
                        <a:solidFill>
                          <a:srgbClr val="7030A0"/>
                        </a:solidFill>
                      </a:endParaRPr>
                    </a:p>
                  </a:txBody>
                  <a:tcPr anchor="ctr">
                    <a:solidFill>
                      <a:schemeClr val="bg1"/>
                    </a:solidFill>
                  </a:tcPr>
                </a:tc>
                <a:tc>
                  <a:txBody>
                    <a:bodyPr/>
                    <a:lstStyle/>
                    <a:p>
                      <a:pPr algn="ctr"/>
                      <a:r>
                        <a:rPr lang="en-US" sz="2400" b="0" dirty="0" smtClean="0"/>
                        <a:t>C</a:t>
                      </a:r>
                      <a:endParaRPr lang="en-US" sz="2400" b="0" dirty="0"/>
                    </a:p>
                  </a:txBody>
                  <a:tcPr anchor="ctr"/>
                </a:tc>
                <a:tc>
                  <a:txBody>
                    <a:bodyPr/>
                    <a:lstStyle/>
                    <a:p>
                      <a:pPr algn="ctr"/>
                      <a:r>
                        <a:rPr lang="en-US" sz="2400" b="0" dirty="0" smtClean="0"/>
                        <a:t>N</a:t>
                      </a:r>
                      <a:endParaRPr lang="en-US" sz="2400" b="0" dirty="0"/>
                    </a:p>
                  </a:txBody>
                  <a:tcPr anchor="ctr"/>
                </a:tc>
              </a:tr>
              <a:tr h="62739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C</a:t>
                      </a:r>
                      <a:endParaRPr lang="en-US" sz="2400" b="0" dirty="0" smtClean="0">
                        <a:solidFill>
                          <a:schemeClr val="tx1"/>
                        </a:solidFill>
                      </a:endParaRPr>
                    </a:p>
                  </a:txBody>
                  <a:tcPr anchor="ctr">
                    <a:solidFill>
                      <a:schemeClr val="bg2">
                        <a:lumMod val="50000"/>
                      </a:schemeClr>
                    </a:solidFill>
                  </a:tcPr>
                </a:tc>
                <a:tc>
                  <a:txBody>
                    <a:bodyPr/>
                    <a:lstStyle/>
                    <a:p>
                      <a:pPr algn="ctr"/>
                      <a:r>
                        <a:rPr lang="en-US" sz="2400" b="1" u="none" dirty="0" smtClean="0">
                          <a:solidFill>
                            <a:srgbClr val="C00000"/>
                          </a:solidFill>
                        </a:rPr>
                        <a:t>v-c</a:t>
                      </a:r>
                      <a:r>
                        <a:rPr lang="en-US" sz="2400" b="1" dirty="0" smtClean="0">
                          <a:solidFill>
                            <a:schemeClr val="accent3">
                              <a:lumMod val="10000"/>
                            </a:schemeClr>
                          </a:solidFill>
                        </a:rPr>
                        <a:t>, </a:t>
                      </a:r>
                      <a:r>
                        <a:rPr lang="en-US" sz="2400" b="1" u="none" dirty="0" smtClean="0">
                          <a:solidFill>
                            <a:schemeClr val="accent3">
                              <a:lumMod val="10000"/>
                            </a:schemeClr>
                          </a:solidFill>
                        </a:rPr>
                        <a:t>v-c</a:t>
                      </a:r>
                      <a:endParaRPr lang="en-US" sz="2400" b="1" u="none" dirty="0">
                        <a:solidFill>
                          <a:srgbClr val="7030A0"/>
                        </a:solidFill>
                      </a:endParaRPr>
                    </a:p>
                  </a:txBody>
                  <a:tcPr anchor="ctr">
                    <a:solidFill>
                      <a:schemeClr val="accent5">
                        <a:lumMod val="20000"/>
                        <a:lumOff val="80000"/>
                      </a:schemeClr>
                    </a:solidFill>
                  </a:tcPr>
                </a:tc>
                <a:tc>
                  <a:txBody>
                    <a:bodyPr/>
                    <a:lstStyle/>
                    <a:p>
                      <a:pPr algn="ctr"/>
                      <a:r>
                        <a:rPr lang="en-US" sz="2400" b="1" u="none" dirty="0" smtClean="0">
                          <a:solidFill>
                            <a:srgbClr val="C00000"/>
                          </a:solidFill>
                        </a:rPr>
                        <a:t>v-c</a:t>
                      </a:r>
                      <a:r>
                        <a:rPr lang="en-US" sz="2400" b="1" dirty="0" smtClean="0">
                          <a:solidFill>
                            <a:schemeClr val="accent3">
                              <a:lumMod val="10000"/>
                            </a:schemeClr>
                          </a:solidFill>
                        </a:rPr>
                        <a:t>, </a:t>
                      </a:r>
                      <a:r>
                        <a:rPr lang="en-US" sz="2400" b="1" u="none" dirty="0" smtClean="0">
                          <a:solidFill>
                            <a:schemeClr val="bg2">
                              <a:lumMod val="10000"/>
                            </a:schemeClr>
                          </a:solidFill>
                          <a:latin typeface="Arial" pitchFamily="34" charset="0"/>
                          <a:cs typeface="Arial" pitchFamily="34" charset="0"/>
                        </a:rPr>
                        <a:t>(1-</a:t>
                      </a:r>
                      <a:r>
                        <a:rPr lang="az-Cyrl-AZ" sz="2400" b="1" u="none" dirty="0" smtClean="0">
                          <a:solidFill>
                            <a:schemeClr val="bg2">
                              <a:lumMod val="10000"/>
                            </a:schemeClr>
                          </a:solidFill>
                          <a:latin typeface="Arial" pitchFamily="34" charset="0"/>
                          <a:cs typeface="Arial" pitchFamily="34" charset="0"/>
                        </a:rPr>
                        <a:t>Ѳ</a:t>
                      </a:r>
                      <a:r>
                        <a:rPr lang="en-US" sz="2400" b="1" u="none" dirty="0" smtClean="0">
                          <a:solidFill>
                            <a:schemeClr val="bg2">
                              <a:lumMod val="10000"/>
                            </a:schemeClr>
                          </a:solidFill>
                          <a:latin typeface="Arial" pitchFamily="34" charset="0"/>
                          <a:cs typeface="Arial" pitchFamily="34" charset="0"/>
                        </a:rPr>
                        <a:t>)v</a:t>
                      </a:r>
                      <a:endParaRPr lang="en-US" sz="2400" b="1" u="none" dirty="0">
                        <a:solidFill>
                          <a:schemeClr val="bg2">
                            <a:lumMod val="10000"/>
                          </a:schemeClr>
                        </a:solidFill>
                      </a:endParaRPr>
                    </a:p>
                  </a:txBody>
                  <a:tcPr anchor="ctr">
                    <a:solidFill>
                      <a:schemeClr val="accent5">
                        <a:lumMod val="20000"/>
                        <a:lumOff val="80000"/>
                      </a:schemeClr>
                    </a:solidFill>
                  </a:tcPr>
                </a:tc>
              </a:tr>
              <a:tr h="745182">
                <a:tc>
                  <a:txBody>
                    <a:bodyPr/>
                    <a:lstStyle/>
                    <a:p>
                      <a:pPr algn="ctr"/>
                      <a:r>
                        <a:rPr lang="en-US" sz="2400" b="0" dirty="0" smtClean="0">
                          <a:solidFill>
                            <a:schemeClr val="tx1"/>
                          </a:solidFill>
                        </a:rPr>
                        <a:t>N</a:t>
                      </a:r>
                      <a:endParaRPr lang="en-US" sz="2400" b="0" dirty="0"/>
                    </a:p>
                  </a:txBody>
                  <a:tcPr anchor="ctr">
                    <a:solidFill>
                      <a:schemeClr val="bg2">
                        <a:lumMod val="50000"/>
                      </a:schemeClr>
                    </a:solidFill>
                  </a:tcPr>
                </a:tc>
                <a:tc>
                  <a:txBody>
                    <a:bodyPr/>
                    <a:lstStyle/>
                    <a:p>
                      <a:pPr algn="ctr"/>
                      <a:r>
                        <a:rPr lang="en-US" sz="2400" b="1" u="none" dirty="0" smtClean="0">
                          <a:solidFill>
                            <a:srgbClr val="C00000"/>
                          </a:solidFill>
                          <a:latin typeface="Arial" pitchFamily="34" charset="0"/>
                          <a:cs typeface="Arial" pitchFamily="34" charset="0"/>
                        </a:rPr>
                        <a:t>(1-</a:t>
                      </a:r>
                      <a:r>
                        <a:rPr lang="az-Cyrl-AZ" sz="2400" b="1" u="none" dirty="0" smtClean="0">
                          <a:solidFill>
                            <a:srgbClr val="C00000"/>
                          </a:solidFill>
                          <a:latin typeface="Arial" pitchFamily="34" charset="0"/>
                          <a:cs typeface="Arial" pitchFamily="34" charset="0"/>
                        </a:rPr>
                        <a:t>Ѳ</a:t>
                      </a:r>
                      <a:r>
                        <a:rPr lang="en-US" sz="2400" b="1" u="none" dirty="0" smtClean="0">
                          <a:solidFill>
                            <a:srgbClr val="C00000"/>
                          </a:solidFill>
                          <a:latin typeface="Arial" pitchFamily="34" charset="0"/>
                          <a:cs typeface="Arial" pitchFamily="34" charset="0"/>
                        </a:rPr>
                        <a:t>)v</a:t>
                      </a:r>
                      <a:r>
                        <a:rPr lang="en-US" sz="2400" b="1" dirty="0" smtClean="0">
                          <a:solidFill>
                            <a:schemeClr val="accent3">
                              <a:lumMod val="10000"/>
                            </a:schemeClr>
                          </a:solidFill>
                        </a:rPr>
                        <a:t>, </a:t>
                      </a:r>
                      <a:r>
                        <a:rPr lang="en-US" sz="2400" b="1" u="none" dirty="0" smtClean="0">
                          <a:solidFill>
                            <a:schemeClr val="accent3">
                              <a:lumMod val="10000"/>
                            </a:schemeClr>
                          </a:solidFill>
                        </a:rPr>
                        <a:t>v-c</a:t>
                      </a:r>
                      <a:endParaRPr lang="en-US" sz="2400" b="1" u="none" dirty="0">
                        <a:solidFill>
                          <a:srgbClr val="7030A0"/>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0</a:t>
                      </a:r>
                      <a:r>
                        <a:rPr lang="en-US" sz="2400" b="1" dirty="0" smtClean="0">
                          <a:solidFill>
                            <a:schemeClr val="accent3">
                              <a:lumMod val="10000"/>
                            </a:schemeClr>
                          </a:solidFill>
                        </a:rPr>
                        <a:t>,</a:t>
                      </a:r>
                      <a:r>
                        <a:rPr lang="en-US" sz="2400" b="0" dirty="0" smtClean="0">
                          <a:solidFill>
                            <a:schemeClr val="bg2">
                              <a:lumMod val="10000"/>
                            </a:schemeClr>
                          </a:solidFill>
                        </a:rPr>
                        <a:t> </a:t>
                      </a:r>
                      <a:r>
                        <a:rPr lang="en-US" sz="2400" b="1" dirty="0" smtClean="0">
                          <a:solidFill>
                            <a:schemeClr val="accent3">
                              <a:lumMod val="10000"/>
                            </a:schemeClr>
                          </a:solidFill>
                        </a:rPr>
                        <a:t>0</a:t>
                      </a:r>
                      <a:endParaRPr lang="en-US" sz="2400" b="1" dirty="0">
                        <a:solidFill>
                          <a:srgbClr val="7030A0"/>
                        </a:solidFill>
                      </a:endParaRPr>
                    </a:p>
                  </a:txBody>
                  <a:tcPr anchor="ctr">
                    <a:solidFill>
                      <a:schemeClr val="accent5">
                        <a:lumMod val="20000"/>
                        <a:lumOff val="80000"/>
                      </a:schemeClr>
                    </a:solidFill>
                  </a:tcPr>
                </a:tc>
              </a:tr>
            </a:tbl>
          </a:graphicData>
        </a:graphic>
      </p:graphicFrame>
      <p:sp>
        <p:nvSpPr>
          <p:cNvPr id="9" name="TextBox 8"/>
          <p:cNvSpPr txBox="1"/>
          <p:nvPr/>
        </p:nvSpPr>
        <p:spPr>
          <a:xfrm>
            <a:off x="1" y="1347759"/>
            <a:ext cx="9143999" cy="2739211"/>
          </a:xfrm>
          <a:prstGeom prst="rect">
            <a:avLst/>
          </a:prstGeom>
          <a:noFill/>
        </p:spPr>
        <p:txBody>
          <a:bodyPr wrap="square" rtlCol="0">
            <a:spAutoFit/>
          </a:bodyPr>
          <a:lstStyle/>
          <a:p>
            <a:r>
              <a:rPr lang="en-US" sz="3200" b="1" dirty="0" smtClean="0">
                <a:latin typeface="Calibri"/>
              </a:rPr>
              <a:t>When </a:t>
            </a:r>
            <a:r>
              <a:rPr lang="az-Cyrl-AZ" sz="3200" b="1" dirty="0" smtClean="0">
                <a:latin typeface="Calibri"/>
              </a:rPr>
              <a:t>Ѳ</a:t>
            </a:r>
            <a:r>
              <a:rPr lang="en-US" sz="3200" b="1" dirty="0" smtClean="0">
                <a:latin typeface="Calibri"/>
              </a:rPr>
              <a:t>=0 : which is perfect competition</a:t>
            </a:r>
          </a:p>
          <a:p>
            <a:r>
              <a:rPr lang="en-US" sz="2800" dirty="0" smtClean="0">
                <a:latin typeface="Calibri"/>
              </a:rPr>
              <a:t>		         p = (v-c )/ (1-</a:t>
            </a:r>
            <a:r>
              <a:rPr lang="az-Cyrl-AZ" sz="2800" dirty="0" smtClean="0">
                <a:latin typeface="Calibri"/>
              </a:rPr>
              <a:t>Ѳ</a:t>
            </a:r>
            <a:r>
              <a:rPr lang="en-US" sz="2800" dirty="0" smtClean="0">
                <a:latin typeface="Calibri"/>
              </a:rPr>
              <a:t>)v = </a:t>
            </a:r>
            <a:r>
              <a:rPr lang="en-US" sz="2800" dirty="0" smtClean="0">
                <a:latin typeface="Calibri"/>
              </a:rPr>
              <a:t>(v-c </a:t>
            </a:r>
            <a:r>
              <a:rPr lang="en-US" sz="2800" dirty="0" smtClean="0">
                <a:latin typeface="Calibri"/>
              </a:rPr>
              <a:t>)/v</a:t>
            </a:r>
          </a:p>
          <a:p>
            <a:r>
              <a:rPr lang="en-US" sz="2800" dirty="0" smtClean="0">
                <a:latin typeface="Calibri"/>
              </a:rPr>
              <a:t> </a:t>
            </a:r>
            <a:r>
              <a:rPr lang="en-US" sz="2800" dirty="0" smtClean="0">
                <a:latin typeface="Calibri"/>
              </a:rPr>
              <a:t>		         p </a:t>
            </a:r>
            <a:r>
              <a:rPr lang="en-US" sz="2800" dirty="0" smtClean="0">
                <a:latin typeface="Calibri"/>
              </a:rPr>
              <a:t>= </a:t>
            </a:r>
            <a:r>
              <a:rPr lang="en-US" sz="2800" dirty="0" smtClean="0">
                <a:latin typeface="Calibri"/>
              </a:rPr>
              <a:t>1- c/v</a:t>
            </a:r>
          </a:p>
          <a:p>
            <a:r>
              <a:rPr lang="en-US" sz="2800" dirty="0" smtClean="0">
                <a:latin typeface="Calibri"/>
              </a:rPr>
              <a:t>So the mixed strategy NE is same as computed in lecture 4 when n=2</a:t>
            </a:r>
          </a:p>
          <a:p>
            <a:r>
              <a:rPr lang="en-US" sz="2800" dirty="0" smtClean="0">
                <a:latin typeface="Calibri"/>
              </a:rPr>
              <a:t>	</a:t>
            </a:r>
            <a:r>
              <a:rPr lang="en-US" sz="2800" dirty="0" smtClean="0">
                <a:latin typeface="Calibri"/>
              </a:rPr>
              <a:t>	 	 </a:t>
            </a:r>
          </a:p>
        </p:txBody>
      </p:sp>
      <p:sp>
        <p:nvSpPr>
          <p:cNvPr id="7" name="TextBox 6"/>
          <p:cNvSpPr txBox="1"/>
          <p:nvPr/>
        </p:nvSpPr>
        <p:spPr>
          <a:xfrm>
            <a:off x="0" y="5546754"/>
            <a:ext cx="1424007" cy="461665"/>
          </a:xfrm>
          <a:prstGeom prst="rect">
            <a:avLst/>
          </a:prstGeom>
          <a:noFill/>
        </p:spPr>
        <p:txBody>
          <a:bodyPr wrap="square" rtlCol="0">
            <a:spAutoFit/>
          </a:bodyPr>
          <a:lstStyle/>
          <a:p>
            <a:pPr algn="ctr"/>
            <a:r>
              <a:rPr lang="en-US" sz="2400" b="1" dirty="0" smtClean="0">
                <a:solidFill>
                  <a:srgbClr val="C00000"/>
                </a:solidFill>
              </a:rPr>
              <a:t>2</a:t>
            </a:r>
            <a:r>
              <a:rPr lang="en-US" sz="2400" b="1" baseline="30000" dirty="0" smtClean="0">
                <a:solidFill>
                  <a:srgbClr val="C00000"/>
                </a:solidFill>
              </a:rPr>
              <a:t>nd</a:t>
            </a:r>
            <a:r>
              <a:rPr lang="en-US" sz="2400" b="1" dirty="0" smtClean="0">
                <a:solidFill>
                  <a:srgbClr val="C00000"/>
                </a:solidFill>
              </a:rPr>
              <a:t> P1</a:t>
            </a:r>
            <a:endParaRPr lang="en-US" sz="1400" b="1" dirty="0">
              <a:solidFill>
                <a:srgbClr val="C00000"/>
              </a:solidFill>
            </a:endParaRPr>
          </a:p>
        </p:txBody>
      </p:sp>
      <p:sp>
        <p:nvSpPr>
          <p:cNvPr id="8" name="TextBox 7"/>
          <p:cNvSpPr txBox="1"/>
          <p:nvPr/>
        </p:nvSpPr>
        <p:spPr>
          <a:xfrm>
            <a:off x="5740416" y="3976695"/>
            <a:ext cx="1204929" cy="461665"/>
          </a:xfrm>
          <a:prstGeom prst="rect">
            <a:avLst/>
          </a:prstGeom>
          <a:noFill/>
        </p:spPr>
        <p:txBody>
          <a:bodyPr wrap="square" rtlCol="0">
            <a:spAutoFit/>
          </a:bodyPr>
          <a:lstStyle/>
          <a:p>
            <a:pPr algn="ctr"/>
            <a:r>
              <a:rPr lang="en-US" sz="2400" b="1" dirty="0" smtClean="0">
                <a:solidFill>
                  <a:schemeClr val="bg2">
                    <a:lumMod val="10000"/>
                  </a:schemeClr>
                </a:solidFill>
              </a:rPr>
              <a:t>2</a:t>
            </a:r>
            <a:r>
              <a:rPr lang="en-US" sz="2400" b="1" baseline="30000" dirty="0" smtClean="0">
                <a:solidFill>
                  <a:schemeClr val="bg2">
                    <a:lumMod val="10000"/>
                  </a:schemeClr>
                </a:solidFill>
              </a:rPr>
              <a:t>nd</a:t>
            </a:r>
            <a:r>
              <a:rPr lang="en-US" sz="2400" b="1" dirty="0" smtClean="0">
                <a:solidFill>
                  <a:schemeClr val="bg2">
                    <a:lumMod val="10000"/>
                  </a:schemeClr>
                </a:solidFill>
              </a:rPr>
              <a:t> P </a:t>
            </a:r>
            <a:r>
              <a:rPr lang="en-US" sz="2400" b="1" dirty="0" smtClean="0">
                <a:solidFill>
                  <a:schemeClr val="bg2">
                    <a:lumMod val="10000"/>
                  </a:schemeClr>
                </a:solidFill>
              </a:rPr>
              <a:t>2</a:t>
            </a:r>
            <a:endParaRPr lang="en-US" b="1" dirty="0">
              <a:solidFill>
                <a:schemeClr val="bg2">
                  <a:lumMod val="10000"/>
                </a:schemeClr>
              </a:solidFill>
            </a:endParaRPr>
          </a:p>
        </p:txBody>
      </p:sp>
    </p:spTree>
  </p:cSld>
  <p:clrMapOvr>
    <a:masterClrMapping/>
  </p:clrMapOvr>
  <p:transition>
    <p:wipe dir="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a:xfrm>
            <a:off x="457200" y="1484313"/>
            <a:ext cx="8686800" cy="4608512"/>
          </a:xfrm>
        </p:spPr>
        <p:txBody>
          <a:bodyPr/>
          <a:lstStyle/>
          <a:p>
            <a:r>
              <a:rPr lang="en-US" kern="1200" dirty="0" smtClean="0">
                <a:latin typeface="Arial" charset="0"/>
                <a:cs typeface="Arial" charset="0"/>
              </a:rPr>
              <a:t>Illustrations of static </a:t>
            </a:r>
            <a:r>
              <a:rPr lang="en-US" kern="1200" dirty="0" smtClean="0">
                <a:latin typeface="Arial" charset="0"/>
                <a:cs typeface="Arial" charset="0"/>
              </a:rPr>
              <a:t>games with incomplete information – Bayesian games</a:t>
            </a:r>
          </a:p>
          <a:p>
            <a:pPr>
              <a:buNone/>
            </a:pPr>
            <a:endParaRPr lang="en-US" kern="1200" dirty="0" smtClean="0">
              <a:latin typeface="Arial" charset="0"/>
              <a:cs typeface="Arial" charset="0"/>
            </a:endParaRPr>
          </a:p>
          <a:p>
            <a:r>
              <a:rPr lang="en-US" kern="1200" dirty="0" smtClean="0">
                <a:latin typeface="Arial" charset="0"/>
                <a:cs typeface="Arial" charset="0"/>
              </a:rPr>
              <a:t>Gibbons 3-3.2; Osborne </a:t>
            </a:r>
            <a:r>
              <a:rPr lang="en-US" kern="1200" dirty="0" smtClean="0">
                <a:latin typeface="Arial" charset="0"/>
                <a:cs typeface="Arial" charset="0"/>
              </a:rPr>
              <a:t>9-9.6</a:t>
            </a:r>
            <a:endParaRPr lang="en-US" kern="1200" dirty="0" smtClean="0">
              <a:latin typeface="Arial" charset="0"/>
              <a:cs typeface="Arial" charset="0"/>
            </a:endParaRPr>
          </a:p>
          <a:p>
            <a:endParaRPr lang="en-US" kern="1200" dirty="0" smtClean="0">
              <a:latin typeface="Arial" charset="0"/>
              <a:cs typeface="Arial" charset="0"/>
            </a:endParaRPr>
          </a:p>
          <a:p>
            <a:endParaRPr lang="en-US" kern="1200" dirty="0" smtClean="0">
              <a:latin typeface="Arial" charset="0"/>
              <a:cs typeface="Arial" charset="0"/>
            </a:endParaRPr>
          </a:p>
          <a:p>
            <a:pPr>
              <a:buNone/>
            </a:pPr>
            <a:r>
              <a:rPr lang="en-US" kern="1200" dirty="0" smtClean="0">
                <a:latin typeface="Arial" charset="0"/>
                <a:cs typeface="Arial" charset="0"/>
              </a:rPr>
              <a:t>NEXT WEEK:</a:t>
            </a:r>
          </a:p>
          <a:p>
            <a:pPr>
              <a:buNone/>
            </a:pPr>
            <a:r>
              <a:rPr lang="en-US" kern="1200" dirty="0" smtClean="0">
                <a:latin typeface="Arial" charset="0"/>
                <a:cs typeface="Arial" charset="0"/>
              </a:rPr>
              <a:t> 	Extensive games with imperfect information</a:t>
            </a:r>
            <a:endParaRPr lang="en-US" sz="4800" kern="1200" dirty="0" smtClean="0">
              <a:latin typeface="Arial" charset="0"/>
              <a:cs typeface="Arial" charset="0"/>
            </a:endParaRPr>
          </a:p>
          <a:p>
            <a:pPr lvl="1"/>
            <a:endParaRPr lang="en-US" sz="2400" kern="1200" dirty="0" smtClean="0">
              <a:latin typeface="Arial" charset="0"/>
              <a:cs typeface="Arial" charset="0"/>
            </a:endParaRPr>
          </a:p>
          <a:p>
            <a:pPr lvl="1"/>
            <a:endParaRPr lang="en-US" sz="2400" dirty="0" smtClean="0"/>
          </a:p>
          <a:p>
            <a:pPr lvl="1">
              <a:buNone/>
            </a:pPr>
            <a:r>
              <a:rPr lang="en-US" i="1" kern="1200" dirty="0" smtClean="0">
                <a:latin typeface="Arial" charset="0"/>
                <a:cs typeface="Arial" charset="0"/>
              </a:rPr>
              <a:t> </a:t>
            </a:r>
            <a:endParaRPr lang="en-US" baseline="-25000" dirty="0">
              <a:solidFill>
                <a:srgbClr val="FFFF00"/>
              </a:solidFill>
            </a:endParaRPr>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Example 1: More information may hurt</a:t>
            </a:r>
            <a:endParaRPr lang="en-US" sz="3600"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27" name="TextBox 26"/>
          <p:cNvSpPr txBox="1"/>
          <p:nvPr/>
        </p:nvSpPr>
        <p:spPr>
          <a:xfrm>
            <a:off x="3476610" y="3867156"/>
            <a:ext cx="2884527" cy="461665"/>
          </a:xfrm>
          <a:prstGeom prst="rect">
            <a:avLst/>
          </a:prstGeom>
          <a:noFill/>
        </p:spPr>
        <p:txBody>
          <a:bodyPr wrap="square" rtlCol="0">
            <a:spAutoFit/>
          </a:bodyPr>
          <a:lstStyle/>
          <a:p>
            <a:pPr algn="ctr"/>
            <a:r>
              <a:rPr lang="en-US" sz="2400" b="1" dirty="0" smtClean="0">
                <a:solidFill>
                  <a:schemeClr val="accent3">
                    <a:lumMod val="10000"/>
                  </a:schemeClr>
                </a:solidFill>
              </a:rPr>
              <a:t>PLAYER 2</a:t>
            </a:r>
            <a:endParaRPr lang="en-US" sz="1400" b="1" dirty="0">
              <a:solidFill>
                <a:schemeClr val="accent3">
                  <a:lumMod val="10000"/>
                </a:schemeClr>
              </a:solidFill>
            </a:endParaRPr>
          </a:p>
        </p:txBody>
      </p:sp>
      <p:sp>
        <p:nvSpPr>
          <p:cNvPr id="19" name="TextBox 18"/>
          <p:cNvSpPr txBox="1"/>
          <p:nvPr/>
        </p:nvSpPr>
        <p:spPr>
          <a:xfrm>
            <a:off x="190440" y="3976695"/>
            <a:ext cx="519057" cy="2677656"/>
          </a:xfrm>
          <a:prstGeom prst="rect">
            <a:avLst/>
          </a:prstGeom>
          <a:noFill/>
        </p:spPr>
        <p:txBody>
          <a:bodyPr wrap="square" rtlCol="0">
            <a:spAutoFit/>
          </a:bodyPr>
          <a:lstStyle/>
          <a:p>
            <a:pPr algn="ctr"/>
            <a:r>
              <a:rPr lang="en-US" sz="2400" b="1" dirty="0" smtClean="0">
                <a:solidFill>
                  <a:srgbClr val="C00000"/>
                </a:solidFill>
              </a:rPr>
              <a:t>P L AYE R1</a:t>
            </a:r>
            <a:endParaRPr lang="en-US" b="1" dirty="0">
              <a:solidFill>
                <a:srgbClr val="C00000"/>
              </a:solidFill>
            </a:endParaRPr>
          </a:p>
        </p:txBody>
      </p:sp>
      <p:graphicFrame>
        <p:nvGraphicFramePr>
          <p:cNvPr id="25" name="Content Placeholder 6"/>
          <p:cNvGraphicFramePr>
            <a:graphicFrameLocks/>
          </p:cNvGraphicFramePr>
          <p:nvPr/>
        </p:nvGraphicFramePr>
        <p:xfrm>
          <a:off x="665109" y="4305312"/>
          <a:ext cx="4016430" cy="2195532"/>
        </p:xfrm>
        <a:graphic>
          <a:graphicData uri="http://schemas.openxmlformats.org/drawingml/2006/table">
            <a:tbl>
              <a:tblPr firstRow="1" bandRow="1">
                <a:tableStyleId>{5C22544A-7EE6-4342-B048-85BDC9FD1C3A}</a:tableStyleId>
              </a:tblPr>
              <a:tblGrid>
                <a:gridCol w="1131389"/>
                <a:gridCol w="905111"/>
                <a:gridCol w="905111"/>
                <a:gridCol w="1074819"/>
              </a:tblGrid>
              <a:tr h="745182">
                <a:tc>
                  <a:txBody>
                    <a:bodyPr/>
                    <a:lstStyle/>
                    <a:p>
                      <a:pPr algn="ctr"/>
                      <a:r>
                        <a:rPr lang="en-US" sz="2400" b="0" dirty="0" smtClean="0"/>
                        <a:t>1</a:t>
                      </a:r>
                      <a:r>
                        <a:rPr lang="en-US" sz="2400" b="0" baseline="30000" dirty="0" smtClean="0"/>
                        <a:t>st</a:t>
                      </a:r>
                      <a:r>
                        <a:rPr lang="en-US" sz="2400" b="0" dirty="0" smtClean="0"/>
                        <a:t>  state</a:t>
                      </a:r>
                      <a:endParaRPr lang="en-US" sz="2400" b="0" dirty="0"/>
                    </a:p>
                  </a:txBody>
                  <a:tcPr anchor="ctr">
                    <a:solidFill>
                      <a:schemeClr val="bg1"/>
                    </a:solidFill>
                  </a:tcPr>
                </a:tc>
                <a:tc>
                  <a:txBody>
                    <a:bodyPr/>
                    <a:lstStyle/>
                    <a:p>
                      <a:pPr algn="ctr"/>
                      <a:r>
                        <a:rPr lang="en-US" sz="2400" b="0" dirty="0" smtClean="0"/>
                        <a:t>L</a:t>
                      </a:r>
                      <a:endParaRPr lang="en-US" sz="2400" b="0" dirty="0"/>
                    </a:p>
                  </a:txBody>
                  <a:tcPr anchor="ctr"/>
                </a:tc>
                <a:tc>
                  <a:txBody>
                    <a:bodyPr/>
                    <a:lstStyle/>
                    <a:p>
                      <a:pPr algn="ctr"/>
                      <a:r>
                        <a:rPr lang="en-US" sz="2400" b="0" dirty="0" smtClean="0"/>
                        <a:t>M</a:t>
                      </a:r>
                      <a:endParaRPr lang="en-US" sz="2400" b="0" dirty="0"/>
                    </a:p>
                  </a:txBody>
                  <a:tcPr anchor="ctr"/>
                </a:tc>
                <a:tc>
                  <a:txBody>
                    <a:bodyPr/>
                    <a:lstStyle/>
                    <a:p>
                      <a:pPr algn="ctr"/>
                      <a:r>
                        <a:rPr lang="en-US" sz="2400" b="0" dirty="0" smtClean="0"/>
                        <a:t>R</a:t>
                      </a:r>
                      <a:endParaRPr lang="en-US" sz="2400" b="0" dirty="0"/>
                    </a:p>
                  </a:txBody>
                  <a:tcPr anchor="ctr"/>
                </a:tc>
              </a:tr>
              <a:tr h="62739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T</a:t>
                      </a:r>
                    </a:p>
                  </a:txBody>
                  <a:tcPr anchor="ctr">
                    <a:solidFill>
                      <a:schemeClr val="bg2">
                        <a:lumMod val="50000"/>
                      </a:schemeClr>
                    </a:solidFill>
                  </a:tcPr>
                </a:tc>
                <a:tc>
                  <a:txBody>
                    <a:bodyPr/>
                    <a:lstStyle/>
                    <a:p>
                      <a:pPr algn="ct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accent3">
                              <a:lumMod val="10000"/>
                            </a:schemeClr>
                          </a:solidFill>
                        </a:rPr>
                        <a:t>4 </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0</a:t>
                      </a:r>
                      <a:endParaRPr lang="en-US" sz="2400" b="1" dirty="0" smtClean="0"/>
                    </a:p>
                  </a:txBody>
                  <a:tcPr anchor="ctr">
                    <a:solidFill>
                      <a:schemeClr val="accent5">
                        <a:lumMod val="20000"/>
                        <a:lumOff val="80000"/>
                      </a:schemeClr>
                    </a:solidFill>
                  </a:tcPr>
                </a:tc>
                <a:tc>
                  <a:txBody>
                    <a:bodyPr/>
                    <a:lstStyle/>
                    <a:p>
                      <a:pPr algn="ct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6 </a:t>
                      </a:r>
                      <a:endParaRPr lang="en-US" sz="2400" b="1" dirty="0"/>
                    </a:p>
                  </a:txBody>
                  <a:tcPr anchor="ctr">
                    <a:solidFill>
                      <a:schemeClr val="accent5">
                        <a:lumMod val="20000"/>
                        <a:lumOff val="80000"/>
                      </a:schemeClr>
                    </a:solidFill>
                  </a:tcPr>
                </a:tc>
              </a:tr>
              <a:tr h="745182">
                <a:tc>
                  <a:txBody>
                    <a:bodyPr/>
                    <a:lstStyle/>
                    <a:p>
                      <a:pPr algn="ctr"/>
                      <a:r>
                        <a:rPr lang="en-US" sz="2400" b="0" dirty="0" smtClean="0">
                          <a:solidFill>
                            <a:schemeClr val="tx1"/>
                          </a:solidFill>
                        </a:rPr>
                        <a:t>B</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2</a:t>
                      </a:r>
                      <a:r>
                        <a:rPr lang="en-US" sz="2400" b="0" dirty="0" smtClean="0">
                          <a:solidFill>
                            <a:schemeClr val="bg2">
                              <a:lumMod val="10000"/>
                            </a:schemeClr>
                          </a:solidFill>
                        </a:rPr>
                        <a:t>, </a:t>
                      </a:r>
                      <a:r>
                        <a:rPr lang="en-US" sz="2400" b="1" dirty="0" smtClean="0">
                          <a:solidFill>
                            <a:schemeClr val="accent3">
                              <a:lumMod val="10000"/>
                            </a:schemeClr>
                          </a:solidFill>
                        </a:rPr>
                        <a:t>16</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0</a:t>
                      </a:r>
                      <a:endParaRPr lang="en-US" sz="2400" b="1" dirty="0" smtClean="0"/>
                    </a:p>
                  </a:txBody>
                  <a:tcPr anchor="ctr">
                    <a:solidFill>
                      <a:schemeClr val="accent5">
                        <a:lumMod val="20000"/>
                        <a:lumOff val="8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24</a:t>
                      </a:r>
                      <a:endParaRPr lang="en-US" sz="2400" b="1" dirty="0"/>
                    </a:p>
                  </a:txBody>
                  <a:tcPr anchor="ctr">
                    <a:solidFill>
                      <a:schemeClr val="accent5">
                        <a:lumMod val="20000"/>
                        <a:lumOff val="80000"/>
                      </a:schemeClr>
                    </a:solidFill>
                  </a:tcPr>
                </a:tc>
              </a:tr>
            </a:tbl>
          </a:graphicData>
        </a:graphic>
      </p:graphicFrame>
      <p:graphicFrame>
        <p:nvGraphicFramePr>
          <p:cNvPr id="26" name="Content Placeholder 6"/>
          <p:cNvGraphicFramePr>
            <a:graphicFrameLocks/>
          </p:cNvGraphicFramePr>
          <p:nvPr/>
        </p:nvGraphicFramePr>
        <p:xfrm>
          <a:off x="4937130" y="4305312"/>
          <a:ext cx="4016429" cy="2195532"/>
        </p:xfrm>
        <a:graphic>
          <a:graphicData uri="http://schemas.openxmlformats.org/drawingml/2006/table">
            <a:tbl>
              <a:tblPr firstRow="1" bandRow="1">
                <a:tableStyleId>{5C22544A-7EE6-4342-B048-85BDC9FD1C3A}</a:tableStyleId>
              </a:tblPr>
              <a:tblGrid>
                <a:gridCol w="1123477"/>
                <a:gridCol w="926868"/>
                <a:gridCol w="926868"/>
                <a:gridCol w="1039216"/>
              </a:tblGrid>
              <a:tr h="745182">
                <a:tc>
                  <a:txBody>
                    <a:bodyPr/>
                    <a:lstStyle/>
                    <a:p>
                      <a:pPr algn="ctr"/>
                      <a:r>
                        <a:rPr lang="en-US" sz="2400" b="0" dirty="0" smtClean="0"/>
                        <a:t>2</a:t>
                      </a:r>
                      <a:r>
                        <a:rPr lang="en-US" sz="2400" b="0" baseline="30000" dirty="0" smtClean="0"/>
                        <a:t>nd </a:t>
                      </a:r>
                      <a:r>
                        <a:rPr lang="en-US" sz="2400" b="0" dirty="0" smtClean="0"/>
                        <a:t> state</a:t>
                      </a:r>
                      <a:endParaRPr lang="en-US" sz="2400" b="0" dirty="0"/>
                    </a:p>
                  </a:txBody>
                  <a:tcPr anchor="ctr">
                    <a:solidFill>
                      <a:schemeClr val="bg1"/>
                    </a:solidFill>
                  </a:tcPr>
                </a:tc>
                <a:tc>
                  <a:txBody>
                    <a:bodyPr/>
                    <a:lstStyle/>
                    <a:p>
                      <a:pPr algn="ctr"/>
                      <a:r>
                        <a:rPr lang="en-US" sz="2400" b="0" dirty="0" smtClean="0"/>
                        <a:t>L</a:t>
                      </a:r>
                      <a:endParaRPr lang="en-US" sz="2400" b="0" dirty="0"/>
                    </a:p>
                  </a:txBody>
                  <a:tcPr anchor="ctr"/>
                </a:tc>
                <a:tc>
                  <a:txBody>
                    <a:bodyPr/>
                    <a:lstStyle/>
                    <a:p>
                      <a:pPr algn="ctr"/>
                      <a:r>
                        <a:rPr lang="en-US" sz="2400" b="0" dirty="0" smtClean="0"/>
                        <a:t>M</a:t>
                      </a:r>
                      <a:endParaRPr lang="en-US" sz="2400" b="0" dirty="0"/>
                    </a:p>
                  </a:txBody>
                  <a:tcPr anchor="ctr"/>
                </a:tc>
                <a:tc>
                  <a:txBody>
                    <a:bodyPr/>
                    <a:lstStyle/>
                    <a:p>
                      <a:pPr algn="ctr"/>
                      <a:r>
                        <a:rPr lang="en-US" sz="2400" b="0" dirty="0" smtClean="0"/>
                        <a:t>R</a:t>
                      </a:r>
                      <a:endParaRPr lang="en-US" sz="2400" b="0" dirty="0"/>
                    </a:p>
                  </a:txBody>
                  <a:tcPr anchor="ctr"/>
                </a:tc>
              </a:tr>
              <a:tr h="62739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T</a:t>
                      </a:r>
                    </a:p>
                  </a:txBody>
                  <a:tcPr anchor="ctr">
                    <a:solidFill>
                      <a:schemeClr val="bg2">
                        <a:lumMod val="50000"/>
                      </a:schemeClr>
                    </a:solidFill>
                  </a:tcPr>
                </a:tc>
                <a:tc>
                  <a:txBody>
                    <a:bodyPr/>
                    <a:lstStyle/>
                    <a:p>
                      <a:pPr algn="ct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accent3">
                              <a:lumMod val="10000"/>
                            </a:schemeClr>
                          </a:solidFill>
                        </a:rPr>
                        <a:t>4</a:t>
                      </a:r>
                      <a:r>
                        <a:rPr lang="en-US" sz="2400" b="1" baseline="0" dirty="0" smtClean="0">
                          <a:solidFill>
                            <a:schemeClr val="accent3">
                              <a:lumMod val="10000"/>
                            </a:schemeClr>
                          </a:solidFill>
                        </a:rPr>
                        <a:t> </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6 </a:t>
                      </a:r>
                      <a:endParaRPr lang="en-US" sz="2400" b="1" dirty="0" smtClean="0"/>
                    </a:p>
                  </a:txBody>
                  <a:tcPr anchor="ctr">
                    <a:solidFill>
                      <a:schemeClr val="accent5">
                        <a:lumMod val="20000"/>
                        <a:lumOff val="80000"/>
                      </a:schemeClr>
                    </a:solidFill>
                  </a:tcPr>
                </a:tc>
                <a:tc>
                  <a:txBody>
                    <a:bodyPr/>
                    <a:lstStyle/>
                    <a:p>
                      <a:pPr algn="ct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0</a:t>
                      </a:r>
                      <a:endParaRPr lang="en-US" sz="2400" b="1" dirty="0"/>
                    </a:p>
                  </a:txBody>
                  <a:tcPr anchor="ctr">
                    <a:solidFill>
                      <a:schemeClr val="accent5">
                        <a:lumMod val="20000"/>
                        <a:lumOff val="80000"/>
                      </a:schemeClr>
                    </a:solidFill>
                  </a:tcPr>
                </a:tc>
              </a:tr>
              <a:tr h="745182">
                <a:tc>
                  <a:txBody>
                    <a:bodyPr/>
                    <a:lstStyle/>
                    <a:p>
                      <a:pPr algn="ctr"/>
                      <a:r>
                        <a:rPr lang="en-US" sz="2400" b="0" dirty="0" smtClean="0">
                          <a:solidFill>
                            <a:schemeClr val="tx1"/>
                          </a:solidFill>
                        </a:rPr>
                        <a:t>B</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2</a:t>
                      </a:r>
                      <a:r>
                        <a:rPr lang="en-US" sz="2400" b="0" dirty="0" smtClean="0">
                          <a:solidFill>
                            <a:schemeClr val="bg2">
                              <a:lumMod val="10000"/>
                            </a:schemeClr>
                          </a:solidFill>
                        </a:rPr>
                        <a:t>, </a:t>
                      </a:r>
                      <a:r>
                        <a:rPr lang="en-US" sz="2400" b="1" dirty="0" smtClean="0">
                          <a:solidFill>
                            <a:schemeClr val="accent3">
                              <a:lumMod val="10000"/>
                            </a:schemeClr>
                          </a:solidFill>
                        </a:rPr>
                        <a:t>16</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24</a:t>
                      </a:r>
                      <a:endParaRPr lang="en-US" sz="2400" b="1" dirty="0" smtClean="0"/>
                    </a:p>
                  </a:txBody>
                  <a:tcPr anchor="ctr">
                    <a:solidFill>
                      <a:schemeClr val="accent5">
                        <a:lumMod val="20000"/>
                        <a:lumOff val="8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0</a:t>
                      </a:r>
                      <a:endParaRPr lang="en-US" sz="2400" b="1" dirty="0"/>
                    </a:p>
                  </a:txBody>
                  <a:tcPr anchor="ctr">
                    <a:solidFill>
                      <a:schemeClr val="accent5">
                        <a:lumMod val="20000"/>
                        <a:lumOff val="80000"/>
                      </a:schemeClr>
                    </a:solidFill>
                  </a:tcPr>
                </a:tc>
              </a:tr>
            </a:tbl>
          </a:graphicData>
        </a:graphic>
      </p:graphicFrame>
      <p:sp>
        <p:nvSpPr>
          <p:cNvPr id="9" name="TextBox 8"/>
          <p:cNvSpPr txBox="1"/>
          <p:nvPr/>
        </p:nvSpPr>
        <p:spPr>
          <a:xfrm>
            <a:off x="1" y="1457298"/>
            <a:ext cx="9144000" cy="2308324"/>
          </a:xfrm>
          <a:prstGeom prst="rect">
            <a:avLst/>
          </a:prstGeom>
          <a:noFill/>
        </p:spPr>
        <p:txBody>
          <a:bodyPr wrap="square" rtlCol="0">
            <a:spAutoFit/>
          </a:bodyPr>
          <a:lstStyle/>
          <a:p>
            <a:r>
              <a:rPr lang="en-US" sz="2400" dirty="0" smtClean="0"/>
              <a:t>A decision-maker in a single-person decision problem cannot be worse off if she has more information: if she wishes, she can ignore the information. </a:t>
            </a:r>
          </a:p>
          <a:p>
            <a:r>
              <a:rPr lang="en-US" sz="2400" dirty="0" smtClean="0"/>
              <a:t>In a game the same is not true: if a player has more information and the other players know that she has more information then she may be worse off.</a:t>
            </a:r>
          </a:p>
        </p:txBody>
      </p:sp>
      <p:grpSp>
        <p:nvGrpSpPr>
          <p:cNvPr id="14" name="Group 13"/>
          <p:cNvGrpSpPr/>
          <p:nvPr/>
        </p:nvGrpSpPr>
        <p:grpSpPr>
          <a:xfrm>
            <a:off x="0" y="3721104"/>
            <a:ext cx="9144000" cy="3136896"/>
            <a:chOff x="0" y="3721104"/>
            <a:chExt cx="9144000" cy="3136896"/>
          </a:xfrm>
        </p:grpSpPr>
        <p:sp>
          <p:nvSpPr>
            <p:cNvPr id="12" name="Rectangle 11"/>
            <p:cNvSpPr/>
            <p:nvPr/>
          </p:nvSpPr>
          <p:spPr>
            <a:xfrm>
              <a:off x="0" y="3721104"/>
              <a:ext cx="9144000" cy="313689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190440" y="3794130"/>
              <a:ext cx="8763120" cy="2848014"/>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5" name="Group 14"/>
          <p:cNvGrpSpPr/>
          <p:nvPr/>
        </p:nvGrpSpPr>
        <p:grpSpPr>
          <a:xfrm>
            <a:off x="1139778" y="3867156"/>
            <a:ext cx="7010496" cy="498178"/>
            <a:chOff x="1139778" y="3867156"/>
            <a:chExt cx="7010496" cy="498178"/>
          </a:xfrm>
        </p:grpSpPr>
        <p:sp>
          <p:nvSpPr>
            <p:cNvPr id="16" name="TextBox 15"/>
            <p:cNvSpPr txBox="1"/>
            <p:nvPr/>
          </p:nvSpPr>
          <p:spPr>
            <a:xfrm>
              <a:off x="1139778" y="3903669"/>
              <a:ext cx="1204929" cy="461665"/>
            </a:xfrm>
            <a:prstGeom prst="rect">
              <a:avLst/>
            </a:prstGeom>
            <a:noFill/>
          </p:spPr>
          <p:txBody>
            <a:bodyPr wrap="square" rtlCol="0">
              <a:spAutoFit/>
            </a:bodyPr>
            <a:lstStyle/>
            <a:p>
              <a:r>
                <a:rPr lang="en-US" sz="2400" dirty="0" smtClean="0">
                  <a:solidFill>
                    <a:srgbClr val="C00000"/>
                  </a:solidFill>
                </a:rPr>
                <a:t>½</a:t>
              </a:r>
              <a:r>
                <a:rPr lang="en-US" sz="2400" dirty="0" smtClean="0"/>
                <a:t>  </a:t>
              </a:r>
              <a:r>
                <a:rPr lang="en-US" sz="2400" dirty="0" smtClean="0">
                  <a:solidFill>
                    <a:schemeClr val="bg2">
                      <a:lumMod val="10000"/>
                    </a:schemeClr>
                  </a:solidFill>
                </a:rPr>
                <a:t>½</a:t>
              </a:r>
              <a:r>
                <a:rPr lang="en-US" sz="2400" dirty="0" smtClean="0"/>
                <a:t> </a:t>
              </a:r>
              <a:endParaRPr lang="en-US" sz="2400" dirty="0"/>
            </a:p>
          </p:txBody>
        </p:sp>
        <p:sp>
          <p:nvSpPr>
            <p:cNvPr id="17" name="TextBox 16"/>
            <p:cNvSpPr txBox="1"/>
            <p:nvPr/>
          </p:nvSpPr>
          <p:spPr>
            <a:xfrm>
              <a:off x="6945345" y="3867156"/>
              <a:ext cx="1204929" cy="461665"/>
            </a:xfrm>
            <a:prstGeom prst="rect">
              <a:avLst/>
            </a:prstGeom>
            <a:noFill/>
          </p:spPr>
          <p:txBody>
            <a:bodyPr wrap="square" rtlCol="0">
              <a:spAutoFit/>
            </a:bodyPr>
            <a:lstStyle/>
            <a:p>
              <a:r>
                <a:rPr lang="en-US" sz="2400" dirty="0" smtClean="0">
                  <a:solidFill>
                    <a:srgbClr val="C00000"/>
                  </a:solidFill>
                </a:rPr>
                <a:t>½</a:t>
              </a:r>
              <a:r>
                <a:rPr lang="en-US" sz="2400" dirty="0" smtClean="0"/>
                <a:t>  </a:t>
              </a:r>
              <a:r>
                <a:rPr lang="en-US" sz="2400" dirty="0" smtClean="0">
                  <a:solidFill>
                    <a:schemeClr val="bg2">
                      <a:lumMod val="10000"/>
                    </a:schemeClr>
                  </a:solidFill>
                </a:rPr>
                <a:t>½</a:t>
              </a:r>
              <a:r>
                <a:rPr lang="en-US" sz="2400" dirty="0" smtClean="0"/>
                <a:t> </a:t>
              </a:r>
              <a:endParaRPr lang="en-US" sz="2400" dirty="0"/>
            </a:p>
          </p:txBody>
        </p:sp>
      </p:grpSp>
    </p:spTree>
  </p:cSld>
  <p:clrMapOvr>
    <a:masterClrMapping/>
  </p:clrMapOvr>
  <p:transition>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Example 1: More information may hurt</a:t>
            </a:r>
            <a:endParaRPr lang="en-US" sz="3600"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27" name="TextBox 26"/>
          <p:cNvSpPr txBox="1"/>
          <p:nvPr/>
        </p:nvSpPr>
        <p:spPr>
          <a:xfrm>
            <a:off x="3367071" y="3867156"/>
            <a:ext cx="2884527" cy="461665"/>
          </a:xfrm>
          <a:prstGeom prst="rect">
            <a:avLst/>
          </a:prstGeom>
          <a:noFill/>
        </p:spPr>
        <p:txBody>
          <a:bodyPr wrap="square" rtlCol="0">
            <a:spAutoFit/>
          </a:bodyPr>
          <a:lstStyle/>
          <a:p>
            <a:pPr algn="ctr"/>
            <a:r>
              <a:rPr lang="en-US" sz="2400" b="1" dirty="0" smtClean="0">
                <a:solidFill>
                  <a:schemeClr val="accent3">
                    <a:lumMod val="10000"/>
                  </a:schemeClr>
                </a:solidFill>
              </a:rPr>
              <a:t>PLAYER 2</a:t>
            </a:r>
            <a:endParaRPr lang="en-US" sz="1400" b="1" dirty="0">
              <a:solidFill>
                <a:schemeClr val="accent3">
                  <a:lumMod val="10000"/>
                </a:schemeClr>
              </a:solidFill>
            </a:endParaRPr>
          </a:p>
        </p:txBody>
      </p:sp>
      <p:sp>
        <p:nvSpPr>
          <p:cNvPr id="19" name="TextBox 18"/>
          <p:cNvSpPr txBox="1"/>
          <p:nvPr/>
        </p:nvSpPr>
        <p:spPr>
          <a:xfrm>
            <a:off x="190440" y="5583267"/>
            <a:ext cx="701622" cy="461665"/>
          </a:xfrm>
          <a:prstGeom prst="rect">
            <a:avLst/>
          </a:prstGeom>
          <a:noFill/>
        </p:spPr>
        <p:txBody>
          <a:bodyPr wrap="square" rtlCol="0">
            <a:spAutoFit/>
          </a:bodyPr>
          <a:lstStyle/>
          <a:p>
            <a:pPr algn="ctr"/>
            <a:r>
              <a:rPr lang="en-US" sz="2400" b="1" dirty="0" smtClean="0">
                <a:solidFill>
                  <a:srgbClr val="C00000"/>
                </a:solidFill>
              </a:rPr>
              <a:t>P1</a:t>
            </a:r>
            <a:endParaRPr lang="en-US" b="1" dirty="0">
              <a:solidFill>
                <a:srgbClr val="C00000"/>
              </a:solidFill>
            </a:endParaRPr>
          </a:p>
        </p:txBody>
      </p:sp>
      <p:graphicFrame>
        <p:nvGraphicFramePr>
          <p:cNvPr id="25" name="Content Placeholder 6"/>
          <p:cNvGraphicFramePr>
            <a:graphicFrameLocks/>
          </p:cNvGraphicFramePr>
          <p:nvPr/>
        </p:nvGraphicFramePr>
        <p:xfrm>
          <a:off x="811161" y="4305312"/>
          <a:ext cx="4016430" cy="2195532"/>
        </p:xfrm>
        <a:graphic>
          <a:graphicData uri="http://schemas.openxmlformats.org/drawingml/2006/table">
            <a:tbl>
              <a:tblPr firstRow="1" bandRow="1">
                <a:tableStyleId>{5C22544A-7EE6-4342-B048-85BDC9FD1C3A}</a:tableStyleId>
              </a:tblPr>
              <a:tblGrid>
                <a:gridCol w="1131389"/>
                <a:gridCol w="905111"/>
                <a:gridCol w="905111"/>
                <a:gridCol w="1074819"/>
              </a:tblGrid>
              <a:tr h="745182">
                <a:tc>
                  <a:txBody>
                    <a:bodyPr/>
                    <a:lstStyle/>
                    <a:p>
                      <a:pPr algn="ctr"/>
                      <a:r>
                        <a:rPr lang="en-US" sz="2400" b="0" dirty="0" smtClean="0"/>
                        <a:t>1</a:t>
                      </a:r>
                      <a:r>
                        <a:rPr lang="en-US" sz="2400" b="0" baseline="30000" dirty="0" smtClean="0"/>
                        <a:t>st</a:t>
                      </a:r>
                      <a:r>
                        <a:rPr lang="en-US" sz="2400" b="0" dirty="0" smtClean="0"/>
                        <a:t>  state</a:t>
                      </a:r>
                      <a:endParaRPr lang="en-US" sz="2400" b="0" dirty="0"/>
                    </a:p>
                  </a:txBody>
                  <a:tcPr anchor="ctr">
                    <a:solidFill>
                      <a:schemeClr val="bg1"/>
                    </a:solidFill>
                  </a:tcPr>
                </a:tc>
                <a:tc>
                  <a:txBody>
                    <a:bodyPr/>
                    <a:lstStyle/>
                    <a:p>
                      <a:pPr algn="ctr"/>
                      <a:r>
                        <a:rPr lang="en-US" sz="2400" b="0" dirty="0" smtClean="0"/>
                        <a:t>L</a:t>
                      </a:r>
                      <a:endParaRPr lang="en-US" sz="2400" b="0" dirty="0"/>
                    </a:p>
                  </a:txBody>
                  <a:tcPr anchor="ctr"/>
                </a:tc>
                <a:tc>
                  <a:txBody>
                    <a:bodyPr/>
                    <a:lstStyle/>
                    <a:p>
                      <a:pPr algn="ctr"/>
                      <a:r>
                        <a:rPr lang="en-US" sz="2400" b="0" dirty="0" smtClean="0"/>
                        <a:t>M</a:t>
                      </a:r>
                      <a:endParaRPr lang="en-US" sz="2400" b="0" dirty="0"/>
                    </a:p>
                  </a:txBody>
                  <a:tcPr anchor="ctr"/>
                </a:tc>
                <a:tc>
                  <a:txBody>
                    <a:bodyPr/>
                    <a:lstStyle/>
                    <a:p>
                      <a:pPr algn="ctr"/>
                      <a:r>
                        <a:rPr lang="en-US" sz="2400" b="0" dirty="0" smtClean="0"/>
                        <a:t>R</a:t>
                      </a:r>
                      <a:endParaRPr lang="en-US" sz="2400" b="0" dirty="0"/>
                    </a:p>
                  </a:txBody>
                  <a:tcPr anchor="ctr"/>
                </a:tc>
              </a:tr>
              <a:tr h="62739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T</a:t>
                      </a:r>
                    </a:p>
                  </a:txBody>
                  <a:tcPr anchor="ctr">
                    <a:solidFill>
                      <a:schemeClr val="bg2">
                        <a:lumMod val="50000"/>
                      </a:schemeClr>
                    </a:solidFill>
                  </a:tcPr>
                </a:tc>
                <a:tc>
                  <a:txBody>
                    <a:bodyPr/>
                    <a:lstStyle/>
                    <a:p>
                      <a:pPr algn="ct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accent3">
                              <a:lumMod val="10000"/>
                            </a:schemeClr>
                          </a:solidFill>
                        </a:rPr>
                        <a:t>4 </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0</a:t>
                      </a:r>
                      <a:endParaRPr lang="en-US" sz="2400" b="1" dirty="0" smtClean="0"/>
                    </a:p>
                  </a:txBody>
                  <a:tcPr anchor="ctr">
                    <a:solidFill>
                      <a:schemeClr val="accent5">
                        <a:lumMod val="20000"/>
                        <a:lumOff val="80000"/>
                      </a:schemeClr>
                    </a:solidFill>
                  </a:tcPr>
                </a:tc>
                <a:tc>
                  <a:txBody>
                    <a:bodyPr/>
                    <a:lstStyle/>
                    <a:p>
                      <a:pPr algn="ct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6 </a:t>
                      </a:r>
                      <a:endParaRPr lang="en-US" sz="2400" b="1" dirty="0"/>
                    </a:p>
                  </a:txBody>
                  <a:tcPr anchor="ctr">
                    <a:solidFill>
                      <a:schemeClr val="accent5">
                        <a:lumMod val="20000"/>
                        <a:lumOff val="80000"/>
                      </a:schemeClr>
                    </a:solidFill>
                  </a:tcPr>
                </a:tc>
              </a:tr>
              <a:tr h="745182">
                <a:tc>
                  <a:txBody>
                    <a:bodyPr/>
                    <a:lstStyle/>
                    <a:p>
                      <a:pPr algn="ctr"/>
                      <a:r>
                        <a:rPr lang="en-US" sz="2400" b="0" dirty="0" smtClean="0">
                          <a:solidFill>
                            <a:schemeClr val="tx1"/>
                          </a:solidFill>
                        </a:rPr>
                        <a:t>B</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2</a:t>
                      </a:r>
                      <a:r>
                        <a:rPr lang="en-US" sz="2400" b="0" dirty="0" smtClean="0">
                          <a:solidFill>
                            <a:schemeClr val="bg2">
                              <a:lumMod val="10000"/>
                            </a:schemeClr>
                          </a:solidFill>
                        </a:rPr>
                        <a:t>, </a:t>
                      </a:r>
                      <a:r>
                        <a:rPr lang="en-US" sz="2400" b="1" dirty="0" smtClean="0">
                          <a:solidFill>
                            <a:schemeClr val="accent3">
                              <a:lumMod val="10000"/>
                            </a:schemeClr>
                          </a:solidFill>
                        </a:rPr>
                        <a:t>16</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0</a:t>
                      </a:r>
                      <a:endParaRPr lang="en-US" sz="2400" b="1" dirty="0" smtClean="0"/>
                    </a:p>
                  </a:txBody>
                  <a:tcPr anchor="ctr">
                    <a:solidFill>
                      <a:schemeClr val="accent5">
                        <a:lumMod val="20000"/>
                        <a:lumOff val="8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24</a:t>
                      </a:r>
                      <a:endParaRPr lang="en-US" sz="2400" b="1" dirty="0"/>
                    </a:p>
                  </a:txBody>
                  <a:tcPr anchor="ctr">
                    <a:solidFill>
                      <a:schemeClr val="accent5">
                        <a:lumMod val="20000"/>
                        <a:lumOff val="80000"/>
                      </a:schemeClr>
                    </a:solidFill>
                  </a:tcPr>
                </a:tc>
              </a:tr>
            </a:tbl>
          </a:graphicData>
        </a:graphic>
      </p:graphicFrame>
      <p:graphicFrame>
        <p:nvGraphicFramePr>
          <p:cNvPr id="26" name="Content Placeholder 6"/>
          <p:cNvGraphicFramePr>
            <a:graphicFrameLocks/>
          </p:cNvGraphicFramePr>
          <p:nvPr/>
        </p:nvGraphicFramePr>
        <p:xfrm>
          <a:off x="4937130" y="4305312"/>
          <a:ext cx="4016429" cy="2195532"/>
        </p:xfrm>
        <a:graphic>
          <a:graphicData uri="http://schemas.openxmlformats.org/drawingml/2006/table">
            <a:tbl>
              <a:tblPr firstRow="1" bandRow="1">
                <a:tableStyleId>{5C22544A-7EE6-4342-B048-85BDC9FD1C3A}</a:tableStyleId>
              </a:tblPr>
              <a:tblGrid>
                <a:gridCol w="1123477"/>
                <a:gridCol w="926868"/>
                <a:gridCol w="926868"/>
                <a:gridCol w="1039216"/>
              </a:tblGrid>
              <a:tr h="745182">
                <a:tc>
                  <a:txBody>
                    <a:bodyPr/>
                    <a:lstStyle/>
                    <a:p>
                      <a:pPr algn="ctr"/>
                      <a:r>
                        <a:rPr lang="en-US" sz="2400" b="0" dirty="0" smtClean="0"/>
                        <a:t>2</a:t>
                      </a:r>
                      <a:r>
                        <a:rPr lang="en-US" sz="2400" b="0" baseline="30000" dirty="0" smtClean="0"/>
                        <a:t>nd </a:t>
                      </a:r>
                      <a:r>
                        <a:rPr lang="en-US" sz="2400" b="0" dirty="0" smtClean="0"/>
                        <a:t> state</a:t>
                      </a:r>
                      <a:endParaRPr lang="en-US" sz="2400" b="0" dirty="0"/>
                    </a:p>
                  </a:txBody>
                  <a:tcPr anchor="ctr">
                    <a:solidFill>
                      <a:schemeClr val="bg1"/>
                    </a:solidFill>
                  </a:tcPr>
                </a:tc>
                <a:tc>
                  <a:txBody>
                    <a:bodyPr/>
                    <a:lstStyle/>
                    <a:p>
                      <a:pPr algn="ctr"/>
                      <a:r>
                        <a:rPr lang="en-US" sz="2400" b="0" dirty="0" smtClean="0"/>
                        <a:t>L</a:t>
                      </a:r>
                      <a:endParaRPr lang="en-US" sz="2400" b="0" dirty="0"/>
                    </a:p>
                  </a:txBody>
                  <a:tcPr anchor="ctr"/>
                </a:tc>
                <a:tc>
                  <a:txBody>
                    <a:bodyPr/>
                    <a:lstStyle/>
                    <a:p>
                      <a:pPr algn="ctr"/>
                      <a:r>
                        <a:rPr lang="en-US" sz="2400" b="0" dirty="0" smtClean="0"/>
                        <a:t>M</a:t>
                      </a:r>
                      <a:endParaRPr lang="en-US" sz="2400" b="0" dirty="0"/>
                    </a:p>
                  </a:txBody>
                  <a:tcPr anchor="ctr"/>
                </a:tc>
                <a:tc>
                  <a:txBody>
                    <a:bodyPr/>
                    <a:lstStyle/>
                    <a:p>
                      <a:pPr algn="ctr"/>
                      <a:r>
                        <a:rPr lang="en-US" sz="2400" b="0" dirty="0" smtClean="0"/>
                        <a:t>R</a:t>
                      </a:r>
                      <a:endParaRPr lang="en-US" sz="2400" b="0" dirty="0"/>
                    </a:p>
                  </a:txBody>
                  <a:tcPr anchor="ctr"/>
                </a:tc>
              </a:tr>
              <a:tr h="62739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T</a:t>
                      </a:r>
                    </a:p>
                  </a:txBody>
                  <a:tcPr anchor="ctr">
                    <a:solidFill>
                      <a:schemeClr val="bg2">
                        <a:lumMod val="50000"/>
                      </a:schemeClr>
                    </a:solidFill>
                  </a:tcPr>
                </a:tc>
                <a:tc>
                  <a:txBody>
                    <a:bodyPr/>
                    <a:lstStyle/>
                    <a:p>
                      <a:pPr algn="ct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accent3">
                              <a:lumMod val="10000"/>
                            </a:schemeClr>
                          </a:solidFill>
                        </a:rPr>
                        <a:t>4</a:t>
                      </a:r>
                      <a:r>
                        <a:rPr lang="en-US" sz="2400" b="1" baseline="0" dirty="0" smtClean="0">
                          <a:solidFill>
                            <a:schemeClr val="accent3">
                              <a:lumMod val="10000"/>
                            </a:schemeClr>
                          </a:solidFill>
                        </a:rPr>
                        <a:t> </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6 </a:t>
                      </a:r>
                      <a:endParaRPr lang="en-US" sz="2400" b="1" dirty="0" smtClean="0"/>
                    </a:p>
                  </a:txBody>
                  <a:tcPr anchor="ctr">
                    <a:solidFill>
                      <a:schemeClr val="accent5">
                        <a:lumMod val="20000"/>
                        <a:lumOff val="80000"/>
                      </a:schemeClr>
                    </a:solidFill>
                  </a:tcPr>
                </a:tc>
                <a:tc>
                  <a:txBody>
                    <a:bodyPr/>
                    <a:lstStyle/>
                    <a:p>
                      <a:pPr algn="ct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0</a:t>
                      </a:r>
                      <a:endParaRPr lang="en-US" sz="2400" b="1" dirty="0"/>
                    </a:p>
                  </a:txBody>
                  <a:tcPr anchor="ctr">
                    <a:solidFill>
                      <a:schemeClr val="accent5">
                        <a:lumMod val="20000"/>
                        <a:lumOff val="80000"/>
                      </a:schemeClr>
                    </a:solidFill>
                  </a:tcPr>
                </a:tc>
              </a:tr>
              <a:tr h="745182">
                <a:tc>
                  <a:txBody>
                    <a:bodyPr/>
                    <a:lstStyle/>
                    <a:p>
                      <a:pPr algn="ctr"/>
                      <a:r>
                        <a:rPr lang="en-US" sz="2400" b="0" dirty="0" smtClean="0">
                          <a:solidFill>
                            <a:schemeClr val="tx1"/>
                          </a:solidFill>
                        </a:rPr>
                        <a:t>B</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2</a:t>
                      </a:r>
                      <a:r>
                        <a:rPr lang="en-US" sz="2400" b="0" dirty="0" smtClean="0">
                          <a:solidFill>
                            <a:schemeClr val="bg2">
                              <a:lumMod val="10000"/>
                            </a:schemeClr>
                          </a:solidFill>
                        </a:rPr>
                        <a:t>, </a:t>
                      </a:r>
                      <a:r>
                        <a:rPr lang="en-US" sz="2400" b="1" dirty="0" smtClean="0">
                          <a:solidFill>
                            <a:schemeClr val="accent3">
                              <a:lumMod val="10000"/>
                            </a:schemeClr>
                          </a:solidFill>
                        </a:rPr>
                        <a:t>16</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24</a:t>
                      </a:r>
                      <a:endParaRPr lang="en-US" sz="2400" b="1" dirty="0" smtClean="0"/>
                    </a:p>
                  </a:txBody>
                  <a:tcPr anchor="ctr">
                    <a:solidFill>
                      <a:schemeClr val="accent5">
                        <a:lumMod val="20000"/>
                        <a:lumOff val="8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0</a:t>
                      </a:r>
                      <a:endParaRPr lang="en-US" sz="2400" b="1" dirty="0"/>
                    </a:p>
                  </a:txBody>
                  <a:tcPr anchor="ctr">
                    <a:solidFill>
                      <a:schemeClr val="accent5">
                        <a:lumMod val="20000"/>
                        <a:lumOff val="80000"/>
                      </a:schemeClr>
                    </a:solidFill>
                  </a:tcPr>
                </a:tc>
              </a:tr>
            </a:tbl>
          </a:graphicData>
        </a:graphic>
      </p:graphicFrame>
      <p:sp>
        <p:nvSpPr>
          <p:cNvPr id="9" name="TextBox 8"/>
          <p:cNvSpPr txBox="1"/>
          <p:nvPr/>
        </p:nvSpPr>
        <p:spPr>
          <a:xfrm>
            <a:off x="0" y="1165194"/>
            <a:ext cx="9144000" cy="2774988"/>
          </a:xfrm>
          <a:prstGeom prst="rect">
            <a:avLst/>
          </a:prstGeom>
          <a:noFill/>
        </p:spPr>
        <p:txBody>
          <a:bodyPr wrap="square" rtlCol="0">
            <a:spAutoFit/>
          </a:bodyPr>
          <a:lstStyle/>
          <a:p>
            <a:r>
              <a:rPr lang="en-US" sz="2400" dirty="0" smtClean="0"/>
              <a:t>Consider, for example, the two-player Bayesian game below. In this game there are two states, and neither player knows the state. And both players believes that the 1</a:t>
            </a:r>
            <a:r>
              <a:rPr lang="en-US" sz="2400" baseline="30000" dirty="0" smtClean="0"/>
              <a:t>st</a:t>
            </a:r>
            <a:r>
              <a:rPr lang="en-US" sz="2400" dirty="0" smtClean="0"/>
              <a:t> state occurs with probability ½ and the 2</a:t>
            </a:r>
            <a:r>
              <a:rPr lang="en-US" sz="2400" baseline="30000" dirty="0" smtClean="0"/>
              <a:t>nd</a:t>
            </a:r>
            <a:r>
              <a:rPr lang="en-US" sz="2400" dirty="0" smtClean="0"/>
              <a:t> state occurs with probability ½ . </a:t>
            </a:r>
            <a:endParaRPr lang="en-US" sz="2400" dirty="0" smtClean="0"/>
          </a:p>
          <a:p>
            <a:r>
              <a:rPr lang="en-US" sz="2400" dirty="0" smtClean="0"/>
              <a:t>As both </a:t>
            </a:r>
            <a:r>
              <a:rPr lang="en-US" sz="2400" dirty="0" smtClean="0"/>
              <a:t>players know that the other player cannot distinguish the state, they believe that there is just one uninformed type of the other player.</a:t>
            </a:r>
          </a:p>
        </p:txBody>
      </p:sp>
      <p:sp>
        <p:nvSpPr>
          <p:cNvPr id="10" name="Rectangle 9"/>
          <p:cNvSpPr/>
          <p:nvPr/>
        </p:nvSpPr>
        <p:spPr>
          <a:xfrm>
            <a:off x="0" y="3794130"/>
            <a:ext cx="9144000" cy="306387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190440" y="3903668"/>
            <a:ext cx="8763120" cy="2738475"/>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5" name="Group 14"/>
          <p:cNvGrpSpPr/>
          <p:nvPr/>
        </p:nvGrpSpPr>
        <p:grpSpPr>
          <a:xfrm>
            <a:off x="1139778" y="3867156"/>
            <a:ext cx="7010496" cy="498178"/>
            <a:chOff x="1139778" y="3867156"/>
            <a:chExt cx="7010496" cy="498178"/>
          </a:xfrm>
        </p:grpSpPr>
        <p:sp>
          <p:nvSpPr>
            <p:cNvPr id="13" name="TextBox 12"/>
            <p:cNvSpPr txBox="1"/>
            <p:nvPr/>
          </p:nvSpPr>
          <p:spPr>
            <a:xfrm>
              <a:off x="1139778" y="3903669"/>
              <a:ext cx="1204929" cy="461665"/>
            </a:xfrm>
            <a:prstGeom prst="rect">
              <a:avLst/>
            </a:prstGeom>
            <a:noFill/>
          </p:spPr>
          <p:txBody>
            <a:bodyPr wrap="square" rtlCol="0">
              <a:spAutoFit/>
            </a:bodyPr>
            <a:lstStyle/>
            <a:p>
              <a:r>
                <a:rPr lang="en-US" sz="2400" dirty="0" smtClean="0">
                  <a:solidFill>
                    <a:srgbClr val="C00000"/>
                  </a:solidFill>
                </a:rPr>
                <a:t>½</a:t>
              </a:r>
              <a:r>
                <a:rPr lang="en-US" sz="2400" dirty="0" smtClean="0"/>
                <a:t>  </a:t>
              </a:r>
              <a:r>
                <a:rPr lang="en-US" sz="2400" dirty="0" smtClean="0">
                  <a:solidFill>
                    <a:schemeClr val="bg2">
                      <a:lumMod val="10000"/>
                    </a:schemeClr>
                  </a:solidFill>
                </a:rPr>
                <a:t>½</a:t>
              </a:r>
              <a:r>
                <a:rPr lang="en-US" sz="2400" dirty="0" smtClean="0"/>
                <a:t> </a:t>
              </a:r>
              <a:endParaRPr lang="en-US" sz="2400" dirty="0"/>
            </a:p>
          </p:txBody>
        </p:sp>
        <p:sp>
          <p:nvSpPr>
            <p:cNvPr id="14" name="TextBox 13"/>
            <p:cNvSpPr txBox="1"/>
            <p:nvPr/>
          </p:nvSpPr>
          <p:spPr>
            <a:xfrm>
              <a:off x="6945345" y="3867156"/>
              <a:ext cx="1204929" cy="461665"/>
            </a:xfrm>
            <a:prstGeom prst="rect">
              <a:avLst/>
            </a:prstGeom>
            <a:noFill/>
          </p:spPr>
          <p:txBody>
            <a:bodyPr wrap="square" rtlCol="0">
              <a:spAutoFit/>
            </a:bodyPr>
            <a:lstStyle/>
            <a:p>
              <a:r>
                <a:rPr lang="en-US" sz="2400" dirty="0" smtClean="0">
                  <a:solidFill>
                    <a:srgbClr val="C00000"/>
                  </a:solidFill>
                </a:rPr>
                <a:t>½</a:t>
              </a:r>
              <a:r>
                <a:rPr lang="en-US" sz="2400" dirty="0" smtClean="0"/>
                <a:t>  </a:t>
              </a:r>
              <a:r>
                <a:rPr lang="en-US" sz="2400" dirty="0" smtClean="0">
                  <a:solidFill>
                    <a:schemeClr val="bg2">
                      <a:lumMod val="10000"/>
                    </a:schemeClr>
                  </a:solidFill>
                </a:rPr>
                <a:t>½</a:t>
              </a:r>
              <a:r>
                <a:rPr lang="en-US" sz="2400" dirty="0" smtClean="0"/>
                <a:t> </a:t>
              </a:r>
              <a:endParaRPr lang="en-US" sz="2400" dirty="0"/>
            </a:p>
          </p:txBody>
        </p:sp>
      </p:grpSp>
    </p:spTree>
  </p:cSld>
  <p:clrMapOvr>
    <a:masterClrMapping/>
  </p:clrMapOvr>
  <p:transition>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Example 1: More information may hurt</a:t>
            </a:r>
            <a:endParaRPr lang="en-US" sz="3600"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27" name="TextBox 26"/>
          <p:cNvSpPr txBox="1"/>
          <p:nvPr/>
        </p:nvSpPr>
        <p:spPr>
          <a:xfrm>
            <a:off x="3367071" y="3867156"/>
            <a:ext cx="2884527" cy="461665"/>
          </a:xfrm>
          <a:prstGeom prst="rect">
            <a:avLst/>
          </a:prstGeom>
          <a:noFill/>
        </p:spPr>
        <p:txBody>
          <a:bodyPr wrap="square" rtlCol="0">
            <a:spAutoFit/>
          </a:bodyPr>
          <a:lstStyle/>
          <a:p>
            <a:pPr algn="ctr"/>
            <a:r>
              <a:rPr lang="en-US" sz="2400" b="1" dirty="0" smtClean="0">
                <a:solidFill>
                  <a:schemeClr val="accent3">
                    <a:lumMod val="10000"/>
                  </a:schemeClr>
                </a:solidFill>
              </a:rPr>
              <a:t>PLAYER 2</a:t>
            </a:r>
            <a:endParaRPr lang="en-US" sz="1400" b="1" dirty="0">
              <a:solidFill>
                <a:schemeClr val="accent3">
                  <a:lumMod val="10000"/>
                </a:schemeClr>
              </a:solidFill>
            </a:endParaRPr>
          </a:p>
        </p:txBody>
      </p:sp>
      <p:sp>
        <p:nvSpPr>
          <p:cNvPr id="19" name="TextBox 18"/>
          <p:cNvSpPr txBox="1"/>
          <p:nvPr/>
        </p:nvSpPr>
        <p:spPr>
          <a:xfrm>
            <a:off x="190440" y="5583267"/>
            <a:ext cx="701622" cy="461665"/>
          </a:xfrm>
          <a:prstGeom prst="rect">
            <a:avLst/>
          </a:prstGeom>
          <a:noFill/>
        </p:spPr>
        <p:txBody>
          <a:bodyPr wrap="square" rtlCol="0">
            <a:spAutoFit/>
          </a:bodyPr>
          <a:lstStyle/>
          <a:p>
            <a:pPr algn="ctr"/>
            <a:r>
              <a:rPr lang="en-US" sz="2400" b="1" dirty="0" smtClean="0">
                <a:solidFill>
                  <a:srgbClr val="C00000"/>
                </a:solidFill>
              </a:rPr>
              <a:t>P1</a:t>
            </a:r>
            <a:endParaRPr lang="en-US" b="1" dirty="0">
              <a:solidFill>
                <a:srgbClr val="C00000"/>
              </a:solidFill>
            </a:endParaRPr>
          </a:p>
        </p:txBody>
      </p:sp>
      <p:graphicFrame>
        <p:nvGraphicFramePr>
          <p:cNvPr id="25" name="Content Placeholder 6"/>
          <p:cNvGraphicFramePr>
            <a:graphicFrameLocks/>
          </p:cNvGraphicFramePr>
          <p:nvPr/>
        </p:nvGraphicFramePr>
        <p:xfrm>
          <a:off x="811161" y="4305312"/>
          <a:ext cx="4016430" cy="2195532"/>
        </p:xfrm>
        <a:graphic>
          <a:graphicData uri="http://schemas.openxmlformats.org/drawingml/2006/table">
            <a:tbl>
              <a:tblPr firstRow="1" bandRow="1">
                <a:tableStyleId>{5C22544A-7EE6-4342-B048-85BDC9FD1C3A}</a:tableStyleId>
              </a:tblPr>
              <a:tblGrid>
                <a:gridCol w="1131389"/>
                <a:gridCol w="905111"/>
                <a:gridCol w="905111"/>
                <a:gridCol w="1074819"/>
              </a:tblGrid>
              <a:tr h="745182">
                <a:tc>
                  <a:txBody>
                    <a:bodyPr/>
                    <a:lstStyle/>
                    <a:p>
                      <a:pPr algn="ctr"/>
                      <a:r>
                        <a:rPr lang="en-US" sz="2400" b="0" dirty="0" smtClean="0"/>
                        <a:t>1</a:t>
                      </a:r>
                      <a:r>
                        <a:rPr lang="en-US" sz="2400" b="0" baseline="30000" dirty="0" smtClean="0"/>
                        <a:t>st</a:t>
                      </a:r>
                      <a:r>
                        <a:rPr lang="en-US" sz="2400" b="0" dirty="0" smtClean="0"/>
                        <a:t>  state</a:t>
                      </a:r>
                      <a:endParaRPr lang="en-US" sz="2400" b="0" dirty="0"/>
                    </a:p>
                  </a:txBody>
                  <a:tcPr anchor="ctr">
                    <a:solidFill>
                      <a:schemeClr val="bg1"/>
                    </a:solidFill>
                  </a:tcPr>
                </a:tc>
                <a:tc>
                  <a:txBody>
                    <a:bodyPr/>
                    <a:lstStyle/>
                    <a:p>
                      <a:pPr algn="ctr"/>
                      <a:r>
                        <a:rPr lang="en-US" sz="2400" b="0" dirty="0" smtClean="0"/>
                        <a:t>L</a:t>
                      </a:r>
                      <a:endParaRPr lang="en-US" sz="2400" b="0" dirty="0"/>
                    </a:p>
                  </a:txBody>
                  <a:tcPr anchor="ctr"/>
                </a:tc>
                <a:tc>
                  <a:txBody>
                    <a:bodyPr/>
                    <a:lstStyle/>
                    <a:p>
                      <a:pPr algn="ctr"/>
                      <a:r>
                        <a:rPr lang="en-US" sz="2400" b="0" dirty="0" smtClean="0"/>
                        <a:t>M</a:t>
                      </a:r>
                      <a:endParaRPr lang="en-US" sz="2400" b="0" dirty="0"/>
                    </a:p>
                  </a:txBody>
                  <a:tcPr anchor="ctr"/>
                </a:tc>
                <a:tc>
                  <a:txBody>
                    <a:bodyPr/>
                    <a:lstStyle/>
                    <a:p>
                      <a:pPr algn="ctr"/>
                      <a:r>
                        <a:rPr lang="en-US" sz="2400" b="0" dirty="0" smtClean="0"/>
                        <a:t>R</a:t>
                      </a:r>
                      <a:endParaRPr lang="en-US" sz="2400" b="0" dirty="0"/>
                    </a:p>
                  </a:txBody>
                  <a:tcPr anchor="ctr"/>
                </a:tc>
              </a:tr>
              <a:tr h="62739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T</a:t>
                      </a:r>
                    </a:p>
                  </a:txBody>
                  <a:tcPr anchor="ctr">
                    <a:solidFill>
                      <a:schemeClr val="bg2">
                        <a:lumMod val="50000"/>
                      </a:schemeClr>
                    </a:solidFill>
                  </a:tcPr>
                </a:tc>
                <a:tc>
                  <a:txBody>
                    <a:bodyPr/>
                    <a:lstStyle/>
                    <a:p>
                      <a:pPr algn="ct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accent3">
                              <a:lumMod val="10000"/>
                            </a:schemeClr>
                          </a:solidFill>
                        </a:rPr>
                        <a:t>4 </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0</a:t>
                      </a:r>
                      <a:endParaRPr lang="en-US" sz="2400" b="1" dirty="0" smtClean="0"/>
                    </a:p>
                  </a:txBody>
                  <a:tcPr anchor="ctr">
                    <a:solidFill>
                      <a:schemeClr val="accent5">
                        <a:lumMod val="20000"/>
                        <a:lumOff val="80000"/>
                      </a:schemeClr>
                    </a:solidFill>
                  </a:tcPr>
                </a:tc>
                <a:tc>
                  <a:txBody>
                    <a:bodyPr/>
                    <a:lstStyle/>
                    <a:p>
                      <a:pPr algn="ct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6 </a:t>
                      </a:r>
                      <a:endParaRPr lang="en-US" sz="2400" b="1" dirty="0"/>
                    </a:p>
                  </a:txBody>
                  <a:tcPr anchor="ctr">
                    <a:solidFill>
                      <a:schemeClr val="accent5">
                        <a:lumMod val="20000"/>
                        <a:lumOff val="80000"/>
                      </a:schemeClr>
                    </a:solidFill>
                  </a:tcPr>
                </a:tc>
              </a:tr>
              <a:tr h="745182">
                <a:tc>
                  <a:txBody>
                    <a:bodyPr/>
                    <a:lstStyle/>
                    <a:p>
                      <a:pPr algn="ctr"/>
                      <a:r>
                        <a:rPr lang="en-US" sz="2400" b="0" dirty="0" smtClean="0">
                          <a:solidFill>
                            <a:schemeClr val="tx1"/>
                          </a:solidFill>
                        </a:rPr>
                        <a:t>B</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2</a:t>
                      </a:r>
                      <a:r>
                        <a:rPr lang="en-US" sz="2400" b="0" dirty="0" smtClean="0">
                          <a:solidFill>
                            <a:schemeClr val="bg2">
                              <a:lumMod val="10000"/>
                            </a:schemeClr>
                          </a:solidFill>
                        </a:rPr>
                        <a:t>, </a:t>
                      </a:r>
                      <a:r>
                        <a:rPr lang="en-US" sz="2400" b="1" dirty="0" smtClean="0">
                          <a:solidFill>
                            <a:schemeClr val="accent3">
                              <a:lumMod val="10000"/>
                            </a:schemeClr>
                          </a:solidFill>
                        </a:rPr>
                        <a:t>16</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0</a:t>
                      </a:r>
                      <a:endParaRPr lang="en-US" sz="2400" b="1" dirty="0" smtClean="0"/>
                    </a:p>
                  </a:txBody>
                  <a:tcPr anchor="ctr">
                    <a:solidFill>
                      <a:schemeClr val="accent5">
                        <a:lumMod val="20000"/>
                        <a:lumOff val="8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24</a:t>
                      </a:r>
                      <a:endParaRPr lang="en-US" sz="2400" b="1" dirty="0"/>
                    </a:p>
                  </a:txBody>
                  <a:tcPr anchor="ctr">
                    <a:solidFill>
                      <a:schemeClr val="accent5">
                        <a:lumMod val="20000"/>
                        <a:lumOff val="80000"/>
                      </a:schemeClr>
                    </a:solidFill>
                  </a:tcPr>
                </a:tc>
              </a:tr>
            </a:tbl>
          </a:graphicData>
        </a:graphic>
      </p:graphicFrame>
      <p:graphicFrame>
        <p:nvGraphicFramePr>
          <p:cNvPr id="26" name="Content Placeholder 6"/>
          <p:cNvGraphicFramePr>
            <a:graphicFrameLocks/>
          </p:cNvGraphicFramePr>
          <p:nvPr/>
        </p:nvGraphicFramePr>
        <p:xfrm>
          <a:off x="4937130" y="4305312"/>
          <a:ext cx="4016429" cy="2195532"/>
        </p:xfrm>
        <a:graphic>
          <a:graphicData uri="http://schemas.openxmlformats.org/drawingml/2006/table">
            <a:tbl>
              <a:tblPr firstRow="1" bandRow="1">
                <a:tableStyleId>{5C22544A-7EE6-4342-B048-85BDC9FD1C3A}</a:tableStyleId>
              </a:tblPr>
              <a:tblGrid>
                <a:gridCol w="1123477"/>
                <a:gridCol w="926868"/>
                <a:gridCol w="926868"/>
                <a:gridCol w="1039216"/>
              </a:tblGrid>
              <a:tr h="745182">
                <a:tc>
                  <a:txBody>
                    <a:bodyPr/>
                    <a:lstStyle/>
                    <a:p>
                      <a:pPr algn="ctr"/>
                      <a:r>
                        <a:rPr lang="en-US" sz="2400" b="0" dirty="0" smtClean="0"/>
                        <a:t>2</a:t>
                      </a:r>
                      <a:r>
                        <a:rPr lang="en-US" sz="2400" b="0" baseline="30000" dirty="0" smtClean="0"/>
                        <a:t>nd </a:t>
                      </a:r>
                      <a:r>
                        <a:rPr lang="en-US" sz="2400" b="0" dirty="0" smtClean="0"/>
                        <a:t> state</a:t>
                      </a:r>
                      <a:endParaRPr lang="en-US" sz="2400" b="0" dirty="0"/>
                    </a:p>
                  </a:txBody>
                  <a:tcPr anchor="ctr">
                    <a:solidFill>
                      <a:schemeClr val="bg1"/>
                    </a:solidFill>
                  </a:tcPr>
                </a:tc>
                <a:tc>
                  <a:txBody>
                    <a:bodyPr/>
                    <a:lstStyle/>
                    <a:p>
                      <a:pPr algn="ctr"/>
                      <a:r>
                        <a:rPr lang="en-US" sz="2400" b="0" dirty="0" smtClean="0"/>
                        <a:t>L</a:t>
                      </a:r>
                      <a:endParaRPr lang="en-US" sz="2400" b="0" dirty="0"/>
                    </a:p>
                  </a:txBody>
                  <a:tcPr anchor="ctr"/>
                </a:tc>
                <a:tc>
                  <a:txBody>
                    <a:bodyPr/>
                    <a:lstStyle/>
                    <a:p>
                      <a:pPr algn="ctr"/>
                      <a:r>
                        <a:rPr lang="en-US" sz="2400" b="0" dirty="0" smtClean="0"/>
                        <a:t>M</a:t>
                      </a:r>
                      <a:endParaRPr lang="en-US" sz="2400" b="0" dirty="0"/>
                    </a:p>
                  </a:txBody>
                  <a:tcPr anchor="ctr"/>
                </a:tc>
                <a:tc>
                  <a:txBody>
                    <a:bodyPr/>
                    <a:lstStyle/>
                    <a:p>
                      <a:pPr algn="ctr"/>
                      <a:r>
                        <a:rPr lang="en-US" sz="2400" b="0" dirty="0" smtClean="0"/>
                        <a:t>R</a:t>
                      </a:r>
                      <a:endParaRPr lang="en-US" sz="2400" b="0" dirty="0"/>
                    </a:p>
                  </a:txBody>
                  <a:tcPr anchor="ctr"/>
                </a:tc>
              </a:tr>
              <a:tr h="62739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T</a:t>
                      </a:r>
                    </a:p>
                  </a:txBody>
                  <a:tcPr anchor="ctr">
                    <a:solidFill>
                      <a:schemeClr val="bg2">
                        <a:lumMod val="50000"/>
                      </a:schemeClr>
                    </a:solidFill>
                  </a:tcPr>
                </a:tc>
                <a:tc>
                  <a:txBody>
                    <a:bodyPr/>
                    <a:lstStyle/>
                    <a:p>
                      <a:pPr algn="ct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accent3">
                              <a:lumMod val="10000"/>
                            </a:schemeClr>
                          </a:solidFill>
                        </a:rPr>
                        <a:t>4</a:t>
                      </a:r>
                      <a:r>
                        <a:rPr lang="en-US" sz="2400" b="1" baseline="0" dirty="0" smtClean="0">
                          <a:solidFill>
                            <a:schemeClr val="accent3">
                              <a:lumMod val="10000"/>
                            </a:schemeClr>
                          </a:solidFill>
                        </a:rPr>
                        <a:t> </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6 </a:t>
                      </a:r>
                      <a:endParaRPr lang="en-US" sz="2400" b="1" dirty="0" smtClean="0"/>
                    </a:p>
                  </a:txBody>
                  <a:tcPr anchor="ctr">
                    <a:solidFill>
                      <a:schemeClr val="accent5">
                        <a:lumMod val="20000"/>
                        <a:lumOff val="80000"/>
                      </a:schemeClr>
                    </a:solidFill>
                  </a:tcPr>
                </a:tc>
                <a:tc>
                  <a:txBody>
                    <a:bodyPr/>
                    <a:lstStyle/>
                    <a:p>
                      <a:pPr algn="ct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0</a:t>
                      </a:r>
                      <a:endParaRPr lang="en-US" sz="2400" b="1" dirty="0"/>
                    </a:p>
                  </a:txBody>
                  <a:tcPr anchor="ctr">
                    <a:solidFill>
                      <a:schemeClr val="accent5">
                        <a:lumMod val="20000"/>
                        <a:lumOff val="80000"/>
                      </a:schemeClr>
                    </a:solidFill>
                  </a:tcPr>
                </a:tc>
              </a:tr>
              <a:tr h="745182">
                <a:tc>
                  <a:txBody>
                    <a:bodyPr/>
                    <a:lstStyle/>
                    <a:p>
                      <a:pPr algn="ctr"/>
                      <a:r>
                        <a:rPr lang="en-US" sz="2400" b="0" dirty="0" smtClean="0">
                          <a:solidFill>
                            <a:schemeClr val="tx1"/>
                          </a:solidFill>
                        </a:rPr>
                        <a:t>B</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2</a:t>
                      </a:r>
                      <a:r>
                        <a:rPr lang="en-US" sz="2400" b="0" dirty="0" smtClean="0">
                          <a:solidFill>
                            <a:schemeClr val="bg2">
                              <a:lumMod val="10000"/>
                            </a:schemeClr>
                          </a:solidFill>
                        </a:rPr>
                        <a:t>, </a:t>
                      </a:r>
                      <a:r>
                        <a:rPr lang="en-US" sz="2400" b="1" dirty="0" smtClean="0">
                          <a:solidFill>
                            <a:schemeClr val="accent3">
                              <a:lumMod val="10000"/>
                            </a:schemeClr>
                          </a:solidFill>
                        </a:rPr>
                        <a:t>16</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24</a:t>
                      </a:r>
                      <a:endParaRPr lang="en-US" sz="2400" b="1" dirty="0" smtClean="0"/>
                    </a:p>
                  </a:txBody>
                  <a:tcPr anchor="ctr">
                    <a:solidFill>
                      <a:schemeClr val="accent5">
                        <a:lumMod val="20000"/>
                        <a:lumOff val="8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0</a:t>
                      </a:r>
                      <a:endParaRPr lang="en-US" sz="2400" b="1" dirty="0"/>
                    </a:p>
                  </a:txBody>
                  <a:tcPr anchor="ctr">
                    <a:solidFill>
                      <a:schemeClr val="accent5">
                        <a:lumMod val="20000"/>
                        <a:lumOff val="80000"/>
                      </a:schemeClr>
                    </a:solidFill>
                  </a:tcPr>
                </a:tc>
              </a:tr>
            </a:tbl>
          </a:graphicData>
        </a:graphic>
      </p:graphicFrame>
      <p:sp>
        <p:nvSpPr>
          <p:cNvPr id="9" name="TextBox 8"/>
          <p:cNvSpPr txBox="1"/>
          <p:nvPr/>
        </p:nvSpPr>
        <p:spPr>
          <a:xfrm>
            <a:off x="0" y="1165194"/>
            <a:ext cx="9144000" cy="2677656"/>
          </a:xfrm>
          <a:prstGeom prst="rect">
            <a:avLst/>
          </a:prstGeom>
          <a:noFill/>
        </p:spPr>
        <p:txBody>
          <a:bodyPr wrap="square" rtlCol="0">
            <a:spAutoFit/>
          </a:bodyPr>
          <a:lstStyle/>
          <a:p>
            <a:pPr marL="0" lvl="1"/>
            <a:r>
              <a:rPr lang="en-US" sz="2400" dirty="0" smtClean="0"/>
              <a:t>Signal and signal function define the amount of information players </a:t>
            </a:r>
            <a:r>
              <a:rPr lang="en-US" sz="2400" dirty="0" smtClean="0"/>
              <a:t>have. </a:t>
            </a:r>
            <a:r>
              <a:rPr lang="en-US" sz="2400" dirty="0" smtClean="0"/>
              <a:t>Both players receives uninformative signal. The quality of signal depends on the number of distinct values it may have.</a:t>
            </a:r>
          </a:p>
          <a:p>
            <a:r>
              <a:rPr lang="en-US" sz="2400" dirty="0" smtClean="0"/>
              <a:t>As both receives for both states same signal, they cannot </a:t>
            </a:r>
            <a:r>
              <a:rPr lang="en-US" sz="2400" dirty="0" smtClean="0"/>
              <a:t>distinguish the </a:t>
            </a:r>
            <a:r>
              <a:rPr lang="en-US" sz="2400" dirty="0" smtClean="0"/>
              <a:t>state. </a:t>
            </a:r>
            <a:r>
              <a:rPr lang="en-US" sz="2400" dirty="0" smtClean="0"/>
              <a:t>The signal also define the types of the players. Same signal </a:t>
            </a:r>
            <a:r>
              <a:rPr lang="en-US" sz="2400" dirty="0" smtClean="0">
                <a:sym typeface="Wingdings" pitchFamily="2" charset="2"/>
              </a:rPr>
              <a:t> just one type of every player.</a:t>
            </a:r>
            <a:endParaRPr lang="en-US" sz="2400" dirty="0" smtClean="0"/>
          </a:p>
        </p:txBody>
      </p:sp>
      <p:sp>
        <p:nvSpPr>
          <p:cNvPr id="10" name="Rectangle 9"/>
          <p:cNvSpPr/>
          <p:nvPr/>
        </p:nvSpPr>
        <p:spPr>
          <a:xfrm>
            <a:off x="0" y="3794130"/>
            <a:ext cx="9144000" cy="306387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190440" y="3903668"/>
            <a:ext cx="8763120" cy="2738475"/>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14"/>
          <p:cNvGrpSpPr/>
          <p:nvPr/>
        </p:nvGrpSpPr>
        <p:grpSpPr>
          <a:xfrm>
            <a:off x="1139778" y="3867156"/>
            <a:ext cx="7010496" cy="498178"/>
            <a:chOff x="1139778" y="3867156"/>
            <a:chExt cx="7010496" cy="498178"/>
          </a:xfrm>
        </p:grpSpPr>
        <p:sp>
          <p:nvSpPr>
            <p:cNvPr id="13" name="TextBox 12"/>
            <p:cNvSpPr txBox="1"/>
            <p:nvPr/>
          </p:nvSpPr>
          <p:spPr>
            <a:xfrm>
              <a:off x="1139778" y="3903669"/>
              <a:ext cx="1204929" cy="461665"/>
            </a:xfrm>
            <a:prstGeom prst="rect">
              <a:avLst/>
            </a:prstGeom>
            <a:noFill/>
          </p:spPr>
          <p:txBody>
            <a:bodyPr wrap="square" rtlCol="0">
              <a:spAutoFit/>
            </a:bodyPr>
            <a:lstStyle/>
            <a:p>
              <a:r>
                <a:rPr lang="en-US" sz="2400" dirty="0" smtClean="0">
                  <a:solidFill>
                    <a:srgbClr val="C00000"/>
                  </a:solidFill>
                </a:rPr>
                <a:t>½</a:t>
              </a:r>
              <a:r>
                <a:rPr lang="en-US" sz="2400" dirty="0" smtClean="0"/>
                <a:t>  </a:t>
              </a:r>
              <a:r>
                <a:rPr lang="en-US" sz="2400" dirty="0" smtClean="0">
                  <a:solidFill>
                    <a:schemeClr val="bg2">
                      <a:lumMod val="10000"/>
                    </a:schemeClr>
                  </a:solidFill>
                </a:rPr>
                <a:t>½</a:t>
              </a:r>
              <a:r>
                <a:rPr lang="en-US" sz="2400" dirty="0" smtClean="0"/>
                <a:t> </a:t>
              </a:r>
              <a:endParaRPr lang="en-US" sz="2400" dirty="0"/>
            </a:p>
          </p:txBody>
        </p:sp>
        <p:sp>
          <p:nvSpPr>
            <p:cNvPr id="14" name="TextBox 13"/>
            <p:cNvSpPr txBox="1"/>
            <p:nvPr/>
          </p:nvSpPr>
          <p:spPr>
            <a:xfrm>
              <a:off x="6945345" y="3867156"/>
              <a:ext cx="1204929" cy="461665"/>
            </a:xfrm>
            <a:prstGeom prst="rect">
              <a:avLst/>
            </a:prstGeom>
            <a:noFill/>
          </p:spPr>
          <p:txBody>
            <a:bodyPr wrap="square" rtlCol="0">
              <a:spAutoFit/>
            </a:bodyPr>
            <a:lstStyle/>
            <a:p>
              <a:r>
                <a:rPr lang="en-US" sz="2400" dirty="0" smtClean="0">
                  <a:solidFill>
                    <a:srgbClr val="C00000"/>
                  </a:solidFill>
                </a:rPr>
                <a:t>½</a:t>
              </a:r>
              <a:r>
                <a:rPr lang="en-US" sz="2400" dirty="0" smtClean="0"/>
                <a:t>  </a:t>
              </a:r>
              <a:r>
                <a:rPr lang="en-US" sz="2400" dirty="0" smtClean="0">
                  <a:solidFill>
                    <a:schemeClr val="bg2">
                      <a:lumMod val="10000"/>
                    </a:schemeClr>
                  </a:solidFill>
                </a:rPr>
                <a:t>½</a:t>
              </a:r>
              <a:r>
                <a:rPr lang="en-US" sz="2400" dirty="0" smtClean="0"/>
                <a:t> </a:t>
              </a:r>
              <a:endParaRPr lang="en-US" sz="2400" dirty="0"/>
            </a:p>
          </p:txBody>
        </p:sp>
      </p:grpSp>
    </p:spTree>
  </p:cSld>
  <p:clrMapOvr>
    <a:masterClrMapping/>
  </p:clrMapOvr>
  <p:transition>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Example 1: More information may hurt</a:t>
            </a:r>
            <a:endParaRPr lang="en-US" sz="3600"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27" name="TextBox 26"/>
          <p:cNvSpPr txBox="1"/>
          <p:nvPr/>
        </p:nvSpPr>
        <p:spPr>
          <a:xfrm>
            <a:off x="3294045" y="3830643"/>
            <a:ext cx="2884527" cy="461665"/>
          </a:xfrm>
          <a:prstGeom prst="rect">
            <a:avLst/>
          </a:prstGeom>
          <a:noFill/>
        </p:spPr>
        <p:txBody>
          <a:bodyPr wrap="square" rtlCol="0">
            <a:spAutoFit/>
          </a:bodyPr>
          <a:lstStyle/>
          <a:p>
            <a:pPr algn="ctr"/>
            <a:r>
              <a:rPr lang="en-US" sz="2400" b="1" dirty="0" smtClean="0">
                <a:solidFill>
                  <a:schemeClr val="accent3">
                    <a:lumMod val="10000"/>
                  </a:schemeClr>
                </a:solidFill>
              </a:rPr>
              <a:t>PLAYER 2</a:t>
            </a:r>
            <a:endParaRPr lang="en-US" sz="1400" b="1" dirty="0">
              <a:solidFill>
                <a:schemeClr val="accent3">
                  <a:lumMod val="10000"/>
                </a:schemeClr>
              </a:solidFill>
            </a:endParaRPr>
          </a:p>
        </p:txBody>
      </p:sp>
      <p:sp>
        <p:nvSpPr>
          <p:cNvPr id="19" name="TextBox 18"/>
          <p:cNvSpPr txBox="1"/>
          <p:nvPr/>
        </p:nvSpPr>
        <p:spPr>
          <a:xfrm>
            <a:off x="190440" y="3976695"/>
            <a:ext cx="519057" cy="2677656"/>
          </a:xfrm>
          <a:prstGeom prst="rect">
            <a:avLst/>
          </a:prstGeom>
          <a:noFill/>
        </p:spPr>
        <p:txBody>
          <a:bodyPr wrap="square" rtlCol="0">
            <a:spAutoFit/>
          </a:bodyPr>
          <a:lstStyle/>
          <a:p>
            <a:pPr algn="ctr"/>
            <a:r>
              <a:rPr lang="en-US" sz="2400" b="1" dirty="0" smtClean="0">
                <a:solidFill>
                  <a:srgbClr val="C00000"/>
                </a:solidFill>
              </a:rPr>
              <a:t>P L AYE R1</a:t>
            </a:r>
            <a:endParaRPr lang="en-US" b="1" dirty="0">
              <a:solidFill>
                <a:srgbClr val="C00000"/>
              </a:solidFill>
            </a:endParaRPr>
          </a:p>
        </p:txBody>
      </p:sp>
      <p:graphicFrame>
        <p:nvGraphicFramePr>
          <p:cNvPr id="25" name="Content Placeholder 6"/>
          <p:cNvGraphicFramePr>
            <a:graphicFrameLocks/>
          </p:cNvGraphicFramePr>
          <p:nvPr/>
        </p:nvGraphicFramePr>
        <p:xfrm>
          <a:off x="665109" y="4305312"/>
          <a:ext cx="4016430" cy="2195532"/>
        </p:xfrm>
        <a:graphic>
          <a:graphicData uri="http://schemas.openxmlformats.org/drawingml/2006/table">
            <a:tbl>
              <a:tblPr firstRow="1" bandRow="1">
                <a:tableStyleId>{5C22544A-7EE6-4342-B048-85BDC9FD1C3A}</a:tableStyleId>
              </a:tblPr>
              <a:tblGrid>
                <a:gridCol w="1131389"/>
                <a:gridCol w="905111"/>
                <a:gridCol w="905111"/>
                <a:gridCol w="1074819"/>
              </a:tblGrid>
              <a:tr h="745182">
                <a:tc>
                  <a:txBody>
                    <a:bodyPr/>
                    <a:lstStyle/>
                    <a:p>
                      <a:pPr algn="ctr"/>
                      <a:r>
                        <a:rPr lang="en-US" sz="2400" b="0" dirty="0" smtClean="0"/>
                        <a:t>1</a:t>
                      </a:r>
                      <a:r>
                        <a:rPr lang="en-US" sz="2400" b="0" baseline="30000" dirty="0" smtClean="0"/>
                        <a:t>st</a:t>
                      </a:r>
                      <a:r>
                        <a:rPr lang="en-US" sz="2400" b="0" dirty="0" smtClean="0"/>
                        <a:t>  state</a:t>
                      </a:r>
                      <a:endParaRPr lang="en-US" sz="2400" b="0" dirty="0"/>
                    </a:p>
                  </a:txBody>
                  <a:tcPr anchor="ctr">
                    <a:solidFill>
                      <a:schemeClr val="bg1"/>
                    </a:solidFill>
                  </a:tcPr>
                </a:tc>
                <a:tc>
                  <a:txBody>
                    <a:bodyPr/>
                    <a:lstStyle/>
                    <a:p>
                      <a:pPr algn="ctr"/>
                      <a:r>
                        <a:rPr lang="en-US" sz="2400" b="0" dirty="0" smtClean="0"/>
                        <a:t>L</a:t>
                      </a:r>
                      <a:endParaRPr lang="en-US" sz="2400" b="0" dirty="0"/>
                    </a:p>
                  </a:txBody>
                  <a:tcPr anchor="ctr"/>
                </a:tc>
                <a:tc>
                  <a:txBody>
                    <a:bodyPr/>
                    <a:lstStyle/>
                    <a:p>
                      <a:pPr algn="ctr"/>
                      <a:r>
                        <a:rPr lang="en-US" sz="2400" b="0" dirty="0" smtClean="0"/>
                        <a:t>M</a:t>
                      </a:r>
                      <a:endParaRPr lang="en-US" sz="2400" b="0" dirty="0"/>
                    </a:p>
                  </a:txBody>
                  <a:tcPr anchor="ctr"/>
                </a:tc>
                <a:tc>
                  <a:txBody>
                    <a:bodyPr/>
                    <a:lstStyle/>
                    <a:p>
                      <a:pPr algn="ctr"/>
                      <a:r>
                        <a:rPr lang="en-US" sz="2400" b="0" dirty="0" smtClean="0"/>
                        <a:t>R</a:t>
                      </a:r>
                      <a:endParaRPr lang="en-US" sz="2400" b="0" dirty="0"/>
                    </a:p>
                  </a:txBody>
                  <a:tcPr anchor="ctr"/>
                </a:tc>
              </a:tr>
              <a:tr h="62739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T</a:t>
                      </a:r>
                    </a:p>
                  </a:txBody>
                  <a:tcPr anchor="ctr">
                    <a:solidFill>
                      <a:schemeClr val="bg2">
                        <a:lumMod val="50000"/>
                      </a:schemeClr>
                    </a:solidFill>
                  </a:tcPr>
                </a:tc>
                <a:tc>
                  <a:txBody>
                    <a:bodyPr/>
                    <a:lstStyle/>
                    <a:p>
                      <a:pPr algn="ct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accent3">
                              <a:lumMod val="10000"/>
                            </a:schemeClr>
                          </a:solidFill>
                        </a:rPr>
                        <a:t>4 </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0</a:t>
                      </a:r>
                      <a:endParaRPr lang="en-US" sz="2400" b="1" dirty="0" smtClean="0"/>
                    </a:p>
                  </a:txBody>
                  <a:tcPr anchor="ctr">
                    <a:solidFill>
                      <a:schemeClr val="accent5">
                        <a:lumMod val="20000"/>
                        <a:lumOff val="80000"/>
                      </a:schemeClr>
                    </a:solidFill>
                  </a:tcPr>
                </a:tc>
                <a:tc>
                  <a:txBody>
                    <a:bodyPr/>
                    <a:lstStyle/>
                    <a:p>
                      <a:pPr algn="ct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6 </a:t>
                      </a:r>
                      <a:endParaRPr lang="en-US" sz="2400" b="1" dirty="0"/>
                    </a:p>
                  </a:txBody>
                  <a:tcPr anchor="ctr">
                    <a:solidFill>
                      <a:schemeClr val="accent5">
                        <a:lumMod val="20000"/>
                        <a:lumOff val="80000"/>
                      </a:schemeClr>
                    </a:solidFill>
                  </a:tcPr>
                </a:tc>
              </a:tr>
              <a:tr h="745182">
                <a:tc>
                  <a:txBody>
                    <a:bodyPr/>
                    <a:lstStyle/>
                    <a:p>
                      <a:pPr algn="ctr"/>
                      <a:r>
                        <a:rPr lang="en-US" sz="2400" b="0" dirty="0" smtClean="0">
                          <a:solidFill>
                            <a:schemeClr val="tx1"/>
                          </a:solidFill>
                        </a:rPr>
                        <a:t>B</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2</a:t>
                      </a:r>
                      <a:r>
                        <a:rPr lang="en-US" sz="2400" b="0" dirty="0" smtClean="0">
                          <a:solidFill>
                            <a:schemeClr val="bg2">
                              <a:lumMod val="10000"/>
                            </a:schemeClr>
                          </a:solidFill>
                        </a:rPr>
                        <a:t>, </a:t>
                      </a:r>
                      <a:r>
                        <a:rPr lang="en-US" sz="2400" b="1" dirty="0" smtClean="0">
                          <a:solidFill>
                            <a:schemeClr val="accent3">
                              <a:lumMod val="10000"/>
                            </a:schemeClr>
                          </a:solidFill>
                        </a:rPr>
                        <a:t>16</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0</a:t>
                      </a:r>
                      <a:endParaRPr lang="en-US" sz="2400" b="1" dirty="0" smtClean="0"/>
                    </a:p>
                  </a:txBody>
                  <a:tcPr anchor="ctr">
                    <a:solidFill>
                      <a:schemeClr val="accent5">
                        <a:lumMod val="20000"/>
                        <a:lumOff val="8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24</a:t>
                      </a:r>
                      <a:endParaRPr lang="en-US" sz="2400" b="1" dirty="0"/>
                    </a:p>
                  </a:txBody>
                  <a:tcPr anchor="ctr">
                    <a:solidFill>
                      <a:schemeClr val="accent5">
                        <a:lumMod val="20000"/>
                        <a:lumOff val="80000"/>
                      </a:schemeClr>
                    </a:solidFill>
                  </a:tcPr>
                </a:tc>
              </a:tr>
            </a:tbl>
          </a:graphicData>
        </a:graphic>
      </p:graphicFrame>
      <p:graphicFrame>
        <p:nvGraphicFramePr>
          <p:cNvPr id="26" name="Content Placeholder 6"/>
          <p:cNvGraphicFramePr>
            <a:graphicFrameLocks/>
          </p:cNvGraphicFramePr>
          <p:nvPr/>
        </p:nvGraphicFramePr>
        <p:xfrm>
          <a:off x="4937130" y="4305312"/>
          <a:ext cx="4016429" cy="2195532"/>
        </p:xfrm>
        <a:graphic>
          <a:graphicData uri="http://schemas.openxmlformats.org/drawingml/2006/table">
            <a:tbl>
              <a:tblPr firstRow="1" bandRow="1">
                <a:tableStyleId>{5C22544A-7EE6-4342-B048-85BDC9FD1C3A}</a:tableStyleId>
              </a:tblPr>
              <a:tblGrid>
                <a:gridCol w="1123477"/>
                <a:gridCol w="926868"/>
                <a:gridCol w="926868"/>
                <a:gridCol w="1039216"/>
              </a:tblGrid>
              <a:tr h="745182">
                <a:tc>
                  <a:txBody>
                    <a:bodyPr/>
                    <a:lstStyle/>
                    <a:p>
                      <a:pPr algn="ctr"/>
                      <a:r>
                        <a:rPr lang="en-US" sz="2400" b="0" dirty="0" smtClean="0"/>
                        <a:t>2</a:t>
                      </a:r>
                      <a:r>
                        <a:rPr lang="en-US" sz="2400" b="0" baseline="30000" dirty="0" smtClean="0"/>
                        <a:t>nd </a:t>
                      </a:r>
                      <a:r>
                        <a:rPr lang="en-US" sz="2400" b="0" dirty="0" smtClean="0"/>
                        <a:t> state</a:t>
                      </a:r>
                      <a:endParaRPr lang="en-US" sz="2400" b="0" dirty="0"/>
                    </a:p>
                  </a:txBody>
                  <a:tcPr anchor="ctr">
                    <a:solidFill>
                      <a:schemeClr val="bg1"/>
                    </a:solidFill>
                  </a:tcPr>
                </a:tc>
                <a:tc>
                  <a:txBody>
                    <a:bodyPr/>
                    <a:lstStyle/>
                    <a:p>
                      <a:pPr algn="ctr"/>
                      <a:r>
                        <a:rPr lang="en-US" sz="2400" b="0" dirty="0" smtClean="0"/>
                        <a:t>L</a:t>
                      </a:r>
                      <a:endParaRPr lang="en-US" sz="2400" b="0" dirty="0"/>
                    </a:p>
                  </a:txBody>
                  <a:tcPr anchor="ctr"/>
                </a:tc>
                <a:tc>
                  <a:txBody>
                    <a:bodyPr/>
                    <a:lstStyle/>
                    <a:p>
                      <a:pPr algn="ctr"/>
                      <a:r>
                        <a:rPr lang="en-US" sz="2400" b="0" dirty="0" smtClean="0"/>
                        <a:t>M</a:t>
                      </a:r>
                      <a:endParaRPr lang="en-US" sz="2400" b="0" dirty="0"/>
                    </a:p>
                  </a:txBody>
                  <a:tcPr anchor="ctr"/>
                </a:tc>
                <a:tc>
                  <a:txBody>
                    <a:bodyPr/>
                    <a:lstStyle/>
                    <a:p>
                      <a:pPr algn="ctr"/>
                      <a:r>
                        <a:rPr lang="en-US" sz="2400" b="0" dirty="0" smtClean="0"/>
                        <a:t>R</a:t>
                      </a:r>
                      <a:endParaRPr lang="en-US" sz="2400" b="0" dirty="0"/>
                    </a:p>
                  </a:txBody>
                  <a:tcPr anchor="ctr"/>
                </a:tc>
              </a:tr>
              <a:tr h="62739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T</a:t>
                      </a:r>
                    </a:p>
                  </a:txBody>
                  <a:tcPr anchor="ctr">
                    <a:solidFill>
                      <a:schemeClr val="bg2">
                        <a:lumMod val="50000"/>
                      </a:schemeClr>
                    </a:solidFill>
                  </a:tcPr>
                </a:tc>
                <a:tc>
                  <a:txBody>
                    <a:bodyPr/>
                    <a:lstStyle/>
                    <a:p>
                      <a:pPr algn="ct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accent3">
                              <a:lumMod val="10000"/>
                            </a:schemeClr>
                          </a:solidFill>
                        </a:rPr>
                        <a:t>4</a:t>
                      </a:r>
                      <a:r>
                        <a:rPr lang="en-US" sz="2400" b="1" baseline="0" dirty="0" smtClean="0">
                          <a:solidFill>
                            <a:schemeClr val="accent3">
                              <a:lumMod val="10000"/>
                            </a:schemeClr>
                          </a:solidFill>
                        </a:rPr>
                        <a:t> </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6 </a:t>
                      </a:r>
                      <a:endParaRPr lang="en-US" sz="2400" b="1" dirty="0" smtClean="0"/>
                    </a:p>
                  </a:txBody>
                  <a:tcPr anchor="ctr">
                    <a:solidFill>
                      <a:schemeClr val="accent5">
                        <a:lumMod val="20000"/>
                        <a:lumOff val="80000"/>
                      </a:schemeClr>
                    </a:solidFill>
                  </a:tcPr>
                </a:tc>
                <a:tc>
                  <a:txBody>
                    <a:bodyPr/>
                    <a:lstStyle/>
                    <a:p>
                      <a:pPr algn="ct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0</a:t>
                      </a:r>
                      <a:endParaRPr lang="en-US" sz="2400" b="1" dirty="0"/>
                    </a:p>
                  </a:txBody>
                  <a:tcPr anchor="ctr">
                    <a:solidFill>
                      <a:schemeClr val="accent5">
                        <a:lumMod val="20000"/>
                        <a:lumOff val="80000"/>
                      </a:schemeClr>
                    </a:solidFill>
                  </a:tcPr>
                </a:tc>
              </a:tr>
              <a:tr h="745182">
                <a:tc>
                  <a:txBody>
                    <a:bodyPr/>
                    <a:lstStyle/>
                    <a:p>
                      <a:pPr algn="ctr"/>
                      <a:r>
                        <a:rPr lang="en-US" sz="2400" b="0" dirty="0" smtClean="0">
                          <a:solidFill>
                            <a:schemeClr val="tx1"/>
                          </a:solidFill>
                        </a:rPr>
                        <a:t>B</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2</a:t>
                      </a:r>
                      <a:r>
                        <a:rPr lang="en-US" sz="2400" b="0" dirty="0" smtClean="0">
                          <a:solidFill>
                            <a:schemeClr val="bg2">
                              <a:lumMod val="10000"/>
                            </a:schemeClr>
                          </a:solidFill>
                        </a:rPr>
                        <a:t>, </a:t>
                      </a:r>
                      <a:r>
                        <a:rPr lang="en-US" sz="2400" b="1" dirty="0" smtClean="0">
                          <a:solidFill>
                            <a:schemeClr val="accent3">
                              <a:lumMod val="10000"/>
                            </a:schemeClr>
                          </a:solidFill>
                        </a:rPr>
                        <a:t>16</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24</a:t>
                      </a:r>
                      <a:endParaRPr lang="en-US" sz="2400" b="1" dirty="0" smtClean="0"/>
                    </a:p>
                  </a:txBody>
                  <a:tcPr anchor="ctr">
                    <a:solidFill>
                      <a:schemeClr val="accent5">
                        <a:lumMod val="20000"/>
                        <a:lumOff val="8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0</a:t>
                      </a:r>
                      <a:endParaRPr lang="en-US" sz="2400" b="1" dirty="0"/>
                    </a:p>
                  </a:txBody>
                  <a:tcPr anchor="ctr">
                    <a:solidFill>
                      <a:schemeClr val="accent5">
                        <a:lumMod val="20000"/>
                        <a:lumOff val="80000"/>
                      </a:schemeClr>
                    </a:solidFill>
                  </a:tcPr>
                </a:tc>
              </a:tr>
            </a:tbl>
          </a:graphicData>
        </a:graphic>
      </p:graphicFrame>
      <p:sp>
        <p:nvSpPr>
          <p:cNvPr id="9" name="TextBox 8"/>
          <p:cNvSpPr txBox="1"/>
          <p:nvPr/>
        </p:nvSpPr>
        <p:spPr>
          <a:xfrm>
            <a:off x="1" y="1457298"/>
            <a:ext cx="9144000" cy="2308324"/>
          </a:xfrm>
          <a:prstGeom prst="rect">
            <a:avLst/>
          </a:prstGeom>
          <a:noFill/>
        </p:spPr>
        <p:txBody>
          <a:bodyPr wrap="square" rtlCol="0">
            <a:spAutoFit/>
          </a:bodyPr>
          <a:lstStyle/>
          <a:p>
            <a:pPr algn="just"/>
            <a:r>
              <a:rPr lang="en-US" sz="2400" dirty="0" smtClean="0">
                <a:solidFill>
                  <a:srgbClr val="FFFF00"/>
                </a:solidFill>
              </a:rPr>
              <a:t>If P1 believes that  P2 will choose L:</a:t>
            </a:r>
          </a:p>
          <a:p>
            <a:pPr algn="just"/>
            <a:r>
              <a:rPr lang="en-US" sz="2400" dirty="0" smtClean="0"/>
              <a:t>EU (T) = ½ * 1 + ½ * 1 = 1        EU (B) = ½ * 2 + ½ * 2 = 2</a:t>
            </a:r>
          </a:p>
          <a:p>
            <a:pPr algn="just"/>
            <a:r>
              <a:rPr lang="en-US" sz="2400" dirty="0" smtClean="0">
                <a:solidFill>
                  <a:srgbClr val="FFFF00"/>
                </a:solidFill>
              </a:rPr>
              <a:t>If P1 believes that  P2 will choose M:</a:t>
            </a:r>
          </a:p>
          <a:p>
            <a:pPr algn="just"/>
            <a:r>
              <a:rPr lang="en-US" sz="2400" dirty="0" smtClean="0"/>
              <a:t>EU (T) = ½ * 1 + ½ * 1 = 1        EU (B) = ½ * 0 + ½ * 0 = 0</a:t>
            </a:r>
          </a:p>
          <a:p>
            <a:pPr algn="just"/>
            <a:r>
              <a:rPr lang="en-US" sz="2400" dirty="0" smtClean="0">
                <a:solidFill>
                  <a:srgbClr val="FFFF00"/>
                </a:solidFill>
              </a:rPr>
              <a:t>If P1 believes that  P2 will choose R:</a:t>
            </a:r>
          </a:p>
          <a:p>
            <a:pPr algn="just"/>
            <a:r>
              <a:rPr lang="en-US" sz="2400" dirty="0" smtClean="0"/>
              <a:t>EU (T) = ½ * 1 + ½ * 1 = 1        EU (B) = ½ * 0 + ½ * 0 = 0</a:t>
            </a:r>
          </a:p>
        </p:txBody>
      </p:sp>
      <p:grpSp>
        <p:nvGrpSpPr>
          <p:cNvPr id="10" name="Group 9"/>
          <p:cNvGrpSpPr/>
          <p:nvPr/>
        </p:nvGrpSpPr>
        <p:grpSpPr>
          <a:xfrm>
            <a:off x="0" y="3721104"/>
            <a:ext cx="9144000" cy="3136896"/>
            <a:chOff x="0" y="3721104"/>
            <a:chExt cx="9144000" cy="3136896"/>
          </a:xfrm>
        </p:grpSpPr>
        <p:sp>
          <p:nvSpPr>
            <p:cNvPr id="11" name="Rectangle 10"/>
            <p:cNvSpPr/>
            <p:nvPr/>
          </p:nvSpPr>
          <p:spPr>
            <a:xfrm>
              <a:off x="0" y="3721104"/>
              <a:ext cx="9144000" cy="313689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190440" y="3794130"/>
              <a:ext cx="8763120" cy="2848014"/>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3" name="Group 12"/>
          <p:cNvGrpSpPr/>
          <p:nvPr/>
        </p:nvGrpSpPr>
        <p:grpSpPr>
          <a:xfrm>
            <a:off x="1139778" y="3867156"/>
            <a:ext cx="7010496" cy="498178"/>
            <a:chOff x="1139778" y="3867156"/>
            <a:chExt cx="7010496" cy="498178"/>
          </a:xfrm>
        </p:grpSpPr>
        <p:sp>
          <p:nvSpPr>
            <p:cNvPr id="14" name="TextBox 13"/>
            <p:cNvSpPr txBox="1"/>
            <p:nvPr/>
          </p:nvSpPr>
          <p:spPr>
            <a:xfrm>
              <a:off x="1139778" y="3903669"/>
              <a:ext cx="1204929" cy="461665"/>
            </a:xfrm>
            <a:prstGeom prst="rect">
              <a:avLst/>
            </a:prstGeom>
            <a:noFill/>
          </p:spPr>
          <p:txBody>
            <a:bodyPr wrap="square" rtlCol="0">
              <a:spAutoFit/>
            </a:bodyPr>
            <a:lstStyle/>
            <a:p>
              <a:r>
                <a:rPr lang="en-US" sz="2400" dirty="0" smtClean="0">
                  <a:solidFill>
                    <a:srgbClr val="C00000"/>
                  </a:solidFill>
                </a:rPr>
                <a:t>½</a:t>
              </a:r>
              <a:r>
                <a:rPr lang="en-US" sz="2400" dirty="0" smtClean="0"/>
                <a:t>  </a:t>
              </a:r>
              <a:r>
                <a:rPr lang="en-US" sz="2400" dirty="0" smtClean="0">
                  <a:solidFill>
                    <a:schemeClr val="bg2">
                      <a:lumMod val="10000"/>
                    </a:schemeClr>
                  </a:solidFill>
                </a:rPr>
                <a:t>½</a:t>
              </a:r>
              <a:r>
                <a:rPr lang="en-US" sz="2400" dirty="0" smtClean="0"/>
                <a:t> </a:t>
              </a:r>
              <a:endParaRPr lang="en-US" sz="2400" dirty="0"/>
            </a:p>
          </p:txBody>
        </p:sp>
        <p:sp>
          <p:nvSpPr>
            <p:cNvPr id="15" name="TextBox 14"/>
            <p:cNvSpPr txBox="1"/>
            <p:nvPr/>
          </p:nvSpPr>
          <p:spPr>
            <a:xfrm>
              <a:off x="6945345" y="3867156"/>
              <a:ext cx="1204929" cy="461665"/>
            </a:xfrm>
            <a:prstGeom prst="rect">
              <a:avLst/>
            </a:prstGeom>
            <a:noFill/>
          </p:spPr>
          <p:txBody>
            <a:bodyPr wrap="square" rtlCol="0">
              <a:spAutoFit/>
            </a:bodyPr>
            <a:lstStyle/>
            <a:p>
              <a:r>
                <a:rPr lang="en-US" sz="2400" dirty="0" smtClean="0">
                  <a:solidFill>
                    <a:srgbClr val="C00000"/>
                  </a:solidFill>
                </a:rPr>
                <a:t>½</a:t>
              </a:r>
              <a:r>
                <a:rPr lang="en-US" sz="2400" dirty="0" smtClean="0"/>
                <a:t>  </a:t>
              </a:r>
              <a:r>
                <a:rPr lang="en-US" sz="2400" dirty="0" smtClean="0">
                  <a:solidFill>
                    <a:schemeClr val="bg2">
                      <a:lumMod val="10000"/>
                    </a:schemeClr>
                  </a:solidFill>
                </a:rPr>
                <a:t>½</a:t>
              </a:r>
              <a:r>
                <a:rPr lang="en-US" sz="2400" dirty="0" smtClean="0"/>
                <a:t> </a:t>
              </a:r>
              <a:endParaRPr lang="en-US" sz="2400" dirty="0"/>
            </a:p>
          </p:txBody>
        </p:sp>
      </p:grpSp>
    </p:spTree>
  </p:cSld>
  <p:clrMapOvr>
    <a:masterClrMapping/>
  </p:clrMapOvr>
  <p:transition>
    <p:wipe dir="r"/>
  </p:transition>
  <p:timing>
    <p:tnLst>
      <p:par>
        <p:cTn id="1" dur="indefinite" restart="never" nodeType="tmRoot"/>
      </p:par>
    </p:tnLst>
  </p:timing>
</p:sld>
</file>

<file path=ppt/theme/theme1.xml><?xml version="1.0" encoding="utf-8"?>
<a:theme xmlns:a="http://schemas.openxmlformats.org/drawingml/2006/main" name="Default Design">
  <a:themeElements>
    <a:clrScheme name="Default Design 5">
      <a:dk1>
        <a:srgbClr val="B3CCE6"/>
      </a:dk1>
      <a:lt1>
        <a:srgbClr val="FFFFFF"/>
      </a:lt1>
      <a:dk2>
        <a:srgbClr val="6698CC"/>
      </a:dk2>
      <a:lt2>
        <a:srgbClr val="FFFFFF"/>
      </a:lt2>
      <a:accent1>
        <a:srgbClr val="336599"/>
      </a:accent1>
      <a:accent2>
        <a:srgbClr val="2E4C6B"/>
      </a:accent2>
      <a:accent3>
        <a:srgbClr val="B8CAE2"/>
      </a:accent3>
      <a:accent4>
        <a:srgbClr val="DADADA"/>
      </a:accent4>
      <a:accent5>
        <a:srgbClr val="ADB8CA"/>
      </a:accent5>
      <a:accent6>
        <a:srgbClr val="294460"/>
      </a:accent6>
      <a:hlink>
        <a:srgbClr val="0B54A3"/>
      </a:hlink>
      <a:folHlink>
        <a:srgbClr val="0B73E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5A58"/>
        </a:dk1>
        <a:lt1>
          <a:srgbClr val="FFFFFF"/>
        </a:lt1>
        <a:dk2>
          <a:srgbClr val="008080"/>
        </a:dk2>
        <a:lt2>
          <a:srgbClr val="FFFFCC"/>
        </a:lt2>
        <a:accent1>
          <a:srgbClr val="006462"/>
        </a:accent1>
        <a:accent2>
          <a:srgbClr val="008080"/>
        </a:accent2>
        <a:accent3>
          <a:srgbClr val="AAC0C0"/>
        </a:accent3>
        <a:accent4>
          <a:srgbClr val="DADADA"/>
        </a:accent4>
        <a:accent5>
          <a:srgbClr val="AAB8B7"/>
        </a:accent5>
        <a:accent6>
          <a:srgbClr val="007373"/>
        </a:accent6>
        <a:hlink>
          <a:srgbClr val="00ACA8"/>
        </a:hlink>
        <a:folHlink>
          <a:srgbClr val="004444"/>
        </a:folHlink>
      </a:clrScheme>
      <a:clrMap bg1="dk2" tx1="lt1" bg2="dk1" tx2="lt2" accent1="accent1" accent2="accent2" accent3="accent3" accent4="accent4" accent5="accent5" accent6="accent6" hlink="hlink" folHlink="folHlink"/>
    </a:extraClrScheme>
    <a:extraClrScheme>
      <a:clrScheme name="Default Design 2">
        <a:dk1>
          <a:srgbClr val="342F61"/>
        </a:dk1>
        <a:lt1>
          <a:srgbClr val="FFFFFF"/>
        </a:lt1>
        <a:dk2>
          <a:srgbClr val="8794D5"/>
        </a:dk2>
        <a:lt2>
          <a:srgbClr val="FFFFFF"/>
        </a:lt2>
        <a:accent1>
          <a:srgbClr val="504D80"/>
        </a:accent1>
        <a:accent2>
          <a:srgbClr val="9791CA"/>
        </a:accent2>
        <a:accent3>
          <a:srgbClr val="C3C8E7"/>
        </a:accent3>
        <a:accent4>
          <a:srgbClr val="DADADA"/>
        </a:accent4>
        <a:accent5>
          <a:srgbClr val="B3B2C0"/>
        </a:accent5>
        <a:accent6>
          <a:srgbClr val="8883B7"/>
        </a:accent6>
        <a:hlink>
          <a:srgbClr val="322D5A"/>
        </a:hlink>
        <a:folHlink>
          <a:srgbClr val="544C9E"/>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DBA6"/>
        </a:lt1>
        <a:dk2>
          <a:srgbClr val="000000"/>
        </a:dk2>
        <a:lt2>
          <a:srgbClr val="FFAC31"/>
        </a:lt2>
        <a:accent1>
          <a:srgbClr val="FF9900"/>
        </a:accent1>
        <a:accent2>
          <a:srgbClr val="FFCC80"/>
        </a:accent2>
        <a:accent3>
          <a:srgbClr val="FFEAD0"/>
        </a:accent3>
        <a:accent4>
          <a:srgbClr val="000000"/>
        </a:accent4>
        <a:accent5>
          <a:srgbClr val="FFCAAA"/>
        </a:accent5>
        <a:accent6>
          <a:srgbClr val="E7B973"/>
        </a:accent6>
        <a:hlink>
          <a:srgbClr val="E68A00"/>
        </a:hlink>
        <a:folHlink>
          <a:srgbClr val="FF6600"/>
        </a:folHlink>
      </a:clrScheme>
      <a:clrMap bg1="lt1" tx1="dk1" bg2="lt2" tx2="dk2" accent1="accent1" accent2="accent2" accent3="accent3" accent4="accent4" accent5="accent5" accent6="accent6" hlink="hlink" folHlink="folHlink"/>
    </a:extraClrScheme>
    <a:extraClrScheme>
      <a:clrScheme name="Default Design 4">
        <a:dk1>
          <a:srgbClr val="66CCCC"/>
        </a:dk1>
        <a:lt1>
          <a:srgbClr val="FFFFFF"/>
        </a:lt1>
        <a:dk2>
          <a:srgbClr val="2E6B6B"/>
        </a:dk2>
        <a:lt2>
          <a:srgbClr val="2E6B6B"/>
        </a:lt2>
        <a:accent1>
          <a:srgbClr val="9ADEDC"/>
        </a:accent1>
        <a:accent2>
          <a:srgbClr val="45A3A1"/>
        </a:accent2>
        <a:accent3>
          <a:srgbClr val="ADBABA"/>
        </a:accent3>
        <a:accent4>
          <a:srgbClr val="DADADA"/>
        </a:accent4>
        <a:accent5>
          <a:srgbClr val="CAECEB"/>
        </a:accent5>
        <a:accent6>
          <a:srgbClr val="3E9391"/>
        </a:accent6>
        <a:hlink>
          <a:srgbClr val="45A3A1"/>
        </a:hlink>
        <a:folHlink>
          <a:srgbClr val="9ADEDC"/>
        </a:folHlink>
      </a:clrScheme>
      <a:clrMap bg1="dk2" tx1="lt1" bg2="dk1" tx2="lt2" accent1="accent1" accent2="accent2" accent3="accent3" accent4="accent4" accent5="accent5" accent6="accent6" hlink="hlink" folHlink="folHlink"/>
    </a:extraClrScheme>
    <a:extraClrScheme>
      <a:clrScheme name="Default Design 5">
        <a:dk1>
          <a:srgbClr val="B3CCE6"/>
        </a:dk1>
        <a:lt1>
          <a:srgbClr val="FFFFFF"/>
        </a:lt1>
        <a:dk2>
          <a:srgbClr val="6698CC"/>
        </a:dk2>
        <a:lt2>
          <a:srgbClr val="FFFFFF"/>
        </a:lt2>
        <a:accent1>
          <a:srgbClr val="336599"/>
        </a:accent1>
        <a:accent2>
          <a:srgbClr val="2E4C6B"/>
        </a:accent2>
        <a:accent3>
          <a:srgbClr val="B8CAE2"/>
        </a:accent3>
        <a:accent4>
          <a:srgbClr val="DADADA"/>
        </a:accent4>
        <a:accent5>
          <a:srgbClr val="ADB8CA"/>
        </a:accent5>
        <a:accent6>
          <a:srgbClr val="294460"/>
        </a:accent6>
        <a:hlink>
          <a:srgbClr val="0B54A3"/>
        </a:hlink>
        <a:folHlink>
          <a:srgbClr val="0B73E0"/>
        </a:folHlink>
      </a:clrScheme>
      <a:clrMap bg1="dk2" tx1="lt1" bg2="dk1" tx2="lt2" accent1="accent1" accent2="accent2" accent3="accent3" accent4="accent4" accent5="accent5" accent6="accent6" hlink="hlink" folHlink="folHlink"/>
    </a:extraClrScheme>
    <a:extraClrScheme>
      <a:clrScheme name="Default Design 6">
        <a:dk1>
          <a:srgbClr val="496B2E"/>
        </a:dk1>
        <a:lt1>
          <a:srgbClr val="CCE3B5"/>
        </a:lt1>
        <a:dk2>
          <a:srgbClr val="619933"/>
        </a:dk2>
        <a:lt2>
          <a:srgbClr val="F2F8ED"/>
        </a:lt2>
        <a:accent1>
          <a:srgbClr val="94CC66"/>
        </a:accent1>
        <a:accent2>
          <a:srgbClr val="FFFFFF"/>
        </a:accent2>
        <a:accent3>
          <a:srgbClr val="E2EFD7"/>
        </a:accent3>
        <a:accent4>
          <a:srgbClr val="3D5A26"/>
        </a:accent4>
        <a:accent5>
          <a:srgbClr val="C8E2B8"/>
        </a:accent5>
        <a:accent6>
          <a:srgbClr val="E7E7E7"/>
        </a:accent6>
        <a:hlink>
          <a:srgbClr val="4891EA"/>
        </a:hlink>
        <a:folHlink>
          <a:srgbClr val="7AAFF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13399</TotalTime>
  <Words>5764</Words>
  <Application>Microsoft Office PowerPoint</Application>
  <PresentationFormat>On-screen Show (4:3)</PresentationFormat>
  <Paragraphs>1203</Paragraphs>
  <Slides>53</Slides>
  <Notes>53</Notes>
  <HiddenSlides>0</HiddenSlides>
  <MMClips>0</MMClips>
  <ScaleCrop>false</ScaleCrop>
  <HeadingPairs>
    <vt:vector size="4" baseType="variant">
      <vt:variant>
        <vt:lpstr>Theme</vt:lpstr>
      </vt:variant>
      <vt:variant>
        <vt:i4>1</vt:i4>
      </vt:variant>
      <vt:variant>
        <vt:lpstr>Slide Titles</vt:lpstr>
      </vt:variant>
      <vt:variant>
        <vt:i4>53</vt:i4>
      </vt:variant>
    </vt:vector>
  </HeadingPairs>
  <TitlesOfParts>
    <vt:vector size="54" baseType="lpstr">
      <vt:lpstr>Default Design</vt:lpstr>
      <vt:lpstr>STATIC GAMES with incomplete information – Bayesian Games</vt:lpstr>
      <vt:lpstr>Final exam, make up midterms</vt:lpstr>
      <vt:lpstr>Revision - Bayesian Games</vt:lpstr>
      <vt:lpstr>How to find Nash Equilibrium</vt:lpstr>
      <vt:lpstr>How to find Nash Equilibrium</vt:lpstr>
      <vt:lpstr>Example 1: More information may hurt</vt:lpstr>
      <vt:lpstr>Example 1: More information may hurt</vt:lpstr>
      <vt:lpstr>Example 1: More information may hurt</vt:lpstr>
      <vt:lpstr>Example 1: More information may hurt</vt:lpstr>
      <vt:lpstr>Example 1: More information may hurt</vt:lpstr>
      <vt:lpstr>Example 1: More information may hurt</vt:lpstr>
      <vt:lpstr>Example 1: More information may hurt</vt:lpstr>
      <vt:lpstr>Example 1: More information may hurt</vt:lpstr>
      <vt:lpstr>Example 1: More information may hurt</vt:lpstr>
      <vt:lpstr>Example 1: More information may hurt</vt:lpstr>
      <vt:lpstr>Example 1: More information may hurt</vt:lpstr>
      <vt:lpstr>Example 1: More information may hurt</vt:lpstr>
      <vt:lpstr>Example 2: Infection</vt:lpstr>
      <vt:lpstr>Example 2: Infection</vt:lpstr>
      <vt:lpstr>Example 2: Infection</vt:lpstr>
      <vt:lpstr>Example 2: Infection</vt:lpstr>
      <vt:lpstr>Example 2: Infection</vt:lpstr>
      <vt:lpstr>Example 2: Infection</vt:lpstr>
      <vt:lpstr>Example 2: Infection</vt:lpstr>
      <vt:lpstr>Example 2: Infection</vt:lpstr>
      <vt:lpstr>Example 2: Infection</vt:lpstr>
      <vt:lpstr>Example 2: Infection</vt:lpstr>
      <vt:lpstr>Example 2: Infection</vt:lpstr>
      <vt:lpstr>Example 3: Cournot’s duopoly</vt:lpstr>
      <vt:lpstr>Example 3: Cournot’s duopoly</vt:lpstr>
      <vt:lpstr>Example 3: Cournot’s duopoly</vt:lpstr>
      <vt:lpstr>How to find Nash Equilibrium</vt:lpstr>
      <vt:lpstr>How to find Nash Equilibrium</vt:lpstr>
      <vt:lpstr>Example 3: Cournot’s duopoly</vt:lpstr>
      <vt:lpstr>Example 3: Cournot’s duopoly</vt:lpstr>
      <vt:lpstr>Example 3: Cournot’s duopoly</vt:lpstr>
      <vt:lpstr>Example 3: Cournot’s duopoly</vt:lpstr>
      <vt:lpstr>Example 3: Cournot’s duopoly</vt:lpstr>
      <vt:lpstr>Example 3: Cournot’s duopoly</vt:lpstr>
      <vt:lpstr>Example 4: Reporting a crime</vt:lpstr>
      <vt:lpstr>Example 4: Reporting a crime</vt:lpstr>
      <vt:lpstr>Example 4: Reporting a crime</vt:lpstr>
      <vt:lpstr>Example 4: Reporting a crime</vt:lpstr>
      <vt:lpstr>Example 4: Reporting a crime</vt:lpstr>
      <vt:lpstr>Example 4: Reporting a crime</vt:lpstr>
      <vt:lpstr>Example 4: Reporting a crime</vt:lpstr>
      <vt:lpstr>Example 4: Reporting a crime</vt:lpstr>
      <vt:lpstr>Example 4: Reporting a crime</vt:lpstr>
      <vt:lpstr>Example 4: Reporting a crime</vt:lpstr>
      <vt:lpstr>Example 4: Reporting a crime</vt:lpstr>
      <vt:lpstr>Example 4: Reporting a crime</vt:lpstr>
      <vt:lpstr>Example 4: Reporting a crime</vt:lpstr>
      <vt:lpstr>Summary</vt:lpstr>
    </vt:vector>
  </TitlesOfParts>
  <Company>Little Creative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nanci</dc:creator>
  <cp:lastModifiedBy> </cp:lastModifiedBy>
  <cp:revision>1061</cp:revision>
  <dcterms:created xsi:type="dcterms:W3CDTF">2005-03-15T10:04:38Z</dcterms:created>
  <dcterms:modified xsi:type="dcterms:W3CDTF">2009-12-01T15:18:36Z</dcterms:modified>
</cp:coreProperties>
</file>