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0"/>
  </p:notesMasterIdLst>
  <p:handoutMasterIdLst>
    <p:handoutMasterId r:id="rId51"/>
  </p:handoutMasterIdLst>
  <p:sldIdLst>
    <p:sldId id="331" r:id="rId2"/>
    <p:sldId id="319" r:id="rId3"/>
    <p:sldId id="332" r:id="rId4"/>
    <p:sldId id="333" r:id="rId5"/>
    <p:sldId id="334" r:id="rId6"/>
    <p:sldId id="335" r:id="rId7"/>
    <p:sldId id="336" r:id="rId8"/>
    <p:sldId id="337" r:id="rId9"/>
    <p:sldId id="341" r:id="rId10"/>
    <p:sldId id="342" r:id="rId11"/>
    <p:sldId id="320" r:id="rId12"/>
    <p:sldId id="344" r:id="rId13"/>
    <p:sldId id="340" r:id="rId14"/>
    <p:sldId id="354" r:id="rId15"/>
    <p:sldId id="392" r:id="rId16"/>
    <p:sldId id="393" r:id="rId17"/>
    <p:sldId id="395" r:id="rId18"/>
    <p:sldId id="345" r:id="rId19"/>
    <p:sldId id="346" r:id="rId20"/>
    <p:sldId id="347" r:id="rId21"/>
    <p:sldId id="355" r:id="rId22"/>
    <p:sldId id="348" r:id="rId23"/>
    <p:sldId id="349" r:id="rId24"/>
    <p:sldId id="350" r:id="rId25"/>
    <p:sldId id="356" r:id="rId26"/>
    <p:sldId id="351" r:id="rId27"/>
    <p:sldId id="352" r:id="rId28"/>
    <p:sldId id="353" r:id="rId29"/>
    <p:sldId id="357" r:id="rId30"/>
    <p:sldId id="358" r:id="rId31"/>
    <p:sldId id="359" r:id="rId32"/>
    <p:sldId id="361" r:id="rId33"/>
    <p:sldId id="362" r:id="rId34"/>
    <p:sldId id="363" r:id="rId35"/>
    <p:sldId id="364" r:id="rId36"/>
    <p:sldId id="365" r:id="rId37"/>
    <p:sldId id="366" r:id="rId38"/>
    <p:sldId id="367" r:id="rId39"/>
    <p:sldId id="368" r:id="rId40"/>
    <p:sldId id="370" r:id="rId41"/>
    <p:sldId id="371" r:id="rId42"/>
    <p:sldId id="385" r:id="rId43"/>
    <p:sldId id="386" r:id="rId44"/>
    <p:sldId id="387" r:id="rId45"/>
    <p:sldId id="388" r:id="rId46"/>
    <p:sldId id="389" r:id="rId47"/>
    <p:sldId id="390" r:id="rId48"/>
    <p:sldId id="391"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0A3C"/>
    <a:srgbClr val="78680A"/>
    <a:srgbClr val="03A103"/>
    <a:srgbClr val="CCECFF"/>
    <a:srgbClr val="3399FF"/>
    <a:srgbClr val="333399"/>
    <a:srgbClr val="FFCC66"/>
    <a:srgbClr val="363080"/>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318" autoAdjust="0"/>
    <p:restoredTop sz="70852" autoAdjust="0"/>
  </p:normalViewPr>
  <p:slideViewPr>
    <p:cSldViewPr>
      <p:cViewPr>
        <p:scale>
          <a:sx n="60" d="100"/>
          <a:sy n="60" d="100"/>
        </p:scale>
        <p:origin x="-164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884613" y="1"/>
            <a:ext cx="2971800" cy="4572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1141413" y="685800"/>
            <a:ext cx="4575175" cy="3430588"/>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884613" y="8685214"/>
            <a:ext cx="2971800" cy="457200"/>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mn-ea"/>
                <a:cs typeface="Arial" charset="0"/>
              </a:rPr>
              <a:t>The idea is that each player chooses her action</a:t>
            </a:r>
          </a:p>
          <a:p>
            <a:r>
              <a:rPr lang="en-US" sz="1200" kern="1200" baseline="0" dirty="0" smtClean="0">
                <a:solidFill>
                  <a:schemeClr val="tx1"/>
                </a:solidFill>
                <a:latin typeface="Arial" charset="0"/>
                <a:ea typeface="+mn-ea"/>
                <a:cs typeface="Arial" charset="0"/>
              </a:rPr>
              <a:t>once and for all, and the players choose their actions “simultaneously” in the</a:t>
            </a:r>
          </a:p>
          <a:p>
            <a:r>
              <a:rPr lang="en-US" sz="1200" kern="1200" baseline="0" dirty="0" smtClean="0">
                <a:solidFill>
                  <a:schemeClr val="tx1"/>
                </a:solidFill>
                <a:latin typeface="Arial" charset="0"/>
                <a:ea typeface="+mn-ea"/>
                <a:cs typeface="Arial" charset="0"/>
              </a:rPr>
              <a:t>sense that no player is informed, when she chooses her action, of the action chosen</a:t>
            </a:r>
          </a:p>
          <a:p>
            <a:r>
              <a:rPr lang="en-US" sz="1200" kern="1200" baseline="0" dirty="0" smtClean="0">
                <a:solidFill>
                  <a:schemeClr val="tx1"/>
                </a:solidFill>
                <a:latin typeface="Arial" charset="0"/>
                <a:ea typeface="+mn-ea"/>
                <a:cs typeface="Arial" charset="0"/>
              </a:rPr>
              <a:t>by any other player.</a:t>
            </a:r>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10</a:t>
            </a:fld>
            <a:endParaRPr lang="cs-CZ"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12</a:t>
            </a:fld>
            <a:endParaRPr lang="cs-CZ"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sz="1200" i="1" kern="1200" baseline="0" dirty="0" smtClean="0">
              <a:solidFill>
                <a:schemeClr val="tx1"/>
              </a:solidFill>
              <a:latin typeface="Arial" charset="0"/>
              <a:ea typeface="+mn-ea"/>
              <a:cs typeface="Arial" charset="0"/>
            </a:endParaRPr>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14</a:t>
            </a:fld>
            <a:endParaRPr lang="cs-CZ"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sz="1200" i="1" kern="1200" baseline="0" dirty="0" smtClean="0">
              <a:solidFill>
                <a:schemeClr val="tx1"/>
              </a:solidFill>
              <a:latin typeface="Arial" charset="0"/>
              <a:ea typeface="+mn-ea"/>
              <a:cs typeface="Arial" charset="0"/>
            </a:endParaRPr>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15</a:t>
            </a:fld>
            <a:endParaRPr lang="cs-CZ"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16</a:t>
            </a:fld>
            <a:endParaRPr lang="cs-CZ"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17</a:t>
            </a:fld>
            <a:endParaRPr lang="cs-CZ"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19</a:t>
            </a:fld>
            <a:endParaRPr lang="cs-CZ"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21</a:t>
            </a:fld>
            <a:endParaRPr lang="cs-CZ"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23</a:t>
            </a:fld>
            <a:endParaRPr lang="cs-CZ"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25</a:t>
            </a:fld>
            <a:endParaRPr lang="cs-CZ"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sz="1200" kern="1200" baseline="0" dirty="0" smtClean="0">
              <a:solidFill>
                <a:schemeClr val="tx1"/>
              </a:solidFill>
              <a:latin typeface="Arial" charset="0"/>
              <a:ea typeface="+mn-ea"/>
              <a:cs typeface="Arial" charset="0"/>
            </a:endParaRPr>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27</a:t>
            </a:fld>
            <a:endParaRPr lang="cs-CZ"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29</a:t>
            </a:fld>
            <a:endParaRPr lang="cs-CZ"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3</a:t>
            </a:fld>
            <a:endParaRPr lang="cs-CZ"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Arial" charset="0"/>
                <a:ea typeface="+mn-ea"/>
                <a:cs typeface="Arial" charset="0"/>
              </a:rPr>
              <a:t>In any game, a player’s action “strictly dominates” another action if it is superior, </a:t>
            </a:r>
            <a:r>
              <a:rPr lang="en-US" sz="1200" i="1" kern="1200" baseline="0" dirty="0" smtClean="0">
                <a:solidFill>
                  <a:schemeClr val="tx1"/>
                </a:solidFill>
                <a:latin typeface="Arial" charset="0"/>
                <a:ea typeface="+mn-ea"/>
                <a:cs typeface="Arial" charset="0"/>
              </a:rPr>
              <a:t>no matter what the other players do.</a:t>
            </a:r>
          </a:p>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dirty="0" smtClean="0"/>
              <a:t>For example</a:t>
            </a:r>
            <a:r>
              <a:rPr lang="en-US" baseline="0" dirty="0" smtClean="0"/>
              <a:t> – if we want to compute the difference in braking distance of a car based on its speed, we can have a physical model of a car were the only</a:t>
            </a:r>
          </a:p>
          <a:p>
            <a:r>
              <a:rPr lang="en-US" baseline="0" dirty="0" smtClean="0"/>
              <a:t>relevant information we assume is the speed of the car. After some computation we can see that the braking distance is increasing </a:t>
            </a:r>
            <a:r>
              <a:rPr lang="en-US" baseline="0" dirty="0" err="1" smtClean="0"/>
              <a:t>quadraticaly</a:t>
            </a:r>
            <a:r>
              <a:rPr lang="en-US" baseline="0" dirty="0" smtClean="0"/>
              <a:t> with the speed.</a:t>
            </a:r>
          </a:p>
          <a:p>
            <a:r>
              <a:rPr lang="en-US" baseline="0" dirty="0" smtClean="0"/>
              <a:t>I other words if the speed doubles the braking distance will be four times bigger.</a:t>
            </a:r>
          </a:p>
          <a:p>
            <a:r>
              <a:rPr lang="en-US" baseline="0" dirty="0" smtClean="0"/>
              <a:t>This model is valid in many circumstances – whether the road is dry or wet, whether there is any gradient of the road. However at certain speed the physical model of a car may change dramatically and in such circumstances our model is no more valid.</a:t>
            </a:r>
          </a:p>
          <a:p>
            <a:r>
              <a:rPr lang="en-US" baseline="0" dirty="0" smtClean="0"/>
              <a:t>On snowy road for example if the speed reach some level there is high probability that the car will go into skid and the percentage difference in braking distance will be therefore much bigger.</a:t>
            </a:r>
            <a:endParaRPr lang="en-US"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4</a:t>
            </a:fld>
            <a:endParaRPr lang="cs-CZ"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40</a:t>
            </a:fld>
            <a:endParaRPr lang="cs-C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41</a:t>
            </a:fld>
            <a:endParaRPr lang="cs-C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42</a:t>
            </a:fld>
            <a:endParaRPr lang="cs-C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43</a:t>
            </a:fld>
            <a:endParaRPr lang="cs-C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44</a:t>
            </a:fld>
            <a:endParaRPr lang="cs-CZ"/>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45</a:t>
            </a:fld>
            <a:endParaRPr lang="cs-C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46</a:t>
            </a:fld>
            <a:endParaRPr lang="cs-C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kern="1200" baseline="0" dirty="0" smtClean="0">
                <a:solidFill>
                  <a:schemeClr val="tx1"/>
                </a:solidFill>
                <a:latin typeface="Arial" charset="0"/>
                <a:ea typeface="+mn-ea"/>
                <a:cs typeface="Arial" charset="0"/>
              </a:rPr>
              <a:t>Rational players do not play strictly dominated strategies, because there is no belief that a player could hold (about the strategies the other players will choose) such that it would be optimal to play such a strategy.</a:t>
            </a:r>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47</a:t>
            </a:fld>
            <a:endParaRPr lang="cs-C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48</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5</a:t>
            </a:fld>
            <a:endParaRPr lang="cs-CZ"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sz="1200" kern="1200" baseline="0" dirty="0" smtClean="0">
                <a:solidFill>
                  <a:schemeClr val="tx1"/>
                </a:solidFill>
                <a:latin typeface="Arial" charset="0"/>
                <a:ea typeface="+mn-ea"/>
                <a:cs typeface="Arial" charset="0"/>
              </a:rPr>
              <a:t>A game is being played whenever people have anything to do with each other</a:t>
            </a:r>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6</a:t>
            </a:fld>
            <a:endParaRPr lang="cs-CZ"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7</a:t>
            </a:fld>
            <a:endParaRPr lang="cs-CZ"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8</a:t>
            </a:fld>
            <a:endParaRPr lang="cs-CZ"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endParaRPr lang="en-US" b="0" dirty="0" smtClean="0"/>
          </a:p>
        </p:txBody>
      </p:sp>
      <p:sp>
        <p:nvSpPr>
          <p:cNvPr id="55300" name="Slide Number Placeholder 3"/>
          <p:cNvSpPr>
            <a:spLocks noGrp="1"/>
          </p:cNvSpPr>
          <p:nvPr>
            <p:ph type="sldNum" sz="quarter" idx="5"/>
          </p:nvPr>
        </p:nvSpPr>
        <p:spPr>
          <a:noFill/>
        </p:spPr>
        <p:txBody>
          <a:bodyPr/>
          <a:lstStyle/>
          <a:p>
            <a:fld id="{94652DC9-A782-49B5-8755-11D415D53CC5}" type="slidenum">
              <a:rPr lang="cs-CZ" smtClean="0"/>
              <a:pPr/>
              <a:t>9</a:t>
            </a:fld>
            <a:endParaRPr lang="cs-CZ"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Introduction to Game Theory</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GB" dirty="0" err="1" smtClean="0"/>
              <a:t>Franti</a:t>
            </a:r>
            <a:r>
              <a:rPr lang="cs-CZ" dirty="0" smtClean="0"/>
              <a:t>š</a:t>
            </a:r>
            <a:r>
              <a:rPr lang="en-GB" dirty="0" err="1" smtClean="0"/>
              <a:t>ek</a:t>
            </a:r>
            <a:r>
              <a:rPr lang="en-GB" dirty="0" smtClean="0"/>
              <a:t> Kop</a:t>
            </a:r>
            <a:r>
              <a:rPr lang="cs-CZ" dirty="0" smtClean="0"/>
              <a:t>ř</a:t>
            </a:r>
            <a:r>
              <a:rPr lang="en-GB" dirty="0" err="1" smtClean="0"/>
              <a:t>iva</a:t>
            </a:r>
            <a:endParaRPr lang="en-GB" dirty="0" smtClean="0"/>
          </a:p>
          <a:p>
            <a:pPr eaLnBrk="1" hangingPunct="1"/>
            <a:r>
              <a:rPr lang="en-GB" dirty="0" smtClean="0"/>
              <a:t>V</a:t>
            </a:r>
            <a:r>
              <a:rPr lang="cs-CZ" dirty="0" smtClean="0"/>
              <a:t>ŠE</a:t>
            </a:r>
            <a:r>
              <a:rPr lang="en-GB" dirty="0" smtClean="0"/>
              <a:t>,</a:t>
            </a:r>
            <a:r>
              <a:rPr lang="cs-CZ" dirty="0" smtClean="0"/>
              <a:t> Fall</a:t>
            </a:r>
            <a:r>
              <a:rPr lang="en-GB" dirty="0" smtClean="0"/>
              <a:t> 2009</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Static game of complete inf.</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3200" dirty="0" smtClean="0">
                <a:solidFill>
                  <a:srgbClr val="FFFF00"/>
                </a:solidFill>
              </a:rPr>
              <a:t>set of preferences</a:t>
            </a:r>
          </a:p>
          <a:p>
            <a:pPr marL="800100" lvl="1" indent="-342900" eaLnBrk="0" hangingPunct="0">
              <a:spcBef>
                <a:spcPct val="20000"/>
              </a:spcBef>
              <a:buFont typeface="Wingdings" pitchFamily="2" charset="2"/>
              <a:buChar char="§"/>
            </a:pPr>
            <a:r>
              <a:rPr lang="en-US" sz="2800" dirty="0" smtClean="0"/>
              <a:t>for each player – player 1 prefers action profile</a:t>
            </a:r>
          </a:p>
          <a:p>
            <a:pPr marL="1257300" lvl="2" indent="-342900" eaLnBrk="0" hangingPunct="0">
              <a:spcBef>
                <a:spcPct val="20000"/>
              </a:spcBef>
              <a:buFont typeface="Wingdings" pitchFamily="2" charset="2"/>
              <a:buChar char="§"/>
            </a:pPr>
            <a:r>
              <a:rPr lang="en-US" sz="2800" dirty="0" smtClean="0"/>
              <a:t>{a</a:t>
            </a:r>
            <a:r>
              <a:rPr lang="en-US" sz="2800" baseline="-25000" dirty="0" smtClean="0"/>
              <a:t>1</a:t>
            </a:r>
            <a:r>
              <a:rPr lang="en-US" sz="2800" dirty="0" smtClean="0"/>
              <a:t>, a</a:t>
            </a:r>
            <a:r>
              <a:rPr lang="en-US" sz="2800" baseline="-25000" dirty="0" smtClean="0"/>
              <a:t>19</a:t>
            </a:r>
            <a:r>
              <a:rPr lang="en-US" sz="2800" dirty="0" smtClean="0"/>
              <a:t>, a</a:t>
            </a:r>
            <a:r>
              <a:rPr lang="en-US" sz="2800" baseline="-25000" dirty="0" smtClean="0"/>
              <a:t>5</a:t>
            </a:r>
            <a:r>
              <a:rPr lang="en-US" sz="2800" dirty="0" smtClean="0"/>
              <a:t>} over {a</a:t>
            </a:r>
            <a:r>
              <a:rPr lang="en-US" sz="2800" baseline="-25000" dirty="0" smtClean="0"/>
              <a:t>10</a:t>
            </a:r>
            <a:r>
              <a:rPr lang="en-US" sz="2800" dirty="0" smtClean="0"/>
              <a:t>, a</a:t>
            </a:r>
            <a:r>
              <a:rPr lang="en-US" sz="2800" baseline="-25000" dirty="0" smtClean="0"/>
              <a:t>3</a:t>
            </a:r>
            <a:r>
              <a:rPr lang="en-US" sz="2800" dirty="0" smtClean="0"/>
              <a:t>, a</a:t>
            </a:r>
            <a:r>
              <a:rPr lang="en-US" sz="2800" baseline="-25000" dirty="0" smtClean="0"/>
              <a:t>2</a:t>
            </a:r>
            <a:r>
              <a:rPr lang="en-US" sz="2800" dirty="0" smtClean="0"/>
              <a:t>}</a:t>
            </a:r>
          </a:p>
          <a:p>
            <a:pPr marL="1257300" lvl="2" indent="-342900" eaLnBrk="0" hangingPunct="0">
              <a:spcBef>
                <a:spcPct val="20000"/>
              </a:spcBef>
              <a:buFont typeface="Wingdings" pitchFamily="2" charset="2"/>
              <a:buChar char="§"/>
            </a:pPr>
            <a:r>
              <a:rPr lang="en-US" sz="2800" dirty="0" smtClean="0"/>
              <a:t>{a</a:t>
            </a:r>
            <a:r>
              <a:rPr lang="en-US" sz="2800" baseline="-25000" dirty="0" smtClean="0"/>
              <a:t>10</a:t>
            </a:r>
            <a:r>
              <a:rPr lang="en-US" sz="2800" dirty="0" smtClean="0"/>
              <a:t>, a</a:t>
            </a:r>
            <a:r>
              <a:rPr lang="en-US" sz="2800" baseline="-25000" dirty="0" smtClean="0"/>
              <a:t>3</a:t>
            </a:r>
            <a:r>
              <a:rPr lang="en-US" sz="2800" dirty="0" smtClean="0"/>
              <a:t>, a</a:t>
            </a:r>
            <a:r>
              <a:rPr lang="en-US" sz="2800" baseline="-25000" dirty="0" smtClean="0"/>
              <a:t>2</a:t>
            </a:r>
            <a:r>
              <a:rPr lang="en-US" sz="2800" dirty="0" smtClean="0"/>
              <a:t>} over {a</a:t>
            </a:r>
            <a:r>
              <a:rPr lang="en-US" sz="2800" baseline="-25000" dirty="0" smtClean="0"/>
              <a:t>2</a:t>
            </a:r>
            <a:r>
              <a:rPr lang="en-US" sz="2800" dirty="0" smtClean="0"/>
              <a:t>, a</a:t>
            </a:r>
            <a:r>
              <a:rPr lang="en-US" sz="2800" baseline="-25000" dirty="0" smtClean="0"/>
              <a:t>4</a:t>
            </a:r>
            <a:r>
              <a:rPr lang="en-US" sz="2800" dirty="0" smtClean="0"/>
              <a:t>, a</a:t>
            </a:r>
            <a:r>
              <a:rPr lang="en-US" sz="2800" baseline="-25000" dirty="0" smtClean="0"/>
              <a:t>1</a:t>
            </a:r>
            <a:r>
              <a:rPr lang="en-US" sz="2800" dirty="0" smtClean="0"/>
              <a:t>}</a:t>
            </a:r>
          </a:p>
          <a:p>
            <a:pPr marL="1257300" lvl="2" indent="-342900" eaLnBrk="0" hangingPunct="0">
              <a:spcBef>
                <a:spcPct val="20000"/>
              </a:spcBef>
              <a:buFont typeface="Wingdings" pitchFamily="2" charset="2"/>
              <a:buChar char="§"/>
            </a:pPr>
            <a:r>
              <a:rPr lang="en-US" sz="2800" dirty="0" smtClean="0"/>
              <a:t>{a</a:t>
            </a:r>
            <a:r>
              <a:rPr lang="en-US" sz="2800" baseline="-25000" dirty="0" smtClean="0"/>
              <a:t>2</a:t>
            </a:r>
            <a:r>
              <a:rPr lang="en-US" sz="2800" dirty="0" smtClean="0"/>
              <a:t>, a</a:t>
            </a:r>
            <a:r>
              <a:rPr lang="en-US" sz="2800" baseline="-25000" dirty="0" smtClean="0"/>
              <a:t>4</a:t>
            </a:r>
            <a:r>
              <a:rPr lang="en-US" sz="2800" dirty="0" smtClean="0"/>
              <a:t>, a</a:t>
            </a:r>
            <a:r>
              <a:rPr lang="en-US" sz="2800" baseline="-25000" dirty="0" smtClean="0"/>
              <a:t>1</a:t>
            </a:r>
            <a:r>
              <a:rPr lang="en-US" sz="2800" dirty="0" smtClean="0"/>
              <a:t>} over {a</a:t>
            </a:r>
            <a:r>
              <a:rPr lang="en-US" sz="2800" baseline="-25000" dirty="0" smtClean="0"/>
              <a:t>1</a:t>
            </a:r>
            <a:r>
              <a:rPr lang="en-US" sz="2800" dirty="0" smtClean="0"/>
              <a:t>, a</a:t>
            </a:r>
            <a:r>
              <a:rPr lang="en-US" sz="2800" baseline="-25000" dirty="0" smtClean="0"/>
              <a:t>19</a:t>
            </a:r>
            <a:r>
              <a:rPr lang="en-US" sz="2800" dirty="0" smtClean="0"/>
              <a:t>, a</a:t>
            </a:r>
            <a:r>
              <a:rPr lang="en-US" sz="2800" baseline="-25000" dirty="0" smtClean="0"/>
              <a:t>2</a:t>
            </a:r>
            <a:r>
              <a:rPr lang="en-US" sz="2800" dirty="0" smtClean="0"/>
              <a:t>} etc.</a:t>
            </a:r>
          </a:p>
          <a:p>
            <a:pPr marL="342900" indent="-342900" eaLnBrk="0" hangingPunct="0">
              <a:spcBef>
                <a:spcPct val="20000"/>
              </a:spcBef>
              <a:buFontTx/>
              <a:buChar char="•"/>
            </a:pPr>
            <a:r>
              <a:rPr lang="en-US" sz="3200" dirty="0" smtClean="0"/>
              <a:t>in</a:t>
            </a:r>
            <a:r>
              <a:rPr lang="en-US" sz="3200" dirty="0" smtClean="0">
                <a:solidFill>
                  <a:srgbClr val="FFFF00"/>
                </a:solidFill>
              </a:rPr>
              <a:t> static game </a:t>
            </a:r>
            <a:r>
              <a:rPr lang="en-US" sz="3200" i="1" dirty="0" smtClean="0"/>
              <a:t>with ordinal preferences and complete information – every player is aware of all others players’ preferences and the actions are chosen simultaneously</a:t>
            </a:r>
            <a:endParaRPr lang="en-US" sz="3200" dirty="0" smtClean="0">
              <a:solidFill>
                <a:srgbClr val="FFFF00"/>
              </a:solidFill>
            </a:endParaRP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Prisoner’s Dilemma</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Content Placeholder 9"/>
          <p:cNvSpPr>
            <a:spLocks noGrp="1"/>
          </p:cNvSpPr>
          <p:nvPr>
            <p:ph idx="1"/>
          </p:nvPr>
        </p:nvSpPr>
        <p:spPr>
          <a:xfrm>
            <a:off x="0" y="1347758"/>
            <a:ext cx="9144000" cy="5221359"/>
          </a:xfrm>
        </p:spPr>
        <p:txBody>
          <a:bodyPr/>
          <a:lstStyle/>
          <a:p>
            <a:pPr algn="just">
              <a:buNone/>
            </a:pPr>
            <a:r>
              <a:rPr lang="en-US" sz="2800" kern="1200" dirty="0" smtClean="0">
                <a:latin typeface="Arial" charset="0"/>
                <a:cs typeface="Arial" charset="0"/>
              </a:rPr>
              <a:t>Two suspects in a major crime are held in separate cells. There is enough evidence to convict each of them of a minor offense, but not enough evidence to convict either of them of the major crime unless one of them acts as an informer against the other (finks). If they both stay quiet, each will be convicted of the minor offense and spend one year in prison. If one and only one of them finks, she will be freed and used as a witness against the other, who will spend four years in  prison. If they both fink, each will spend three years in prison.</a:t>
            </a: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1: Prisoner’s Dilemma</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Set of players</a:t>
            </a:r>
          </a:p>
          <a:p>
            <a:pPr marL="800100" lvl="1" indent="-342900" eaLnBrk="0" hangingPunct="0">
              <a:spcBef>
                <a:spcPct val="20000"/>
              </a:spcBef>
              <a:buFont typeface="Wingdings" pitchFamily="2" charset="2"/>
              <a:buChar char="§"/>
            </a:pPr>
            <a:r>
              <a:rPr lang="en-US" sz="2400" dirty="0" smtClean="0"/>
              <a:t>two suspects </a:t>
            </a:r>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actions</a:t>
            </a:r>
          </a:p>
          <a:p>
            <a:pPr marL="971550" lvl="1" indent="-514350" eaLnBrk="0" hangingPunct="0">
              <a:spcBef>
                <a:spcPct val="20000"/>
              </a:spcBef>
              <a:buFont typeface="Wingdings" pitchFamily="2" charset="2"/>
              <a:buChar char="§"/>
            </a:pPr>
            <a:r>
              <a:rPr lang="en-US" sz="2400" dirty="0" smtClean="0"/>
              <a:t>Stay Quiet or Fink (act as an informer) for both players</a:t>
            </a:r>
            <a:endParaRPr lang="en-US" sz="3200" dirty="0" smtClean="0"/>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preferences</a:t>
            </a:r>
            <a:r>
              <a:rPr lang="en-US" sz="2800" dirty="0" smtClean="0"/>
              <a:t> over the set of action profiles</a:t>
            </a:r>
          </a:p>
          <a:p>
            <a:pPr marL="800100" lvl="1" indent="-342900" eaLnBrk="0" hangingPunct="0">
              <a:spcBef>
                <a:spcPct val="20000"/>
              </a:spcBef>
              <a:buFont typeface="Wingdings" pitchFamily="2" charset="2"/>
              <a:buChar char="§"/>
            </a:pPr>
            <a:r>
              <a:rPr lang="en-US" sz="2400" i="1" dirty="0" smtClean="0"/>
              <a:t>Suspect 1’s ordering of the action profiles from best to worst:</a:t>
            </a:r>
          </a:p>
          <a:p>
            <a:pPr marL="800100" lvl="1" indent="-342900" eaLnBrk="0" hangingPunct="0">
              <a:spcBef>
                <a:spcPct val="20000"/>
              </a:spcBef>
            </a:pPr>
            <a:r>
              <a:rPr lang="en-US" sz="2400" i="1" dirty="0" smtClean="0"/>
              <a:t>	</a:t>
            </a:r>
            <a:r>
              <a:rPr lang="en-US" sz="2400" dirty="0" smtClean="0"/>
              <a:t>(</a:t>
            </a:r>
            <a:r>
              <a:rPr lang="en-US" sz="2400" i="1" dirty="0" smtClean="0">
                <a:solidFill>
                  <a:srgbClr val="FFFF00"/>
                </a:solidFill>
              </a:rPr>
              <a:t>Fink</a:t>
            </a:r>
            <a:r>
              <a:rPr lang="en-US" sz="2400" i="1" dirty="0" smtClean="0"/>
              <a:t>, Quiet), (</a:t>
            </a:r>
            <a:r>
              <a:rPr lang="en-US" sz="2400" i="1" dirty="0" smtClean="0">
                <a:solidFill>
                  <a:srgbClr val="FFFF00"/>
                </a:solidFill>
              </a:rPr>
              <a:t>Quiet</a:t>
            </a:r>
            <a:r>
              <a:rPr lang="en-US" sz="2400" i="1" dirty="0" smtClean="0"/>
              <a:t>, Quiet), (</a:t>
            </a:r>
            <a:r>
              <a:rPr lang="en-US" sz="2400" i="1" dirty="0" smtClean="0">
                <a:solidFill>
                  <a:srgbClr val="FFFF00"/>
                </a:solidFill>
              </a:rPr>
              <a:t>Fink</a:t>
            </a:r>
            <a:r>
              <a:rPr lang="en-US" sz="2400" i="1" dirty="0" smtClean="0"/>
              <a:t>, Fink), </a:t>
            </a:r>
            <a:r>
              <a:rPr lang="en-US" sz="2400" dirty="0" smtClean="0"/>
              <a:t>(</a:t>
            </a:r>
            <a:r>
              <a:rPr lang="en-US" sz="2400" i="1" dirty="0" smtClean="0">
                <a:solidFill>
                  <a:srgbClr val="FFFF00"/>
                </a:solidFill>
              </a:rPr>
              <a:t>Quiet</a:t>
            </a:r>
            <a:r>
              <a:rPr lang="en-US" sz="2400" i="1" dirty="0" smtClean="0"/>
              <a:t>, Fink) </a:t>
            </a:r>
          </a:p>
          <a:p>
            <a:pPr marL="800100" lvl="1" indent="-342900" eaLnBrk="0" hangingPunct="0">
              <a:spcBef>
                <a:spcPct val="20000"/>
              </a:spcBef>
              <a:buFont typeface="Wingdings" pitchFamily="2" charset="2"/>
              <a:buChar char="§"/>
            </a:pPr>
            <a:r>
              <a:rPr lang="en-US" sz="2400" i="1" dirty="0" smtClean="0"/>
              <a:t>Suspect 2’s ordering :</a:t>
            </a:r>
          </a:p>
          <a:p>
            <a:pPr marL="1257300" lvl="2" indent="-342900" eaLnBrk="0" hangingPunct="0">
              <a:spcBef>
                <a:spcPct val="20000"/>
              </a:spcBef>
            </a:pPr>
            <a:r>
              <a:rPr lang="en-US" sz="2400" i="1" dirty="0" smtClean="0"/>
              <a:t>(Quiet, </a:t>
            </a:r>
            <a:r>
              <a:rPr lang="en-US" sz="2400" i="1" dirty="0" smtClean="0">
                <a:solidFill>
                  <a:srgbClr val="FFFF00"/>
                </a:solidFill>
              </a:rPr>
              <a:t>Fink</a:t>
            </a:r>
            <a:r>
              <a:rPr lang="en-US" sz="2400" i="1" dirty="0" smtClean="0"/>
              <a:t>)=3, </a:t>
            </a:r>
            <a:r>
              <a:rPr lang="en-US" sz="2400" dirty="0" smtClean="0"/>
              <a:t>(</a:t>
            </a:r>
            <a:r>
              <a:rPr lang="en-US" sz="2400" i="1" dirty="0" smtClean="0"/>
              <a:t>Quiet, </a:t>
            </a:r>
            <a:r>
              <a:rPr lang="en-US" sz="2400" i="1" dirty="0" smtClean="0">
                <a:solidFill>
                  <a:srgbClr val="FFFF00"/>
                </a:solidFill>
              </a:rPr>
              <a:t>Quiet</a:t>
            </a:r>
            <a:r>
              <a:rPr lang="en-US" sz="2400" i="1" dirty="0" smtClean="0"/>
              <a:t>)=2, (Fink, </a:t>
            </a:r>
            <a:r>
              <a:rPr lang="en-US" sz="2400" i="1" dirty="0" smtClean="0">
                <a:solidFill>
                  <a:srgbClr val="FFFF00"/>
                </a:solidFill>
              </a:rPr>
              <a:t>Fink</a:t>
            </a:r>
            <a:r>
              <a:rPr lang="en-US" sz="2400" i="1" dirty="0" smtClean="0"/>
              <a:t>)=1,</a:t>
            </a:r>
          </a:p>
          <a:p>
            <a:pPr marL="1257300" lvl="2" indent="-342900" eaLnBrk="0" hangingPunct="0">
              <a:spcBef>
                <a:spcPct val="20000"/>
              </a:spcBef>
            </a:pPr>
            <a:r>
              <a:rPr lang="en-US" sz="2400" i="1" dirty="0" smtClean="0"/>
              <a:t>(Fink, </a:t>
            </a:r>
            <a:r>
              <a:rPr lang="en-US" sz="2400" i="1" dirty="0" smtClean="0">
                <a:solidFill>
                  <a:srgbClr val="FFFF00"/>
                </a:solidFill>
              </a:rPr>
              <a:t>Quiet</a:t>
            </a:r>
            <a:r>
              <a:rPr lang="en-US" sz="2400" i="1" dirty="0" smtClean="0"/>
              <a:t>)=0</a:t>
            </a: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Prisoner’s Dilemma</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Quiet</a:t>
                      </a:r>
                      <a:endParaRPr lang="en-US" sz="3200" b="0" dirty="0"/>
                    </a:p>
                  </a:txBody>
                  <a:tcPr anchor="ctr"/>
                </a:tc>
                <a:tc>
                  <a:txBody>
                    <a:bodyPr/>
                    <a:lstStyle/>
                    <a:p>
                      <a:pPr algn="ctr"/>
                      <a:r>
                        <a:rPr lang="en-US" sz="3200" b="0" dirty="0" smtClean="0"/>
                        <a:t>Fink</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Quiet</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3</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Fink</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3</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Suspect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Suspect 1</a:t>
            </a:r>
            <a:endParaRPr lang="en-US" b="1" dirty="0">
              <a:solidFill>
                <a:srgbClr val="C00000"/>
              </a:solidFill>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1: Prisoner’s Dilemma</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26654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prisoner’s dilemma:</a:t>
            </a:r>
          </a:p>
          <a:p>
            <a:pPr marL="800100" lvl="1" indent="-342900" eaLnBrk="0" hangingPunct="0">
              <a:spcBef>
                <a:spcPct val="20000"/>
              </a:spcBef>
              <a:buFont typeface="Wingdings" pitchFamily="2" charset="2"/>
              <a:buChar char="§"/>
            </a:pPr>
            <a:r>
              <a:rPr lang="en-US" sz="2400" dirty="0" smtClean="0"/>
              <a:t>duopoly</a:t>
            </a:r>
          </a:p>
          <a:p>
            <a:r>
              <a:rPr lang="en-US" sz="2400" dirty="0" smtClean="0"/>
              <a:t>	two firms produce the same good, for which each</a:t>
            </a:r>
          </a:p>
          <a:p>
            <a:r>
              <a:rPr lang="en-US" sz="2400" dirty="0" smtClean="0"/>
              <a:t>	firm charges either a low price or a high price. Each firm 	wants to achieve the highest possible profit</a:t>
            </a:r>
            <a:endParaRPr lang="en-US" sz="44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graphicFrame>
        <p:nvGraphicFramePr>
          <p:cNvPr id="5" name="Content Placeholder 6"/>
          <p:cNvGraphicFramePr>
            <a:graphicFrameLocks noGrp="1"/>
          </p:cNvGraphicFramePr>
          <p:nvPr>
            <p:ph idx="1"/>
          </p:nvPr>
        </p:nvGraphicFramePr>
        <p:xfrm>
          <a:off x="2819376" y="4268799"/>
          <a:ext cx="3870378" cy="1825650"/>
        </p:xfrm>
        <a:graphic>
          <a:graphicData uri="http://schemas.openxmlformats.org/drawingml/2006/table">
            <a:tbl>
              <a:tblPr firstRow="1" bandRow="1">
                <a:tableStyleId>{5C22544A-7EE6-4342-B048-85BDC9FD1C3A}</a:tableStyleId>
              </a:tblPr>
              <a:tblGrid>
                <a:gridCol w="1290126"/>
                <a:gridCol w="1290126"/>
                <a:gridCol w="1290126"/>
              </a:tblGrid>
              <a:tr h="670323">
                <a:tc>
                  <a:txBody>
                    <a:bodyPr/>
                    <a:lstStyle/>
                    <a:p>
                      <a:endParaRPr lang="en-US" sz="1200" b="0" dirty="0"/>
                    </a:p>
                  </a:txBody>
                  <a:tcPr>
                    <a:solidFill>
                      <a:schemeClr val="bg1"/>
                    </a:solidFill>
                  </a:tcPr>
                </a:tc>
                <a:tc>
                  <a:txBody>
                    <a:bodyPr/>
                    <a:lstStyle/>
                    <a:p>
                      <a:pPr algn="ctr"/>
                      <a:r>
                        <a:rPr lang="en-US" sz="2000" b="0" dirty="0" smtClean="0"/>
                        <a:t>High</a:t>
                      </a:r>
                      <a:endParaRPr lang="en-US" sz="2000" b="0" dirty="0"/>
                    </a:p>
                  </a:txBody>
                  <a:tcPr anchor="ctr"/>
                </a:tc>
                <a:tc>
                  <a:txBody>
                    <a:bodyPr/>
                    <a:lstStyle/>
                    <a:p>
                      <a:pPr algn="ctr"/>
                      <a:r>
                        <a:rPr lang="en-US" sz="2000" b="0" dirty="0" smtClean="0"/>
                        <a:t>Low</a:t>
                      </a:r>
                      <a:endParaRPr lang="en-US" sz="1200" b="0" dirty="0"/>
                    </a:p>
                  </a:txBody>
                  <a:tcPr anchor="ctr"/>
                </a:tc>
              </a:tr>
              <a:tr h="6703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High</a:t>
                      </a:r>
                      <a:endParaRPr lang="en-US" sz="1200" b="0" dirty="0" smtClean="0">
                        <a:solidFill>
                          <a:schemeClr val="tx1"/>
                        </a:solidFill>
                      </a:endParaRPr>
                    </a:p>
                  </a:txBody>
                  <a:tcPr anchor="ctr">
                    <a:solidFill>
                      <a:schemeClr val="bg2">
                        <a:lumMod val="50000"/>
                      </a:schemeClr>
                    </a:solidFill>
                  </a:tcPr>
                </a:tc>
                <a:tc>
                  <a:txBody>
                    <a:bodyPr/>
                    <a:lstStyle/>
                    <a:p>
                      <a:pPr algn="ctr"/>
                      <a:r>
                        <a:rPr lang="en-US" sz="2000" b="1" dirty="0" smtClean="0">
                          <a:solidFill>
                            <a:srgbClr val="C00000"/>
                          </a:solidFill>
                        </a:rPr>
                        <a:t>100</a:t>
                      </a:r>
                      <a:r>
                        <a:rPr lang="en-US" sz="2000" b="0" dirty="0" smtClean="0">
                          <a:solidFill>
                            <a:schemeClr val="bg2">
                              <a:lumMod val="10000"/>
                            </a:schemeClr>
                          </a:solidFill>
                        </a:rPr>
                        <a:t>, </a:t>
                      </a:r>
                      <a:r>
                        <a:rPr lang="en-US" sz="2000" b="1" dirty="0" smtClean="0">
                          <a:solidFill>
                            <a:schemeClr val="accent3">
                              <a:lumMod val="10000"/>
                            </a:schemeClr>
                          </a:solidFill>
                        </a:rPr>
                        <a:t>100</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-20</a:t>
                      </a:r>
                      <a:r>
                        <a:rPr lang="en-US" sz="2000" b="0" dirty="0" smtClean="0">
                          <a:solidFill>
                            <a:schemeClr val="bg2">
                              <a:lumMod val="10000"/>
                            </a:schemeClr>
                          </a:solidFill>
                        </a:rPr>
                        <a:t>, </a:t>
                      </a:r>
                      <a:r>
                        <a:rPr lang="en-US" sz="2000" b="1" dirty="0" smtClean="0">
                          <a:solidFill>
                            <a:schemeClr val="bg2">
                              <a:lumMod val="10000"/>
                            </a:schemeClr>
                          </a:solidFill>
                        </a:rPr>
                        <a:t>120</a:t>
                      </a:r>
                      <a:endParaRPr lang="en-US" sz="2000" b="1" dirty="0"/>
                    </a:p>
                  </a:txBody>
                  <a:tcPr anchor="ctr">
                    <a:solidFill>
                      <a:schemeClr val="accent5">
                        <a:lumMod val="20000"/>
                        <a:lumOff val="80000"/>
                      </a:schemeClr>
                    </a:solidFill>
                  </a:tcPr>
                </a:tc>
              </a:tr>
              <a:tr h="485004">
                <a:tc>
                  <a:txBody>
                    <a:bodyPr/>
                    <a:lstStyle/>
                    <a:p>
                      <a:pPr algn="ctr"/>
                      <a:r>
                        <a:rPr lang="en-US" sz="2000" b="0" dirty="0" smtClean="0">
                          <a:solidFill>
                            <a:schemeClr val="tx1"/>
                          </a:solidFill>
                        </a:rPr>
                        <a:t>Low</a:t>
                      </a:r>
                      <a:endParaRPr lang="en-US" sz="1200" b="0" dirty="0"/>
                    </a:p>
                  </a:txBody>
                  <a:tcPr anchor="ctr">
                    <a:solidFill>
                      <a:schemeClr val="bg2">
                        <a:lumMod val="50000"/>
                      </a:schemeClr>
                    </a:solidFill>
                  </a:tcPr>
                </a:tc>
                <a:tc>
                  <a:txBody>
                    <a:bodyPr/>
                    <a:lstStyle/>
                    <a:p>
                      <a:pPr algn="ctr"/>
                      <a:r>
                        <a:rPr lang="en-US" sz="2000" b="1" dirty="0" smtClean="0">
                          <a:solidFill>
                            <a:srgbClr val="C00000"/>
                          </a:solidFill>
                        </a:rPr>
                        <a:t>120</a:t>
                      </a:r>
                      <a:r>
                        <a:rPr lang="en-US" sz="2000" b="0" dirty="0" smtClean="0">
                          <a:solidFill>
                            <a:schemeClr val="bg2">
                              <a:lumMod val="10000"/>
                            </a:schemeClr>
                          </a:solidFill>
                        </a:rPr>
                        <a:t>, </a:t>
                      </a:r>
                      <a:r>
                        <a:rPr lang="en-US" sz="2000" b="1" dirty="0" smtClean="0">
                          <a:solidFill>
                            <a:schemeClr val="accent3">
                              <a:lumMod val="10000"/>
                            </a:schemeClr>
                          </a:solidFill>
                        </a:rPr>
                        <a:t>-20</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60</a:t>
                      </a:r>
                      <a:r>
                        <a:rPr lang="en-US" sz="2000" b="0" dirty="0" smtClean="0">
                          <a:solidFill>
                            <a:schemeClr val="bg2">
                              <a:lumMod val="10000"/>
                            </a:schemeClr>
                          </a:solidFill>
                        </a:rPr>
                        <a:t>, </a:t>
                      </a:r>
                      <a:r>
                        <a:rPr lang="en-US" sz="2000" b="1" dirty="0" smtClean="0">
                          <a:solidFill>
                            <a:schemeClr val="bg2">
                              <a:lumMod val="10000"/>
                            </a:schemeClr>
                          </a:solidFill>
                        </a:rPr>
                        <a:t>60</a:t>
                      </a:r>
                      <a:endParaRPr lang="en-US" sz="2000" b="1" dirty="0"/>
                    </a:p>
                  </a:txBody>
                  <a:tcPr anchor="ctr">
                    <a:solidFill>
                      <a:schemeClr val="accent5">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1: Prisoner’s Dilemma</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1"/>
            <a:ext cx="8690094" cy="321314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prisoner’s dilemma:</a:t>
            </a:r>
          </a:p>
          <a:p>
            <a:pPr marL="800100" lvl="1" indent="-342900" eaLnBrk="0" hangingPunct="0">
              <a:spcBef>
                <a:spcPct val="20000"/>
              </a:spcBef>
              <a:buFont typeface="Wingdings" pitchFamily="2" charset="2"/>
              <a:buChar char="§"/>
            </a:pPr>
            <a:r>
              <a:rPr lang="en-US" sz="2400" dirty="0" smtClean="0"/>
              <a:t>the arm race</a:t>
            </a:r>
          </a:p>
          <a:p>
            <a:r>
              <a:rPr lang="en-US" sz="2400" dirty="0" smtClean="0"/>
              <a:t>	Under some assumptions about the countries’ 	preferences, an arms race can be modeled</a:t>
            </a:r>
          </a:p>
          <a:p>
            <a:pPr lvl="1">
              <a:buFont typeface="Wingdings" pitchFamily="2" charset="2"/>
              <a:buChar char="§"/>
            </a:pPr>
            <a:r>
              <a:rPr lang="en-US" sz="2400" dirty="0" smtClean="0"/>
              <a:t>   nice article about prisoner’s dilemma and nuclear </a:t>
            </a:r>
          </a:p>
          <a:p>
            <a:r>
              <a:rPr lang="en-US" sz="2400" dirty="0" smtClean="0"/>
              <a:t>	conflict: </a:t>
            </a:r>
            <a:r>
              <a:rPr lang="en-US" sz="2400" dirty="0" smtClean="0">
                <a:solidFill>
                  <a:srgbClr val="FFFF00"/>
                </a:solidFill>
              </a:rPr>
              <a:t>Field (2008): Schelling, Irrationality, and the</a:t>
            </a:r>
          </a:p>
          <a:p>
            <a:pPr marL="1257300" lvl="2" indent="-342900" eaLnBrk="0" hangingPunct="0">
              <a:spcBef>
                <a:spcPct val="20000"/>
              </a:spcBef>
            </a:pPr>
            <a:r>
              <a:rPr lang="en-US" sz="2400" dirty="0" smtClean="0">
                <a:solidFill>
                  <a:srgbClr val="FFFF00"/>
                </a:solidFill>
              </a:rPr>
              <a:t> Event that Didn't Occur</a:t>
            </a:r>
            <a:r>
              <a:rPr lang="en-US" sz="2400" dirty="0" smtClean="0"/>
              <a:t> http://ssrn.com/abstract=1095946 </a:t>
            </a:r>
          </a:p>
          <a:p>
            <a:pPr marL="800100" lvl="1" indent="-342900" eaLnBrk="0" hangingPunct="0">
              <a:spcBef>
                <a:spcPct val="20000"/>
              </a:spcBef>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graphicFrame>
        <p:nvGraphicFramePr>
          <p:cNvPr id="5" name="Content Placeholder 6"/>
          <p:cNvGraphicFramePr>
            <a:graphicFrameLocks noGrp="1"/>
          </p:cNvGraphicFramePr>
          <p:nvPr>
            <p:ph idx="1"/>
          </p:nvPr>
        </p:nvGraphicFramePr>
        <p:xfrm>
          <a:off x="5484825" y="4926033"/>
          <a:ext cx="3446454" cy="1491524"/>
        </p:xfrm>
        <a:graphic>
          <a:graphicData uri="http://schemas.openxmlformats.org/drawingml/2006/table">
            <a:tbl>
              <a:tblPr firstRow="1" bandRow="1">
                <a:tableStyleId>{5C22544A-7EE6-4342-B048-85BDC9FD1C3A}</a:tableStyleId>
              </a:tblPr>
              <a:tblGrid>
                <a:gridCol w="1148818"/>
                <a:gridCol w="1148818"/>
                <a:gridCol w="1148818"/>
              </a:tblGrid>
              <a:tr h="547642">
                <a:tc>
                  <a:txBody>
                    <a:bodyPr/>
                    <a:lstStyle/>
                    <a:p>
                      <a:endParaRPr lang="en-US" sz="1200" b="0" dirty="0"/>
                    </a:p>
                  </a:txBody>
                  <a:tcPr>
                    <a:solidFill>
                      <a:schemeClr val="bg1"/>
                    </a:solidFill>
                  </a:tcPr>
                </a:tc>
                <a:tc>
                  <a:txBody>
                    <a:bodyPr/>
                    <a:lstStyle/>
                    <a:p>
                      <a:pPr algn="ctr"/>
                      <a:r>
                        <a:rPr lang="en-US" sz="2000" b="0" dirty="0" smtClean="0"/>
                        <a:t>Refrain</a:t>
                      </a:r>
                      <a:endParaRPr lang="en-US" sz="2000" b="0" dirty="0"/>
                    </a:p>
                  </a:txBody>
                  <a:tcPr anchor="ctr"/>
                </a:tc>
                <a:tc>
                  <a:txBody>
                    <a:bodyPr/>
                    <a:lstStyle/>
                    <a:p>
                      <a:pPr algn="ctr"/>
                      <a:r>
                        <a:rPr lang="en-US" sz="2000" b="0" dirty="0" smtClean="0"/>
                        <a:t>Arm</a:t>
                      </a:r>
                      <a:endParaRPr lang="en-US" sz="1200" b="0" dirty="0"/>
                    </a:p>
                  </a:txBody>
                  <a:tcPr anchor="ctr"/>
                </a:tc>
              </a:tr>
              <a:tr h="54764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Refrain</a:t>
                      </a:r>
                      <a:endParaRPr lang="en-US" sz="1200" b="0" dirty="0" smtClean="0">
                        <a:solidFill>
                          <a:schemeClr val="tx1"/>
                        </a:solidFill>
                      </a:endParaRPr>
                    </a:p>
                  </a:txBody>
                  <a:tcPr anchor="ctr">
                    <a:solidFill>
                      <a:schemeClr val="bg2">
                        <a:lumMod val="50000"/>
                      </a:schemeClr>
                    </a:solidFill>
                  </a:tcPr>
                </a:tc>
                <a:tc>
                  <a:txBody>
                    <a:bodyPr/>
                    <a:lstStyle/>
                    <a:p>
                      <a:pPr algn="ctr"/>
                      <a:r>
                        <a:rPr lang="en-US" sz="2000" b="1" dirty="0" smtClean="0">
                          <a:solidFill>
                            <a:srgbClr val="C00000"/>
                          </a:solidFill>
                        </a:rPr>
                        <a:t>2</a:t>
                      </a:r>
                      <a:r>
                        <a:rPr lang="en-US" sz="2000" b="0" dirty="0" smtClean="0">
                          <a:solidFill>
                            <a:schemeClr val="bg2">
                              <a:lumMod val="10000"/>
                            </a:schemeClr>
                          </a:solidFill>
                        </a:rPr>
                        <a:t>, </a:t>
                      </a:r>
                      <a:r>
                        <a:rPr lang="en-US" sz="2000" b="1" dirty="0" smtClean="0">
                          <a:solidFill>
                            <a:schemeClr val="accent3">
                              <a:lumMod val="10000"/>
                            </a:schemeClr>
                          </a:solidFill>
                        </a:rPr>
                        <a:t>2</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0</a:t>
                      </a:r>
                      <a:r>
                        <a:rPr lang="en-US" sz="2000" b="0" dirty="0" smtClean="0">
                          <a:solidFill>
                            <a:schemeClr val="bg2">
                              <a:lumMod val="10000"/>
                            </a:schemeClr>
                          </a:solidFill>
                        </a:rPr>
                        <a:t>, </a:t>
                      </a:r>
                      <a:r>
                        <a:rPr lang="en-US" sz="2000" b="1" dirty="0" smtClean="0">
                          <a:solidFill>
                            <a:schemeClr val="bg2">
                              <a:lumMod val="10000"/>
                            </a:schemeClr>
                          </a:solidFill>
                        </a:rPr>
                        <a:t>3</a:t>
                      </a:r>
                      <a:endParaRPr lang="en-US" sz="2000" b="1" dirty="0"/>
                    </a:p>
                  </a:txBody>
                  <a:tcPr anchor="ctr">
                    <a:solidFill>
                      <a:schemeClr val="accent5">
                        <a:lumMod val="20000"/>
                        <a:lumOff val="80000"/>
                      </a:schemeClr>
                    </a:solidFill>
                  </a:tcPr>
                </a:tc>
              </a:tr>
              <a:tr h="360102">
                <a:tc>
                  <a:txBody>
                    <a:bodyPr/>
                    <a:lstStyle/>
                    <a:p>
                      <a:pPr algn="ctr"/>
                      <a:r>
                        <a:rPr lang="en-US" sz="2000" b="0" dirty="0" smtClean="0">
                          <a:solidFill>
                            <a:schemeClr val="tx1"/>
                          </a:solidFill>
                        </a:rPr>
                        <a:t>Arm</a:t>
                      </a:r>
                      <a:endParaRPr lang="en-US" sz="1200" b="0" dirty="0"/>
                    </a:p>
                  </a:txBody>
                  <a:tcPr anchor="ctr">
                    <a:solidFill>
                      <a:schemeClr val="bg2">
                        <a:lumMod val="50000"/>
                      </a:schemeClr>
                    </a:solidFill>
                  </a:tcPr>
                </a:tc>
                <a:tc>
                  <a:txBody>
                    <a:bodyPr/>
                    <a:lstStyle/>
                    <a:p>
                      <a:pPr algn="ctr"/>
                      <a:r>
                        <a:rPr lang="en-US" sz="2000" b="1" dirty="0" smtClean="0">
                          <a:solidFill>
                            <a:srgbClr val="C00000"/>
                          </a:solidFill>
                        </a:rPr>
                        <a:t>3</a:t>
                      </a:r>
                      <a:r>
                        <a:rPr lang="en-US" sz="2000" b="0" dirty="0" smtClean="0">
                          <a:solidFill>
                            <a:schemeClr val="bg2">
                              <a:lumMod val="10000"/>
                            </a:schemeClr>
                          </a:solidFill>
                        </a:rPr>
                        <a:t>, </a:t>
                      </a:r>
                      <a:r>
                        <a:rPr lang="en-US" sz="2000" b="1" dirty="0" smtClean="0">
                          <a:solidFill>
                            <a:schemeClr val="accent3">
                              <a:lumMod val="10000"/>
                            </a:schemeClr>
                          </a:solidFill>
                        </a:rPr>
                        <a:t>0</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1</a:t>
                      </a:r>
                      <a:r>
                        <a:rPr lang="en-US" sz="2000" b="0" dirty="0" smtClean="0">
                          <a:solidFill>
                            <a:schemeClr val="bg2">
                              <a:lumMod val="10000"/>
                            </a:schemeClr>
                          </a:solidFill>
                        </a:rPr>
                        <a:t>, </a:t>
                      </a:r>
                      <a:r>
                        <a:rPr lang="en-US" sz="2000" b="1" dirty="0" smtClean="0">
                          <a:solidFill>
                            <a:schemeClr val="bg2">
                              <a:lumMod val="10000"/>
                            </a:schemeClr>
                          </a:solidFill>
                        </a:rPr>
                        <a:t>1</a:t>
                      </a:r>
                      <a:endParaRPr lang="en-US" sz="2000" b="1" dirty="0"/>
                    </a:p>
                  </a:txBody>
                  <a:tcPr anchor="ctr">
                    <a:solidFill>
                      <a:schemeClr val="accent5">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1: Prisoner’s Dilemma</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95356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prisoner’s dilemma:</a:t>
            </a:r>
          </a:p>
          <a:p>
            <a:pPr marL="800100" lvl="1" indent="-342900" eaLnBrk="0" hangingPunct="0">
              <a:spcBef>
                <a:spcPct val="20000"/>
              </a:spcBef>
              <a:buFont typeface="Wingdings" pitchFamily="2" charset="2"/>
              <a:buChar char="§"/>
            </a:pPr>
            <a:r>
              <a:rPr lang="en-US" sz="2400" dirty="0" smtClean="0"/>
              <a:t>Working on a joint project</a:t>
            </a:r>
          </a:p>
          <a:p>
            <a:r>
              <a:rPr lang="en-US" sz="2400" dirty="0" smtClean="0"/>
              <a:t>If your friend works hard then you prefer to goof off (the outcome of the project would be better if you worked hard too, but the increment in its value to you is not worth the extra effort). You prefer the outcome of your both working hard to the outcome of your both goofing off (in which case nothing gets accomplished)</a:t>
            </a:r>
            <a:endParaRPr lang="en-US" sz="4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graphicFrame>
        <p:nvGraphicFramePr>
          <p:cNvPr id="5" name="Content Placeholder 6"/>
          <p:cNvGraphicFramePr>
            <a:graphicFrameLocks noGrp="1"/>
          </p:cNvGraphicFramePr>
          <p:nvPr>
            <p:ph idx="1"/>
          </p:nvPr>
        </p:nvGraphicFramePr>
        <p:xfrm>
          <a:off x="2527272" y="4706955"/>
          <a:ext cx="3870378" cy="1825650"/>
        </p:xfrm>
        <a:graphic>
          <a:graphicData uri="http://schemas.openxmlformats.org/drawingml/2006/table">
            <a:tbl>
              <a:tblPr firstRow="1" bandRow="1">
                <a:tableStyleId>{5C22544A-7EE6-4342-B048-85BDC9FD1C3A}</a:tableStyleId>
              </a:tblPr>
              <a:tblGrid>
                <a:gridCol w="1290126"/>
                <a:gridCol w="1290126"/>
                <a:gridCol w="1290126"/>
              </a:tblGrid>
              <a:tr h="670323">
                <a:tc>
                  <a:txBody>
                    <a:bodyPr/>
                    <a:lstStyle/>
                    <a:p>
                      <a:endParaRPr lang="en-US" sz="1200" b="0" dirty="0"/>
                    </a:p>
                  </a:txBody>
                  <a:tcPr>
                    <a:solidFill>
                      <a:schemeClr val="bg1"/>
                    </a:solidFill>
                  </a:tcPr>
                </a:tc>
                <a:tc>
                  <a:txBody>
                    <a:bodyPr/>
                    <a:lstStyle/>
                    <a:p>
                      <a:pPr algn="ctr"/>
                      <a:r>
                        <a:rPr lang="en-US" sz="2000" b="0" dirty="0" smtClean="0"/>
                        <a:t>Hard</a:t>
                      </a:r>
                      <a:endParaRPr lang="en-US" sz="2000" b="0" dirty="0"/>
                    </a:p>
                  </a:txBody>
                  <a:tcPr anchor="ctr"/>
                </a:tc>
                <a:tc>
                  <a:txBody>
                    <a:bodyPr/>
                    <a:lstStyle/>
                    <a:p>
                      <a:pPr algn="ctr"/>
                      <a:r>
                        <a:rPr lang="en-US" sz="2000" b="0" dirty="0" smtClean="0"/>
                        <a:t>Shirk</a:t>
                      </a:r>
                      <a:endParaRPr lang="en-US" sz="1200" b="0" dirty="0"/>
                    </a:p>
                  </a:txBody>
                  <a:tcPr anchor="ctr"/>
                </a:tc>
              </a:tr>
              <a:tr h="6703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Hard</a:t>
                      </a:r>
                      <a:endParaRPr lang="en-US" sz="1200" b="0" dirty="0" smtClean="0">
                        <a:solidFill>
                          <a:schemeClr val="tx1"/>
                        </a:solidFill>
                      </a:endParaRPr>
                    </a:p>
                  </a:txBody>
                  <a:tcPr anchor="ctr">
                    <a:solidFill>
                      <a:schemeClr val="bg2">
                        <a:lumMod val="50000"/>
                      </a:schemeClr>
                    </a:solidFill>
                  </a:tcPr>
                </a:tc>
                <a:tc>
                  <a:txBody>
                    <a:bodyPr/>
                    <a:lstStyle/>
                    <a:p>
                      <a:pPr algn="ctr"/>
                      <a:r>
                        <a:rPr lang="en-US" sz="2000" b="1" dirty="0" smtClean="0">
                          <a:solidFill>
                            <a:srgbClr val="C00000"/>
                          </a:solidFill>
                        </a:rPr>
                        <a:t>2</a:t>
                      </a:r>
                      <a:r>
                        <a:rPr lang="en-US" sz="2000" b="0" dirty="0" smtClean="0">
                          <a:solidFill>
                            <a:schemeClr val="bg2">
                              <a:lumMod val="10000"/>
                            </a:schemeClr>
                          </a:solidFill>
                        </a:rPr>
                        <a:t>, </a:t>
                      </a:r>
                      <a:r>
                        <a:rPr lang="en-US" sz="2000" b="1" dirty="0" smtClean="0">
                          <a:solidFill>
                            <a:schemeClr val="accent3">
                              <a:lumMod val="10000"/>
                            </a:schemeClr>
                          </a:solidFill>
                        </a:rPr>
                        <a:t>2</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0</a:t>
                      </a:r>
                      <a:r>
                        <a:rPr lang="en-US" sz="2000" b="0" dirty="0" smtClean="0">
                          <a:solidFill>
                            <a:schemeClr val="bg2">
                              <a:lumMod val="10000"/>
                            </a:schemeClr>
                          </a:solidFill>
                        </a:rPr>
                        <a:t>, </a:t>
                      </a:r>
                      <a:r>
                        <a:rPr lang="en-US" sz="2000" b="1" dirty="0" smtClean="0">
                          <a:solidFill>
                            <a:schemeClr val="bg2">
                              <a:lumMod val="10000"/>
                            </a:schemeClr>
                          </a:solidFill>
                        </a:rPr>
                        <a:t>3</a:t>
                      </a:r>
                      <a:endParaRPr lang="en-US" sz="2000" b="1" dirty="0"/>
                    </a:p>
                  </a:txBody>
                  <a:tcPr anchor="ctr">
                    <a:solidFill>
                      <a:schemeClr val="accent5">
                        <a:lumMod val="20000"/>
                        <a:lumOff val="80000"/>
                      </a:schemeClr>
                    </a:solidFill>
                  </a:tcPr>
                </a:tc>
              </a:tr>
              <a:tr h="485004">
                <a:tc>
                  <a:txBody>
                    <a:bodyPr/>
                    <a:lstStyle/>
                    <a:p>
                      <a:pPr algn="ctr"/>
                      <a:r>
                        <a:rPr lang="en-US" sz="2000" b="0" dirty="0" smtClean="0">
                          <a:solidFill>
                            <a:schemeClr val="tx1"/>
                          </a:solidFill>
                        </a:rPr>
                        <a:t>Shirk</a:t>
                      </a:r>
                      <a:endParaRPr lang="en-US" sz="1200" b="0" dirty="0"/>
                    </a:p>
                  </a:txBody>
                  <a:tcPr anchor="ctr">
                    <a:solidFill>
                      <a:schemeClr val="bg2">
                        <a:lumMod val="50000"/>
                      </a:schemeClr>
                    </a:solidFill>
                  </a:tcPr>
                </a:tc>
                <a:tc>
                  <a:txBody>
                    <a:bodyPr/>
                    <a:lstStyle/>
                    <a:p>
                      <a:pPr algn="ctr"/>
                      <a:r>
                        <a:rPr lang="en-US" sz="2000" b="1" dirty="0" smtClean="0">
                          <a:solidFill>
                            <a:srgbClr val="C00000"/>
                          </a:solidFill>
                        </a:rPr>
                        <a:t>3</a:t>
                      </a:r>
                      <a:r>
                        <a:rPr lang="en-US" sz="2000" b="0" dirty="0" smtClean="0">
                          <a:solidFill>
                            <a:schemeClr val="bg2">
                              <a:lumMod val="10000"/>
                            </a:schemeClr>
                          </a:solidFill>
                        </a:rPr>
                        <a:t>, </a:t>
                      </a:r>
                      <a:r>
                        <a:rPr lang="en-US" sz="2000" b="1" dirty="0" smtClean="0">
                          <a:solidFill>
                            <a:schemeClr val="accent3">
                              <a:lumMod val="10000"/>
                            </a:schemeClr>
                          </a:solidFill>
                        </a:rPr>
                        <a:t>0</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1</a:t>
                      </a:r>
                      <a:r>
                        <a:rPr lang="en-US" sz="2000" b="0" dirty="0" smtClean="0">
                          <a:solidFill>
                            <a:schemeClr val="bg2">
                              <a:lumMod val="10000"/>
                            </a:schemeClr>
                          </a:solidFill>
                        </a:rPr>
                        <a:t>, </a:t>
                      </a:r>
                      <a:r>
                        <a:rPr lang="en-US" sz="2000" b="1" dirty="0" smtClean="0">
                          <a:solidFill>
                            <a:schemeClr val="bg2">
                              <a:lumMod val="10000"/>
                            </a:schemeClr>
                          </a:solidFill>
                        </a:rPr>
                        <a:t>1</a:t>
                      </a:r>
                      <a:endParaRPr lang="en-US" sz="2000" b="1" dirty="0"/>
                    </a:p>
                  </a:txBody>
                  <a:tcPr anchor="ctr">
                    <a:solidFill>
                      <a:schemeClr val="accent5">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1: Prisoner’s Dilemma</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95356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prisoner’s dilemma:</a:t>
            </a:r>
          </a:p>
          <a:p>
            <a:pPr marL="800100" lvl="1" indent="-342900" eaLnBrk="0" hangingPunct="0">
              <a:spcBef>
                <a:spcPct val="20000"/>
              </a:spcBef>
              <a:buFont typeface="Wingdings" pitchFamily="2" charset="2"/>
              <a:buChar char="§"/>
            </a:pPr>
            <a:r>
              <a:rPr lang="en-US" sz="2400" dirty="0" smtClean="0"/>
              <a:t>Common property</a:t>
            </a:r>
          </a:p>
          <a:p>
            <a:r>
              <a:rPr lang="en-US" sz="2400" dirty="0" smtClean="0"/>
              <a:t>Two farmers are deciding how much to allow their sheep to graze on the village common. Each farmer prefers that her sheep graze a lot than a little, regardless of the other farmer’s action, but prefers that both farmers’ sheep graze a little than</a:t>
            </a:r>
          </a:p>
          <a:p>
            <a:r>
              <a:rPr lang="en-US" sz="2400" dirty="0" smtClean="0"/>
              <a:t>both farmers’ sheep graze a lot (in which case the common is ruined for future use)</a:t>
            </a:r>
            <a:endParaRPr lang="en-US" sz="4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graphicFrame>
        <p:nvGraphicFramePr>
          <p:cNvPr id="5" name="Content Placeholder 6"/>
          <p:cNvGraphicFramePr>
            <a:graphicFrameLocks noGrp="1"/>
          </p:cNvGraphicFramePr>
          <p:nvPr>
            <p:ph idx="1"/>
          </p:nvPr>
        </p:nvGraphicFramePr>
        <p:xfrm>
          <a:off x="4754565" y="4633929"/>
          <a:ext cx="3870378" cy="1825650"/>
        </p:xfrm>
        <a:graphic>
          <a:graphicData uri="http://schemas.openxmlformats.org/drawingml/2006/table">
            <a:tbl>
              <a:tblPr firstRow="1" bandRow="1">
                <a:tableStyleId>{5C22544A-7EE6-4342-B048-85BDC9FD1C3A}</a:tableStyleId>
              </a:tblPr>
              <a:tblGrid>
                <a:gridCol w="1290126"/>
                <a:gridCol w="1290126"/>
                <a:gridCol w="1290126"/>
              </a:tblGrid>
              <a:tr h="670323">
                <a:tc>
                  <a:txBody>
                    <a:bodyPr/>
                    <a:lstStyle/>
                    <a:p>
                      <a:endParaRPr lang="en-US" sz="1200" b="0" dirty="0"/>
                    </a:p>
                  </a:txBody>
                  <a:tcPr>
                    <a:solidFill>
                      <a:schemeClr val="bg1"/>
                    </a:solidFill>
                  </a:tcPr>
                </a:tc>
                <a:tc>
                  <a:txBody>
                    <a:bodyPr/>
                    <a:lstStyle/>
                    <a:p>
                      <a:pPr algn="ctr"/>
                      <a:r>
                        <a:rPr lang="en-US" sz="2000" b="0" dirty="0" smtClean="0"/>
                        <a:t>A little</a:t>
                      </a:r>
                      <a:endParaRPr lang="en-US" sz="2000" b="0" dirty="0"/>
                    </a:p>
                  </a:txBody>
                  <a:tcPr anchor="ctr"/>
                </a:tc>
                <a:tc>
                  <a:txBody>
                    <a:bodyPr/>
                    <a:lstStyle/>
                    <a:p>
                      <a:pPr algn="ctr"/>
                      <a:r>
                        <a:rPr lang="en-US" sz="2000" b="0" dirty="0" smtClean="0"/>
                        <a:t>A lot</a:t>
                      </a:r>
                      <a:endParaRPr lang="en-US" sz="1200" b="0" dirty="0"/>
                    </a:p>
                  </a:txBody>
                  <a:tcPr anchor="ctr"/>
                </a:tc>
              </a:tr>
              <a:tr h="67032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0" dirty="0" smtClean="0">
                          <a:solidFill>
                            <a:schemeClr val="tx1"/>
                          </a:solidFill>
                        </a:rPr>
                        <a:t>A little</a:t>
                      </a:r>
                      <a:endParaRPr lang="en-US" sz="1200" b="0" dirty="0" smtClean="0">
                        <a:solidFill>
                          <a:schemeClr val="tx1"/>
                        </a:solidFill>
                      </a:endParaRPr>
                    </a:p>
                  </a:txBody>
                  <a:tcPr anchor="ctr">
                    <a:solidFill>
                      <a:schemeClr val="bg2">
                        <a:lumMod val="50000"/>
                      </a:schemeClr>
                    </a:solidFill>
                  </a:tcPr>
                </a:tc>
                <a:tc>
                  <a:txBody>
                    <a:bodyPr/>
                    <a:lstStyle/>
                    <a:p>
                      <a:pPr algn="ctr"/>
                      <a:r>
                        <a:rPr lang="en-US" sz="2000" b="1" dirty="0" smtClean="0">
                          <a:solidFill>
                            <a:srgbClr val="C00000"/>
                          </a:solidFill>
                        </a:rPr>
                        <a:t>2</a:t>
                      </a:r>
                      <a:r>
                        <a:rPr lang="en-US" sz="2000" b="0" dirty="0" smtClean="0">
                          <a:solidFill>
                            <a:schemeClr val="bg2">
                              <a:lumMod val="10000"/>
                            </a:schemeClr>
                          </a:solidFill>
                        </a:rPr>
                        <a:t>, </a:t>
                      </a:r>
                      <a:r>
                        <a:rPr lang="en-US" sz="2000" b="1" dirty="0" smtClean="0">
                          <a:solidFill>
                            <a:schemeClr val="accent3">
                              <a:lumMod val="10000"/>
                            </a:schemeClr>
                          </a:solidFill>
                        </a:rPr>
                        <a:t>2</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0</a:t>
                      </a:r>
                      <a:r>
                        <a:rPr lang="en-US" sz="2000" b="0" dirty="0" smtClean="0">
                          <a:solidFill>
                            <a:schemeClr val="bg2">
                              <a:lumMod val="10000"/>
                            </a:schemeClr>
                          </a:solidFill>
                        </a:rPr>
                        <a:t>, </a:t>
                      </a:r>
                      <a:r>
                        <a:rPr lang="en-US" sz="2000" b="1" dirty="0" smtClean="0">
                          <a:solidFill>
                            <a:schemeClr val="bg2">
                              <a:lumMod val="10000"/>
                            </a:schemeClr>
                          </a:solidFill>
                        </a:rPr>
                        <a:t>3</a:t>
                      </a:r>
                      <a:endParaRPr lang="en-US" sz="2000" b="1" dirty="0"/>
                    </a:p>
                  </a:txBody>
                  <a:tcPr anchor="ctr">
                    <a:solidFill>
                      <a:schemeClr val="accent5">
                        <a:lumMod val="20000"/>
                        <a:lumOff val="80000"/>
                      </a:schemeClr>
                    </a:solidFill>
                  </a:tcPr>
                </a:tc>
              </a:tr>
              <a:tr h="485004">
                <a:tc>
                  <a:txBody>
                    <a:bodyPr/>
                    <a:lstStyle/>
                    <a:p>
                      <a:pPr algn="ctr"/>
                      <a:r>
                        <a:rPr lang="en-US" sz="2000" b="0" dirty="0" smtClean="0">
                          <a:solidFill>
                            <a:schemeClr val="tx1"/>
                          </a:solidFill>
                        </a:rPr>
                        <a:t>A lot</a:t>
                      </a:r>
                      <a:endParaRPr lang="en-US" sz="1200" b="0" dirty="0"/>
                    </a:p>
                  </a:txBody>
                  <a:tcPr anchor="ctr">
                    <a:solidFill>
                      <a:schemeClr val="bg2">
                        <a:lumMod val="50000"/>
                      </a:schemeClr>
                    </a:solidFill>
                  </a:tcPr>
                </a:tc>
                <a:tc>
                  <a:txBody>
                    <a:bodyPr/>
                    <a:lstStyle/>
                    <a:p>
                      <a:pPr algn="ctr"/>
                      <a:r>
                        <a:rPr lang="en-US" sz="2000" b="1" dirty="0" smtClean="0">
                          <a:solidFill>
                            <a:srgbClr val="C00000"/>
                          </a:solidFill>
                        </a:rPr>
                        <a:t>3</a:t>
                      </a:r>
                      <a:r>
                        <a:rPr lang="en-US" sz="2000" b="0" dirty="0" smtClean="0">
                          <a:solidFill>
                            <a:schemeClr val="bg2">
                              <a:lumMod val="10000"/>
                            </a:schemeClr>
                          </a:solidFill>
                        </a:rPr>
                        <a:t>, </a:t>
                      </a:r>
                      <a:r>
                        <a:rPr lang="en-US" sz="2000" b="1" dirty="0" smtClean="0">
                          <a:solidFill>
                            <a:schemeClr val="accent3">
                              <a:lumMod val="10000"/>
                            </a:schemeClr>
                          </a:solidFill>
                        </a:rPr>
                        <a:t>0</a:t>
                      </a:r>
                      <a:endParaRPr lang="en-US" sz="20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2000" b="1" dirty="0" smtClean="0">
                          <a:solidFill>
                            <a:srgbClr val="C00000"/>
                          </a:solidFill>
                        </a:rPr>
                        <a:t>1</a:t>
                      </a:r>
                      <a:r>
                        <a:rPr lang="en-US" sz="2000" b="0" dirty="0" smtClean="0">
                          <a:solidFill>
                            <a:schemeClr val="bg2">
                              <a:lumMod val="10000"/>
                            </a:schemeClr>
                          </a:solidFill>
                        </a:rPr>
                        <a:t>, </a:t>
                      </a:r>
                      <a:r>
                        <a:rPr lang="en-US" sz="2000" b="1" dirty="0" smtClean="0">
                          <a:solidFill>
                            <a:schemeClr val="bg2">
                              <a:lumMod val="10000"/>
                            </a:schemeClr>
                          </a:solidFill>
                        </a:rPr>
                        <a:t>1</a:t>
                      </a:r>
                      <a:endParaRPr lang="en-US" sz="2000" b="1" dirty="0"/>
                    </a:p>
                  </a:txBody>
                  <a:tcPr anchor="ctr">
                    <a:solidFill>
                      <a:schemeClr val="accent5">
                        <a:lumMod val="20000"/>
                        <a:lumOff val="80000"/>
                      </a:schemeClr>
                    </a:solidFill>
                  </a:tcPr>
                </a:tc>
              </a:tr>
            </a:tbl>
          </a:graphicData>
        </a:graphic>
      </p:graphicFrame>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Bach or Stravinsky?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Content Placeholder 9"/>
          <p:cNvSpPr>
            <a:spLocks noGrp="1"/>
          </p:cNvSpPr>
          <p:nvPr>
            <p:ph idx="1"/>
          </p:nvPr>
        </p:nvSpPr>
        <p:spPr>
          <a:xfrm>
            <a:off x="0" y="1347758"/>
            <a:ext cx="9144000" cy="5221359"/>
          </a:xfrm>
        </p:spPr>
        <p:txBody>
          <a:bodyPr/>
          <a:lstStyle/>
          <a:p>
            <a:pPr algn="just">
              <a:buNone/>
            </a:pPr>
            <a:r>
              <a:rPr lang="en-US" sz="2800" kern="1200" dirty="0" smtClean="0">
                <a:latin typeface="Arial" charset="0"/>
                <a:cs typeface="Arial" charset="0"/>
              </a:rPr>
              <a:t>Two people wish to go out together. Two concerts are available: one of music by Bach, and one of music by Stravinsky. One person prefers Bach and the other prefers Stravinsky. If they go to different concerts, each of them is equally unhappy listening to the music of either composer.</a:t>
            </a:r>
          </a:p>
          <a:p>
            <a:pPr algn="just">
              <a:buNone/>
            </a:pPr>
            <a:endParaRPr lang="en-US" sz="2800" kern="1200" dirty="0" smtClean="0">
              <a:latin typeface="Arial" charset="0"/>
              <a:cs typeface="Arial" charset="0"/>
            </a:endParaRPr>
          </a:p>
        </p:txBody>
      </p:sp>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2: Bach or Stravinsky?</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Set of players</a:t>
            </a:r>
          </a:p>
          <a:p>
            <a:pPr marL="800100" lvl="1" indent="-342900" eaLnBrk="0" hangingPunct="0">
              <a:spcBef>
                <a:spcPct val="20000"/>
              </a:spcBef>
              <a:buFont typeface="Wingdings" pitchFamily="2" charset="2"/>
              <a:buChar char="§"/>
            </a:pPr>
            <a:r>
              <a:rPr lang="en-US" sz="2400" dirty="0" smtClean="0"/>
              <a:t>two friends</a:t>
            </a:r>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actions</a:t>
            </a:r>
          </a:p>
          <a:p>
            <a:pPr marL="971550" lvl="1" indent="-514350" eaLnBrk="0" hangingPunct="0">
              <a:spcBef>
                <a:spcPct val="20000"/>
              </a:spcBef>
              <a:buFont typeface="Wingdings" pitchFamily="2" charset="2"/>
              <a:buChar char="§"/>
            </a:pPr>
            <a:r>
              <a:rPr lang="en-US" sz="2400" dirty="0" smtClean="0"/>
              <a:t>Bach or Stravinsky for both players</a:t>
            </a:r>
            <a:endParaRPr lang="en-US" sz="3200" dirty="0" smtClean="0"/>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preferences</a:t>
            </a:r>
            <a:r>
              <a:rPr lang="en-US" sz="2800" dirty="0" smtClean="0"/>
              <a:t> over the set of action profiles</a:t>
            </a:r>
          </a:p>
          <a:p>
            <a:pPr marL="800100" lvl="1" indent="-342900" eaLnBrk="0" hangingPunct="0">
              <a:spcBef>
                <a:spcPct val="20000"/>
              </a:spcBef>
              <a:buFont typeface="Wingdings" pitchFamily="2" charset="2"/>
              <a:buChar char="§"/>
            </a:pPr>
            <a:r>
              <a:rPr lang="en-US" sz="2400" i="1" dirty="0" smtClean="0"/>
              <a:t>Friend 1’s ordering of the action profiles from best to worst: 	</a:t>
            </a:r>
            <a:r>
              <a:rPr lang="en-US" sz="2400" dirty="0" smtClean="0"/>
              <a:t>(</a:t>
            </a:r>
            <a:r>
              <a:rPr lang="en-US" sz="2400" i="1" dirty="0" smtClean="0">
                <a:solidFill>
                  <a:srgbClr val="FFFF00"/>
                </a:solidFill>
              </a:rPr>
              <a:t>Bach</a:t>
            </a:r>
            <a:r>
              <a:rPr lang="en-US" sz="2400" i="1" dirty="0" smtClean="0"/>
              <a:t>, Bach)=2, (</a:t>
            </a:r>
            <a:r>
              <a:rPr lang="en-US" sz="2400" i="1" dirty="0" smtClean="0">
                <a:solidFill>
                  <a:srgbClr val="FFFF00"/>
                </a:solidFill>
              </a:rPr>
              <a:t>Stravinsky</a:t>
            </a:r>
            <a:r>
              <a:rPr lang="en-US" sz="2400" i="1" dirty="0" smtClean="0"/>
              <a:t>, Stravinsky)=1,         (</a:t>
            </a:r>
            <a:r>
              <a:rPr lang="en-US" sz="2400" i="1" dirty="0" smtClean="0">
                <a:solidFill>
                  <a:srgbClr val="FFFF00"/>
                </a:solidFill>
              </a:rPr>
              <a:t>Bach</a:t>
            </a:r>
            <a:r>
              <a:rPr lang="en-US" sz="2400" i="1" dirty="0" smtClean="0"/>
              <a:t>, Stravinsky) = </a:t>
            </a:r>
            <a:r>
              <a:rPr lang="en-US" sz="2400" dirty="0" smtClean="0"/>
              <a:t>(</a:t>
            </a:r>
            <a:r>
              <a:rPr lang="en-US" sz="2400" i="1" dirty="0" smtClean="0">
                <a:solidFill>
                  <a:srgbClr val="FFFF00"/>
                </a:solidFill>
              </a:rPr>
              <a:t>Stravinsky</a:t>
            </a:r>
            <a:r>
              <a:rPr lang="en-US" sz="2400" i="1" dirty="0" smtClean="0"/>
              <a:t>, Bach) =0</a:t>
            </a:r>
          </a:p>
          <a:p>
            <a:pPr marL="800100" lvl="1" indent="-342900" eaLnBrk="0" hangingPunct="0">
              <a:spcBef>
                <a:spcPct val="20000"/>
              </a:spcBef>
              <a:buFont typeface="Wingdings" pitchFamily="2" charset="2"/>
              <a:buChar char="§"/>
            </a:pPr>
            <a:r>
              <a:rPr lang="en-US" sz="2400" i="1" dirty="0" smtClean="0"/>
              <a:t>Suspect 2’s ordering :</a:t>
            </a:r>
          </a:p>
          <a:p>
            <a:pPr marL="1257300" lvl="2" indent="-342900" eaLnBrk="0" hangingPunct="0">
              <a:spcBef>
                <a:spcPct val="20000"/>
              </a:spcBef>
            </a:pPr>
            <a:r>
              <a:rPr lang="en-US" sz="2400" i="1" dirty="0" smtClean="0"/>
              <a:t>(Stravinsky, </a:t>
            </a:r>
            <a:r>
              <a:rPr lang="en-US" sz="2400" i="1" dirty="0" smtClean="0">
                <a:solidFill>
                  <a:srgbClr val="FFFF00"/>
                </a:solidFill>
              </a:rPr>
              <a:t>Stravinsky</a:t>
            </a:r>
            <a:r>
              <a:rPr lang="en-US" sz="2400" i="1" dirty="0" smtClean="0"/>
              <a:t>)=2, </a:t>
            </a:r>
            <a:r>
              <a:rPr lang="en-US" sz="2400" dirty="0" smtClean="0"/>
              <a:t>(</a:t>
            </a:r>
            <a:r>
              <a:rPr lang="en-US" sz="2400" i="1" dirty="0" smtClean="0"/>
              <a:t>Bach, </a:t>
            </a:r>
            <a:r>
              <a:rPr lang="en-US" sz="2400" i="1" dirty="0" smtClean="0">
                <a:solidFill>
                  <a:srgbClr val="FFFF00"/>
                </a:solidFill>
              </a:rPr>
              <a:t>Bach</a:t>
            </a:r>
            <a:r>
              <a:rPr lang="en-US" sz="2400" i="1" dirty="0" smtClean="0"/>
              <a:t>)=1, </a:t>
            </a:r>
          </a:p>
          <a:p>
            <a:pPr marL="1257300" lvl="2" indent="-342900" eaLnBrk="0" hangingPunct="0">
              <a:spcBef>
                <a:spcPct val="20000"/>
              </a:spcBef>
            </a:pPr>
            <a:r>
              <a:rPr lang="en-US" sz="2400" i="1" dirty="0" smtClean="0"/>
              <a:t>(Bach, </a:t>
            </a:r>
            <a:r>
              <a:rPr lang="en-US" sz="2400" i="1" dirty="0" smtClean="0">
                <a:solidFill>
                  <a:srgbClr val="FFFF00"/>
                </a:solidFill>
              </a:rPr>
              <a:t>Stravinsky</a:t>
            </a:r>
            <a:r>
              <a:rPr lang="en-US" sz="2400" i="1" dirty="0" smtClean="0"/>
              <a:t>)=(Stravinsky, </a:t>
            </a:r>
            <a:r>
              <a:rPr lang="en-US" sz="2400" i="1" dirty="0" smtClean="0">
                <a:solidFill>
                  <a:srgbClr val="FFFF00"/>
                </a:solidFill>
              </a:rPr>
              <a:t>Bach</a:t>
            </a:r>
            <a:r>
              <a:rPr lang="en-US" sz="2400" i="1" dirty="0" smtClean="0"/>
              <a:t>)=0</a:t>
            </a: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Basic Information</a:t>
            </a:r>
            <a:endParaRPr lang="en-US" b="1" dirty="0"/>
          </a:p>
        </p:txBody>
      </p:sp>
      <p:sp>
        <p:nvSpPr>
          <p:cNvPr id="3" name="Content Placeholder 2"/>
          <p:cNvSpPr>
            <a:spLocks noGrp="1"/>
          </p:cNvSpPr>
          <p:nvPr>
            <p:ph idx="1"/>
          </p:nvPr>
        </p:nvSpPr>
        <p:spPr>
          <a:xfrm>
            <a:off x="457200" y="1238220"/>
            <a:ext cx="8496360" cy="4854605"/>
          </a:xfrm>
        </p:spPr>
        <p:txBody>
          <a:bodyPr/>
          <a:lstStyle/>
          <a:p>
            <a:pPr>
              <a:buNone/>
            </a:pPr>
            <a:r>
              <a:rPr lang="en-US" sz="2400" dirty="0" err="1" smtClean="0"/>
              <a:t>Franti</a:t>
            </a:r>
            <a:r>
              <a:rPr lang="cs-CZ" sz="2400" dirty="0" smtClean="0"/>
              <a:t>šek Kopřiva</a:t>
            </a:r>
          </a:p>
          <a:p>
            <a:pPr>
              <a:buNone/>
            </a:pPr>
            <a:r>
              <a:rPr lang="cs-CZ" sz="2400" dirty="0" smtClean="0"/>
              <a:t>Email:</a:t>
            </a:r>
            <a:r>
              <a:rPr lang="en-US" sz="2400" dirty="0" smtClean="0"/>
              <a:t>  </a:t>
            </a:r>
            <a:r>
              <a:rPr lang="cs-CZ" sz="2400" dirty="0" smtClean="0"/>
              <a:t>fkopriva</a:t>
            </a:r>
            <a:r>
              <a:rPr lang="en-US" sz="2400" dirty="0" smtClean="0"/>
              <a:t>@</a:t>
            </a:r>
            <a:r>
              <a:rPr lang="en-US" sz="2400" dirty="0" err="1" smtClean="0"/>
              <a:t>cerge-ei.cz</a:t>
            </a:r>
            <a:endParaRPr lang="en-US" sz="2800" dirty="0" smtClean="0"/>
          </a:p>
          <a:p>
            <a:pPr>
              <a:buNone/>
            </a:pPr>
            <a:r>
              <a:rPr lang="en-US" sz="2800" dirty="0" smtClean="0"/>
              <a:t>Course webpage:  http://home.cerge-ei.cz/kopriva</a:t>
            </a:r>
          </a:p>
          <a:p>
            <a:pPr>
              <a:buNone/>
            </a:pPr>
            <a:r>
              <a:rPr lang="en-US" sz="2800" dirty="0" smtClean="0"/>
              <a:t>Office hours: </a:t>
            </a:r>
            <a:r>
              <a:rPr lang="cs-CZ" sz="2800" dirty="0" smtClean="0"/>
              <a:t>Tue 13:00-14:00 339 NB</a:t>
            </a:r>
            <a:endParaRPr lang="en-US" sz="2800" dirty="0" smtClean="0"/>
          </a:p>
          <a:p>
            <a:pPr>
              <a:buNone/>
            </a:pPr>
            <a:r>
              <a:rPr lang="en-US" sz="2800" dirty="0" smtClean="0"/>
              <a:t>Textbooks: </a:t>
            </a:r>
            <a:r>
              <a:rPr lang="en-US" sz="2400" dirty="0" smtClean="0"/>
              <a:t>Osborne – Introduction to Game Theory, 2004</a:t>
            </a:r>
            <a:endParaRPr lang="en-US" sz="2800" dirty="0" smtClean="0"/>
          </a:p>
          <a:p>
            <a:pPr>
              <a:buNone/>
            </a:pPr>
            <a:r>
              <a:rPr lang="en-US" sz="2800" dirty="0" smtClean="0"/>
              <a:t>			</a:t>
            </a:r>
            <a:r>
              <a:rPr lang="cs-CZ" sz="2400" dirty="0" smtClean="0"/>
              <a:t>Gibbons, R.: A Primer in Game Theory, 1992</a:t>
            </a:r>
            <a:endParaRPr lang="en-US" sz="2400" dirty="0" smtClean="0"/>
          </a:p>
          <a:p>
            <a:pPr>
              <a:buNone/>
            </a:pPr>
            <a:endParaRPr lang="cs-CZ" sz="2400" dirty="0" smtClean="0"/>
          </a:p>
          <a:p>
            <a:pPr>
              <a:buNone/>
            </a:pPr>
            <a:r>
              <a:rPr lang="cs-CZ" sz="2400" dirty="0" smtClean="0"/>
              <a:t>Cerge library – politických vězňů 7</a:t>
            </a:r>
            <a:endParaRPr lang="en-US" sz="2400" dirty="0" smtClean="0"/>
          </a:p>
          <a:p>
            <a:pPr>
              <a:buNone/>
            </a:pPr>
            <a:r>
              <a:rPr lang="en-US" sz="2400" dirty="0" smtClean="0"/>
              <a:t>Exams:</a:t>
            </a:r>
            <a:r>
              <a:rPr lang="cs-CZ" sz="2400" dirty="0" smtClean="0"/>
              <a:t> </a:t>
            </a:r>
            <a:r>
              <a:rPr lang="en-US" sz="2400" dirty="0" smtClean="0"/>
              <a:t>Midterm exam: 40%</a:t>
            </a:r>
          </a:p>
          <a:p>
            <a:pPr lvl="1"/>
            <a:r>
              <a:rPr lang="en-US" sz="2400" dirty="0" smtClean="0"/>
              <a:t>Final exam:	 60%</a:t>
            </a:r>
          </a:p>
          <a:p>
            <a:pPr lvl="1"/>
            <a:r>
              <a:rPr lang="en-US" sz="2400" dirty="0" smtClean="0"/>
              <a:t>Extra points from several experiments – max 5%</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 Bach or Stravinsky?</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2081241"/>
                <a:gridCol w="1570059"/>
                <a:gridCol w="2058960"/>
              </a:tblGrid>
              <a:tr h="961509">
                <a:tc>
                  <a:txBody>
                    <a:bodyPr/>
                    <a:lstStyle/>
                    <a:p>
                      <a:endParaRPr lang="en-US" b="0" dirty="0"/>
                    </a:p>
                  </a:txBody>
                  <a:tcPr>
                    <a:solidFill>
                      <a:schemeClr val="bg1"/>
                    </a:solidFill>
                  </a:tcPr>
                </a:tc>
                <a:tc>
                  <a:txBody>
                    <a:bodyPr/>
                    <a:lstStyle/>
                    <a:p>
                      <a:pPr algn="ctr"/>
                      <a:r>
                        <a:rPr lang="en-US" sz="3200" b="0" dirty="0" smtClean="0"/>
                        <a:t>Bach</a:t>
                      </a:r>
                      <a:endParaRPr lang="en-US" sz="3200" b="0" dirty="0"/>
                    </a:p>
                  </a:txBody>
                  <a:tcPr anchor="ctr"/>
                </a:tc>
                <a:tc>
                  <a:txBody>
                    <a:bodyPr/>
                    <a:lstStyle/>
                    <a:p>
                      <a:pPr algn="ctr"/>
                      <a:r>
                        <a:rPr lang="en-US" sz="3200" b="0" dirty="0" smtClean="0"/>
                        <a:t>Stravinsky</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Bach</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0</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Stravinsky</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2</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Friend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Friend 1</a:t>
            </a:r>
            <a:endParaRPr lang="en-US" b="1" dirty="0">
              <a:solidFill>
                <a:srgbClr val="C00000"/>
              </a:solidFill>
            </a:endParaRPr>
          </a:p>
        </p:txBody>
      </p:sp>
    </p:spTree>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2: Bach or Stravinsky?</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a:t>
            </a:r>
            <a:r>
              <a:rPr lang="en-US" sz="2800" dirty="0" err="1" smtClean="0">
                <a:solidFill>
                  <a:srgbClr val="FFFF00"/>
                </a:solidFill>
              </a:rPr>
              <a:t>BoS</a:t>
            </a:r>
            <a:r>
              <a:rPr lang="en-US" sz="2800" dirty="0" smtClean="0">
                <a:solidFill>
                  <a:srgbClr val="FFFF00"/>
                </a:solidFill>
              </a:rPr>
              <a:t>:</a:t>
            </a:r>
          </a:p>
          <a:p>
            <a:pPr marL="800100" lvl="1" indent="-342900" eaLnBrk="0" hangingPunct="0">
              <a:spcBef>
                <a:spcPct val="20000"/>
              </a:spcBef>
              <a:buFont typeface="Wingdings" pitchFamily="2" charset="2"/>
              <a:buChar char="§"/>
            </a:pPr>
            <a:r>
              <a:rPr lang="en-US" sz="2400" dirty="0" smtClean="0"/>
              <a:t>Negotiating of political parties </a:t>
            </a:r>
          </a:p>
          <a:p>
            <a:pPr marL="1257300" lvl="2" indent="-342900" eaLnBrk="0" hangingPunct="0">
              <a:spcBef>
                <a:spcPct val="20000"/>
              </a:spcBef>
            </a:pPr>
            <a:r>
              <a:rPr lang="en-US" sz="2400" dirty="0" smtClean="0"/>
              <a:t>two officials of a political party deciding the stand to take </a:t>
            </a:r>
          </a:p>
          <a:p>
            <a:pPr marL="1257300" lvl="2" indent="-342900" eaLnBrk="0" hangingPunct="0">
              <a:spcBef>
                <a:spcPct val="20000"/>
              </a:spcBef>
            </a:pPr>
            <a:r>
              <a:rPr lang="en-US" sz="2400" dirty="0" smtClean="0"/>
              <a:t>on an issue they disagree about the best stand, but are </a:t>
            </a:r>
          </a:p>
          <a:p>
            <a:pPr marL="1257300" lvl="2" indent="-342900" eaLnBrk="0" hangingPunct="0">
              <a:spcBef>
                <a:spcPct val="20000"/>
              </a:spcBef>
            </a:pPr>
            <a:r>
              <a:rPr lang="en-US" sz="2400" dirty="0" smtClean="0"/>
              <a:t>both better off if they take the same stand than if they </a:t>
            </a:r>
          </a:p>
          <a:p>
            <a:pPr marL="1257300" lvl="2" indent="-342900" eaLnBrk="0" hangingPunct="0">
              <a:spcBef>
                <a:spcPct val="20000"/>
              </a:spcBef>
            </a:pPr>
            <a:r>
              <a:rPr lang="en-US" sz="2400" dirty="0" smtClean="0"/>
              <a:t>take different stands</a:t>
            </a:r>
            <a:endParaRPr lang="en-US" sz="4400" dirty="0" smtClean="0"/>
          </a:p>
          <a:p>
            <a:pPr marL="800100" lvl="1" indent="-342900" eaLnBrk="0" hangingPunct="0">
              <a:spcBef>
                <a:spcPct val="20000"/>
              </a:spcBef>
              <a:buFont typeface="Wingdings" pitchFamily="2" charset="2"/>
              <a:buChar char="§"/>
            </a:pPr>
            <a:r>
              <a:rPr lang="en-US" sz="2400" dirty="0" smtClean="0"/>
              <a:t>two merging firms using different computer technologies</a:t>
            </a:r>
          </a:p>
          <a:p>
            <a:r>
              <a:rPr lang="en-US" sz="2400" dirty="0" smtClean="0"/>
              <a:t>	they will both be better off if they both use the same 	technology; each firm prefers that the common 	technology be the one it used in the past.</a:t>
            </a:r>
            <a:endParaRPr lang="en-US" sz="44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Matching Pennies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Content Placeholder 9"/>
          <p:cNvSpPr>
            <a:spLocks noGrp="1"/>
          </p:cNvSpPr>
          <p:nvPr>
            <p:ph idx="1"/>
          </p:nvPr>
        </p:nvSpPr>
        <p:spPr>
          <a:xfrm>
            <a:off x="0" y="1347758"/>
            <a:ext cx="9144000" cy="5221359"/>
          </a:xfrm>
        </p:spPr>
        <p:txBody>
          <a:bodyPr/>
          <a:lstStyle/>
          <a:p>
            <a:pPr>
              <a:buNone/>
            </a:pPr>
            <a:r>
              <a:rPr lang="en-US" sz="2800" kern="1200" dirty="0" smtClean="0">
                <a:latin typeface="Arial" charset="0"/>
                <a:cs typeface="Arial" charset="0"/>
              </a:rPr>
              <a:t>Two people choose, simultaneously, whether to show the Head or the Tail of a coin. If they show the same side, person 2 pays person 1 a dollar; if they show different sides, person 1 pays person 2 a dollar. Each person cares only about the amount of money she receives, and (naturally!) prefers to receive more than less.</a:t>
            </a:r>
          </a:p>
        </p:txBody>
      </p:sp>
    </p:spTree>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3: Matching Pennies</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Set of players</a:t>
            </a:r>
          </a:p>
          <a:p>
            <a:pPr marL="800100" lvl="1" indent="-342900" eaLnBrk="0" hangingPunct="0">
              <a:spcBef>
                <a:spcPct val="20000"/>
              </a:spcBef>
              <a:buFont typeface="Wingdings" pitchFamily="2" charset="2"/>
              <a:buChar char="§"/>
            </a:pPr>
            <a:r>
              <a:rPr lang="en-US" sz="2400" dirty="0" smtClean="0"/>
              <a:t>two persons </a:t>
            </a:r>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actions</a:t>
            </a:r>
          </a:p>
          <a:p>
            <a:pPr marL="971550" lvl="1" indent="-514350" eaLnBrk="0" hangingPunct="0">
              <a:spcBef>
                <a:spcPct val="20000"/>
              </a:spcBef>
              <a:buFont typeface="Wingdings" pitchFamily="2" charset="2"/>
              <a:buChar char="§"/>
            </a:pPr>
            <a:r>
              <a:rPr lang="en-US" sz="2400" dirty="0" smtClean="0"/>
              <a:t>Head or Tail for both players</a:t>
            </a:r>
            <a:endParaRPr lang="en-US" sz="3200" dirty="0" smtClean="0"/>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preferences</a:t>
            </a:r>
            <a:r>
              <a:rPr lang="en-US" sz="2800" dirty="0" smtClean="0"/>
              <a:t> over the set of action profiles</a:t>
            </a:r>
          </a:p>
          <a:p>
            <a:pPr marL="800100" lvl="1" indent="-342900" eaLnBrk="0" hangingPunct="0">
              <a:spcBef>
                <a:spcPct val="20000"/>
              </a:spcBef>
              <a:buFont typeface="Wingdings" pitchFamily="2" charset="2"/>
              <a:buChar char="§"/>
            </a:pPr>
            <a:r>
              <a:rPr lang="en-US" sz="2400" i="1" dirty="0" smtClean="0"/>
              <a:t>Person 1’s ordering of the action profiles from best to worst:</a:t>
            </a:r>
          </a:p>
          <a:p>
            <a:pPr marL="800100" lvl="1" indent="-342900" eaLnBrk="0" hangingPunct="0">
              <a:spcBef>
                <a:spcPct val="20000"/>
              </a:spcBef>
            </a:pPr>
            <a:r>
              <a:rPr lang="en-US" sz="2400" i="1" dirty="0" smtClean="0"/>
              <a:t>	</a:t>
            </a:r>
            <a:r>
              <a:rPr lang="en-US" sz="2400" dirty="0" smtClean="0"/>
              <a:t>(</a:t>
            </a:r>
            <a:r>
              <a:rPr lang="en-US" sz="2400" i="1" dirty="0" smtClean="0">
                <a:solidFill>
                  <a:srgbClr val="FFFF00"/>
                </a:solidFill>
              </a:rPr>
              <a:t>Head</a:t>
            </a:r>
            <a:r>
              <a:rPr lang="en-US" sz="2400" i="1" dirty="0" smtClean="0"/>
              <a:t>, Head)=(</a:t>
            </a:r>
            <a:r>
              <a:rPr lang="en-US" sz="2400" i="1" dirty="0" smtClean="0">
                <a:solidFill>
                  <a:srgbClr val="FFFF00"/>
                </a:solidFill>
              </a:rPr>
              <a:t>Tail</a:t>
            </a:r>
            <a:r>
              <a:rPr lang="en-US" sz="2400" i="1" dirty="0" smtClean="0"/>
              <a:t>, Tail)=1, (</a:t>
            </a:r>
            <a:r>
              <a:rPr lang="en-US" sz="2400" i="1" dirty="0" smtClean="0">
                <a:solidFill>
                  <a:srgbClr val="FFFF00"/>
                </a:solidFill>
              </a:rPr>
              <a:t>Head</a:t>
            </a:r>
            <a:r>
              <a:rPr lang="en-US" sz="2400" i="1" dirty="0" smtClean="0"/>
              <a:t>, Tail)=</a:t>
            </a:r>
            <a:r>
              <a:rPr lang="en-US" sz="2400" dirty="0" smtClean="0"/>
              <a:t>(</a:t>
            </a:r>
            <a:r>
              <a:rPr lang="en-US" sz="2400" i="1" dirty="0" smtClean="0">
                <a:solidFill>
                  <a:srgbClr val="FFFF00"/>
                </a:solidFill>
              </a:rPr>
              <a:t>Tail</a:t>
            </a:r>
            <a:r>
              <a:rPr lang="en-US" sz="2400" i="1" dirty="0" smtClean="0"/>
              <a:t>, Head)=-1 </a:t>
            </a:r>
          </a:p>
          <a:p>
            <a:pPr marL="800100" lvl="1" indent="-342900" eaLnBrk="0" hangingPunct="0">
              <a:spcBef>
                <a:spcPct val="20000"/>
              </a:spcBef>
              <a:buFont typeface="Wingdings" pitchFamily="2" charset="2"/>
              <a:buChar char="§"/>
            </a:pPr>
            <a:r>
              <a:rPr lang="en-US" sz="2400" i="1" dirty="0" smtClean="0"/>
              <a:t>Person 2’s ordering :</a:t>
            </a:r>
          </a:p>
          <a:p>
            <a:pPr marL="800100" lvl="1" indent="-342900" eaLnBrk="0" hangingPunct="0">
              <a:spcBef>
                <a:spcPct val="20000"/>
              </a:spcBef>
            </a:pPr>
            <a:r>
              <a:rPr lang="en-US" sz="2400" i="1" dirty="0" smtClean="0"/>
              <a:t>	(Head, </a:t>
            </a:r>
            <a:r>
              <a:rPr lang="en-US" sz="2400" i="1" dirty="0" smtClean="0">
                <a:solidFill>
                  <a:srgbClr val="FFFF00"/>
                </a:solidFill>
              </a:rPr>
              <a:t>Tail</a:t>
            </a:r>
            <a:r>
              <a:rPr lang="en-US" sz="2400" i="1" dirty="0" smtClean="0"/>
              <a:t>)=</a:t>
            </a:r>
            <a:r>
              <a:rPr lang="en-US" sz="2400" dirty="0" smtClean="0"/>
              <a:t>(</a:t>
            </a:r>
            <a:r>
              <a:rPr lang="en-US" sz="2400" i="1" dirty="0" smtClean="0"/>
              <a:t>Tail, </a:t>
            </a:r>
            <a:r>
              <a:rPr lang="en-US" sz="2400" i="1" dirty="0" smtClean="0">
                <a:solidFill>
                  <a:srgbClr val="FFFF00"/>
                </a:solidFill>
              </a:rPr>
              <a:t>Head</a:t>
            </a:r>
            <a:r>
              <a:rPr lang="en-US" sz="2400" i="1" dirty="0" smtClean="0"/>
              <a:t>)=1, (Head, </a:t>
            </a:r>
            <a:r>
              <a:rPr lang="en-US" sz="2400" i="1" dirty="0" smtClean="0">
                <a:solidFill>
                  <a:srgbClr val="FFFF00"/>
                </a:solidFill>
              </a:rPr>
              <a:t>Head</a:t>
            </a:r>
            <a:r>
              <a:rPr lang="en-US" sz="2400" i="1" dirty="0" smtClean="0"/>
              <a:t>)=(Tail, </a:t>
            </a:r>
            <a:r>
              <a:rPr lang="en-US" sz="2400" i="1" dirty="0" smtClean="0">
                <a:solidFill>
                  <a:srgbClr val="FFFF00"/>
                </a:solidFill>
              </a:rPr>
              <a:t>Tail</a:t>
            </a:r>
            <a:r>
              <a:rPr lang="en-US" sz="2400" i="1" dirty="0" smtClean="0"/>
              <a:t>)=-1</a:t>
            </a: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3: Matching Pennies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Head</a:t>
                      </a:r>
                      <a:endParaRPr lang="en-US" sz="3200" b="0" dirty="0"/>
                    </a:p>
                  </a:txBody>
                  <a:tcPr anchor="ctr"/>
                </a:tc>
                <a:tc>
                  <a:txBody>
                    <a:bodyPr/>
                    <a:lstStyle/>
                    <a:p>
                      <a:pPr algn="ctr"/>
                      <a:r>
                        <a:rPr lang="en-US" sz="3200" b="0" dirty="0" smtClean="0"/>
                        <a:t>Tail</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Head</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Tail</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1</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Person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Person 1</a:t>
            </a:r>
            <a:endParaRPr lang="en-US" b="1" dirty="0">
              <a:solidFill>
                <a:srgbClr val="C00000"/>
              </a:solidFill>
            </a:endParaRPr>
          </a:p>
        </p:txBody>
      </p:sp>
    </p:spTree>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3: Matching Pennies</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that may be modeled as Matching Pennies:</a:t>
            </a:r>
          </a:p>
          <a:p>
            <a:pPr marL="800100" lvl="1" indent="-342900" eaLnBrk="0" hangingPunct="0">
              <a:spcBef>
                <a:spcPct val="20000"/>
              </a:spcBef>
              <a:buFont typeface="Wingdings" pitchFamily="2" charset="2"/>
              <a:buChar char="§"/>
            </a:pPr>
            <a:r>
              <a:rPr lang="en-US" sz="2400" dirty="0" smtClean="0"/>
              <a:t>Choices of appearances for new products by an established producer and a new firm in a market of fixed size</a:t>
            </a:r>
          </a:p>
          <a:p>
            <a:pPr marL="800100" lvl="1" indent="-342900" eaLnBrk="0" hangingPunct="0">
              <a:spcBef>
                <a:spcPct val="20000"/>
              </a:spcBef>
              <a:buFont typeface="Wingdings" pitchFamily="2" charset="2"/>
              <a:buChar char="§"/>
            </a:pPr>
            <a:r>
              <a:rPr lang="en-US" sz="2400" dirty="0" smtClean="0"/>
              <a:t>Relationship between two people in which one person wants to be like the other, whereas the other wants to be different</a:t>
            </a: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a:t>
            </a:r>
            <a:r>
              <a:rPr lang="en-US" b="1" dirty="0" smtClean="0"/>
              <a:t> </a:t>
            </a:r>
            <a:r>
              <a:rPr lang="en-US" dirty="0" smtClean="0"/>
              <a:t>Stag Hunt</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0" name="Content Placeholder 9"/>
          <p:cNvSpPr>
            <a:spLocks noGrp="1"/>
          </p:cNvSpPr>
          <p:nvPr>
            <p:ph idx="1"/>
          </p:nvPr>
        </p:nvSpPr>
        <p:spPr>
          <a:xfrm>
            <a:off x="0" y="1347758"/>
            <a:ext cx="9144000" cy="5221359"/>
          </a:xfrm>
        </p:spPr>
        <p:txBody>
          <a:bodyPr/>
          <a:lstStyle/>
          <a:p>
            <a:pPr algn="just">
              <a:buNone/>
            </a:pPr>
            <a:r>
              <a:rPr lang="en-US" sz="2800" kern="1200" dirty="0" smtClean="0">
                <a:latin typeface="Arial" charset="0"/>
                <a:cs typeface="Arial" charset="0"/>
              </a:rPr>
              <a:t>Group of hunters who wish to catch a stag (deer). They will succeed if they all remain sufficiently attentive, but each is tempted to desert her post and catch a hare (similar to rabbit).</a:t>
            </a:r>
          </a:p>
          <a:p>
            <a:pPr algn="just">
              <a:buNone/>
            </a:pPr>
            <a:r>
              <a:rPr lang="en-US" sz="2800" kern="1200" dirty="0" smtClean="0">
                <a:latin typeface="Arial" charset="0"/>
                <a:cs typeface="Arial" charset="0"/>
              </a:rPr>
              <a:t>Each of a group of hunters has two options: she may remain attentive to the pursuit of a stag, or catch a hare. If all hunters pursue the stag, they catch it and share it equally; if any hunter devotes her energy to catching a hare, the stag escapes, and the hare belongs to the defecting hunter alone. Each hunter prefers a share of the stag to a hare.</a:t>
            </a:r>
          </a:p>
          <a:p>
            <a:pPr algn="just">
              <a:buNone/>
            </a:pPr>
            <a:endParaRPr lang="en-US" sz="2800" kern="1200" dirty="0" smtClean="0">
              <a:latin typeface="Arial" charset="0"/>
              <a:cs typeface="Arial" charset="0"/>
            </a:endParaRPr>
          </a:p>
          <a:p>
            <a:pPr algn="just">
              <a:buNone/>
            </a:pPr>
            <a:endParaRPr lang="en-US" sz="2800" kern="1200" dirty="0" smtClean="0">
              <a:latin typeface="Arial" charset="0"/>
              <a:cs typeface="Arial" charset="0"/>
            </a:endParaRPr>
          </a:p>
          <a:p>
            <a:pPr algn="just">
              <a:buNone/>
            </a:pPr>
            <a:endParaRPr lang="en-US" sz="2800" kern="1200" dirty="0" smtClean="0">
              <a:latin typeface="Arial" charset="0"/>
              <a:cs typeface="Arial" charset="0"/>
            </a:endParaRPr>
          </a:p>
        </p:txBody>
      </p:sp>
    </p:spTree>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4:</a:t>
            </a:r>
            <a:r>
              <a:rPr lang="en-US" b="1" dirty="0" smtClean="0"/>
              <a:t> </a:t>
            </a:r>
            <a:r>
              <a:rPr lang="en-US" dirty="0" smtClean="0"/>
              <a:t>Stag Hunt</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0"/>
            <a:ext cx="8763120" cy="529438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Set of players</a:t>
            </a:r>
          </a:p>
          <a:p>
            <a:pPr marL="800100" lvl="1" indent="-342900" eaLnBrk="0" hangingPunct="0">
              <a:spcBef>
                <a:spcPct val="20000"/>
              </a:spcBef>
              <a:buFont typeface="Wingdings" pitchFamily="2" charset="2"/>
              <a:buChar char="§"/>
            </a:pPr>
            <a:r>
              <a:rPr lang="en-US" sz="2400" dirty="0" smtClean="0"/>
              <a:t>N hunters </a:t>
            </a:r>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actions</a:t>
            </a:r>
          </a:p>
          <a:p>
            <a:pPr marL="971550" lvl="1" indent="-514350" eaLnBrk="0" hangingPunct="0">
              <a:spcBef>
                <a:spcPct val="20000"/>
              </a:spcBef>
              <a:buFont typeface="Wingdings" pitchFamily="2" charset="2"/>
              <a:buChar char="§"/>
            </a:pPr>
            <a:r>
              <a:rPr lang="en-US" sz="2400" dirty="0" smtClean="0"/>
              <a:t>Stag or Hare for each hunter</a:t>
            </a:r>
            <a:endParaRPr lang="en-US" sz="3200" dirty="0" smtClean="0"/>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preferences</a:t>
            </a:r>
            <a:r>
              <a:rPr lang="en-US" sz="2800" dirty="0" smtClean="0"/>
              <a:t> over the set of action profiles</a:t>
            </a:r>
          </a:p>
          <a:p>
            <a:pPr marL="800100" lvl="1" indent="-342900" eaLnBrk="0" hangingPunct="0">
              <a:spcBef>
                <a:spcPct val="20000"/>
              </a:spcBef>
              <a:buFont typeface="Wingdings" pitchFamily="2" charset="2"/>
              <a:buChar char="§"/>
            </a:pPr>
            <a:r>
              <a:rPr lang="en-US" sz="2400" i="1" dirty="0" smtClean="0"/>
              <a:t>each hunter’s ordering of the action profiles from best to worst:</a:t>
            </a:r>
          </a:p>
          <a:p>
            <a:pPr marL="800100" lvl="1" indent="-342900" eaLnBrk="0" hangingPunct="0">
              <a:spcBef>
                <a:spcPct val="20000"/>
              </a:spcBef>
            </a:pPr>
            <a:r>
              <a:rPr lang="en-US" sz="2400" i="1" dirty="0" smtClean="0"/>
              <a:t>	</a:t>
            </a:r>
            <a:r>
              <a:rPr lang="en-US" sz="2400" dirty="0" smtClean="0"/>
              <a:t>(</a:t>
            </a:r>
            <a:r>
              <a:rPr lang="en-US" sz="2400" i="1" dirty="0" smtClean="0">
                <a:solidFill>
                  <a:srgbClr val="FFFF00"/>
                </a:solidFill>
              </a:rPr>
              <a:t>Stag</a:t>
            </a:r>
            <a:r>
              <a:rPr lang="en-US" sz="2400" i="1" dirty="0" smtClean="0"/>
              <a:t>, Stag, Stag, Stag , Stag) = 2</a:t>
            </a:r>
          </a:p>
          <a:p>
            <a:pPr marL="800100" lvl="1" indent="-342900" eaLnBrk="0" hangingPunct="0">
              <a:spcBef>
                <a:spcPct val="20000"/>
              </a:spcBef>
            </a:pPr>
            <a:r>
              <a:rPr lang="en-US" sz="2400" i="1" dirty="0" smtClean="0"/>
              <a:t>    (</a:t>
            </a:r>
            <a:r>
              <a:rPr lang="en-US" sz="2400" i="1" dirty="0" smtClean="0">
                <a:solidFill>
                  <a:srgbClr val="FFFF00"/>
                </a:solidFill>
              </a:rPr>
              <a:t>Hare</a:t>
            </a:r>
            <a:r>
              <a:rPr lang="en-US" sz="2400" i="1" dirty="0" smtClean="0"/>
              <a:t>, …   ,  …   , ...  , … ) = 1</a:t>
            </a:r>
          </a:p>
          <a:p>
            <a:pPr marL="800100" lvl="1" indent="-342900" eaLnBrk="0" hangingPunct="0">
              <a:spcBef>
                <a:spcPct val="20000"/>
              </a:spcBef>
            </a:pPr>
            <a:r>
              <a:rPr lang="en-US" sz="2400" i="1" dirty="0" smtClean="0"/>
              <a:t>    (</a:t>
            </a:r>
            <a:r>
              <a:rPr lang="en-US" sz="2400" i="1" dirty="0" smtClean="0">
                <a:solidFill>
                  <a:srgbClr val="FFFF00"/>
                </a:solidFill>
              </a:rPr>
              <a:t>Stag</a:t>
            </a:r>
            <a:r>
              <a:rPr lang="en-US" sz="2400" i="1" dirty="0" smtClean="0"/>
              <a:t>, …   , Hare, …., …..) = 0 </a:t>
            </a: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4:</a:t>
            </a:r>
            <a:r>
              <a:rPr lang="en-US" b="1" dirty="0" smtClean="0"/>
              <a:t> </a:t>
            </a:r>
            <a:r>
              <a:rPr lang="en-US" dirty="0" smtClean="0"/>
              <a:t>Stag Hunt 2 hunters</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dirty="0" smtClean="0"/>
                        <a:t>Stag</a:t>
                      </a:r>
                      <a:endParaRPr lang="en-US" sz="3200" b="0" dirty="0"/>
                    </a:p>
                  </a:txBody>
                  <a:tcPr anchor="ctr"/>
                </a:tc>
                <a:tc>
                  <a:txBody>
                    <a:bodyPr/>
                    <a:lstStyle/>
                    <a:p>
                      <a:pPr algn="ctr"/>
                      <a:r>
                        <a:rPr lang="en-US" sz="3200" b="0" dirty="0" smtClean="0"/>
                        <a:t>Hare</a:t>
                      </a:r>
                      <a:endParaRPr lang="en-US" b="0"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Stag</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2</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r h="961509">
                <a:tc>
                  <a:txBody>
                    <a:bodyPr/>
                    <a:lstStyle/>
                    <a:p>
                      <a:pPr algn="ctr"/>
                      <a:r>
                        <a:rPr lang="en-US" sz="3200" b="0" dirty="0" smtClean="0">
                          <a:solidFill>
                            <a:schemeClr val="tx1"/>
                          </a:solidFill>
                        </a:rPr>
                        <a:t>Hare</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Hunter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Hunter 1</a:t>
            </a:r>
            <a:endParaRPr lang="en-US" b="1" dirty="0">
              <a:solidFill>
                <a:srgbClr val="C00000"/>
              </a:solidFill>
            </a:endParaRPr>
          </a:p>
        </p:txBody>
      </p:sp>
    </p:spTree>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Example 4: Stag Hunt</a:t>
            </a:r>
            <a:endParaRPr lang="en-US" b="1" dirty="0" smtClean="0"/>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238221"/>
            <a:ext cx="8763120" cy="26289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Similar situations – security dilemma</a:t>
            </a:r>
          </a:p>
          <a:p>
            <a:pPr marL="800100" lvl="1" indent="-342900" eaLnBrk="0" hangingPunct="0">
              <a:spcBef>
                <a:spcPct val="20000"/>
              </a:spcBef>
              <a:buFont typeface="Wingdings" pitchFamily="2" charset="2"/>
              <a:buChar char="§"/>
            </a:pPr>
            <a:r>
              <a:rPr lang="en-US" sz="2400" dirty="0" smtClean="0"/>
              <a:t>Variant of two player Stag Hunt</a:t>
            </a:r>
          </a:p>
          <a:p>
            <a:pPr marL="800100" lvl="1" indent="-342900" eaLnBrk="0" hangingPunct="0">
              <a:spcBef>
                <a:spcPct val="20000"/>
              </a:spcBef>
              <a:buFont typeface="Wingdings" pitchFamily="2" charset="2"/>
              <a:buChar char="§"/>
            </a:pPr>
            <a:r>
              <a:rPr lang="en-US" sz="2400" dirty="0" smtClean="0"/>
              <a:t>Alternative to Prisoner’s Dilemma when cost of arming outweighs the benefit if the other country does not arm itself</a:t>
            </a: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graphicFrame>
        <p:nvGraphicFramePr>
          <p:cNvPr id="5" name="Content Placeholder 6"/>
          <p:cNvGraphicFramePr>
            <a:graphicFrameLocks noGrp="1"/>
          </p:cNvGraphicFramePr>
          <p:nvPr>
            <p:ph idx="1"/>
          </p:nvPr>
        </p:nvGraphicFramePr>
        <p:xfrm>
          <a:off x="3440096" y="4049720"/>
          <a:ext cx="5089539" cy="2300319"/>
        </p:xfrm>
        <a:graphic>
          <a:graphicData uri="http://schemas.openxmlformats.org/drawingml/2006/table">
            <a:tbl>
              <a:tblPr firstRow="1" bandRow="1">
                <a:tableStyleId>{5C22544A-7EE6-4342-B048-85BDC9FD1C3A}</a:tableStyleId>
              </a:tblPr>
              <a:tblGrid>
                <a:gridCol w="1696513"/>
                <a:gridCol w="1696513"/>
                <a:gridCol w="1696513"/>
              </a:tblGrid>
              <a:tr h="766773">
                <a:tc>
                  <a:txBody>
                    <a:bodyPr/>
                    <a:lstStyle/>
                    <a:p>
                      <a:endParaRPr lang="en-US" b="0" dirty="0"/>
                    </a:p>
                  </a:txBody>
                  <a:tcPr>
                    <a:solidFill>
                      <a:schemeClr val="bg1"/>
                    </a:solidFill>
                  </a:tcPr>
                </a:tc>
                <a:tc>
                  <a:txBody>
                    <a:bodyPr/>
                    <a:lstStyle/>
                    <a:p>
                      <a:pPr algn="ctr"/>
                      <a:r>
                        <a:rPr lang="en-US" sz="3200" b="0" dirty="0" smtClean="0"/>
                        <a:t>Refrain</a:t>
                      </a:r>
                      <a:endParaRPr lang="en-US" sz="3200" b="0" dirty="0"/>
                    </a:p>
                  </a:txBody>
                  <a:tcPr anchor="ctr"/>
                </a:tc>
                <a:tc>
                  <a:txBody>
                    <a:bodyPr/>
                    <a:lstStyle/>
                    <a:p>
                      <a:pPr algn="ctr"/>
                      <a:r>
                        <a:rPr lang="en-US" sz="3200" b="0" dirty="0" smtClean="0"/>
                        <a:t>Arm</a:t>
                      </a:r>
                      <a:endParaRPr lang="en-US" b="0" dirty="0"/>
                    </a:p>
                  </a:txBody>
                  <a:tcPr anchor="ctr"/>
                </a:tc>
              </a:tr>
              <a:tr h="76677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dirty="0" smtClean="0">
                          <a:solidFill>
                            <a:schemeClr val="tx1"/>
                          </a:solidFill>
                        </a:rPr>
                        <a:t>Refrain</a:t>
                      </a:r>
                      <a:endParaRPr lang="en-US" sz="1800" b="0" dirty="0" smtClean="0">
                        <a:solidFill>
                          <a:schemeClr val="tx1"/>
                        </a:solidFill>
                      </a:endParaRPr>
                    </a:p>
                  </a:txBody>
                  <a:tcPr anchor="ctr">
                    <a:solidFill>
                      <a:schemeClr val="bg2">
                        <a:lumMod val="50000"/>
                      </a:schemeClr>
                    </a:solidFill>
                  </a:tcPr>
                </a:tc>
                <a:tc>
                  <a:txBody>
                    <a:bodyPr/>
                    <a:lstStyle/>
                    <a:p>
                      <a:pPr algn="ctr"/>
                      <a:r>
                        <a:rPr lang="en-US" sz="3200" b="1" dirty="0" smtClean="0">
                          <a:solidFill>
                            <a:srgbClr val="C00000"/>
                          </a:solidFill>
                        </a:rPr>
                        <a:t>3</a:t>
                      </a:r>
                      <a:r>
                        <a:rPr lang="en-US" sz="3200" b="0" dirty="0" smtClean="0">
                          <a:solidFill>
                            <a:schemeClr val="bg2">
                              <a:lumMod val="10000"/>
                            </a:schemeClr>
                          </a:solidFill>
                        </a:rPr>
                        <a:t>, </a:t>
                      </a:r>
                      <a:r>
                        <a:rPr lang="en-US" sz="3200" b="1" dirty="0" smtClean="0">
                          <a:solidFill>
                            <a:schemeClr val="accent3">
                              <a:lumMod val="10000"/>
                            </a:schemeClr>
                          </a:solidFill>
                        </a:rPr>
                        <a:t>3</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0</a:t>
                      </a:r>
                      <a:r>
                        <a:rPr lang="en-US" sz="3200" b="0" dirty="0" smtClean="0">
                          <a:solidFill>
                            <a:schemeClr val="bg2">
                              <a:lumMod val="10000"/>
                            </a:schemeClr>
                          </a:solidFill>
                        </a:rPr>
                        <a:t>, </a:t>
                      </a:r>
                      <a:r>
                        <a:rPr lang="en-US" sz="3200" b="1" dirty="0" smtClean="0">
                          <a:solidFill>
                            <a:schemeClr val="bg2">
                              <a:lumMod val="10000"/>
                            </a:schemeClr>
                          </a:solidFill>
                        </a:rPr>
                        <a:t>2</a:t>
                      </a:r>
                      <a:endParaRPr lang="en-US" sz="3200" b="1" dirty="0"/>
                    </a:p>
                  </a:txBody>
                  <a:tcPr anchor="ctr">
                    <a:solidFill>
                      <a:schemeClr val="accent5">
                        <a:lumMod val="20000"/>
                        <a:lumOff val="80000"/>
                      </a:schemeClr>
                    </a:solidFill>
                  </a:tcPr>
                </a:tc>
              </a:tr>
              <a:tr h="766773">
                <a:tc>
                  <a:txBody>
                    <a:bodyPr/>
                    <a:lstStyle/>
                    <a:p>
                      <a:pPr algn="ctr"/>
                      <a:r>
                        <a:rPr lang="en-US" sz="3200" b="0" dirty="0" smtClean="0">
                          <a:solidFill>
                            <a:schemeClr val="tx1"/>
                          </a:solidFill>
                        </a:rPr>
                        <a:t>Arm</a:t>
                      </a:r>
                      <a:endParaRPr lang="en-US" b="0" dirty="0"/>
                    </a:p>
                  </a:txBody>
                  <a:tcPr anchor="ctr">
                    <a:solidFill>
                      <a:schemeClr val="bg2">
                        <a:lumMod val="50000"/>
                      </a:schemeClr>
                    </a:solidFill>
                  </a:tcPr>
                </a:tc>
                <a:tc>
                  <a:txBody>
                    <a:bodyPr/>
                    <a:lstStyle/>
                    <a:p>
                      <a:pPr algn="ctr"/>
                      <a:r>
                        <a:rPr lang="en-US" sz="3200" b="1" dirty="0" smtClean="0">
                          <a:solidFill>
                            <a:srgbClr val="C00000"/>
                          </a:solidFill>
                        </a:rPr>
                        <a:t>2</a:t>
                      </a:r>
                      <a:r>
                        <a:rPr lang="en-US" sz="3200" b="0" dirty="0" smtClean="0">
                          <a:solidFill>
                            <a:schemeClr val="bg2">
                              <a:lumMod val="10000"/>
                            </a:schemeClr>
                          </a:solidFill>
                        </a:rPr>
                        <a:t>, </a:t>
                      </a:r>
                      <a:r>
                        <a:rPr lang="en-US" sz="3200" b="1" dirty="0" smtClean="0">
                          <a:solidFill>
                            <a:schemeClr val="accent3">
                              <a:lumMod val="10000"/>
                            </a:schemeClr>
                          </a:solidFill>
                        </a:rPr>
                        <a:t>0</a:t>
                      </a:r>
                      <a:endParaRPr lang="en-US" sz="3200" b="1"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dirty="0" smtClean="0">
                          <a:solidFill>
                            <a:srgbClr val="C00000"/>
                          </a:solidFill>
                        </a:rPr>
                        <a:t>1</a:t>
                      </a:r>
                      <a:r>
                        <a:rPr lang="en-US" sz="3200" b="0" dirty="0" smtClean="0">
                          <a:solidFill>
                            <a:schemeClr val="bg2">
                              <a:lumMod val="10000"/>
                            </a:schemeClr>
                          </a:solidFill>
                        </a:rPr>
                        <a:t>, </a:t>
                      </a:r>
                      <a:r>
                        <a:rPr lang="en-US" sz="3200" b="1" dirty="0" smtClean="0">
                          <a:solidFill>
                            <a:schemeClr val="bg2">
                              <a:lumMod val="10000"/>
                            </a:schemeClr>
                          </a:solidFill>
                        </a:rPr>
                        <a:t>1</a:t>
                      </a:r>
                      <a:endParaRPr lang="en-US" sz="3200" b="1" dirty="0"/>
                    </a:p>
                  </a:txBody>
                  <a:tcPr anchor="ctr">
                    <a:solidFill>
                      <a:schemeClr val="accent5">
                        <a:lumMod val="20000"/>
                        <a:lumOff val="80000"/>
                      </a:schemeClr>
                    </a:solidFill>
                  </a:tcPr>
                </a:tc>
              </a:tr>
            </a:tbl>
          </a:graphicData>
        </a:graphic>
      </p:graphicFrame>
      <p:sp>
        <p:nvSpPr>
          <p:cNvPr id="7" name="TextBox 6"/>
          <p:cNvSpPr txBox="1"/>
          <p:nvPr/>
        </p:nvSpPr>
        <p:spPr>
          <a:xfrm>
            <a:off x="4572000" y="3465514"/>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Country 2</a:t>
            </a:r>
            <a:endParaRPr lang="en-US" b="1" dirty="0">
              <a:solidFill>
                <a:schemeClr val="accent3">
                  <a:lumMod val="10000"/>
                </a:schemeClr>
              </a:solidFill>
            </a:endParaRPr>
          </a:p>
        </p:txBody>
      </p:sp>
      <p:sp>
        <p:nvSpPr>
          <p:cNvPr id="9" name="TextBox 8"/>
          <p:cNvSpPr txBox="1"/>
          <p:nvPr/>
        </p:nvSpPr>
        <p:spPr>
          <a:xfrm>
            <a:off x="299979" y="5254650"/>
            <a:ext cx="2965428" cy="584775"/>
          </a:xfrm>
          <a:prstGeom prst="rect">
            <a:avLst/>
          </a:prstGeom>
          <a:noFill/>
        </p:spPr>
        <p:txBody>
          <a:bodyPr wrap="square" rtlCol="0">
            <a:spAutoFit/>
          </a:bodyPr>
          <a:lstStyle/>
          <a:p>
            <a:pPr algn="ctr"/>
            <a:r>
              <a:rPr lang="en-US" sz="3200" b="1" dirty="0" smtClean="0">
                <a:solidFill>
                  <a:srgbClr val="C00000"/>
                </a:solidFill>
              </a:rPr>
              <a:t>Country 1</a:t>
            </a:r>
            <a:endParaRPr lang="en-US" b="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Economic modeling</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kumimoji="0" lang="en-US" sz="2800" b="0" i="0" u="none" strike="noStrike" kern="0" cap="none" spc="0" normalizeH="0" baseline="0" noProof="0" dirty="0" smtClean="0">
                <a:ln>
                  <a:noFill/>
                </a:ln>
                <a:solidFill>
                  <a:schemeClr val="tx1"/>
                </a:solidFill>
                <a:effectLst/>
                <a:uLnTx/>
                <a:uFillTx/>
                <a:latin typeface="+mn-lt"/>
                <a:ea typeface="+mn-ea"/>
                <a:cs typeface="+mn-cs"/>
              </a:rPr>
              <a:t>Model:</a:t>
            </a:r>
            <a:r>
              <a:rPr lang="en-US" sz="2800" dirty="0" smtClean="0"/>
              <a:t> an abstraction we use to understand our observations and experiences</a:t>
            </a:r>
          </a:p>
          <a:p>
            <a:pPr marL="1257300" lvl="2" indent="-342900" eaLnBrk="0" hangingPunct="0">
              <a:spcBef>
                <a:spcPct val="20000"/>
              </a:spcBef>
              <a:buFont typeface="Wingdings" pitchFamily="2" charset="2"/>
              <a:buChar char="§"/>
            </a:pPr>
            <a:r>
              <a:rPr lang="en-US" sz="2400" dirty="0" smtClean="0"/>
              <a:t>Assumptions – key part of every model – some of them are not visible from the first sight</a:t>
            </a:r>
          </a:p>
          <a:p>
            <a:pPr marL="1257300" lvl="2" indent="-342900" eaLnBrk="0" hangingPunct="0">
              <a:spcBef>
                <a:spcPct val="20000"/>
              </a:spcBef>
              <a:buFont typeface="Wingdings" pitchFamily="2" charset="2"/>
              <a:buChar char="§"/>
            </a:pPr>
            <a:r>
              <a:rPr lang="en-US" sz="2400" dirty="0" smtClean="0"/>
              <a:t>Conclusions </a:t>
            </a:r>
            <a:r>
              <a:rPr lang="en-US" sz="2400" dirty="0" smtClean="0">
                <a:sym typeface="Wingdings" pitchFamily="2" charset="2"/>
              </a:rPr>
              <a:t> insights to the observed reality</a:t>
            </a:r>
            <a:endParaRPr lang="en-US" sz="2400" dirty="0" smtClean="0"/>
          </a:p>
          <a:p>
            <a:pPr marL="342900" lvl="0" indent="-342900" eaLnBrk="0" hangingPunct="0">
              <a:spcBef>
                <a:spcPct val="20000"/>
              </a:spcBef>
              <a:buFontTx/>
              <a:buChar char="•"/>
            </a:pPr>
            <a:r>
              <a:rPr lang="en-US" sz="2800" kern="0" dirty="0" smtClean="0">
                <a:latin typeface="+mn-lt"/>
                <a:cs typeface="+mn-cs"/>
              </a:rPr>
              <a:t>Model is unlikely to enhance our understanding if its assumptions are wrong</a:t>
            </a:r>
            <a:endParaRPr kumimoji="0" lang="en-US" sz="2800" b="0"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spcBef>
                <a:spcPct val="20000"/>
              </a:spcBef>
              <a:buFontTx/>
              <a:buChar char="•"/>
            </a:pPr>
            <a:r>
              <a:rPr lang="en-US" sz="2800" dirty="0" smtClean="0"/>
              <a:t>Assumptions should capture the essence of the situation, not irrelevant details</a:t>
            </a:r>
          </a:p>
          <a:p>
            <a:pPr marL="342900" indent="-342900" eaLnBrk="0" hangingPunct="0">
              <a:spcBef>
                <a:spcPct val="20000"/>
              </a:spcBef>
              <a:buFontTx/>
              <a:buChar char="•"/>
            </a:pPr>
            <a:endParaRPr lang="en-US" sz="3200" dirty="0" smtClean="0"/>
          </a:p>
          <a:p>
            <a:pPr marL="342900" indent="-342900" eaLnBrk="0" hangingPunct="0">
              <a:spcBef>
                <a:spcPct val="20000"/>
              </a:spcBef>
              <a:buFontTx/>
              <a:buChar char="•"/>
            </a:pPr>
            <a:endParaRPr lang="en-US" sz="3200" dirty="0" smtClean="0"/>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Dominated strategies</a:t>
            </a:r>
            <a:endParaRPr lang="en-US" dirty="0"/>
          </a:p>
        </p:txBody>
      </p:sp>
      <p:sp>
        <p:nvSpPr>
          <p:cNvPr id="3" name="Content Placeholder 2"/>
          <p:cNvSpPr>
            <a:spLocks noGrp="1"/>
          </p:cNvSpPr>
          <p:nvPr>
            <p:ph idx="1"/>
          </p:nvPr>
        </p:nvSpPr>
        <p:spPr>
          <a:xfrm>
            <a:off x="-7875" y="1484313"/>
            <a:ext cx="9144000" cy="4608512"/>
          </a:xfrm>
        </p:spPr>
        <p:txBody>
          <a:bodyPr/>
          <a:lstStyle/>
          <a:p>
            <a:r>
              <a:rPr lang="en-US" sz="2800" i="1" kern="1200" dirty="0" smtClean="0">
                <a:solidFill>
                  <a:srgbClr val="FFFF00"/>
                </a:solidFill>
                <a:latin typeface="Arial" charset="0"/>
                <a:cs typeface="Arial" charset="0"/>
              </a:rPr>
              <a:t>Strict domination</a:t>
            </a:r>
            <a:r>
              <a:rPr lang="en-US" sz="2800" i="1" kern="1200" dirty="0" smtClean="0">
                <a:latin typeface="Arial" charset="0"/>
                <a:cs typeface="Arial" charset="0"/>
              </a:rPr>
              <a:t> in a static game with ordinal preferences - </a:t>
            </a:r>
            <a:r>
              <a:rPr lang="en-US" sz="2800" kern="1200" dirty="0" smtClean="0">
                <a:latin typeface="Arial" charset="0"/>
                <a:cs typeface="Arial" charset="0"/>
              </a:rPr>
              <a:t>action if it is superior no matter what the other players do</a:t>
            </a:r>
            <a:endParaRPr lang="en-US" sz="2800" dirty="0" smtClean="0"/>
          </a:p>
          <a:p>
            <a:r>
              <a:rPr lang="en-US" sz="2800" dirty="0" smtClean="0"/>
              <a:t>Definition: </a:t>
            </a:r>
            <a:r>
              <a:rPr lang="en-US" sz="2800" i="1" kern="1200" dirty="0" smtClean="0">
                <a:latin typeface="Arial" charset="0"/>
                <a:cs typeface="Arial" charset="0"/>
              </a:rPr>
              <a:t> </a:t>
            </a:r>
            <a:r>
              <a:rPr lang="en-US" sz="2800" kern="1200" dirty="0" smtClean="0">
                <a:latin typeface="Arial" charset="0"/>
                <a:cs typeface="Arial" charset="0"/>
              </a:rPr>
              <a:t>player </a:t>
            </a:r>
            <a:r>
              <a:rPr lang="en-US" sz="2800" i="1" kern="1200" dirty="0" err="1" smtClean="0">
                <a:latin typeface="Arial" charset="0"/>
                <a:cs typeface="Arial" charset="0"/>
              </a:rPr>
              <a:t>i’s</a:t>
            </a:r>
            <a:r>
              <a:rPr lang="en-US" sz="2800" i="1" kern="1200" dirty="0" smtClean="0">
                <a:latin typeface="Arial" charset="0"/>
                <a:cs typeface="Arial" charset="0"/>
              </a:rPr>
              <a:t> action </a:t>
            </a:r>
            <a:r>
              <a:rPr lang="en-US" sz="2800" b="1" i="1" kern="1200" dirty="0" smtClean="0">
                <a:solidFill>
                  <a:srgbClr val="FFFF00"/>
                </a:solidFill>
                <a:latin typeface="Arial" charset="0"/>
                <a:cs typeface="Arial" charset="0"/>
              </a:rPr>
              <a:t>a</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strictly dominates her action b</a:t>
            </a:r>
            <a:r>
              <a:rPr lang="en-US" sz="2800" b="1" i="1" kern="1200" dirty="0" smtClean="0">
                <a:latin typeface="Arial" charset="0"/>
                <a:cs typeface="Arial" charset="0"/>
              </a:rPr>
              <a:t> if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smtClean="0">
                <a:solidFill>
                  <a:srgbClr val="FFFF00"/>
                </a:solidFill>
                <a:latin typeface="Arial" charset="0"/>
                <a:cs typeface="Arial" charset="0"/>
              </a:rPr>
              <a:t>a</a:t>
            </a:r>
            <a:r>
              <a:rPr lang="en-US" sz="2800" i="1" kern="1200" dirty="0" smtClean="0">
                <a:latin typeface="Arial" charset="0"/>
                <a:cs typeface="Arial" charset="0"/>
              </a:rPr>
              <a: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a:t>
            </a:r>
            <a:r>
              <a:rPr lang="en-US" sz="2800" b="1" i="1" kern="1200" dirty="0" smtClean="0">
                <a:solidFill>
                  <a:srgbClr val="FFFF00"/>
                </a:solidFill>
                <a:latin typeface="Arial" charset="0"/>
                <a:cs typeface="Arial" charset="0"/>
              </a:rPr>
              <a:t>&gt;</a:t>
            </a:r>
            <a:r>
              <a:rPr lang="en-US" sz="2800" i="1" kern="1200" dirty="0" smtClean="0">
                <a:solidFill>
                  <a:srgbClr val="C00000"/>
                </a:solidFill>
                <a:latin typeface="Arial" charset="0"/>
                <a:cs typeface="Arial" charset="0"/>
              </a:rPr>
              <a:t>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a:t>
            </a:r>
            <a:r>
              <a:rPr lang="en-US" sz="2800" i="1" kern="1200" dirty="0" smtClean="0">
                <a:solidFill>
                  <a:srgbClr val="FFFF00"/>
                </a:solidFill>
                <a:latin typeface="Arial" charset="0"/>
                <a:cs typeface="Arial" charset="0"/>
              </a:rPr>
              <a:t>b</a:t>
            </a:r>
            <a:r>
              <a:rPr lang="en-US" sz="2800" i="1" kern="1200" dirty="0" smtClean="0">
                <a:latin typeface="Arial" charset="0"/>
                <a:cs typeface="Arial" charset="0"/>
              </a:rPr>
              <a:t> ,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for every list a</a:t>
            </a:r>
            <a:r>
              <a:rPr lang="en-US" sz="2800" i="1" kern="1200" baseline="-25000" dirty="0" smtClean="0">
                <a:latin typeface="Arial" charset="0"/>
                <a:cs typeface="Arial" charset="0"/>
              </a:rPr>
              <a:t>−</a:t>
            </a:r>
            <a:r>
              <a:rPr lang="en-US" sz="2800" i="1" kern="1200" baseline="-25000" dirty="0" err="1" smtClean="0">
                <a:latin typeface="Arial" charset="0"/>
                <a:cs typeface="Arial" charset="0"/>
              </a:rPr>
              <a:t>i</a:t>
            </a:r>
            <a:r>
              <a:rPr lang="en-US" sz="2800" i="1" kern="1200" dirty="0" smtClean="0">
                <a:latin typeface="Arial" charset="0"/>
                <a:cs typeface="Arial" charset="0"/>
              </a:rPr>
              <a:t> of the other players’ actions, </a:t>
            </a:r>
            <a:r>
              <a:rPr lang="en-US" sz="2800" kern="1200" dirty="0" smtClean="0">
                <a:latin typeface="Arial" charset="0"/>
                <a:cs typeface="Arial" charset="0"/>
              </a:rPr>
              <a:t>where </a:t>
            </a:r>
            <a:r>
              <a:rPr lang="en-US" sz="2800" i="1" kern="1200" dirty="0" err="1" smtClean="0">
                <a:latin typeface="Arial" charset="0"/>
                <a:cs typeface="Arial" charset="0"/>
              </a:rPr>
              <a:t>u</a:t>
            </a:r>
            <a:r>
              <a:rPr lang="en-US" sz="2800" i="1" kern="1200" baseline="-25000" dirty="0" err="1" smtClean="0">
                <a:latin typeface="Arial" charset="0"/>
                <a:cs typeface="Arial" charset="0"/>
              </a:rPr>
              <a:t>i</a:t>
            </a:r>
            <a:r>
              <a:rPr lang="en-US" sz="2800" i="1" kern="1200" dirty="0" smtClean="0">
                <a:latin typeface="Arial" charset="0"/>
                <a:cs typeface="Arial" charset="0"/>
              </a:rPr>
              <a:t> is a payoff function that represents player </a:t>
            </a:r>
            <a:r>
              <a:rPr lang="en-US" sz="2800" i="1" kern="1200" dirty="0" err="1" smtClean="0">
                <a:latin typeface="Arial" charset="0"/>
                <a:cs typeface="Arial" charset="0"/>
              </a:rPr>
              <a:t>i’s</a:t>
            </a:r>
            <a:r>
              <a:rPr lang="en-US" sz="2800" i="1" kern="1200" dirty="0" smtClean="0">
                <a:latin typeface="Arial" charset="0"/>
                <a:cs typeface="Arial" charset="0"/>
              </a:rPr>
              <a:t> preferences</a:t>
            </a:r>
          </a:p>
          <a:p>
            <a:pPr lvl="1"/>
            <a:r>
              <a:rPr lang="en-US" sz="2000" i="1" kern="1200" dirty="0" smtClean="0">
                <a:latin typeface="Arial" charset="0"/>
                <a:cs typeface="Arial" charset="0"/>
              </a:rPr>
              <a:t>For every combination of others players’ actions payoff when playing </a:t>
            </a:r>
            <a:r>
              <a:rPr lang="en-US" sz="2000" i="1" kern="1200" dirty="0" smtClean="0">
                <a:solidFill>
                  <a:srgbClr val="FFFF00"/>
                </a:solidFill>
                <a:latin typeface="Arial" charset="0"/>
                <a:cs typeface="Arial" charset="0"/>
              </a:rPr>
              <a:t>a</a:t>
            </a:r>
            <a:r>
              <a:rPr lang="en-US" sz="2000" i="1" kern="1200" dirty="0" smtClean="0">
                <a:latin typeface="Arial" charset="0"/>
                <a:cs typeface="Arial" charset="0"/>
              </a:rPr>
              <a:t> is strictly higher than when playing </a:t>
            </a:r>
            <a:r>
              <a:rPr lang="en-US" sz="2000" i="1" kern="1200" dirty="0" smtClean="0">
                <a:solidFill>
                  <a:srgbClr val="FFFF00"/>
                </a:solidFill>
                <a:latin typeface="Arial" charset="0"/>
                <a:cs typeface="Arial" charset="0"/>
              </a:rPr>
              <a:t>b</a:t>
            </a:r>
          </a:p>
          <a:p>
            <a:pPr lvl="1">
              <a:buFont typeface="Arial" pitchFamily="34" charset="0"/>
              <a:buChar char="•"/>
            </a:pPr>
            <a:r>
              <a:rPr lang="en-US" sz="2400" i="1" kern="1200" dirty="0" smtClean="0">
                <a:latin typeface="Arial" charset="0"/>
                <a:cs typeface="Arial" charset="0"/>
              </a:rPr>
              <a:t>a</a:t>
            </a:r>
            <a:r>
              <a:rPr lang="en-US" sz="2400" i="1" kern="1200" baseline="-25000" dirty="0" smtClean="0">
                <a:latin typeface="Arial" charset="0"/>
                <a:cs typeface="Arial" charset="0"/>
              </a:rPr>
              <a:t>−I </a:t>
            </a:r>
            <a:r>
              <a:rPr lang="sk-SK" sz="2400" i="1" kern="1200" dirty="0" smtClean="0">
                <a:latin typeface="Arial" charset="0"/>
                <a:cs typeface="Arial" charset="0"/>
              </a:rPr>
              <a:t>=</a:t>
            </a:r>
            <a:r>
              <a:rPr lang="en-US" sz="2400" i="1" kern="1200" dirty="0" smtClean="0">
                <a:latin typeface="Arial" charset="0"/>
                <a:cs typeface="Arial" charset="0"/>
              </a:rPr>
              <a:t>{a</a:t>
            </a:r>
            <a:r>
              <a:rPr lang="en-US" sz="2400" i="1" kern="1200" baseline="-25000" dirty="0" smtClean="0">
                <a:latin typeface="Arial" charset="0"/>
                <a:cs typeface="Arial" charset="0"/>
              </a:rPr>
              <a:t>1</a:t>
            </a:r>
            <a:r>
              <a:rPr lang="en-US" sz="2400" i="1" kern="1200" dirty="0" smtClean="0">
                <a:latin typeface="Arial" charset="0"/>
                <a:cs typeface="Arial" charset="0"/>
              </a:rPr>
              <a:t>, … , a</a:t>
            </a:r>
            <a:r>
              <a:rPr lang="en-US" sz="2400" i="1" kern="1200" baseline="-25000" dirty="0" smtClean="0">
                <a:latin typeface="Arial" charset="0"/>
                <a:cs typeface="Arial" charset="0"/>
              </a:rPr>
              <a:t>i-1</a:t>
            </a:r>
            <a:r>
              <a:rPr lang="en-US" sz="2400" i="1" kern="1200" dirty="0" smtClean="0">
                <a:latin typeface="Arial" charset="0"/>
                <a:cs typeface="Arial" charset="0"/>
              </a:rPr>
              <a:t>, a</a:t>
            </a:r>
            <a:r>
              <a:rPr lang="en-US" sz="2400" i="1" kern="1200" baseline="-25000" dirty="0" smtClean="0">
                <a:latin typeface="Arial" charset="0"/>
                <a:cs typeface="Arial" charset="0"/>
              </a:rPr>
              <a:t>i+1</a:t>
            </a:r>
            <a:r>
              <a:rPr lang="en-US" sz="2400" i="1" kern="1200" dirty="0" smtClean="0">
                <a:latin typeface="Arial" charset="0"/>
                <a:cs typeface="Arial" charset="0"/>
              </a:rPr>
              <a:t>,…, </a:t>
            </a:r>
            <a:r>
              <a:rPr lang="en-US" sz="2400" i="1" kern="1200" dirty="0" err="1" smtClean="0">
                <a:latin typeface="Arial" charset="0"/>
                <a:cs typeface="Arial" charset="0"/>
              </a:rPr>
              <a:t>a</a:t>
            </a:r>
            <a:r>
              <a:rPr lang="en-US" sz="2400" i="1" kern="1200" baseline="-25000" dirty="0" err="1" smtClean="0">
                <a:latin typeface="Arial" charset="0"/>
                <a:cs typeface="Arial" charset="0"/>
              </a:rPr>
              <a:t>N</a:t>
            </a:r>
            <a:r>
              <a:rPr lang="en-US" sz="2400" i="1" kern="1200" dirty="0" smtClean="0">
                <a:latin typeface="Arial" charset="0"/>
                <a:cs typeface="Arial" charset="0"/>
              </a:rPr>
              <a:t>}</a:t>
            </a:r>
            <a:r>
              <a:rPr lang="sk-SK" sz="2400" i="1" kern="1200" dirty="0" smtClean="0">
                <a:latin typeface="Arial" charset="0"/>
                <a:cs typeface="Arial" charset="0"/>
              </a:rPr>
              <a:t> </a:t>
            </a:r>
            <a:r>
              <a:rPr lang="en-US" sz="2400" i="1" kern="1200" dirty="0" smtClean="0">
                <a:latin typeface="Arial" charset="0"/>
                <a:cs typeface="Arial" charset="0"/>
              </a:rPr>
              <a:t> - actions of others players</a:t>
            </a:r>
          </a:p>
          <a:p>
            <a:pPr>
              <a:buFont typeface="Arial" pitchFamily="34" charset="0"/>
              <a:buChar char="•"/>
            </a:pPr>
            <a:r>
              <a:rPr lang="en-US" sz="2800" dirty="0" smtClean="0"/>
              <a:t>Definition: If any action strictly dominates the action </a:t>
            </a:r>
            <a:r>
              <a:rPr lang="en-US" sz="2800" dirty="0" smtClean="0">
                <a:solidFill>
                  <a:srgbClr val="FFFF00"/>
                </a:solidFill>
              </a:rPr>
              <a:t>b</a:t>
            </a:r>
            <a:r>
              <a:rPr lang="en-US" sz="2800" i="1" dirty="0" smtClean="0"/>
              <a:t>, we say that </a:t>
            </a:r>
            <a:r>
              <a:rPr lang="en-US" sz="2800" i="1" dirty="0" smtClean="0">
                <a:solidFill>
                  <a:srgbClr val="FFFF00"/>
                </a:solidFill>
              </a:rPr>
              <a:t>b</a:t>
            </a:r>
            <a:r>
              <a:rPr lang="en-US" sz="2800" i="1" dirty="0" smtClean="0"/>
              <a:t> is </a:t>
            </a:r>
            <a:r>
              <a:rPr lang="en-US" sz="2800" b="1" i="1" dirty="0" smtClean="0">
                <a:solidFill>
                  <a:srgbClr val="FFFF00"/>
                </a:solidFill>
              </a:rPr>
              <a:t>strictly</a:t>
            </a:r>
            <a:r>
              <a:rPr lang="en-US" sz="2800" b="1" i="1" dirty="0" smtClean="0"/>
              <a:t> </a:t>
            </a:r>
            <a:r>
              <a:rPr lang="en-US" sz="2800" b="1" i="1" dirty="0" smtClean="0">
                <a:solidFill>
                  <a:srgbClr val="FFFF00"/>
                </a:solidFill>
              </a:rPr>
              <a:t>dominated</a:t>
            </a:r>
            <a:endParaRPr lang="en-US" sz="2800"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 Prisoner’s Dilemma</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903420"/>
                <a:gridCol w="1903420"/>
                <a:gridCol w="1903420"/>
              </a:tblGrid>
              <a:tr h="961509">
                <a:tc>
                  <a:txBody>
                    <a:bodyPr/>
                    <a:lstStyle/>
                    <a:p>
                      <a:endParaRPr lang="en-US" b="0" dirty="0"/>
                    </a:p>
                  </a:txBody>
                  <a:tcPr>
                    <a:solidFill>
                      <a:schemeClr val="bg1"/>
                    </a:solidFill>
                  </a:tcPr>
                </a:tc>
                <a:tc>
                  <a:txBody>
                    <a:bodyPr/>
                    <a:lstStyle/>
                    <a:p>
                      <a:pPr algn="ctr"/>
                      <a:r>
                        <a:rPr lang="en-US" sz="3200" b="0" strike="sngStrike" dirty="0" smtClean="0"/>
                        <a:t>Quiet</a:t>
                      </a:r>
                      <a:endParaRPr lang="en-US" sz="3200" b="0" strike="sngStrike" dirty="0"/>
                    </a:p>
                  </a:txBody>
                  <a:tcPr anchor="ctr"/>
                </a:tc>
                <a:tc>
                  <a:txBody>
                    <a:bodyPr/>
                    <a:lstStyle/>
                    <a:p>
                      <a:pPr algn="ctr"/>
                      <a:r>
                        <a:rPr lang="en-US" sz="3200" b="0" u="sng" dirty="0" smtClean="0"/>
                        <a:t>Fink</a:t>
                      </a:r>
                      <a:endParaRPr lang="en-US" b="0" u="sng"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sngStrike" dirty="0" smtClean="0">
                          <a:solidFill>
                            <a:schemeClr val="tx1"/>
                          </a:solidFill>
                        </a:rPr>
                        <a:t>Quiet</a:t>
                      </a:r>
                      <a:endParaRPr lang="en-US" sz="1800" b="0" strike="sngStrike" dirty="0" smtClean="0">
                        <a:solidFill>
                          <a:schemeClr val="tx1"/>
                        </a:solidFill>
                      </a:endParaRPr>
                    </a:p>
                  </a:txBody>
                  <a:tcPr anchor="ctr">
                    <a:solidFill>
                      <a:schemeClr val="bg2">
                        <a:lumMod val="50000"/>
                      </a:schemeClr>
                    </a:solidFill>
                  </a:tcPr>
                </a:tc>
                <a:tc>
                  <a:txBody>
                    <a:bodyPr/>
                    <a:lstStyle/>
                    <a:p>
                      <a:pPr algn="ctr"/>
                      <a:r>
                        <a:rPr lang="en-US" sz="3200" b="1" strike="sngStrike" dirty="0" smtClean="0">
                          <a:solidFill>
                            <a:srgbClr val="C00000"/>
                          </a:solidFill>
                        </a:rPr>
                        <a:t>2</a:t>
                      </a:r>
                      <a:r>
                        <a:rPr lang="en-US" sz="3200" b="0" dirty="0" smtClean="0">
                          <a:solidFill>
                            <a:schemeClr val="bg2">
                              <a:lumMod val="10000"/>
                            </a:schemeClr>
                          </a:solidFill>
                        </a:rPr>
                        <a:t>, </a:t>
                      </a:r>
                      <a:r>
                        <a:rPr lang="en-US" sz="3200" b="1" strike="sngStrike" dirty="0" smtClean="0">
                          <a:solidFill>
                            <a:schemeClr val="accent3">
                              <a:lumMod val="10000"/>
                            </a:schemeClr>
                          </a:solidFill>
                        </a:rPr>
                        <a:t>2</a:t>
                      </a:r>
                      <a:endParaRPr lang="en-US" sz="3200" b="1" strike="sng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sngStrike" dirty="0" smtClean="0">
                          <a:solidFill>
                            <a:srgbClr val="C00000"/>
                          </a:solidFill>
                        </a:rPr>
                        <a:t>0</a:t>
                      </a:r>
                      <a:r>
                        <a:rPr lang="en-US" sz="3200" b="0" dirty="0" smtClean="0">
                          <a:solidFill>
                            <a:schemeClr val="bg2">
                              <a:lumMod val="10000"/>
                            </a:schemeClr>
                          </a:solidFill>
                        </a:rPr>
                        <a:t>, </a:t>
                      </a:r>
                      <a:r>
                        <a:rPr lang="en-US" sz="3200" b="1" u="sng" dirty="0" smtClean="0">
                          <a:solidFill>
                            <a:schemeClr val="bg2">
                              <a:lumMod val="10000"/>
                            </a:schemeClr>
                          </a:solidFill>
                        </a:rPr>
                        <a:t>3</a:t>
                      </a:r>
                      <a:endParaRPr lang="en-US" sz="3200" b="1" u="sng" dirty="0"/>
                    </a:p>
                  </a:txBody>
                  <a:tcPr anchor="ctr">
                    <a:solidFill>
                      <a:schemeClr val="accent5">
                        <a:lumMod val="20000"/>
                        <a:lumOff val="80000"/>
                      </a:schemeClr>
                    </a:solidFill>
                  </a:tcPr>
                </a:tc>
              </a:tr>
              <a:tr h="961509">
                <a:tc>
                  <a:txBody>
                    <a:bodyPr/>
                    <a:lstStyle/>
                    <a:p>
                      <a:pPr algn="ctr"/>
                      <a:r>
                        <a:rPr lang="en-US" sz="3200" b="0" u="sng" dirty="0" smtClean="0">
                          <a:solidFill>
                            <a:schemeClr val="tx1"/>
                          </a:solidFill>
                        </a:rPr>
                        <a:t>Fink</a:t>
                      </a:r>
                      <a:endParaRPr lang="en-US" b="0" u="sng" dirty="0"/>
                    </a:p>
                  </a:txBody>
                  <a:tcPr anchor="ctr">
                    <a:solidFill>
                      <a:schemeClr val="bg2">
                        <a:lumMod val="50000"/>
                      </a:schemeClr>
                    </a:solidFill>
                  </a:tcPr>
                </a:tc>
                <a:tc>
                  <a:txBody>
                    <a:bodyPr/>
                    <a:lstStyle/>
                    <a:p>
                      <a:pPr algn="ctr"/>
                      <a:r>
                        <a:rPr lang="en-US" sz="3200" b="1" u="sng" dirty="0" smtClean="0">
                          <a:solidFill>
                            <a:srgbClr val="C00000"/>
                          </a:solidFill>
                        </a:rPr>
                        <a:t>3</a:t>
                      </a:r>
                      <a:r>
                        <a:rPr lang="en-US" sz="3200" b="0" dirty="0" smtClean="0">
                          <a:solidFill>
                            <a:schemeClr val="bg2">
                              <a:lumMod val="10000"/>
                            </a:schemeClr>
                          </a:solidFill>
                        </a:rPr>
                        <a:t>, </a:t>
                      </a:r>
                      <a:r>
                        <a:rPr lang="en-US" sz="3200" b="1" strike="sngStrike" dirty="0" smtClean="0">
                          <a:solidFill>
                            <a:schemeClr val="accent3">
                              <a:lumMod val="10000"/>
                            </a:schemeClr>
                          </a:solidFill>
                        </a:rPr>
                        <a:t>0</a:t>
                      </a:r>
                      <a:endParaRPr lang="en-US" sz="3200" b="1" strike="sng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sng" dirty="0" smtClean="0">
                          <a:solidFill>
                            <a:srgbClr val="C00000"/>
                          </a:solidFill>
                        </a:rPr>
                        <a:t>1</a:t>
                      </a:r>
                      <a:r>
                        <a:rPr lang="en-US" sz="3200" b="0" dirty="0" smtClean="0">
                          <a:solidFill>
                            <a:schemeClr val="bg2">
                              <a:lumMod val="10000"/>
                            </a:schemeClr>
                          </a:solidFill>
                        </a:rPr>
                        <a:t>, </a:t>
                      </a:r>
                      <a:r>
                        <a:rPr lang="en-US" sz="3200" b="1" u="sng" dirty="0" smtClean="0">
                          <a:solidFill>
                            <a:schemeClr val="bg2">
                              <a:lumMod val="10000"/>
                            </a:schemeClr>
                          </a:solidFill>
                        </a:rPr>
                        <a:t>1</a:t>
                      </a:r>
                      <a:endParaRPr lang="en-US" sz="3200" b="1" u="sng"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Suspect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Suspect 1</a:t>
            </a:r>
            <a:endParaRPr lang="en-US" b="1" dirty="0">
              <a:solidFill>
                <a:srgbClr val="C00000"/>
              </a:solidFill>
            </a:endParaRPr>
          </a:p>
        </p:txBody>
      </p:sp>
    </p:spTree>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a:t>
            </a:r>
            <a:endParaRPr lang="en-US" dirty="0"/>
          </a:p>
        </p:txBody>
      </p:sp>
      <p:sp>
        <p:nvSpPr>
          <p:cNvPr id="3" name="Content Placeholder 2"/>
          <p:cNvSpPr>
            <a:spLocks noGrp="1"/>
          </p:cNvSpPr>
          <p:nvPr>
            <p:ph idx="1"/>
          </p:nvPr>
        </p:nvSpPr>
        <p:spPr/>
        <p:txBody>
          <a:bodyPr/>
          <a:lstStyle/>
          <a:p>
            <a:r>
              <a:rPr lang="en-US" i="1" kern="1200" dirty="0" smtClean="0">
                <a:solidFill>
                  <a:srgbClr val="FFFF00"/>
                </a:solidFill>
                <a:latin typeface="Arial" charset="0"/>
                <a:cs typeface="Arial" charset="0"/>
              </a:rPr>
              <a:t>Iterative elimination of strictly dominated strategies</a:t>
            </a:r>
          </a:p>
          <a:p>
            <a:pPr lvl="1"/>
            <a:r>
              <a:rPr lang="en-US" sz="2400" kern="1200" dirty="0" smtClean="0">
                <a:latin typeface="Arial" charset="0"/>
                <a:cs typeface="Arial" charset="0"/>
              </a:rPr>
              <a:t>Idea: rational players do not play strictly dominated actions</a:t>
            </a:r>
          </a:p>
          <a:p>
            <a:pPr lvl="1"/>
            <a:r>
              <a:rPr lang="en-US" sz="2400" kern="1200" dirty="0" smtClean="0">
                <a:latin typeface="Arial" charset="0"/>
                <a:cs typeface="Arial" charset="0"/>
              </a:rPr>
              <a:t>Assumption of common knowledge that all players are rational: </a:t>
            </a:r>
            <a:r>
              <a:rPr lang="en-US" sz="2400" dirty="0" smtClean="0"/>
              <a:t>all the players know that all the players are rational, and that all the players know that all the players know that all the players are rational etc.</a:t>
            </a:r>
          </a:p>
          <a:p>
            <a:pPr lvl="1"/>
            <a:r>
              <a:rPr lang="en-US" sz="2400" dirty="0" smtClean="0"/>
              <a:t>often produces a very imprecise prediction about the play of the </a:t>
            </a:r>
            <a:r>
              <a:rPr lang="en-US" sz="2400" dirty="0" smtClean="0"/>
              <a:t>game in real life or in experiments</a:t>
            </a:r>
            <a:endParaRPr lang="en-US" sz="2400" dirty="0" smtClean="0"/>
          </a:p>
          <a:p>
            <a:pPr lvl="1"/>
            <a:r>
              <a:rPr lang="en-US" sz="2400" dirty="0" smtClean="0"/>
              <a:t>the order of elimination does not affect the strategy or strategies we end up with</a:t>
            </a:r>
            <a:endParaRPr lang="en-US" sz="7200" dirty="0" smtClean="0"/>
          </a:p>
          <a:p>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427565"/>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c>
                  <a:txBody>
                    <a:bodyPr/>
                    <a:lstStyle/>
                    <a:p>
                      <a:pPr algn="ctr"/>
                      <a:r>
                        <a:rPr lang="en-US" sz="3200" b="0" u="none" dirty="0" smtClean="0"/>
                        <a:t>Right</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0</a:t>
                      </a:r>
                      <a:r>
                        <a:rPr lang="en-US" sz="3200" b="0" dirty="0" smtClean="0">
                          <a:solidFill>
                            <a:schemeClr val="bg2">
                              <a:lumMod val="10000"/>
                            </a:schemeClr>
                          </a:solidFill>
                        </a:rPr>
                        <a:t>, </a:t>
                      </a:r>
                      <a:r>
                        <a:rPr lang="en-US" sz="3200" b="1" u="none" dirty="0" smtClean="0">
                          <a:solidFill>
                            <a:schemeClr val="bg2">
                              <a:lumMod val="10000"/>
                            </a:schemeClr>
                          </a:solidFill>
                        </a:rPr>
                        <a:t>1</a:t>
                      </a:r>
                      <a:endParaRPr lang="en-US" sz="3200" b="1" u="none" dirty="0"/>
                    </a:p>
                  </a:txBody>
                  <a:tcPr anchor="ctr">
                    <a:solidFill>
                      <a:schemeClr val="accent5">
                        <a:lumMod val="20000"/>
                        <a:lumOff val="80000"/>
                      </a:schemeClr>
                    </a:solidFill>
                  </a:tcPr>
                </a:tc>
              </a:tr>
              <a:tr h="961509">
                <a:tc>
                  <a:txBody>
                    <a:bodyPr/>
                    <a:lstStyle/>
                    <a:p>
                      <a:pPr algn="ctr"/>
                      <a:r>
                        <a:rPr lang="en-US" sz="3200" b="0" u="none" dirty="0" smtClean="0">
                          <a:solidFill>
                            <a:schemeClr val="tx1"/>
                          </a:solidFill>
                        </a:rPr>
                        <a:t>Down</a:t>
                      </a:r>
                      <a:endParaRPr lang="en-US" b="0" u="none" dirty="0"/>
                    </a:p>
                  </a:txBody>
                  <a:tcPr anchor="ctr">
                    <a:solidFill>
                      <a:schemeClr val="bg2">
                        <a:lumMod val="50000"/>
                      </a:schemeClr>
                    </a:solidFill>
                  </a:tcPr>
                </a:tc>
                <a:tc>
                  <a:txBody>
                    <a:bodyPr/>
                    <a:lstStyle/>
                    <a:p>
                      <a:pPr algn="ctr"/>
                      <a:r>
                        <a:rPr lang="en-US" sz="3200" b="1" u="none" dirty="0" smtClean="0">
                          <a:solidFill>
                            <a:srgbClr val="C00000"/>
                          </a:solidFill>
                        </a:rPr>
                        <a:t>0</a:t>
                      </a:r>
                      <a:r>
                        <a:rPr lang="en-US" sz="3200" b="0" dirty="0" smtClean="0">
                          <a:solidFill>
                            <a:schemeClr val="bg2">
                              <a:lumMod val="10000"/>
                            </a:schemeClr>
                          </a:solidFill>
                        </a:rPr>
                        <a:t>, </a:t>
                      </a:r>
                      <a:r>
                        <a:rPr lang="en-US" sz="3200" b="1" strike="noStrike" dirty="0" smtClean="0">
                          <a:solidFill>
                            <a:schemeClr val="accent3">
                              <a:lumMod val="10000"/>
                            </a:schemeClr>
                          </a:solidFill>
                        </a:rPr>
                        <a:t>3</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none" strike="noStrike" dirty="0" smtClean="0">
                          <a:solidFill>
                            <a:srgbClr val="C00000"/>
                          </a:solidFill>
                        </a:rPr>
                        <a:t>0</a:t>
                      </a:r>
                      <a:r>
                        <a:rPr lang="en-US" sz="3200" b="0" u="none" strike="noStrike" dirty="0" smtClean="0">
                          <a:solidFill>
                            <a:schemeClr val="bg2">
                              <a:lumMod val="10000"/>
                            </a:schemeClr>
                          </a:solidFill>
                        </a:rPr>
                        <a:t>, </a:t>
                      </a:r>
                      <a:r>
                        <a:rPr lang="en-US" sz="3200" b="1" u="none" strike="noStrike" dirty="0" smtClean="0">
                          <a:solidFill>
                            <a:schemeClr val="bg2">
                              <a:lumMod val="10000"/>
                            </a:schemeClr>
                          </a:solidFill>
                        </a:rPr>
                        <a:t>1</a:t>
                      </a:r>
                      <a:endParaRPr lang="en-US" sz="3200" b="1" u="none" strike="noStrik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2</a:t>
                      </a:r>
                      <a:r>
                        <a:rPr lang="en-US" sz="3200" b="0" dirty="0" smtClean="0">
                          <a:solidFill>
                            <a:schemeClr val="bg2">
                              <a:lumMod val="10000"/>
                            </a:schemeClr>
                          </a:solidFill>
                        </a:rPr>
                        <a:t>, </a:t>
                      </a:r>
                      <a:r>
                        <a:rPr lang="en-US" sz="3200" b="1" u="none" dirty="0" smtClean="0">
                          <a:solidFill>
                            <a:schemeClr val="bg2">
                              <a:lumMod val="10000"/>
                            </a:schemeClr>
                          </a:solidFill>
                        </a:rPr>
                        <a:t>0</a:t>
                      </a:r>
                      <a:endParaRPr lang="en-US" sz="3200" b="1" u="none" strike="noStrik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5710260" cy="2884527"/>
        </p:xfrm>
        <a:graphic>
          <a:graphicData uri="http://schemas.openxmlformats.org/drawingml/2006/table">
            <a:tbl>
              <a:tblPr firstRow="1" bandRow="1">
                <a:tableStyleId>{5C22544A-7EE6-4342-B048-85BDC9FD1C3A}</a:tableStyleId>
              </a:tblPr>
              <a:tblGrid>
                <a:gridCol w="1427565"/>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c>
                  <a:txBody>
                    <a:bodyPr/>
                    <a:lstStyle/>
                    <a:p>
                      <a:pPr algn="ctr"/>
                      <a:r>
                        <a:rPr lang="en-US" sz="3200" b="0" u="none" strike="sngStrike" dirty="0" smtClean="0"/>
                        <a:t>Right</a:t>
                      </a:r>
                      <a:endParaRPr lang="en-US" b="0" u="none" strike="sngStrik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0</a:t>
                      </a:r>
                      <a:r>
                        <a:rPr lang="en-US" sz="3200" b="0" dirty="0" smtClean="0">
                          <a:solidFill>
                            <a:schemeClr val="bg2">
                              <a:lumMod val="10000"/>
                            </a:schemeClr>
                          </a:solidFill>
                        </a:rPr>
                        <a:t>, </a:t>
                      </a:r>
                      <a:r>
                        <a:rPr lang="en-US" sz="3200" b="1" u="none" strike="sngStrike" dirty="0" smtClean="0">
                          <a:solidFill>
                            <a:schemeClr val="bg2">
                              <a:lumMod val="10000"/>
                            </a:schemeClr>
                          </a:solidFill>
                        </a:rPr>
                        <a:t>1</a:t>
                      </a:r>
                      <a:endParaRPr lang="en-US" sz="3200" b="1" u="none" strike="sngStrike" dirty="0"/>
                    </a:p>
                  </a:txBody>
                  <a:tcPr anchor="ctr">
                    <a:solidFill>
                      <a:schemeClr val="accent5">
                        <a:lumMod val="20000"/>
                        <a:lumOff val="80000"/>
                      </a:schemeClr>
                    </a:solidFill>
                  </a:tcPr>
                </a:tc>
              </a:tr>
              <a:tr h="961509">
                <a:tc>
                  <a:txBody>
                    <a:bodyPr/>
                    <a:lstStyle/>
                    <a:p>
                      <a:pPr algn="ctr"/>
                      <a:r>
                        <a:rPr lang="en-US" sz="3200" b="0" u="none" dirty="0" smtClean="0">
                          <a:solidFill>
                            <a:schemeClr val="tx1"/>
                          </a:solidFill>
                        </a:rPr>
                        <a:t>Down</a:t>
                      </a:r>
                      <a:endParaRPr lang="en-US" b="0" u="none" dirty="0"/>
                    </a:p>
                  </a:txBody>
                  <a:tcPr anchor="ctr">
                    <a:solidFill>
                      <a:schemeClr val="bg2">
                        <a:lumMod val="50000"/>
                      </a:schemeClr>
                    </a:solidFill>
                  </a:tcPr>
                </a:tc>
                <a:tc>
                  <a:txBody>
                    <a:bodyPr/>
                    <a:lstStyle/>
                    <a:p>
                      <a:pPr algn="ctr"/>
                      <a:r>
                        <a:rPr lang="en-US" sz="3200" b="1" u="none" dirty="0" smtClean="0">
                          <a:solidFill>
                            <a:srgbClr val="C00000"/>
                          </a:solidFill>
                        </a:rPr>
                        <a:t>0</a:t>
                      </a:r>
                      <a:r>
                        <a:rPr lang="en-US" sz="3200" b="0" dirty="0" smtClean="0">
                          <a:solidFill>
                            <a:schemeClr val="bg2">
                              <a:lumMod val="10000"/>
                            </a:schemeClr>
                          </a:solidFill>
                        </a:rPr>
                        <a:t>, </a:t>
                      </a:r>
                      <a:r>
                        <a:rPr lang="en-US" sz="3200" b="1" strike="noStrike" dirty="0" smtClean="0">
                          <a:solidFill>
                            <a:schemeClr val="accent3">
                              <a:lumMod val="10000"/>
                            </a:schemeClr>
                          </a:solidFill>
                        </a:rPr>
                        <a:t>3</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none" strike="noStrike" dirty="0" smtClean="0">
                          <a:solidFill>
                            <a:srgbClr val="C00000"/>
                          </a:solidFill>
                        </a:rPr>
                        <a:t>0</a:t>
                      </a:r>
                      <a:r>
                        <a:rPr lang="en-US" sz="3200" b="0" u="none" strike="noStrike" dirty="0" smtClean="0">
                          <a:solidFill>
                            <a:schemeClr val="bg2">
                              <a:lumMod val="10000"/>
                            </a:schemeClr>
                          </a:solidFill>
                        </a:rPr>
                        <a:t>, </a:t>
                      </a:r>
                      <a:r>
                        <a:rPr lang="en-US" sz="3200" b="1" u="none" strike="noStrike" dirty="0" smtClean="0">
                          <a:solidFill>
                            <a:schemeClr val="bg2">
                              <a:lumMod val="10000"/>
                            </a:schemeClr>
                          </a:solidFill>
                        </a:rPr>
                        <a:t>1</a:t>
                      </a:r>
                      <a:endParaRPr lang="en-US" sz="3200" b="1" u="none" strike="noStrik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2</a:t>
                      </a:r>
                      <a:r>
                        <a:rPr lang="en-US" sz="3200" b="0" dirty="0" smtClean="0">
                          <a:solidFill>
                            <a:schemeClr val="bg2">
                              <a:lumMod val="10000"/>
                            </a:schemeClr>
                          </a:solidFill>
                        </a:rPr>
                        <a:t>, </a:t>
                      </a:r>
                      <a:r>
                        <a:rPr lang="en-US" sz="3200" b="1" u="none" strike="sngStrike" dirty="0" smtClean="0">
                          <a:solidFill>
                            <a:schemeClr val="bg2">
                              <a:lumMod val="10000"/>
                            </a:schemeClr>
                          </a:solidFill>
                        </a:rPr>
                        <a:t>0</a:t>
                      </a:r>
                      <a:endParaRPr lang="en-US" sz="3200" b="1" u="none" strike="sngStrik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4282695" cy="2884527"/>
        </p:xfrm>
        <a:graphic>
          <a:graphicData uri="http://schemas.openxmlformats.org/drawingml/2006/table">
            <a:tbl>
              <a:tblPr firstRow="1" bandRow="1">
                <a:tableStyleId>{5C22544A-7EE6-4342-B048-85BDC9FD1C3A}</a:tableStyleId>
              </a:tblPr>
              <a:tblGrid>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r>
              <a:tr h="961509">
                <a:tc>
                  <a:txBody>
                    <a:bodyPr/>
                    <a:lstStyle/>
                    <a:p>
                      <a:pPr algn="ctr"/>
                      <a:r>
                        <a:rPr lang="en-US" sz="3200" b="0" u="none" dirty="0" smtClean="0">
                          <a:solidFill>
                            <a:schemeClr val="tx1"/>
                          </a:solidFill>
                        </a:rPr>
                        <a:t>Down</a:t>
                      </a:r>
                      <a:endParaRPr lang="en-US" b="0" u="none" dirty="0"/>
                    </a:p>
                  </a:txBody>
                  <a:tcPr anchor="ctr">
                    <a:solidFill>
                      <a:schemeClr val="bg2">
                        <a:lumMod val="50000"/>
                      </a:schemeClr>
                    </a:solidFill>
                  </a:tcPr>
                </a:tc>
                <a:tc>
                  <a:txBody>
                    <a:bodyPr/>
                    <a:lstStyle/>
                    <a:p>
                      <a:pPr algn="ctr"/>
                      <a:r>
                        <a:rPr lang="en-US" sz="3200" b="1" u="none" dirty="0" smtClean="0">
                          <a:solidFill>
                            <a:srgbClr val="C00000"/>
                          </a:solidFill>
                        </a:rPr>
                        <a:t>0</a:t>
                      </a:r>
                      <a:r>
                        <a:rPr lang="en-US" sz="3200" b="0" dirty="0" smtClean="0">
                          <a:solidFill>
                            <a:schemeClr val="bg2">
                              <a:lumMod val="10000"/>
                            </a:schemeClr>
                          </a:solidFill>
                        </a:rPr>
                        <a:t>, </a:t>
                      </a:r>
                      <a:r>
                        <a:rPr lang="en-US" sz="3200" b="1" strike="noStrike" dirty="0" smtClean="0">
                          <a:solidFill>
                            <a:schemeClr val="accent3">
                              <a:lumMod val="10000"/>
                            </a:schemeClr>
                          </a:solidFill>
                        </a:rPr>
                        <a:t>3</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none" strike="noStrike" dirty="0" smtClean="0">
                          <a:solidFill>
                            <a:srgbClr val="C00000"/>
                          </a:solidFill>
                        </a:rPr>
                        <a:t>0</a:t>
                      </a:r>
                      <a:r>
                        <a:rPr lang="en-US" sz="3200" b="0" u="none" strike="noStrike" dirty="0" smtClean="0">
                          <a:solidFill>
                            <a:schemeClr val="bg2">
                              <a:lumMod val="10000"/>
                            </a:schemeClr>
                          </a:solidFill>
                        </a:rPr>
                        <a:t>, </a:t>
                      </a:r>
                      <a:r>
                        <a:rPr lang="en-US" sz="3200" b="1" u="none" strike="noStrike" dirty="0" smtClean="0">
                          <a:solidFill>
                            <a:schemeClr val="bg2">
                              <a:lumMod val="10000"/>
                            </a:schemeClr>
                          </a:solidFill>
                        </a:rPr>
                        <a:t>1</a:t>
                      </a:r>
                      <a:endParaRPr lang="en-US" sz="3200" b="1" u="none" strike="noStrik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4282695" cy="2884527"/>
        </p:xfrm>
        <a:graphic>
          <a:graphicData uri="http://schemas.openxmlformats.org/drawingml/2006/table">
            <a:tbl>
              <a:tblPr firstRow="1" bandRow="1">
                <a:tableStyleId>{5C22544A-7EE6-4342-B048-85BDC9FD1C3A}</a:tableStyleId>
              </a:tblPr>
              <a:tblGrid>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r>
              <a:tr h="961509">
                <a:tc>
                  <a:txBody>
                    <a:bodyPr/>
                    <a:lstStyle/>
                    <a:p>
                      <a:pPr algn="ctr"/>
                      <a:r>
                        <a:rPr lang="en-US" sz="3200" b="0" u="none" strike="sngStrike" dirty="0" smtClean="0">
                          <a:solidFill>
                            <a:schemeClr val="tx1"/>
                          </a:solidFill>
                        </a:rPr>
                        <a:t>Down</a:t>
                      </a:r>
                      <a:endParaRPr lang="en-US" b="0" u="none" strike="sngStrike" dirty="0"/>
                    </a:p>
                  </a:txBody>
                  <a:tcPr anchor="ctr">
                    <a:solidFill>
                      <a:schemeClr val="bg2">
                        <a:lumMod val="50000"/>
                      </a:schemeClr>
                    </a:solidFill>
                  </a:tcPr>
                </a:tc>
                <a:tc>
                  <a:txBody>
                    <a:bodyPr/>
                    <a:lstStyle/>
                    <a:p>
                      <a:pPr algn="ctr"/>
                      <a:r>
                        <a:rPr lang="en-US" sz="3200" b="1" u="none" strike="sngStrike" dirty="0" smtClean="0">
                          <a:solidFill>
                            <a:srgbClr val="C00000"/>
                          </a:solidFill>
                        </a:rPr>
                        <a:t>0</a:t>
                      </a:r>
                      <a:r>
                        <a:rPr lang="en-US" sz="3200" b="0" dirty="0" smtClean="0">
                          <a:solidFill>
                            <a:schemeClr val="bg2">
                              <a:lumMod val="10000"/>
                            </a:schemeClr>
                          </a:solidFill>
                        </a:rPr>
                        <a:t>, </a:t>
                      </a:r>
                      <a:r>
                        <a:rPr lang="en-US" sz="3200" b="1" strike="noStrike" dirty="0" smtClean="0">
                          <a:solidFill>
                            <a:schemeClr val="accent3">
                              <a:lumMod val="10000"/>
                            </a:schemeClr>
                          </a:solidFill>
                        </a:rPr>
                        <a:t>3</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none" strike="sngStrike" dirty="0" smtClean="0">
                          <a:solidFill>
                            <a:srgbClr val="C00000"/>
                          </a:solidFill>
                        </a:rPr>
                        <a:t>0</a:t>
                      </a:r>
                      <a:r>
                        <a:rPr lang="en-US" sz="3200" b="0" u="none" strike="noStrike" dirty="0" smtClean="0">
                          <a:solidFill>
                            <a:schemeClr val="bg2">
                              <a:lumMod val="10000"/>
                            </a:schemeClr>
                          </a:solidFill>
                        </a:rPr>
                        <a:t>, </a:t>
                      </a:r>
                      <a:r>
                        <a:rPr lang="en-US" sz="3200" b="1" u="none" strike="noStrike" dirty="0" smtClean="0">
                          <a:solidFill>
                            <a:schemeClr val="bg2">
                              <a:lumMod val="10000"/>
                            </a:schemeClr>
                          </a:solidFill>
                        </a:rPr>
                        <a:t>1</a:t>
                      </a:r>
                      <a:endParaRPr lang="en-US" sz="3200" b="1" u="none" strike="noStrik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4282695" cy="1923018"/>
        </p:xfrm>
        <a:graphic>
          <a:graphicData uri="http://schemas.openxmlformats.org/drawingml/2006/table">
            <a:tbl>
              <a:tblPr firstRow="1" bandRow="1">
                <a:tableStyleId>{5C22544A-7EE6-4342-B048-85BDC9FD1C3A}</a:tableStyleId>
              </a:tblPr>
              <a:tblGrid>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1</a:t>
            </a:r>
            <a:endParaRPr lang="en-US" dirty="0"/>
          </a:p>
        </p:txBody>
      </p:sp>
      <p:graphicFrame>
        <p:nvGraphicFramePr>
          <p:cNvPr id="7" name="Content Placeholder 6"/>
          <p:cNvGraphicFramePr>
            <a:graphicFrameLocks noGrp="1"/>
          </p:cNvGraphicFramePr>
          <p:nvPr>
            <p:ph idx="1"/>
          </p:nvPr>
        </p:nvGraphicFramePr>
        <p:xfrm>
          <a:off x="3074967" y="2443149"/>
          <a:ext cx="4282695" cy="1923018"/>
        </p:xfrm>
        <a:graphic>
          <a:graphicData uri="http://schemas.openxmlformats.org/drawingml/2006/table">
            <a:tbl>
              <a:tblPr firstRow="1" bandRow="1">
                <a:tableStyleId>{5C22544A-7EE6-4342-B048-85BDC9FD1C3A}</a:tableStyleId>
              </a:tblPr>
              <a:tblGrid>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sngStrike" dirty="0" smtClean="0"/>
                        <a:t>Left</a:t>
                      </a:r>
                      <a:endParaRPr lang="en-US" sz="3200" b="0" strike="sngStrike" dirty="0"/>
                    </a:p>
                  </a:txBody>
                  <a:tcPr anchor="ctr"/>
                </a:tc>
                <a:tc>
                  <a:txBody>
                    <a:bodyPr/>
                    <a:lstStyle/>
                    <a:p>
                      <a:pPr algn="ctr"/>
                      <a:r>
                        <a:rPr lang="en-US" sz="3200" b="0" u="none" dirty="0" smtClean="0"/>
                        <a:t>Middle</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Up</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1</a:t>
                      </a:r>
                      <a:r>
                        <a:rPr lang="en-US" sz="3200" b="0" strike="noStrike" dirty="0" smtClean="0">
                          <a:solidFill>
                            <a:schemeClr val="bg2">
                              <a:lumMod val="10000"/>
                            </a:schemeClr>
                          </a:solidFill>
                        </a:rPr>
                        <a:t>, </a:t>
                      </a:r>
                      <a:r>
                        <a:rPr lang="en-US" sz="3200" b="1" strike="sngStrike" dirty="0" smtClean="0">
                          <a:solidFill>
                            <a:schemeClr val="accent3">
                              <a:lumMod val="10000"/>
                            </a:schemeClr>
                          </a:solidFill>
                        </a:rPr>
                        <a:t>0</a:t>
                      </a:r>
                      <a:endParaRPr lang="en-US" sz="3200" b="1" strike="sng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1</a:t>
                      </a:r>
                      <a:r>
                        <a:rPr lang="en-US" sz="3200" b="0" dirty="0" smtClean="0">
                          <a:solidFill>
                            <a:schemeClr val="bg2">
                              <a:lumMod val="10000"/>
                            </a:schemeClr>
                          </a:solidFill>
                        </a:rPr>
                        <a:t>, </a:t>
                      </a:r>
                      <a:r>
                        <a:rPr lang="en-US" sz="3200" b="1" u="none" dirty="0" smtClean="0">
                          <a:solidFill>
                            <a:schemeClr val="bg2">
                              <a:lumMod val="10000"/>
                            </a:schemeClr>
                          </a:solidFill>
                        </a:rPr>
                        <a:t>2</a:t>
                      </a:r>
                      <a:endParaRPr lang="en-US" sz="3200" b="1" u="none" dirty="0"/>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2</a:t>
            </a:r>
            <a:endParaRPr lang="en-US" dirty="0"/>
          </a:p>
        </p:txBody>
      </p:sp>
      <p:graphicFrame>
        <p:nvGraphicFramePr>
          <p:cNvPr id="7" name="Content Placeholder 6"/>
          <p:cNvGraphicFramePr>
            <a:graphicFrameLocks noGrp="1"/>
          </p:cNvGraphicFramePr>
          <p:nvPr>
            <p:ph idx="1"/>
          </p:nvPr>
        </p:nvGraphicFramePr>
        <p:xfrm>
          <a:off x="3074967" y="2443149"/>
          <a:ext cx="5710260" cy="3846036"/>
        </p:xfrm>
        <a:graphic>
          <a:graphicData uri="http://schemas.openxmlformats.org/drawingml/2006/table">
            <a:tbl>
              <a:tblPr firstRow="1" bandRow="1">
                <a:tableStyleId>{5C22544A-7EE6-4342-B048-85BDC9FD1C3A}</a:tableStyleId>
              </a:tblPr>
              <a:tblGrid>
                <a:gridCol w="1427565"/>
                <a:gridCol w="1427565"/>
                <a:gridCol w="1427565"/>
                <a:gridCol w="1427565"/>
              </a:tblGrid>
              <a:tr h="961509">
                <a:tc>
                  <a:txBody>
                    <a:bodyPr/>
                    <a:lstStyle/>
                    <a:p>
                      <a:endParaRPr lang="en-US" b="0" dirty="0"/>
                    </a:p>
                  </a:txBody>
                  <a:tcPr>
                    <a:solidFill>
                      <a:schemeClr val="bg1"/>
                    </a:solidFill>
                  </a:tcPr>
                </a:tc>
                <a:tc>
                  <a:txBody>
                    <a:bodyPr/>
                    <a:lstStyle/>
                    <a:p>
                      <a:pPr algn="ctr"/>
                      <a:r>
                        <a:rPr lang="en-US" sz="3200" b="0" strike="noStrike" dirty="0" smtClean="0"/>
                        <a:t>Left</a:t>
                      </a:r>
                      <a:endParaRPr lang="en-US" sz="3200" b="0" strike="noStrike" dirty="0"/>
                    </a:p>
                  </a:txBody>
                  <a:tcPr anchor="ctr"/>
                </a:tc>
                <a:tc>
                  <a:txBody>
                    <a:bodyPr/>
                    <a:lstStyle/>
                    <a:p>
                      <a:pPr algn="ctr"/>
                      <a:r>
                        <a:rPr lang="en-US" sz="3200" b="0" u="none" dirty="0" smtClean="0"/>
                        <a:t>Middle</a:t>
                      </a:r>
                      <a:endParaRPr lang="en-US" b="0" u="none" dirty="0"/>
                    </a:p>
                  </a:txBody>
                  <a:tcPr anchor="ctr"/>
                </a:tc>
                <a:tc>
                  <a:txBody>
                    <a:bodyPr/>
                    <a:lstStyle/>
                    <a:p>
                      <a:pPr algn="ctr"/>
                      <a:r>
                        <a:rPr lang="en-US" sz="3200" b="0" u="none" dirty="0" smtClean="0"/>
                        <a:t>Right</a:t>
                      </a:r>
                      <a:endParaRPr lang="en-US" b="0" u="none" dirty="0"/>
                    </a:p>
                  </a:txBody>
                  <a:tcPr anchor="ctr"/>
                </a:tc>
              </a:tr>
              <a:tr h="96150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0" strike="noStrike" dirty="0" smtClean="0">
                          <a:solidFill>
                            <a:schemeClr val="tx1"/>
                          </a:solidFill>
                        </a:rPr>
                        <a:t>Left</a:t>
                      </a:r>
                      <a:endParaRPr lang="en-US" sz="1800" b="0" strike="noStrike" dirty="0" smtClean="0">
                        <a:solidFill>
                          <a:schemeClr val="tx1"/>
                        </a:solidFill>
                      </a:endParaRPr>
                    </a:p>
                  </a:txBody>
                  <a:tcPr anchor="ctr">
                    <a:solidFill>
                      <a:schemeClr val="bg2">
                        <a:lumMod val="50000"/>
                      </a:schemeClr>
                    </a:solidFill>
                  </a:tcPr>
                </a:tc>
                <a:tc>
                  <a:txBody>
                    <a:bodyPr/>
                    <a:lstStyle/>
                    <a:p>
                      <a:pPr algn="ctr"/>
                      <a:r>
                        <a:rPr lang="en-US" sz="3200" b="1" strike="noStrike" dirty="0" smtClean="0">
                          <a:solidFill>
                            <a:srgbClr val="C00000"/>
                          </a:solidFill>
                        </a:rPr>
                        <a:t>0</a:t>
                      </a:r>
                      <a:r>
                        <a:rPr lang="en-US" sz="3200" b="0" strike="noStrike" dirty="0" smtClean="0">
                          <a:solidFill>
                            <a:schemeClr val="bg2">
                              <a:lumMod val="10000"/>
                            </a:schemeClr>
                          </a:solidFill>
                        </a:rPr>
                        <a:t>, </a:t>
                      </a:r>
                      <a:r>
                        <a:rPr lang="en-US" sz="3200" b="1" strike="noStrike" dirty="0" smtClean="0">
                          <a:solidFill>
                            <a:schemeClr val="accent3">
                              <a:lumMod val="10000"/>
                            </a:schemeClr>
                          </a:solidFill>
                        </a:rPr>
                        <a:t>4</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4</a:t>
                      </a:r>
                      <a:r>
                        <a:rPr lang="en-US" sz="3200" b="0" dirty="0" smtClean="0">
                          <a:solidFill>
                            <a:schemeClr val="bg2">
                              <a:lumMod val="10000"/>
                            </a:schemeClr>
                          </a:solidFill>
                        </a:rPr>
                        <a:t>, </a:t>
                      </a:r>
                      <a:r>
                        <a:rPr lang="en-US" sz="3200" b="1" u="none" dirty="0" smtClean="0">
                          <a:solidFill>
                            <a:schemeClr val="bg2">
                              <a:lumMod val="10000"/>
                            </a:schemeClr>
                          </a:solidFill>
                        </a:rPr>
                        <a:t>0</a:t>
                      </a:r>
                      <a:endParaRPr lang="en-US" sz="3200" b="1" u="non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5</a:t>
                      </a:r>
                      <a:r>
                        <a:rPr lang="en-US" sz="3200" b="0" dirty="0" smtClean="0">
                          <a:solidFill>
                            <a:schemeClr val="bg2">
                              <a:lumMod val="10000"/>
                            </a:schemeClr>
                          </a:solidFill>
                        </a:rPr>
                        <a:t>, </a:t>
                      </a:r>
                      <a:r>
                        <a:rPr lang="en-US" sz="3200" b="1" u="none" dirty="0" smtClean="0">
                          <a:solidFill>
                            <a:schemeClr val="bg2">
                              <a:lumMod val="10000"/>
                            </a:schemeClr>
                          </a:solidFill>
                        </a:rPr>
                        <a:t>3</a:t>
                      </a:r>
                      <a:endParaRPr lang="en-US" sz="3200" b="1" u="none" dirty="0"/>
                    </a:p>
                  </a:txBody>
                  <a:tcPr anchor="ctr">
                    <a:solidFill>
                      <a:schemeClr val="accent5">
                        <a:lumMod val="20000"/>
                        <a:lumOff val="80000"/>
                      </a:schemeClr>
                    </a:solidFill>
                  </a:tcPr>
                </a:tc>
              </a:tr>
              <a:tr h="961509">
                <a:tc>
                  <a:txBody>
                    <a:bodyPr/>
                    <a:lstStyle/>
                    <a:p>
                      <a:pPr algn="ctr"/>
                      <a:r>
                        <a:rPr lang="en-US" sz="3200" b="0" u="none" dirty="0" smtClean="0">
                          <a:solidFill>
                            <a:schemeClr val="tx1"/>
                          </a:solidFill>
                        </a:rPr>
                        <a:t>Middle</a:t>
                      </a:r>
                      <a:endParaRPr lang="en-US" b="0" u="none" dirty="0"/>
                    </a:p>
                  </a:txBody>
                  <a:tcPr anchor="ctr">
                    <a:solidFill>
                      <a:schemeClr val="bg2">
                        <a:lumMod val="50000"/>
                      </a:schemeClr>
                    </a:solidFill>
                  </a:tcPr>
                </a:tc>
                <a:tc>
                  <a:txBody>
                    <a:bodyPr/>
                    <a:lstStyle/>
                    <a:p>
                      <a:pPr algn="ctr"/>
                      <a:r>
                        <a:rPr lang="en-US" sz="3200" b="1" u="none" dirty="0" smtClean="0">
                          <a:solidFill>
                            <a:srgbClr val="C00000"/>
                          </a:solidFill>
                        </a:rPr>
                        <a:t>4</a:t>
                      </a:r>
                      <a:r>
                        <a:rPr lang="en-US" sz="3200" b="0" dirty="0" smtClean="0">
                          <a:solidFill>
                            <a:schemeClr val="bg2">
                              <a:lumMod val="10000"/>
                            </a:schemeClr>
                          </a:solidFill>
                        </a:rPr>
                        <a:t>, </a:t>
                      </a:r>
                      <a:r>
                        <a:rPr lang="en-US" sz="3200" b="1" strike="noStrike" dirty="0" smtClean="0">
                          <a:solidFill>
                            <a:schemeClr val="accent3">
                              <a:lumMod val="10000"/>
                            </a:schemeClr>
                          </a:solidFill>
                        </a:rPr>
                        <a:t>0</a:t>
                      </a:r>
                      <a:endParaRPr lang="en-US" sz="3200" b="1" strike="noStrike" dirty="0">
                        <a:solidFill>
                          <a:schemeClr val="accent3">
                            <a:lumMod val="10000"/>
                          </a:schemeClr>
                        </a:solidFill>
                      </a:endParaRPr>
                    </a:p>
                  </a:txBody>
                  <a:tcPr anchor="ctr">
                    <a:solidFill>
                      <a:schemeClr val="accent5">
                        <a:lumMod val="20000"/>
                        <a:lumOff val="80000"/>
                      </a:schemeClr>
                    </a:solidFill>
                  </a:tcPr>
                </a:tc>
                <a:tc>
                  <a:txBody>
                    <a:bodyPr/>
                    <a:lstStyle/>
                    <a:p>
                      <a:pPr algn="ctr"/>
                      <a:r>
                        <a:rPr lang="en-US" sz="3200" b="1" u="none" strike="noStrike" dirty="0" smtClean="0">
                          <a:solidFill>
                            <a:srgbClr val="C00000"/>
                          </a:solidFill>
                        </a:rPr>
                        <a:t>0</a:t>
                      </a:r>
                      <a:r>
                        <a:rPr lang="en-US" sz="3200" b="0" u="none" strike="noStrike" dirty="0" smtClean="0">
                          <a:solidFill>
                            <a:schemeClr val="bg2">
                              <a:lumMod val="10000"/>
                            </a:schemeClr>
                          </a:solidFill>
                        </a:rPr>
                        <a:t>, </a:t>
                      </a:r>
                      <a:r>
                        <a:rPr lang="en-US" sz="3200" b="1" u="none" strike="noStrike" dirty="0" smtClean="0">
                          <a:solidFill>
                            <a:schemeClr val="bg2">
                              <a:lumMod val="10000"/>
                            </a:schemeClr>
                          </a:solidFill>
                        </a:rPr>
                        <a:t>4</a:t>
                      </a:r>
                      <a:endParaRPr lang="en-US" sz="3200" b="1" u="none" strike="noStrike" dirty="0"/>
                    </a:p>
                  </a:txBody>
                  <a:tcPr anchor="ctr">
                    <a:solidFill>
                      <a:schemeClr val="accent5">
                        <a:lumMod val="20000"/>
                        <a:lumOff val="80000"/>
                      </a:schemeClr>
                    </a:solidFill>
                  </a:tcPr>
                </a:tc>
                <a:tc>
                  <a:txBody>
                    <a:bodyPr/>
                    <a:lstStyle/>
                    <a:p>
                      <a:pPr algn="ctr"/>
                      <a:r>
                        <a:rPr lang="en-US" sz="3200" b="1" strike="noStrike" dirty="0" smtClean="0">
                          <a:solidFill>
                            <a:srgbClr val="C00000"/>
                          </a:solidFill>
                        </a:rPr>
                        <a:t>5</a:t>
                      </a:r>
                      <a:r>
                        <a:rPr lang="en-US" sz="3200" b="0" dirty="0" smtClean="0">
                          <a:solidFill>
                            <a:schemeClr val="bg2">
                              <a:lumMod val="10000"/>
                            </a:schemeClr>
                          </a:solidFill>
                        </a:rPr>
                        <a:t>, </a:t>
                      </a:r>
                      <a:r>
                        <a:rPr lang="en-US" sz="3200" b="1" u="none" dirty="0" smtClean="0">
                          <a:solidFill>
                            <a:schemeClr val="bg2">
                              <a:lumMod val="10000"/>
                            </a:schemeClr>
                          </a:solidFill>
                        </a:rPr>
                        <a:t>3</a:t>
                      </a:r>
                      <a:endParaRPr lang="en-US" sz="3200" b="1" u="none" strike="noStrike" dirty="0"/>
                    </a:p>
                  </a:txBody>
                  <a:tcPr anchor="ctr">
                    <a:solidFill>
                      <a:schemeClr val="accent5">
                        <a:lumMod val="20000"/>
                        <a:lumOff val="80000"/>
                      </a:schemeClr>
                    </a:solidFill>
                  </a:tcPr>
                </a:tc>
              </a:tr>
              <a:tr h="961509">
                <a:tc>
                  <a:txBody>
                    <a:bodyPr/>
                    <a:lstStyle/>
                    <a:p>
                      <a:pPr algn="ctr"/>
                      <a:r>
                        <a:rPr lang="en-US" sz="3200" b="0" u="none" dirty="0" smtClean="0">
                          <a:solidFill>
                            <a:schemeClr val="tx1"/>
                          </a:solidFill>
                        </a:rPr>
                        <a:t>Right</a:t>
                      </a:r>
                      <a:endParaRPr lang="en-US"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none" dirty="0" smtClean="0">
                          <a:solidFill>
                            <a:srgbClr val="C00000"/>
                          </a:solidFill>
                        </a:rPr>
                        <a:t>3</a:t>
                      </a:r>
                      <a:r>
                        <a:rPr lang="en-US" sz="3200" b="0" dirty="0" smtClean="0">
                          <a:solidFill>
                            <a:schemeClr val="bg2">
                              <a:lumMod val="10000"/>
                            </a:schemeClr>
                          </a:solidFill>
                        </a:rPr>
                        <a:t>, </a:t>
                      </a:r>
                      <a:r>
                        <a:rPr lang="en-US" sz="3200" b="1" strike="noStrike" dirty="0" smtClean="0">
                          <a:solidFill>
                            <a:schemeClr val="accent3">
                              <a:lumMod val="10000"/>
                            </a:schemeClr>
                          </a:solidFill>
                        </a:rPr>
                        <a:t>5</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none" dirty="0" smtClean="0">
                          <a:solidFill>
                            <a:srgbClr val="C00000"/>
                          </a:solidFill>
                        </a:rPr>
                        <a:t>3</a:t>
                      </a:r>
                      <a:r>
                        <a:rPr lang="en-US" sz="3200" b="0" dirty="0" smtClean="0">
                          <a:solidFill>
                            <a:schemeClr val="bg2">
                              <a:lumMod val="10000"/>
                            </a:schemeClr>
                          </a:solidFill>
                        </a:rPr>
                        <a:t>, </a:t>
                      </a:r>
                      <a:r>
                        <a:rPr lang="en-US" sz="3200" b="1" strike="noStrike" dirty="0" smtClean="0">
                          <a:solidFill>
                            <a:schemeClr val="accent3">
                              <a:lumMod val="10000"/>
                            </a:schemeClr>
                          </a:solidFill>
                        </a:rPr>
                        <a:t>5</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b="1" u="none" dirty="0" smtClean="0">
                          <a:solidFill>
                            <a:srgbClr val="C00000"/>
                          </a:solidFill>
                        </a:rPr>
                        <a:t>6</a:t>
                      </a:r>
                      <a:r>
                        <a:rPr lang="en-US" sz="3200" b="0" dirty="0" smtClean="0">
                          <a:solidFill>
                            <a:schemeClr val="bg2">
                              <a:lumMod val="10000"/>
                            </a:schemeClr>
                          </a:solidFill>
                        </a:rPr>
                        <a:t>, </a:t>
                      </a:r>
                      <a:r>
                        <a:rPr lang="en-US" sz="3200" b="1" strike="noStrike" dirty="0" smtClean="0">
                          <a:solidFill>
                            <a:schemeClr val="accent3">
                              <a:lumMod val="10000"/>
                            </a:schemeClr>
                          </a:solidFill>
                        </a:rPr>
                        <a:t>6</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4645026" y="1676376"/>
            <a:ext cx="4162482" cy="584775"/>
          </a:xfrm>
          <a:prstGeom prst="rect">
            <a:avLst/>
          </a:prstGeom>
          <a:noFill/>
        </p:spPr>
        <p:txBody>
          <a:bodyPr wrap="square" rtlCol="0">
            <a:spAutoFit/>
          </a:bodyPr>
          <a:lstStyle/>
          <a:p>
            <a:pPr algn="ctr"/>
            <a:r>
              <a:rPr lang="en-US" sz="3200" b="1" dirty="0" smtClean="0">
                <a:solidFill>
                  <a:schemeClr val="accent3">
                    <a:lumMod val="10000"/>
                  </a:schemeClr>
                </a:solidFill>
              </a:rPr>
              <a:t>Player 2</a:t>
            </a:r>
            <a:endParaRPr lang="en-US" b="1" dirty="0">
              <a:solidFill>
                <a:schemeClr val="accent3">
                  <a:lumMod val="10000"/>
                </a:schemeClr>
              </a:solidFill>
            </a:endParaRPr>
          </a:p>
        </p:txBody>
      </p:sp>
      <p:sp>
        <p:nvSpPr>
          <p:cNvPr id="9" name="TextBox 8"/>
          <p:cNvSpPr txBox="1"/>
          <p:nvPr/>
        </p:nvSpPr>
        <p:spPr>
          <a:xfrm>
            <a:off x="0" y="4049721"/>
            <a:ext cx="2965428" cy="584775"/>
          </a:xfrm>
          <a:prstGeom prst="rect">
            <a:avLst/>
          </a:prstGeom>
          <a:noFill/>
        </p:spPr>
        <p:txBody>
          <a:bodyPr wrap="square" rtlCol="0">
            <a:spAutoFit/>
          </a:bodyPr>
          <a:lstStyle/>
          <a:p>
            <a:pPr algn="ctr"/>
            <a:r>
              <a:rPr lang="en-US" sz="3200" b="1" dirty="0" smtClean="0">
                <a:solidFill>
                  <a:srgbClr val="C00000"/>
                </a:solidFill>
              </a:rPr>
              <a:t>Player 1</a:t>
            </a:r>
            <a:endParaRPr lang="en-US" b="1" dirty="0">
              <a:solidFill>
                <a:srgbClr val="C00000"/>
              </a:solidFill>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Economic modeling</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en-US" sz="2800" dirty="0" smtClean="0"/>
              <a:t>Models are neither “right” nor “wrong”</a:t>
            </a:r>
          </a:p>
          <a:p>
            <a:pPr marL="800100" lvl="1" indent="-342900" eaLnBrk="0" hangingPunct="0">
              <a:spcBef>
                <a:spcPct val="20000"/>
              </a:spcBef>
              <a:buFont typeface="Wingdings" pitchFamily="2" charset="2"/>
              <a:buChar char="§"/>
            </a:pPr>
            <a:r>
              <a:rPr lang="en-US" sz="2400" dirty="0" smtClean="0"/>
              <a:t>model of car’s braking distance based on its speed</a:t>
            </a:r>
          </a:p>
          <a:p>
            <a:pPr marL="1257300" lvl="2" indent="-342900" eaLnBrk="0" hangingPunct="0">
              <a:spcBef>
                <a:spcPct val="20000"/>
              </a:spcBef>
              <a:buFontTx/>
              <a:buChar char="-"/>
            </a:pPr>
            <a:r>
              <a:rPr lang="en-US" sz="2400" dirty="0" smtClean="0"/>
              <a:t>Valid according to the situation where it is used</a:t>
            </a:r>
          </a:p>
          <a:p>
            <a:pPr marL="1257300" lvl="2" indent="-342900" eaLnBrk="0" hangingPunct="0">
              <a:spcBef>
                <a:spcPct val="20000"/>
              </a:spcBef>
              <a:buFontTx/>
              <a:buChar char="-"/>
            </a:pPr>
            <a:r>
              <a:rPr lang="en-US" sz="2400" dirty="0" smtClean="0"/>
              <a:t>Ok for dry road but probably not for snowy road and large difference in speeds</a:t>
            </a:r>
            <a:endParaRPr lang="en-US" sz="2800" dirty="0" smtClean="0"/>
          </a:p>
          <a:p>
            <a:pPr marL="800100" lvl="1" indent="-342900" eaLnBrk="0" hangingPunct="0">
              <a:spcBef>
                <a:spcPct val="20000"/>
              </a:spcBef>
              <a:buFont typeface="Wingdings" pitchFamily="2" charset="2"/>
              <a:buChar char="§"/>
            </a:pPr>
            <a:r>
              <a:rPr lang="en-US" sz="2400" dirty="0" smtClean="0"/>
              <a:t>Whether a model is useful or not depends, in part, on the purpose for which we use it</a:t>
            </a:r>
            <a:r>
              <a:rPr kumimoji="0" lang="en-US" sz="2400" b="0" i="0" u="none" strike="noStrike" kern="0" cap="none" spc="0" normalizeH="0" baseline="0" noProof="0" dirty="0" smtClean="0">
                <a:ln>
                  <a:noFill/>
                </a:ln>
                <a:solidFill>
                  <a:schemeClr val="tx1"/>
                </a:solidFill>
                <a:effectLst/>
                <a:uLnTx/>
                <a:uFillTx/>
                <a:latin typeface="+mn-lt"/>
                <a:ea typeface="+mn-ea"/>
                <a:cs typeface="+mn-cs"/>
              </a:rPr>
              <a:t> </a:t>
            </a:r>
          </a:p>
          <a:p>
            <a:pPr marL="1257300" lvl="2" indent="-342900" eaLnBrk="0" hangingPunct="0">
              <a:spcBef>
                <a:spcPct val="20000"/>
              </a:spcBef>
              <a:buFont typeface="Wingdings" pitchFamily="2" charset="2"/>
              <a:buChar char="§"/>
            </a:pPr>
            <a:r>
              <a:rPr lang="en-US" sz="2000" kern="0" noProof="0" dirty="0" smtClean="0">
                <a:latin typeface="+mn-lt"/>
                <a:cs typeface="+mn-cs"/>
              </a:rPr>
              <a:t>probability of skid of the car based on its speed</a:t>
            </a:r>
            <a:endParaRPr kumimoji="0" lang="en-US" sz="2000" b="0" i="0" u="none" strike="noStrike" kern="0" cap="none" spc="0" normalizeH="0" baseline="0" noProof="0" dirty="0" smtClean="0">
              <a:ln>
                <a:noFill/>
              </a:ln>
              <a:solidFill>
                <a:schemeClr val="tx1"/>
              </a:solidFill>
              <a:effectLst/>
              <a:uLnTx/>
              <a:uFillTx/>
              <a:latin typeface="+mn-lt"/>
              <a:ea typeface="+mn-ea"/>
              <a:cs typeface="+mn-cs"/>
            </a:endParaRPr>
          </a:p>
          <a:p>
            <a:pPr marL="800100" lvl="1" indent="-342900" eaLnBrk="0" hangingPunct="0">
              <a:spcBef>
                <a:spcPct val="20000"/>
              </a:spcBef>
              <a:buFont typeface="Wingdings" pitchFamily="2" charset="2"/>
              <a:buChar char="§"/>
            </a:pPr>
            <a:r>
              <a:rPr lang="en-US" sz="2400" kern="0" dirty="0" smtClean="0"/>
              <a:t>We have to think whether it gives us some non-trivial insights into the observed situation and to which extent are the assumptions valid</a:t>
            </a:r>
          </a:p>
          <a:p>
            <a:pPr marL="342900" indent="-342900" eaLnBrk="0" hangingPunct="0">
              <a:spcBef>
                <a:spcPct val="20000"/>
              </a:spcBef>
              <a:buFontTx/>
              <a:buChar char="•"/>
            </a:pPr>
            <a:endParaRPr lang="en-US" sz="3200" dirty="0" smtClean="0"/>
          </a:p>
          <a:p>
            <a:pPr marL="342900" indent="-342900" eaLnBrk="0" hangingPunct="0">
              <a:spcBef>
                <a:spcPct val="20000"/>
              </a:spcBef>
              <a:buFontTx/>
              <a:buChar char="•"/>
            </a:pPr>
            <a:endParaRPr lang="en-US" sz="3200" dirty="0" smtClean="0"/>
          </a:p>
          <a:p>
            <a:pPr marL="342900" indent="-342900" eaLnBrk="0" hangingPunct="0">
              <a:spcBef>
                <a:spcPct val="20000"/>
              </a:spcBef>
              <a:buFontTx/>
              <a:buChar char="•"/>
            </a:pPr>
            <a:endParaRPr lang="en-US" sz="3200" dirty="0" smtClean="0"/>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0</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1</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3</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1</a:t>
                      </a:r>
                      <a:r>
                        <a:rPr lang="en-US" sz="2400" b="0" dirty="0" smtClean="0">
                          <a:solidFill>
                            <a:schemeClr val="bg2">
                              <a:lumMod val="10000"/>
                            </a:schemeClr>
                          </a:solidFill>
                        </a:rPr>
                        <a:t>, </a:t>
                      </a:r>
                      <a:r>
                        <a:rPr lang="en-US" sz="2400" b="1" u="none" dirty="0" smtClean="0">
                          <a:solidFill>
                            <a:schemeClr val="bg2">
                              <a:lumMod val="10000"/>
                            </a:schemeClr>
                          </a:solidFill>
                        </a:rPr>
                        <a:t>8, </a:t>
                      </a:r>
                      <a:r>
                        <a:rPr lang="en-US" sz="2400" b="1" u="none" dirty="0" smtClean="0">
                          <a:solidFill>
                            <a:srgbClr val="5E0A3C"/>
                          </a:solidFill>
                        </a:rPr>
                        <a:t>8</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7, </a:t>
                      </a:r>
                      <a:r>
                        <a:rPr lang="en-US" sz="2400" b="1" strike="noStrike" dirty="0" smtClean="0">
                          <a:solidFill>
                            <a:srgbClr val="5E0A3C"/>
                          </a:solidFill>
                        </a:rPr>
                        <a:t>8</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5</a:t>
                      </a:r>
                      <a:r>
                        <a:rPr lang="en-US" sz="2400" b="0" dirty="0" smtClean="0">
                          <a:solidFill>
                            <a:schemeClr val="bg2">
                              <a:lumMod val="10000"/>
                            </a:schemeClr>
                          </a:solidFill>
                        </a:rPr>
                        <a:t>, </a:t>
                      </a:r>
                      <a:r>
                        <a:rPr lang="en-US" sz="2400" b="1" u="none" dirty="0" smtClean="0">
                          <a:solidFill>
                            <a:schemeClr val="bg2">
                              <a:lumMod val="10000"/>
                            </a:schemeClr>
                          </a:solidFill>
                        </a:rPr>
                        <a:t>0, </a:t>
                      </a:r>
                      <a:r>
                        <a:rPr lang="en-US" sz="2400" b="1" u="none" dirty="0" smtClean="0">
                          <a:solidFill>
                            <a:srgbClr val="5E0A3C"/>
                          </a:solidFill>
                        </a:rPr>
                        <a:t>1</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2, </a:t>
                      </a:r>
                      <a:r>
                        <a:rPr lang="en-US" sz="2400" b="1" u="none" dirty="0" smtClean="0">
                          <a:solidFill>
                            <a:srgbClr val="5E0A3C"/>
                          </a:solidFill>
                        </a:rPr>
                        <a:t>5</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2</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6</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6,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noStrike" dirty="0" smtClean="0">
                          <a:solidFill>
                            <a:schemeClr val="tx1"/>
                          </a:solidFill>
                        </a:rPr>
                        <a:t>A</a:t>
                      </a:r>
                    </a:p>
                  </a:txBody>
                  <a:tcPr anchor="ctr">
                    <a:solidFill>
                      <a:schemeClr val="bg2">
                        <a:lumMod val="50000"/>
                      </a:schemeClr>
                    </a:solidFill>
                  </a:tcPr>
                </a:tc>
                <a:tc>
                  <a:txBody>
                    <a:bodyPr/>
                    <a:lstStyle/>
                    <a:p>
                      <a:pPr algn="ctr"/>
                      <a:r>
                        <a:rPr lang="en-US" sz="2400" b="1"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6, </a:t>
                      </a:r>
                      <a:r>
                        <a:rPr lang="en-US" sz="2400" b="1" u="none" dirty="0" smtClean="0">
                          <a:solidFill>
                            <a:srgbClr val="5E0A3C"/>
                          </a:solidFill>
                        </a:rPr>
                        <a:t>7</a:t>
                      </a:r>
                      <a:endParaRPr lang="en-US" sz="2400" b="1" u="non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3</a:t>
                      </a:r>
                      <a:r>
                        <a:rPr lang="en-US" sz="2400" b="0" dirty="0" smtClean="0">
                          <a:solidFill>
                            <a:schemeClr val="bg2">
                              <a:lumMod val="10000"/>
                            </a:schemeClr>
                          </a:solidFill>
                        </a:rPr>
                        <a:t>, </a:t>
                      </a:r>
                      <a:r>
                        <a:rPr lang="en-US" sz="2400" b="1" u="none" dirty="0" smtClean="0">
                          <a:solidFill>
                            <a:schemeClr val="bg2">
                              <a:lumMod val="10000"/>
                            </a:schemeClr>
                          </a:solidFill>
                        </a:rPr>
                        <a:t>1, </a:t>
                      </a:r>
                      <a:r>
                        <a:rPr lang="en-US" sz="2400" b="1" u="none" dirty="0" smtClean="0">
                          <a:solidFill>
                            <a:srgbClr val="5E0A3C"/>
                          </a:solidFill>
                        </a:rPr>
                        <a:t>7</a:t>
                      </a:r>
                      <a:endParaRPr lang="en-US" sz="2400" b="1" u="non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0,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sngStrike" dirty="0" smtClean="0">
                          <a:solidFill>
                            <a:schemeClr val="tx1"/>
                          </a:solidFill>
                        </a:rPr>
                        <a:t>A</a:t>
                      </a:r>
                    </a:p>
                  </a:txBody>
                  <a:tcPr anchor="ctr">
                    <a:solidFill>
                      <a:schemeClr val="bg2">
                        <a:lumMod val="50000"/>
                      </a:schemeClr>
                    </a:solidFill>
                  </a:tcPr>
                </a:tc>
                <a:tc>
                  <a:txBody>
                    <a:bodyPr/>
                    <a:lstStyle/>
                    <a:p>
                      <a:pPr algn="ctr"/>
                      <a:r>
                        <a:rPr lang="en-US" sz="2400" b="1" strike="sngStrike" dirty="0" smtClean="0">
                          <a:solidFill>
                            <a:srgbClr val="C00000"/>
                          </a:solidFill>
                        </a:rPr>
                        <a:t>0</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4, </a:t>
                      </a:r>
                      <a:r>
                        <a:rPr lang="en-US" sz="2400" b="1" strike="sngStrike" dirty="0" smtClean="0">
                          <a:solidFill>
                            <a:srgbClr val="5E0A3C"/>
                          </a:solidFill>
                        </a:rPr>
                        <a:t>1</a:t>
                      </a:r>
                      <a:endParaRPr lang="en-US" sz="2400" b="1"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3</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0, </a:t>
                      </a:r>
                      <a:r>
                        <a:rPr lang="en-US" sz="2400" b="1" u="none" strike="sngStrike" dirty="0" smtClean="0">
                          <a:solidFill>
                            <a:srgbClr val="5E0A3C"/>
                          </a:solidFill>
                        </a:rPr>
                        <a:t>3</a:t>
                      </a:r>
                      <a:endParaRPr lang="en-US" sz="2400" b="1" u="none"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1</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8, </a:t>
                      </a:r>
                      <a:r>
                        <a:rPr lang="en-US" sz="2400" b="1" u="none" strike="sngStrike" dirty="0" smtClean="0">
                          <a:solidFill>
                            <a:srgbClr val="5E0A3C"/>
                          </a:solidFill>
                        </a:rPr>
                        <a:t>8</a:t>
                      </a:r>
                      <a:endParaRPr lang="en-US" sz="2400" b="1" u="none" strike="sngStrik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sngStrike" dirty="0" smtClean="0">
                          <a:solidFill>
                            <a:schemeClr val="tx1"/>
                          </a:solidFill>
                        </a:rPr>
                        <a:t>A</a:t>
                      </a:r>
                    </a:p>
                  </a:txBody>
                  <a:tcPr anchor="ctr">
                    <a:solidFill>
                      <a:schemeClr val="bg2">
                        <a:lumMod val="50000"/>
                      </a:schemeClr>
                    </a:solidFill>
                  </a:tcPr>
                </a:tc>
                <a:tc>
                  <a:txBody>
                    <a:bodyPr/>
                    <a:lstStyle/>
                    <a:p>
                      <a:pPr algn="ctr"/>
                      <a:r>
                        <a:rPr lang="en-US" sz="2400" b="1"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7, </a:t>
                      </a:r>
                      <a:r>
                        <a:rPr lang="en-US" sz="2400" b="1" strike="sngStrike" dirty="0" smtClean="0">
                          <a:solidFill>
                            <a:srgbClr val="5E0A3C"/>
                          </a:solidFill>
                        </a:rPr>
                        <a:t>8</a:t>
                      </a:r>
                      <a:endParaRPr lang="en-US" sz="2400" b="1"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5</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0, </a:t>
                      </a:r>
                      <a:r>
                        <a:rPr lang="en-US" sz="2400" b="1" u="none" strike="sngStrike" dirty="0" smtClean="0">
                          <a:solidFill>
                            <a:srgbClr val="5E0A3C"/>
                          </a:solidFill>
                        </a:rPr>
                        <a:t>1</a:t>
                      </a:r>
                      <a:endParaRPr lang="en-US" sz="2400" b="1" u="none"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2</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2, </a:t>
                      </a:r>
                      <a:r>
                        <a:rPr lang="en-US" sz="2400" b="1" u="none" strike="sngStrike" dirty="0" smtClean="0">
                          <a:solidFill>
                            <a:srgbClr val="5E0A3C"/>
                          </a:solidFill>
                        </a:rPr>
                        <a:t>5</a:t>
                      </a:r>
                      <a:endParaRPr lang="en-US" sz="2400" b="1" u="none" strike="sngStrik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2</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6</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6,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877575"/>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strike="noStrike" dirty="0" smtClean="0"/>
                        <a:t>C</a:t>
                      </a:r>
                      <a:endParaRPr lang="en-US" sz="2400" b="0" u="none" strike="noStrike" dirty="0"/>
                    </a:p>
                  </a:txBody>
                  <a:tcPr anchor="ctr"/>
                </a:tc>
              </a:tr>
              <a:tr h="49213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strike="sngStrike" dirty="0" smtClean="0">
                          <a:solidFill>
                            <a:schemeClr val="tx1"/>
                          </a:solidFill>
                        </a:rPr>
                        <a:t>A</a:t>
                      </a:r>
                    </a:p>
                  </a:txBody>
                  <a:tcPr anchor="ctr">
                    <a:solidFill>
                      <a:schemeClr val="bg2">
                        <a:lumMod val="50000"/>
                      </a:schemeClr>
                    </a:solidFill>
                  </a:tcPr>
                </a:tc>
                <a:tc>
                  <a:txBody>
                    <a:bodyPr/>
                    <a:lstStyle/>
                    <a:p>
                      <a:pPr algn="ctr"/>
                      <a:r>
                        <a:rPr lang="en-US" sz="2400" b="1"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4, </a:t>
                      </a:r>
                      <a:r>
                        <a:rPr lang="en-US" sz="2400" b="1" strike="sngStrike" dirty="0" smtClean="0">
                          <a:solidFill>
                            <a:srgbClr val="5E0A3C"/>
                          </a:solidFill>
                        </a:rPr>
                        <a:t>7</a:t>
                      </a:r>
                      <a:endParaRPr lang="en-US" sz="2400" b="1"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3</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6, </a:t>
                      </a:r>
                      <a:r>
                        <a:rPr lang="en-US" sz="2400" b="1" u="none" strike="sngStrike" dirty="0" smtClean="0">
                          <a:solidFill>
                            <a:srgbClr val="5E0A3C"/>
                          </a:solidFill>
                        </a:rPr>
                        <a:t>7</a:t>
                      </a:r>
                      <a:endParaRPr lang="en-US" sz="2400" b="1" u="none" strike="sng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3</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1, </a:t>
                      </a:r>
                      <a:r>
                        <a:rPr lang="en-US" sz="2400" b="1" u="none" strike="sngStrike" dirty="0" smtClean="0">
                          <a:solidFill>
                            <a:srgbClr val="5E0A3C"/>
                          </a:solidFill>
                        </a:rPr>
                        <a:t>7</a:t>
                      </a:r>
                      <a:endParaRPr lang="en-US" sz="2400" b="1" u="none" strike="sngStrike" dirty="0">
                        <a:solidFill>
                          <a:srgbClr val="5E0A3C"/>
                        </a:solidFill>
                      </a:endParaRPr>
                    </a:p>
                  </a:txBody>
                  <a:tcPr anchor="ctr">
                    <a:solidFill>
                      <a:schemeClr val="accent5">
                        <a:lumMod val="20000"/>
                        <a:lumOff val="80000"/>
                      </a:schemeClr>
                    </a:solidFill>
                  </a:tcP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0,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2</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6</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6,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0,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9" name="TextBox 18"/>
          <p:cNvSpPr txBox="1"/>
          <p:nvPr/>
        </p:nvSpPr>
        <p:spPr>
          <a:xfrm>
            <a:off x="6945345"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graphicFrame>
        <p:nvGraphicFramePr>
          <p:cNvPr id="20" name="Content Placeholder 6"/>
          <p:cNvGraphicFramePr>
            <a:graphicFrameLocks/>
          </p:cNvGraphicFramePr>
          <p:nvPr/>
        </p:nvGraphicFramePr>
        <p:xfrm>
          <a:off x="4981516"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P3:B</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0,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6</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4, </a:t>
                      </a:r>
                      <a:r>
                        <a:rPr lang="en-US" sz="2400" b="1" u="none" strike="noStrike" dirty="0" smtClean="0">
                          <a:solidFill>
                            <a:srgbClr val="5E0A3C"/>
                          </a:solidFill>
                        </a:rPr>
                        <a:t>2</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7</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5</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3</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6</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6</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6, </a:t>
                      </a:r>
                      <a:r>
                        <a:rPr lang="en-US" sz="2400" b="1" strike="noStrike" dirty="0" smtClean="0">
                          <a:solidFill>
                            <a:srgbClr val="5E0A3C"/>
                          </a:solidFill>
                        </a:rPr>
                        <a:t>1</a:t>
                      </a:r>
                    </a:p>
                  </a:txBody>
                  <a:tcPr anchor="ctr">
                    <a:solidFill>
                      <a:schemeClr val="accent5">
                        <a:lumMod val="20000"/>
                        <a:lumOff val="80000"/>
                      </a:schemeClr>
                    </a:solidFill>
                  </a:tcPr>
                </a:tc>
              </a:tr>
            </a:tbl>
          </a:graphicData>
        </a:graphic>
      </p:graphicFrame>
      <p:graphicFrame>
        <p:nvGraphicFramePr>
          <p:cNvPr id="21" name="Content Placeholder 6"/>
          <p:cNvGraphicFramePr>
            <a:graphicFrameLocks/>
          </p:cNvGraphicFramePr>
          <p:nvPr/>
        </p:nvGraphicFramePr>
        <p:xfrm>
          <a:off x="738135" y="4232286"/>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0,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cxnSp>
        <p:nvCxnSpPr>
          <p:cNvPr id="13" name="Straight Connector 12"/>
          <p:cNvCxnSpPr/>
          <p:nvPr/>
        </p:nvCxnSpPr>
        <p:spPr>
          <a:xfrm>
            <a:off x="4900617" y="1420785"/>
            <a:ext cx="4243383" cy="2044728"/>
          </a:xfrm>
          <a:prstGeom prst="line">
            <a:avLst/>
          </a:prstGeom>
          <a:ln w="25400"/>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B</a:t>
                      </a:r>
                      <a:endParaRPr lang="en-US" sz="2400" b="0" u="none"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2,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3, </a:t>
                      </a:r>
                      <a:r>
                        <a:rPr lang="en-US" sz="2400" b="1" strike="no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aphicFrame>
        <p:nvGraphicFramePr>
          <p:cNvPr id="21" name="Content Placeholder 6"/>
          <p:cNvGraphicFramePr>
            <a:graphicFrameLocks/>
          </p:cNvGraphicFramePr>
          <p:nvPr/>
        </p:nvGraphicFramePr>
        <p:xfrm>
          <a:off x="738135" y="4232286"/>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B</a:t>
                      </a:r>
                      <a:endParaRPr lang="en-US" sz="2400" b="0" u="non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noStrike" dirty="0" smtClean="0">
                          <a:solidFill>
                            <a:srgbClr val="C00000"/>
                          </a:solidFill>
                        </a:rPr>
                        <a:t>4</a:t>
                      </a:r>
                      <a:r>
                        <a:rPr lang="en-US" sz="2400" b="0" u="none" strike="noStrike" dirty="0" smtClean="0">
                          <a:solidFill>
                            <a:schemeClr val="bg2">
                              <a:lumMod val="10000"/>
                            </a:schemeClr>
                          </a:solidFill>
                        </a:rPr>
                        <a:t>, </a:t>
                      </a:r>
                      <a:r>
                        <a:rPr lang="en-US" sz="2400" b="1" u="none" strike="noStrike" dirty="0" smtClean="0">
                          <a:solidFill>
                            <a:schemeClr val="bg2">
                              <a:lumMod val="10000"/>
                            </a:schemeClr>
                          </a:solidFill>
                        </a:rPr>
                        <a:t>0, </a:t>
                      </a:r>
                      <a:r>
                        <a:rPr lang="en-US" sz="2400" b="1" u="none" strike="noStrike" dirty="0" smtClean="0">
                          <a:solidFill>
                            <a:srgbClr val="5E0A3C"/>
                          </a:solidFill>
                        </a:rPr>
                        <a:t>3</a:t>
                      </a:r>
                      <a:r>
                        <a:rPr lang="en-US" sz="2400" b="1" u="none" strike="noStrike" dirty="0" smtClean="0">
                          <a:solidFill>
                            <a:schemeClr val="bg2">
                              <a:lumMod val="10000"/>
                            </a:schemeClr>
                          </a:solidFill>
                        </a:rPr>
                        <a:t> </a:t>
                      </a:r>
                      <a:endParaRPr lang="en-US" sz="2400" b="1" u="none" strike="no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dirty="0" smtClean="0">
                          <a:solidFill>
                            <a:schemeClr val="tx1"/>
                          </a:solidFill>
                        </a:rPr>
                        <a:t>C</a:t>
                      </a:r>
                      <a:endParaRPr lang="en-US" sz="2400" b="0" u="non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1</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dirty="0" smtClean="0">
                          <a:solidFill>
                            <a:srgbClr val="C00000"/>
                          </a:solidFill>
                        </a:rPr>
                        <a:t>3</a:t>
                      </a:r>
                      <a:r>
                        <a:rPr lang="en-US" sz="2400" b="0"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noStrike" dirty="0" smtClean="0">
                          <a:solidFill>
                            <a:srgbClr val="C00000"/>
                          </a:solidFill>
                        </a:rPr>
                        <a:t>1</a:t>
                      </a:r>
                      <a:r>
                        <a:rPr lang="en-US" sz="2400" b="0" strike="noStrike" dirty="0" smtClean="0">
                          <a:solidFill>
                            <a:schemeClr val="bg2">
                              <a:lumMod val="10000"/>
                            </a:schemeClr>
                          </a:solidFill>
                        </a:rPr>
                        <a:t>, </a:t>
                      </a:r>
                      <a:r>
                        <a:rPr lang="en-US" sz="2400" b="1" strike="noStrike" dirty="0" smtClean="0">
                          <a:solidFill>
                            <a:schemeClr val="accent3">
                              <a:lumMod val="10000"/>
                            </a:schemeClr>
                          </a:solidFill>
                        </a:rPr>
                        <a:t>4, </a:t>
                      </a:r>
                      <a:r>
                        <a:rPr lang="en-US" sz="2400" b="1" strike="no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sngStrike" dirty="0" smtClean="0"/>
                        <a:t>B</a:t>
                      </a:r>
                      <a:endParaRPr lang="en-US" sz="2400" b="0" u="none" strike="sng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sngStrike" dirty="0" smtClean="0">
                          <a:solidFill>
                            <a:srgbClr val="C00000"/>
                          </a:solidFill>
                        </a:rPr>
                        <a:t>4</a:t>
                      </a:r>
                      <a:r>
                        <a:rPr lang="en-US" sz="2400" b="0" u="none" strike="sngStrike" dirty="0" smtClean="0">
                          <a:solidFill>
                            <a:schemeClr val="bg2">
                              <a:lumMod val="10000"/>
                            </a:schemeClr>
                          </a:solidFill>
                        </a:rPr>
                        <a:t>, </a:t>
                      </a:r>
                      <a:r>
                        <a:rPr lang="en-US" sz="2400" b="1" u="none" strike="sngStrike" dirty="0" smtClean="0">
                          <a:solidFill>
                            <a:schemeClr val="bg2">
                              <a:lumMod val="10000"/>
                            </a:schemeClr>
                          </a:solidFill>
                        </a:rPr>
                        <a:t>2, </a:t>
                      </a:r>
                      <a:r>
                        <a:rPr lang="en-US" sz="2400" b="1" u="none" strike="sngStrike" dirty="0" smtClean="0">
                          <a:solidFill>
                            <a:srgbClr val="5E0A3C"/>
                          </a:solidFill>
                        </a:rPr>
                        <a:t>3</a:t>
                      </a:r>
                      <a:r>
                        <a:rPr lang="en-US" sz="2400" b="1" u="none" strike="sngStrike" dirty="0" smtClean="0">
                          <a:solidFill>
                            <a:schemeClr val="bg2">
                              <a:lumMod val="10000"/>
                            </a:schemeClr>
                          </a:solidFill>
                        </a:rPr>
                        <a:t> </a:t>
                      </a:r>
                      <a:endParaRPr lang="en-US" sz="2400" b="1" u="none" strike="sng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strike="sngStrike" dirty="0" smtClean="0">
                          <a:solidFill>
                            <a:schemeClr val="tx1"/>
                          </a:solidFill>
                        </a:rPr>
                        <a:t>C</a:t>
                      </a:r>
                      <a:endParaRPr lang="en-US" sz="2400" b="0" u="none" strike="sngStrik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2</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5, </a:t>
                      </a:r>
                      <a:r>
                        <a:rPr lang="en-US" sz="2400" b="1" strike="sng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4, </a:t>
                      </a:r>
                      <a:r>
                        <a:rPr lang="en-US" sz="2400" b="1" strike="sngStrike" dirty="0" smtClean="0">
                          <a:solidFill>
                            <a:srgbClr val="5E0A3C"/>
                          </a:solidFill>
                        </a:rPr>
                        <a:t>7</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3, </a:t>
                      </a:r>
                      <a:r>
                        <a:rPr lang="en-US" sz="2400" b="1" strike="sngStrike" dirty="0" smtClean="0">
                          <a:solidFill>
                            <a:srgbClr val="5E0A3C"/>
                          </a:solidFill>
                        </a:rPr>
                        <a:t>5</a:t>
                      </a: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aphicFrame>
        <p:nvGraphicFramePr>
          <p:cNvPr id="21" name="Content Placeholder 6"/>
          <p:cNvGraphicFramePr>
            <a:graphicFrameLocks/>
          </p:cNvGraphicFramePr>
          <p:nvPr/>
        </p:nvGraphicFramePr>
        <p:xfrm>
          <a:off x="738135" y="4232286"/>
          <a:ext cx="4162484" cy="1385437"/>
        </p:xfrm>
        <a:graphic>
          <a:graphicData uri="http://schemas.openxmlformats.org/drawingml/2006/table">
            <a:tbl>
              <a:tblPr firstRow="1" bandRow="1">
                <a:tableStyleId>{5C22544A-7EE6-4342-B048-85BDC9FD1C3A}</a:tableStyleId>
              </a:tblPr>
              <a:tblGrid>
                <a:gridCol w="949338"/>
                <a:gridCol w="1058877"/>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sngStrike" dirty="0" smtClean="0"/>
                        <a:t>B</a:t>
                      </a:r>
                      <a:endParaRPr lang="en-US" sz="2400" b="0" u="none" strike="sngStrik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u="none" strike="sngStrike" dirty="0" smtClean="0">
                          <a:solidFill>
                            <a:srgbClr val="C00000"/>
                          </a:solidFill>
                        </a:rPr>
                        <a:t>4</a:t>
                      </a:r>
                      <a:r>
                        <a:rPr lang="en-US" sz="2400" b="0" u="none" strike="sngStrike" dirty="0" smtClean="0">
                          <a:solidFill>
                            <a:schemeClr val="bg2">
                              <a:lumMod val="10000"/>
                            </a:schemeClr>
                          </a:solidFill>
                        </a:rPr>
                        <a:t>, </a:t>
                      </a:r>
                      <a:r>
                        <a:rPr lang="en-US" sz="2400" b="1" u="none" strike="sngStrike" dirty="0" smtClean="0">
                          <a:solidFill>
                            <a:schemeClr val="bg2">
                              <a:lumMod val="10000"/>
                            </a:schemeClr>
                          </a:solidFill>
                        </a:rPr>
                        <a:t>0, </a:t>
                      </a:r>
                      <a:r>
                        <a:rPr lang="en-US" sz="2400" b="1" u="none" strike="sngStrike" dirty="0" smtClean="0">
                          <a:solidFill>
                            <a:srgbClr val="5E0A3C"/>
                          </a:solidFill>
                        </a:rPr>
                        <a:t>3</a:t>
                      </a:r>
                      <a:r>
                        <a:rPr lang="en-US" sz="2400" b="1" u="none" strike="sngStrike" dirty="0" smtClean="0">
                          <a:solidFill>
                            <a:schemeClr val="bg2">
                              <a:lumMod val="10000"/>
                            </a:schemeClr>
                          </a:solidFill>
                        </a:rPr>
                        <a:t> </a:t>
                      </a:r>
                      <a:endParaRPr lang="en-US" sz="2400" b="1" u="none" strike="sngStrike" dirty="0"/>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r h="397138">
                <a:tc>
                  <a:txBody>
                    <a:bodyPr/>
                    <a:lstStyle/>
                    <a:p>
                      <a:pPr algn="ctr"/>
                      <a:r>
                        <a:rPr lang="en-US" sz="2400" b="0" u="none" strike="sngStrike" dirty="0" smtClean="0">
                          <a:solidFill>
                            <a:schemeClr val="tx1"/>
                          </a:solidFill>
                        </a:rPr>
                        <a:t>C</a:t>
                      </a:r>
                      <a:endParaRPr lang="en-US" sz="2400" b="0" u="none" strike="sngStrike" dirty="0">
                        <a:solidFill>
                          <a:schemeClr val="tx1"/>
                        </a:solidFill>
                      </a:endParaRPr>
                    </a:p>
                  </a:txBody>
                  <a:tcPr anchor="ctr">
                    <a:solidFill>
                      <a:schemeClr val="bg2">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5, </a:t>
                      </a:r>
                      <a:r>
                        <a:rPr lang="en-US" sz="2400" b="1" strike="sng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3</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4, </a:t>
                      </a:r>
                      <a:r>
                        <a:rPr lang="en-US" sz="2400" b="1" strike="sngStrike" dirty="0" smtClean="0">
                          <a:solidFill>
                            <a:srgbClr val="5E0A3C"/>
                          </a:solidFill>
                        </a:rPr>
                        <a:t>4</a:t>
                      </a:r>
                    </a:p>
                  </a:txBody>
                  <a:tcPr anchor="ctr">
                    <a:solidFill>
                      <a:schemeClr val="accent5">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u="none" strike="sngStrike" dirty="0" smtClean="0">
                          <a:solidFill>
                            <a:srgbClr val="C00000"/>
                          </a:solidFill>
                        </a:rPr>
                        <a:t>1</a:t>
                      </a:r>
                      <a:r>
                        <a:rPr lang="en-US" sz="2400" b="0" strike="sngStrike" dirty="0" smtClean="0">
                          <a:solidFill>
                            <a:schemeClr val="bg2">
                              <a:lumMod val="10000"/>
                            </a:schemeClr>
                          </a:solidFill>
                        </a:rPr>
                        <a:t>, </a:t>
                      </a:r>
                      <a:r>
                        <a:rPr lang="en-US" sz="2400" b="1" strike="sngStrike" dirty="0" smtClean="0">
                          <a:solidFill>
                            <a:schemeClr val="accent3">
                              <a:lumMod val="10000"/>
                            </a:schemeClr>
                          </a:solidFill>
                        </a:rPr>
                        <a:t>4, </a:t>
                      </a:r>
                      <a:r>
                        <a:rPr lang="en-US" sz="2400" b="1" strike="sngStrike" dirty="0" smtClean="0">
                          <a:solidFill>
                            <a:srgbClr val="5E0A3C"/>
                          </a:solidFill>
                        </a:rPr>
                        <a:t>3</a:t>
                      </a: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3103607" cy="928237"/>
        </p:xfrm>
        <a:graphic>
          <a:graphicData uri="http://schemas.openxmlformats.org/drawingml/2006/table">
            <a:tbl>
              <a:tblPr firstRow="1" bandRow="1">
                <a:tableStyleId>{5C22544A-7EE6-4342-B048-85BDC9FD1C3A}</a:tableStyleId>
              </a:tblPr>
              <a:tblGrid>
                <a:gridCol w="949338"/>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dirty="0" smtClean="0"/>
                        <a:t>C</a:t>
                      </a:r>
                      <a:endParaRPr lang="en-US" sz="2400" b="0" u="non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2</a:t>
                      </a:r>
                      <a:r>
                        <a:rPr lang="en-US" sz="2400" b="0" dirty="0" smtClean="0">
                          <a:solidFill>
                            <a:schemeClr val="bg2">
                              <a:lumMod val="10000"/>
                            </a:schemeClr>
                          </a:solidFill>
                        </a:rPr>
                        <a:t>, </a:t>
                      </a:r>
                      <a:r>
                        <a:rPr lang="en-US" sz="2400" b="1" u="none" dirty="0" smtClean="0">
                          <a:solidFill>
                            <a:schemeClr val="bg2">
                              <a:lumMod val="10000"/>
                            </a:schemeClr>
                          </a:solidFill>
                        </a:rPr>
                        <a:t>3, </a:t>
                      </a:r>
                      <a:r>
                        <a:rPr lang="en-US" sz="2400" b="1" u="none" dirty="0" smtClean="0">
                          <a:solidFill>
                            <a:srgbClr val="5E0A3C"/>
                          </a:solidFill>
                        </a:rPr>
                        <a:t>7</a:t>
                      </a:r>
                      <a:endParaRPr lang="en-US" sz="2400" b="1" u="none" strike="noStrike" dirty="0">
                        <a:solidFill>
                          <a:srgbClr val="5E0A3C"/>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aphicFrame>
        <p:nvGraphicFramePr>
          <p:cNvPr id="21" name="Content Placeholder 6"/>
          <p:cNvGraphicFramePr>
            <a:graphicFrameLocks/>
          </p:cNvGraphicFramePr>
          <p:nvPr/>
        </p:nvGraphicFramePr>
        <p:xfrm>
          <a:off x="738135" y="4232286"/>
          <a:ext cx="3103607" cy="928237"/>
        </p:xfrm>
        <a:graphic>
          <a:graphicData uri="http://schemas.openxmlformats.org/drawingml/2006/table">
            <a:tbl>
              <a:tblPr firstRow="1" bandRow="1">
                <a:tableStyleId>{5C22544A-7EE6-4342-B048-85BDC9FD1C3A}</a:tableStyleId>
              </a:tblPr>
              <a:tblGrid>
                <a:gridCol w="949338"/>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Tree>
  </p:cSld>
  <p:clrMapOvr>
    <a:masterClrMapping/>
  </p:clrMapOvr>
  <p:transition>
    <p:wipe dir="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Iterative elimination: Example 3</a:t>
            </a:r>
            <a:endParaRPr lang="en-US" dirty="0"/>
          </a:p>
        </p:txBody>
      </p:sp>
      <p:graphicFrame>
        <p:nvGraphicFramePr>
          <p:cNvPr id="7" name="Content Placeholder 6"/>
          <p:cNvGraphicFramePr>
            <a:graphicFrameLocks noGrp="1"/>
          </p:cNvGraphicFramePr>
          <p:nvPr>
            <p:ph idx="1"/>
          </p:nvPr>
        </p:nvGraphicFramePr>
        <p:xfrm>
          <a:off x="665109" y="1712889"/>
          <a:ext cx="3103607" cy="928237"/>
        </p:xfrm>
        <a:graphic>
          <a:graphicData uri="http://schemas.openxmlformats.org/drawingml/2006/table">
            <a:tbl>
              <a:tblPr firstRow="1" bandRow="1">
                <a:tableStyleId>{5C22544A-7EE6-4342-B048-85BDC9FD1C3A}</a:tableStyleId>
              </a:tblPr>
              <a:tblGrid>
                <a:gridCol w="949338"/>
                <a:gridCol w="1058877"/>
                <a:gridCol w="1095392"/>
              </a:tblGrid>
              <a:tr h="436972">
                <a:tc>
                  <a:txBody>
                    <a:bodyPr/>
                    <a:lstStyle/>
                    <a:p>
                      <a:r>
                        <a:rPr lang="en-US" sz="2400" b="0" dirty="0" smtClean="0">
                          <a:solidFill>
                            <a:srgbClr val="5E0A3C"/>
                          </a:solidFill>
                        </a:rPr>
                        <a:t>P3:A</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sngStrike" dirty="0" smtClean="0"/>
                        <a:t>C</a:t>
                      </a:r>
                      <a:endParaRPr lang="en-US" sz="2400" b="0" u="none" strike="sng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4</a:t>
                      </a:r>
                      <a:r>
                        <a:rPr lang="en-US" sz="2400" b="0" dirty="0" smtClean="0">
                          <a:solidFill>
                            <a:schemeClr val="bg2">
                              <a:lumMod val="10000"/>
                            </a:schemeClr>
                          </a:solidFill>
                        </a:rPr>
                        <a:t>, </a:t>
                      </a:r>
                      <a:r>
                        <a:rPr lang="en-US" sz="2400" b="1" strike="noStrike" dirty="0" smtClean="0">
                          <a:solidFill>
                            <a:schemeClr val="accent3">
                              <a:lumMod val="10000"/>
                            </a:schemeClr>
                          </a:solidFill>
                        </a:rPr>
                        <a:t>5, </a:t>
                      </a:r>
                      <a:r>
                        <a:rPr lang="en-US" sz="2400" b="1" strike="noStrike" dirty="0" smtClean="0">
                          <a:solidFill>
                            <a:srgbClr val="5E0A3C"/>
                          </a:solidFill>
                        </a:rPr>
                        <a:t>4</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sngStrike" dirty="0" smtClean="0">
                          <a:solidFill>
                            <a:srgbClr val="C00000"/>
                          </a:solidFill>
                        </a:rPr>
                        <a:t>2</a:t>
                      </a:r>
                      <a:r>
                        <a:rPr lang="en-US" sz="2400" b="0" strike="sngStrike" dirty="0" smtClean="0">
                          <a:solidFill>
                            <a:schemeClr val="bg2">
                              <a:lumMod val="10000"/>
                            </a:schemeClr>
                          </a:solidFill>
                        </a:rPr>
                        <a:t>, </a:t>
                      </a:r>
                      <a:r>
                        <a:rPr lang="en-US" sz="2400" b="1" u="none" strike="sngStrike" dirty="0" smtClean="0">
                          <a:solidFill>
                            <a:schemeClr val="bg2">
                              <a:lumMod val="10000"/>
                            </a:schemeClr>
                          </a:solidFill>
                        </a:rPr>
                        <a:t>3, </a:t>
                      </a:r>
                      <a:r>
                        <a:rPr lang="en-US" sz="2400" b="1" u="none" strike="sngStrike" dirty="0" smtClean="0">
                          <a:solidFill>
                            <a:srgbClr val="5E0A3C"/>
                          </a:solidFill>
                        </a:rPr>
                        <a:t>7</a:t>
                      </a:r>
                      <a:endParaRPr lang="en-US" sz="2400" b="1" u="none" strike="sngStrike" dirty="0">
                        <a:solidFill>
                          <a:srgbClr val="5E0A3C"/>
                        </a:solidFill>
                      </a:endParaRPr>
                    </a:p>
                  </a:txBody>
                  <a:tcPr anchor="ctr">
                    <a:solidFill>
                      <a:schemeClr val="accent5">
                        <a:lumMod val="20000"/>
                        <a:lumOff val="80000"/>
                      </a:schemeClr>
                    </a:solidFill>
                  </a:tcPr>
                </a:tc>
              </a:tr>
            </a:tbl>
          </a:graphicData>
        </a:graphic>
      </p:graphicFrame>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TextBox 7"/>
          <p:cNvSpPr txBox="1"/>
          <p:nvPr/>
        </p:nvSpPr>
        <p:spPr>
          <a:xfrm>
            <a:off x="2527272" y="1274733"/>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sp>
        <p:nvSpPr>
          <p:cNvPr id="9" name="TextBox 8"/>
          <p:cNvSpPr txBox="1"/>
          <p:nvPr/>
        </p:nvSpPr>
        <p:spPr>
          <a:xfrm>
            <a:off x="0" y="2662227"/>
            <a:ext cx="701622"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sp>
        <p:nvSpPr>
          <p:cNvPr id="15" name="TextBox 14"/>
          <p:cNvSpPr txBox="1"/>
          <p:nvPr/>
        </p:nvSpPr>
        <p:spPr>
          <a:xfrm>
            <a:off x="0" y="5254650"/>
            <a:ext cx="803286" cy="461665"/>
          </a:xfrm>
          <a:prstGeom prst="rect">
            <a:avLst/>
          </a:prstGeom>
          <a:noFill/>
        </p:spPr>
        <p:txBody>
          <a:bodyPr wrap="square" rtlCol="0">
            <a:spAutoFit/>
          </a:bodyPr>
          <a:lstStyle/>
          <a:p>
            <a:pPr algn="ctr"/>
            <a:r>
              <a:rPr lang="en-US" sz="2400" b="1" dirty="0" smtClean="0">
                <a:solidFill>
                  <a:srgbClr val="C00000"/>
                </a:solidFill>
              </a:rPr>
              <a:t>P 1</a:t>
            </a:r>
            <a:endParaRPr lang="en-US" b="1" dirty="0">
              <a:solidFill>
                <a:srgbClr val="C00000"/>
              </a:solidFill>
            </a:endParaRPr>
          </a:p>
        </p:txBody>
      </p:sp>
      <p:graphicFrame>
        <p:nvGraphicFramePr>
          <p:cNvPr id="21" name="Content Placeholder 6"/>
          <p:cNvGraphicFramePr>
            <a:graphicFrameLocks/>
          </p:cNvGraphicFramePr>
          <p:nvPr/>
        </p:nvGraphicFramePr>
        <p:xfrm>
          <a:off x="738135" y="4232286"/>
          <a:ext cx="3103607" cy="928237"/>
        </p:xfrm>
        <a:graphic>
          <a:graphicData uri="http://schemas.openxmlformats.org/drawingml/2006/table">
            <a:tbl>
              <a:tblPr firstRow="1" bandRow="1">
                <a:tableStyleId>{5C22544A-7EE6-4342-B048-85BDC9FD1C3A}</a:tableStyleId>
              </a:tblPr>
              <a:tblGrid>
                <a:gridCol w="949338"/>
                <a:gridCol w="1058877"/>
                <a:gridCol w="1095392"/>
              </a:tblGrid>
              <a:tr h="436972">
                <a:tc>
                  <a:txBody>
                    <a:bodyPr/>
                    <a:lstStyle/>
                    <a:p>
                      <a:r>
                        <a:rPr lang="en-US" sz="2400" b="0" dirty="0" smtClean="0">
                          <a:solidFill>
                            <a:srgbClr val="5E0A3C"/>
                          </a:solidFill>
                        </a:rPr>
                        <a:t>P3:C</a:t>
                      </a:r>
                      <a:endParaRPr lang="en-US" sz="2400" b="0" dirty="0">
                        <a:solidFill>
                          <a:srgbClr val="5E0A3C"/>
                        </a:solidFill>
                      </a:endParaRPr>
                    </a:p>
                  </a:txBody>
                  <a:tcPr>
                    <a:solidFill>
                      <a:schemeClr val="bg1"/>
                    </a:solidFill>
                  </a:tcPr>
                </a:tc>
                <a:tc>
                  <a:txBody>
                    <a:bodyPr/>
                    <a:lstStyle/>
                    <a:p>
                      <a:pPr algn="ctr"/>
                      <a:r>
                        <a:rPr lang="en-US" sz="2400" b="0" strike="noStrike" dirty="0" smtClean="0"/>
                        <a:t>A</a:t>
                      </a:r>
                      <a:endParaRPr lang="en-US" sz="2400" b="0" strike="noStrike" dirty="0"/>
                    </a:p>
                  </a:txBody>
                  <a:tcPr anchor="ctr"/>
                </a:tc>
                <a:tc>
                  <a:txBody>
                    <a:bodyPr/>
                    <a:lstStyle/>
                    <a:p>
                      <a:pPr algn="ctr"/>
                      <a:r>
                        <a:rPr lang="en-US" sz="2400" b="0" u="none" strike="noStrike" dirty="0" smtClean="0"/>
                        <a:t>C</a:t>
                      </a:r>
                      <a:endParaRPr lang="en-US" sz="2400" b="0" u="none" strike="noStrike" dirty="0"/>
                    </a:p>
                  </a:txBody>
                  <a:tcPr anchor="ctr"/>
                </a:tc>
              </a:tr>
              <a:tr h="471037">
                <a:tc>
                  <a:txBody>
                    <a:bodyPr/>
                    <a:lstStyle/>
                    <a:p>
                      <a:pPr algn="ctr"/>
                      <a:r>
                        <a:rPr lang="en-US" sz="2400" b="0" u="none" dirty="0" smtClean="0">
                          <a:solidFill>
                            <a:schemeClr val="tx1"/>
                          </a:solidFill>
                        </a:rPr>
                        <a:t>B</a:t>
                      </a:r>
                      <a:endParaRPr lang="en-US" sz="2400" b="0" u="none" dirty="0"/>
                    </a:p>
                  </a:txBody>
                  <a:tcPr anchor="ctr">
                    <a:solidFill>
                      <a:schemeClr val="bg2">
                        <a:lumMod val="50000"/>
                      </a:schemeClr>
                    </a:solidFill>
                  </a:tcPr>
                </a:tc>
                <a:tc>
                  <a:txBody>
                    <a:bodyPr/>
                    <a:lstStyle/>
                    <a:p>
                      <a:pPr algn="ctr"/>
                      <a:r>
                        <a:rPr lang="en-US" sz="2400" b="1" u="none" dirty="0" smtClean="0">
                          <a:solidFill>
                            <a:srgbClr val="C00000"/>
                          </a:solidFill>
                        </a:rPr>
                        <a:t>2</a:t>
                      </a:r>
                      <a:r>
                        <a:rPr lang="en-US" sz="2400" b="0" dirty="0" smtClean="0">
                          <a:solidFill>
                            <a:schemeClr val="bg2">
                              <a:lumMod val="10000"/>
                            </a:schemeClr>
                          </a:solidFill>
                        </a:rPr>
                        <a:t>, </a:t>
                      </a:r>
                      <a:r>
                        <a:rPr lang="en-US" sz="2400" b="1" strike="noStrike" dirty="0" smtClean="0">
                          <a:solidFill>
                            <a:schemeClr val="accent3">
                              <a:lumMod val="10000"/>
                            </a:schemeClr>
                          </a:solidFill>
                        </a:rPr>
                        <a:t>1, </a:t>
                      </a:r>
                      <a:r>
                        <a:rPr lang="en-US" sz="2400" b="1" strike="noStrike" dirty="0" smtClean="0">
                          <a:solidFill>
                            <a:srgbClr val="5E0A3C"/>
                          </a:solidFill>
                        </a:rPr>
                        <a:t>3</a:t>
                      </a:r>
                      <a:endParaRPr lang="en-US" sz="2400" b="1" strike="noStrike" dirty="0">
                        <a:solidFill>
                          <a:srgbClr val="5E0A3C"/>
                        </a:solidFill>
                      </a:endParaRPr>
                    </a:p>
                  </a:txBody>
                  <a:tcPr anchor="ctr">
                    <a:solidFill>
                      <a:schemeClr val="accent5">
                        <a:lumMod val="20000"/>
                        <a:lumOff val="80000"/>
                      </a:schemeClr>
                    </a:solidFill>
                  </a:tcPr>
                </a:tc>
                <a:tc>
                  <a:txBody>
                    <a:bodyPr/>
                    <a:lstStyle/>
                    <a:p>
                      <a:pPr algn="ctr"/>
                      <a:r>
                        <a:rPr lang="en-US" sz="2400" b="1" strike="noStrike" dirty="0" smtClean="0">
                          <a:solidFill>
                            <a:srgbClr val="C00000"/>
                          </a:solidFill>
                        </a:rPr>
                        <a:t>4</a:t>
                      </a:r>
                      <a:r>
                        <a:rPr lang="en-US" sz="2400" b="0" strike="noStrike" dirty="0" smtClean="0">
                          <a:solidFill>
                            <a:schemeClr val="bg2">
                              <a:lumMod val="10000"/>
                            </a:schemeClr>
                          </a:solidFill>
                        </a:rPr>
                        <a:t>, </a:t>
                      </a:r>
                      <a:r>
                        <a:rPr lang="en-US" sz="2400" b="1" u="none" strike="noStrike" dirty="0" smtClean="0">
                          <a:solidFill>
                            <a:schemeClr val="bg2">
                              <a:lumMod val="10000"/>
                            </a:schemeClr>
                          </a:solidFill>
                        </a:rPr>
                        <a:t>3, </a:t>
                      </a:r>
                      <a:r>
                        <a:rPr lang="en-US" sz="2400" b="1" u="none" strike="noStrike" dirty="0" smtClean="0">
                          <a:solidFill>
                            <a:srgbClr val="5E0A3C"/>
                          </a:solidFill>
                        </a:rPr>
                        <a:t>4</a:t>
                      </a:r>
                      <a:endParaRPr lang="en-US" sz="2400" b="1" u="none" strike="noStrike" dirty="0">
                        <a:solidFill>
                          <a:srgbClr val="5E0A3C"/>
                        </a:solidFill>
                      </a:endParaRPr>
                    </a:p>
                  </a:txBody>
                  <a:tcPr anchor="ctr">
                    <a:solidFill>
                      <a:schemeClr val="accent5">
                        <a:lumMod val="20000"/>
                        <a:lumOff val="80000"/>
                      </a:schemeClr>
                    </a:solidFill>
                  </a:tcPr>
                </a:tc>
              </a:tr>
            </a:tbl>
          </a:graphicData>
        </a:graphic>
      </p:graphicFrame>
      <p:sp>
        <p:nvSpPr>
          <p:cNvPr id="22" name="TextBox 21"/>
          <p:cNvSpPr txBox="1"/>
          <p:nvPr/>
        </p:nvSpPr>
        <p:spPr>
          <a:xfrm>
            <a:off x="2563785" y="3684591"/>
            <a:ext cx="1131903" cy="461665"/>
          </a:xfrm>
          <a:prstGeom prst="rect">
            <a:avLst/>
          </a:prstGeom>
          <a:noFill/>
        </p:spPr>
        <p:txBody>
          <a:bodyPr wrap="square" rtlCol="0">
            <a:spAutoFit/>
          </a:bodyPr>
          <a:lstStyle/>
          <a:p>
            <a:pPr algn="ctr"/>
            <a:r>
              <a:rPr lang="en-US" sz="2400" b="1" dirty="0" smtClean="0">
                <a:solidFill>
                  <a:schemeClr val="accent3">
                    <a:lumMod val="10000"/>
                  </a:schemeClr>
                </a:solidFill>
              </a:rPr>
              <a:t>P 2</a:t>
            </a:r>
            <a:endParaRPr lang="en-US" sz="1400" b="1" dirty="0">
              <a:solidFill>
                <a:schemeClr val="accent3">
                  <a:lumMod val="10000"/>
                </a:schemeClr>
              </a:solidFill>
            </a:endParaRPr>
          </a:p>
        </p:txBody>
      </p:sp>
      <p:cxnSp>
        <p:nvCxnSpPr>
          <p:cNvPr id="11" name="Straight Connector 10"/>
          <p:cNvCxnSpPr/>
          <p:nvPr/>
        </p:nvCxnSpPr>
        <p:spPr>
          <a:xfrm>
            <a:off x="592083" y="3830643"/>
            <a:ext cx="3578274" cy="197170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02260" y="2844792"/>
            <a:ext cx="2811501" cy="1200329"/>
          </a:xfrm>
          <a:prstGeom prst="rect">
            <a:avLst/>
          </a:prstGeom>
          <a:noFill/>
        </p:spPr>
        <p:txBody>
          <a:bodyPr wrap="square" rtlCol="0">
            <a:spAutoFit/>
          </a:bodyPr>
          <a:lstStyle/>
          <a:p>
            <a:pPr algn="ctr"/>
            <a:r>
              <a:rPr lang="en-US" sz="2400" b="1" dirty="0" smtClean="0">
                <a:solidFill>
                  <a:srgbClr val="C00000"/>
                </a:solidFill>
              </a:rPr>
              <a:t>Player 1: B</a:t>
            </a:r>
          </a:p>
          <a:p>
            <a:pPr algn="ctr"/>
            <a:r>
              <a:rPr lang="en-US" sz="2400" b="1" dirty="0" smtClean="0">
                <a:solidFill>
                  <a:schemeClr val="accent3">
                    <a:lumMod val="10000"/>
                  </a:schemeClr>
                </a:solidFill>
              </a:rPr>
              <a:t>Player 2: A</a:t>
            </a:r>
          </a:p>
          <a:p>
            <a:pPr algn="ctr"/>
            <a:r>
              <a:rPr lang="en-US" sz="2400" b="1" dirty="0" smtClean="0">
                <a:solidFill>
                  <a:srgbClr val="5E0A3C"/>
                </a:solidFill>
              </a:rPr>
              <a:t>Player 3: A</a:t>
            </a:r>
            <a:endParaRPr lang="en-US" sz="1400" b="1" dirty="0">
              <a:solidFill>
                <a:srgbClr val="5E0A3C"/>
              </a:solidFill>
            </a:endParaRPr>
          </a:p>
        </p:txBody>
      </p:sp>
    </p:spTree>
  </p:cSld>
  <p:clrMapOvr>
    <a:masterClrMapping/>
  </p:clrMapOvr>
  <p:transition>
    <p:wipe dir="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kern="1200" dirty="0" smtClean="0">
                <a:latin typeface="Arial" charset="0"/>
                <a:cs typeface="Arial" charset="0"/>
              </a:rPr>
              <a:t>Static game with complete information</a:t>
            </a:r>
          </a:p>
          <a:p>
            <a:r>
              <a:rPr lang="en-US" kern="1200" dirty="0" smtClean="0">
                <a:latin typeface="Arial" charset="0"/>
                <a:cs typeface="Arial" charset="0"/>
              </a:rPr>
              <a:t>Dominant and dominated strategies</a:t>
            </a:r>
          </a:p>
          <a:p>
            <a:r>
              <a:rPr lang="en-US" kern="1200" dirty="0" smtClean="0">
                <a:latin typeface="Arial" charset="0"/>
                <a:cs typeface="Arial" charset="0"/>
              </a:rPr>
              <a:t>Iterative elimination of strictly dominated strategies</a:t>
            </a:r>
          </a:p>
          <a:p>
            <a:r>
              <a:rPr lang="en-US" kern="1200" dirty="0" smtClean="0">
                <a:latin typeface="Arial" charset="0"/>
                <a:cs typeface="Arial" charset="0"/>
              </a:rPr>
              <a:t>Gibbons 1.1.A-B; Osborne 1-2.5</a:t>
            </a: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Nash equilibrium, best response function</a:t>
            </a:r>
          </a:p>
          <a:p>
            <a:pPr>
              <a:buNone/>
            </a:pPr>
            <a:r>
              <a:rPr lang="en-US" kern="1200" dirty="0" smtClean="0">
                <a:latin typeface="Arial" charset="0"/>
                <a:cs typeface="Arial" charset="0"/>
              </a:rPr>
              <a:t> Experiment</a:t>
            </a:r>
          </a:p>
          <a:p>
            <a:pPr>
              <a:buNone/>
            </a:pP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Economic modeling</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en-US" sz="3200" dirty="0" smtClean="0"/>
              <a:t>The models of game theory are precise expressions of ideas that can be quite often presented also verbally</a:t>
            </a:r>
          </a:p>
          <a:p>
            <a:pPr marL="342900" lvl="0" indent="-342900" eaLnBrk="0" hangingPunct="0">
              <a:spcBef>
                <a:spcPct val="20000"/>
              </a:spcBef>
              <a:buFontTx/>
              <a:buChar char="•"/>
            </a:pPr>
            <a:endParaRPr lang="en-US" sz="3200" dirty="0" smtClean="0"/>
          </a:p>
          <a:p>
            <a:pPr marL="342900" lvl="0" indent="-342900" eaLnBrk="0" hangingPunct="0">
              <a:spcBef>
                <a:spcPct val="20000"/>
              </a:spcBef>
              <a:buFontTx/>
              <a:buChar char="•"/>
            </a:pPr>
            <a:r>
              <a:rPr lang="en-US" sz="3200" dirty="0" smtClean="0"/>
              <a:t>However, the models may help us to analyze more complex situations, precisely describe our way or analysis and facilitate the critique or adoption of our analysis to other people</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342900" indent="-342900" eaLnBrk="0" hangingPunct="0">
              <a:spcBef>
                <a:spcPct val="20000"/>
              </a:spcBef>
              <a:buFontTx/>
              <a:buChar char="•"/>
            </a:pPr>
            <a:endParaRPr lang="en-US" sz="3200" dirty="0" smtClean="0"/>
          </a:p>
          <a:p>
            <a:pPr marL="342900" indent="-342900" eaLnBrk="0" hangingPunct="0">
              <a:spcBef>
                <a:spcPct val="20000"/>
              </a:spcBef>
              <a:buFontTx/>
              <a:buChar char="•"/>
            </a:pPr>
            <a:endParaRPr lang="en-US" sz="3200" dirty="0" smtClean="0"/>
          </a:p>
          <a:p>
            <a:pPr marL="342900" indent="-342900" eaLnBrk="0" hangingPunct="0">
              <a:spcBef>
                <a:spcPct val="20000"/>
              </a:spcBef>
              <a:buFontTx/>
              <a:buChar char="•"/>
            </a:pPr>
            <a:endParaRPr lang="en-US" sz="3200" dirty="0" smtClean="0"/>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Game Theory</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eaLnBrk="0" hangingPunct="0">
              <a:spcBef>
                <a:spcPct val="20000"/>
              </a:spcBef>
              <a:buFontTx/>
              <a:buChar char="•"/>
            </a:pPr>
            <a:r>
              <a:rPr lang="en-US" sz="3200" dirty="0" smtClean="0">
                <a:solidFill>
                  <a:srgbClr val="FFFF00"/>
                </a:solidFill>
              </a:rPr>
              <a:t>GAME THEORY</a:t>
            </a:r>
            <a:r>
              <a:rPr lang="en-US" sz="3200" dirty="0" smtClean="0"/>
              <a:t> aims to help us understand situations in which decision-makers interact</a:t>
            </a:r>
          </a:p>
          <a:p>
            <a:pPr marL="342900" lvl="0" indent="-342900" eaLnBrk="0" hangingPunct="0">
              <a:spcBef>
                <a:spcPct val="20000"/>
              </a:spcBef>
              <a:buFontTx/>
              <a:buChar char="•"/>
            </a:pPr>
            <a:r>
              <a:rPr lang="en-US" sz="3200" kern="0" dirty="0" smtClean="0">
                <a:latin typeface="+mn-lt"/>
                <a:cs typeface="+mn-cs"/>
              </a:rPr>
              <a:t>Game here is not a </a:t>
            </a:r>
            <a:r>
              <a:rPr lang="en-US" sz="3200" dirty="0" smtClean="0"/>
              <a:t>game in the everyday sense but stands as a model of various situations: </a:t>
            </a:r>
          </a:p>
          <a:p>
            <a:pPr marL="800100" lvl="1" indent="-342900" eaLnBrk="0" hangingPunct="0">
              <a:spcBef>
                <a:spcPct val="20000"/>
              </a:spcBef>
              <a:buFontTx/>
              <a:buChar char="•"/>
            </a:pPr>
            <a:r>
              <a:rPr lang="en-US" sz="2800" dirty="0" smtClean="0"/>
              <a:t>firms competing for business, political candidates competing for votes, bidders competing in an auction, firm and union negotiating next year’s wage contract, legislators negotiating the date of next elections or change of constitution</a:t>
            </a:r>
            <a:endParaRPr lang="en-US" sz="3200" dirty="0" smtClean="0"/>
          </a:p>
          <a:p>
            <a:pPr marL="342900" indent="-342900" eaLnBrk="0" hangingPunct="0">
              <a:spcBef>
                <a:spcPct val="20000"/>
              </a:spcBef>
              <a:buFontTx/>
              <a:buChar char="•"/>
            </a:pPr>
            <a:endParaRPr lang="en-US" sz="3200" dirty="0" smtClean="0"/>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Theory of rational choice</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636713"/>
            <a:ext cx="876312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t>Key part of most models in Game Theory</a:t>
            </a:r>
          </a:p>
          <a:p>
            <a:pPr marL="342900" indent="-342900" eaLnBrk="0" hangingPunct="0">
              <a:spcBef>
                <a:spcPct val="20000"/>
              </a:spcBef>
              <a:buFontTx/>
              <a:buChar char="•"/>
            </a:pPr>
            <a:r>
              <a:rPr lang="en-US" sz="2800" dirty="0" smtClean="0"/>
              <a:t>decision-maker chooses the best action according to her preferences, among all the actions available to her</a:t>
            </a:r>
          </a:p>
          <a:p>
            <a:pPr marL="800100" lvl="1" indent="-342900" eaLnBrk="0" hangingPunct="0">
              <a:spcBef>
                <a:spcPct val="20000"/>
              </a:spcBef>
              <a:buFontTx/>
              <a:buChar char="•"/>
            </a:pPr>
            <a:r>
              <a:rPr lang="en-US" sz="2400" dirty="0" smtClean="0"/>
              <a:t>Set A of all possible actions</a:t>
            </a:r>
          </a:p>
          <a:p>
            <a:pPr marL="1257300" lvl="2" indent="-342900" eaLnBrk="0" hangingPunct="0">
              <a:spcBef>
                <a:spcPct val="20000"/>
              </a:spcBef>
              <a:buFontTx/>
              <a:buChar char="•"/>
            </a:pPr>
            <a:r>
              <a:rPr lang="en-US" sz="2400" dirty="0" smtClean="0"/>
              <a:t>all the bundles that the person can possibly consume</a:t>
            </a:r>
          </a:p>
          <a:p>
            <a:pPr marL="800100" lvl="1" indent="-342900" eaLnBrk="0" hangingPunct="0">
              <a:spcBef>
                <a:spcPct val="20000"/>
              </a:spcBef>
              <a:buFontTx/>
              <a:buChar char="•"/>
            </a:pPr>
            <a:r>
              <a:rPr lang="en-US" sz="2400" dirty="0" smtClean="0"/>
              <a:t>Preferences and payoff function</a:t>
            </a:r>
          </a:p>
          <a:p>
            <a:pPr marL="800100" lvl="1" indent="-342900" eaLnBrk="0" hangingPunct="0">
              <a:spcBef>
                <a:spcPct val="20000"/>
              </a:spcBef>
              <a:buFontTx/>
              <a:buChar char="•"/>
            </a:pPr>
            <a:r>
              <a:rPr lang="en-US" sz="2400" dirty="0" smtClean="0"/>
              <a:t>For every pair of actions </a:t>
            </a:r>
            <a:r>
              <a:rPr lang="en-US" sz="2400" dirty="0" smtClean="0">
                <a:sym typeface="Wingdings" pitchFamily="2" charset="2"/>
              </a:rPr>
              <a:t> person </a:t>
            </a:r>
            <a:r>
              <a:rPr lang="en-US" sz="2400" dirty="0" smtClean="0"/>
              <a:t>knows which of the pair she prefers or if she is indifferent between them</a:t>
            </a:r>
          </a:p>
          <a:p>
            <a:pPr marL="342900" indent="-342900" eaLnBrk="0" hangingPunct="0">
              <a:spcBef>
                <a:spcPct val="20000"/>
              </a:spcBef>
              <a:buFontTx/>
              <a:buChar char="•"/>
            </a:pPr>
            <a:r>
              <a:rPr lang="en-US" sz="2800" dirty="0" smtClean="0"/>
              <a:t>Consistent preferences: prefers </a:t>
            </a:r>
            <a:r>
              <a:rPr lang="en-US" sz="2800" dirty="0" smtClean="0">
                <a:solidFill>
                  <a:srgbClr val="FFFF00"/>
                </a:solidFill>
              </a:rPr>
              <a:t>a</a:t>
            </a:r>
            <a:r>
              <a:rPr lang="en-US" sz="2800" dirty="0" smtClean="0"/>
              <a:t> to </a:t>
            </a:r>
            <a:r>
              <a:rPr lang="en-US" sz="2800" dirty="0" smtClean="0">
                <a:solidFill>
                  <a:srgbClr val="FFFF00"/>
                </a:solidFill>
              </a:rPr>
              <a:t>b</a:t>
            </a:r>
            <a:r>
              <a:rPr lang="en-US" sz="2800" dirty="0" smtClean="0"/>
              <a:t> and </a:t>
            </a:r>
            <a:r>
              <a:rPr lang="en-US" sz="2800" dirty="0" smtClean="0">
                <a:solidFill>
                  <a:srgbClr val="FFFF00"/>
                </a:solidFill>
              </a:rPr>
              <a:t>b</a:t>
            </a:r>
            <a:r>
              <a:rPr lang="en-US" sz="2800" dirty="0" smtClean="0"/>
              <a:t> to </a:t>
            </a:r>
            <a:r>
              <a:rPr lang="en-US" sz="2800" dirty="0" smtClean="0">
                <a:solidFill>
                  <a:srgbClr val="FFFF00"/>
                </a:solidFill>
              </a:rPr>
              <a:t>c</a:t>
            </a:r>
            <a:r>
              <a:rPr lang="en-US" sz="2800" dirty="0" smtClean="0"/>
              <a:t> means that se prefers </a:t>
            </a:r>
            <a:r>
              <a:rPr lang="en-US" sz="2800" dirty="0" smtClean="0">
                <a:solidFill>
                  <a:srgbClr val="FFFF00"/>
                </a:solidFill>
              </a:rPr>
              <a:t>a</a:t>
            </a:r>
            <a:r>
              <a:rPr lang="en-US" sz="2800" dirty="0" smtClean="0"/>
              <a:t> to </a:t>
            </a:r>
            <a:r>
              <a:rPr lang="en-US" sz="2800" dirty="0" smtClean="0">
                <a:solidFill>
                  <a:srgbClr val="FFFF00"/>
                </a:solidFill>
              </a:rPr>
              <a:t>c</a:t>
            </a:r>
            <a:endParaRPr lang="en-US" sz="3200" dirty="0" smtClean="0">
              <a:solidFill>
                <a:srgbClr val="FFFF00"/>
              </a:solidFill>
            </a:endParaRPr>
          </a:p>
          <a:p>
            <a:pPr marL="742950" marR="0" lvl="1" indent="-285750" algn="l" defTabSz="914400" rtl="0" eaLnBrk="0" fontAlgn="base" latinLnBrk="0" hangingPunct="0">
              <a:lnSpc>
                <a:spcPct val="100000"/>
              </a:lnSpc>
              <a:spcBef>
                <a:spcPct val="20000"/>
              </a:spcBef>
              <a:spcAft>
                <a:spcPct val="0"/>
              </a:spcAft>
              <a:buClrTx/>
              <a:buSzTx/>
              <a:buFontTx/>
              <a:buChar char="–"/>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Theory of rational choice</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0" y="1311246"/>
            <a:ext cx="9144000" cy="5257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t>Payoff function</a:t>
            </a:r>
          </a:p>
          <a:p>
            <a:pPr marL="800100" lvl="1" indent="-342900" eaLnBrk="0" hangingPunct="0">
              <a:spcBef>
                <a:spcPct val="20000"/>
              </a:spcBef>
              <a:buFontTx/>
              <a:buChar char="•"/>
            </a:pPr>
            <a:r>
              <a:rPr lang="en-US" sz="2400" dirty="0" smtClean="0"/>
              <a:t>represents preferences</a:t>
            </a:r>
          </a:p>
          <a:p>
            <a:pPr marL="800100" lvl="1" indent="-342900" eaLnBrk="0" hangingPunct="0">
              <a:spcBef>
                <a:spcPct val="20000"/>
              </a:spcBef>
              <a:buFontTx/>
              <a:buChar char="•"/>
            </a:pPr>
            <a:r>
              <a:rPr lang="en-US" sz="2400" dirty="0" smtClean="0"/>
              <a:t>each action associated with number</a:t>
            </a:r>
          </a:p>
          <a:p>
            <a:pPr marL="800100" lvl="1" indent="-342900" eaLnBrk="0" hangingPunct="0">
              <a:spcBef>
                <a:spcPct val="20000"/>
              </a:spcBef>
              <a:buFontTx/>
              <a:buChar char="•"/>
            </a:pPr>
            <a:r>
              <a:rPr lang="en-US" sz="2400" dirty="0" smtClean="0"/>
              <a:t>Higher numbers -&gt; more preferred</a:t>
            </a:r>
          </a:p>
          <a:p>
            <a:pPr marL="342900" indent="-342900" eaLnBrk="0" hangingPunct="0">
              <a:spcBef>
                <a:spcPct val="20000"/>
              </a:spcBef>
              <a:buFontTx/>
              <a:buChar char="•"/>
            </a:pPr>
            <a:r>
              <a:rPr lang="en-US" sz="2800" i="1" dirty="0" smtClean="0">
                <a:solidFill>
                  <a:srgbClr val="FFFF00"/>
                </a:solidFill>
              </a:rPr>
              <a:t>The action chosen by a decision-maker is at least as good, according to her preferences, as every other available action</a:t>
            </a:r>
          </a:p>
          <a:p>
            <a:pPr lvl="1">
              <a:buFont typeface="Arial" pitchFamily="34" charset="0"/>
              <a:buChar char="•"/>
            </a:pPr>
            <a:r>
              <a:rPr lang="en-US" sz="2400" i="1" dirty="0" smtClean="0"/>
              <a:t>   again consistent: if agent chooses a when faced with {a, b}        	means that she prefers a to b and therefore she must 	choose either a or c, never b, when facing {a, b, c}</a:t>
            </a:r>
          </a:p>
          <a:p>
            <a:pPr marL="342900" indent="-342900" eaLnBrk="0" hangingPunct="0">
              <a:spcBef>
                <a:spcPct val="20000"/>
              </a:spcBef>
              <a:buFontTx/>
              <a:buChar char="•"/>
            </a:pPr>
            <a:r>
              <a:rPr lang="en-US" sz="2400" dirty="0" smtClean="0"/>
              <a:t>No general theory currently challenges the supremacy of rational choice theory</a:t>
            </a:r>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b="1" dirty="0" smtClean="0"/>
              <a:t>Static game of complete inf.</a:t>
            </a:r>
          </a:p>
        </p:txBody>
      </p:sp>
      <p:sp>
        <p:nvSpPr>
          <p:cNvPr id="6" name="Rectangle 5"/>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8" name="Content Placeholder 2"/>
          <p:cNvSpPr txBox="1">
            <a:spLocks/>
          </p:cNvSpPr>
          <p:nvPr/>
        </p:nvSpPr>
        <p:spPr bwMode="auto">
          <a:xfrm>
            <a:off x="190440" y="1311246"/>
            <a:ext cx="8763120" cy="52578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eaLnBrk="0" hangingPunct="0">
              <a:spcBef>
                <a:spcPct val="20000"/>
              </a:spcBef>
              <a:buFontTx/>
              <a:buChar char="•"/>
            </a:pPr>
            <a:r>
              <a:rPr lang="en-US" sz="2800" dirty="0" smtClean="0">
                <a:solidFill>
                  <a:srgbClr val="FFFF00"/>
                </a:solidFill>
              </a:rPr>
              <a:t>Set of players</a:t>
            </a:r>
          </a:p>
          <a:p>
            <a:pPr marL="800100" lvl="1" indent="-342900" eaLnBrk="0" hangingPunct="0">
              <a:spcBef>
                <a:spcPct val="20000"/>
              </a:spcBef>
              <a:buFont typeface="Wingdings" pitchFamily="2" charset="2"/>
              <a:buChar char="§"/>
            </a:pPr>
            <a:r>
              <a:rPr lang="en-US" sz="2400" dirty="0" smtClean="0"/>
              <a:t>firms, political candidates, bidders, etc. </a:t>
            </a:r>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actions</a:t>
            </a:r>
          </a:p>
          <a:p>
            <a:pPr marL="971550" lvl="1" indent="-514350" eaLnBrk="0" hangingPunct="0">
              <a:spcBef>
                <a:spcPct val="20000"/>
              </a:spcBef>
              <a:buFont typeface="Wingdings" pitchFamily="2" charset="2"/>
              <a:buChar char="§"/>
            </a:pPr>
            <a:r>
              <a:rPr lang="en-US" sz="2400" dirty="0" smtClean="0"/>
              <a:t>each action may affect also other players</a:t>
            </a:r>
          </a:p>
          <a:p>
            <a:pPr marL="971550" lvl="1" indent="-514350" eaLnBrk="0" hangingPunct="0">
              <a:spcBef>
                <a:spcPct val="20000"/>
              </a:spcBef>
              <a:buFont typeface="Wingdings" pitchFamily="2" charset="2"/>
              <a:buChar char="§"/>
            </a:pPr>
            <a:r>
              <a:rPr lang="en-US" sz="2400" dirty="0" smtClean="0"/>
              <a:t>a</a:t>
            </a:r>
            <a:r>
              <a:rPr lang="en-US" sz="2400" baseline="-25000" dirty="0" smtClean="0"/>
              <a:t>1</a:t>
            </a:r>
            <a:r>
              <a:rPr lang="en-US" sz="2400" dirty="0" smtClean="0"/>
              <a:t>,…, </a:t>
            </a:r>
            <a:r>
              <a:rPr lang="en-US" sz="2400" dirty="0" err="1" smtClean="0"/>
              <a:t>a</a:t>
            </a:r>
            <a:r>
              <a:rPr lang="en-US" sz="2400" baseline="-25000" dirty="0" err="1" smtClean="0"/>
              <a:t>N</a:t>
            </a:r>
            <a:r>
              <a:rPr lang="en-US" sz="2400" dirty="0" smtClean="0"/>
              <a:t> – different choices of behavior for each player</a:t>
            </a:r>
            <a:endParaRPr lang="en-US" sz="3200" dirty="0" smtClean="0"/>
          </a:p>
          <a:p>
            <a:pPr marL="342900" indent="-342900" eaLnBrk="0" hangingPunct="0">
              <a:spcBef>
                <a:spcPct val="20000"/>
              </a:spcBef>
              <a:buFontTx/>
              <a:buChar char="•"/>
            </a:pPr>
            <a:r>
              <a:rPr lang="en-US" sz="2800" dirty="0" smtClean="0"/>
              <a:t>For each player </a:t>
            </a:r>
            <a:r>
              <a:rPr lang="en-US" sz="2800" dirty="0" smtClean="0">
                <a:solidFill>
                  <a:srgbClr val="FFFF00"/>
                </a:solidFill>
              </a:rPr>
              <a:t>set of preferences</a:t>
            </a:r>
            <a:r>
              <a:rPr lang="en-US" sz="2800" dirty="0" smtClean="0"/>
              <a:t> over the set of action profiles</a:t>
            </a:r>
          </a:p>
          <a:p>
            <a:pPr marL="800100" lvl="1" indent="-342900" eaLnBrk="0" hangingPunct="0">
              <a:spcBef>
                <a:spcPct val="20000"/>
              </a:spcBef>
              <a:buFont typeface="Wingdings" pitchFamily="2" charset="2"/>
              <a:buChar char="§"/>
            </a:pPr>
            <a:r>
              <a:rPr lang="en-US" sz="2400" dirty="0" smtClean="0"/>
              <a:t>action profile – set of particular chosen actions of every player</a:t>
            </a:r>
          </a:p>
          <a:p>
            <a:pPr marL="800100" lvl="1" indent="-342900" eaLnBrk="0" hangingPunct="0">
              <a:spcBef>
                <a:spcPct val="20000"/>
              </a:spcBef>
              <a:buFont typeface="Wingdings" pitchFamily="2" charset="2"/>
              <a:buChar char="§"/>
            </a:pPr>
            <a:r>
              <a:rPr lang="en-US" sz="2400" dirty="0" smtClean="0"/>
              <a:t>3 players, if player 1 chose a</a:t>
            </a:r>
            <a:r>
              <a:rPr lang="en-US" sz="2400" baseline="-25000" dirty="0" smtClean="0"/>
              <a:t>1</a:t>
            </a:r>
            <a:r>
              <a:rPr lang="en-US" sz="2400" dirty="0" smtClean="0"/>
              <a:t>, player 2 chose a</a:t>
            </a:r>
            <a:r>
              <a:rPr lang="en-US" sz="2400" baseline="-25000" dirty="0" smtClean="0"/>
              <a:t>19</a:t>
            </a:r>
            <a:r>
              <a:rPr lang="en-US" sz="2400" dirty="0" smtClean="0"/>
              <a:t>, player 3 chose a</a:t>
            </a:r>
            <a:r>
              <a:rPr lang="en-US" sz="2400" baseline="-25000" dirty="0" smtClean="0"/>
              <a:t>5  </a:t>
            </a:r>
            <a:r>
              <a:rPr lang="en-US" sz="2400" dirty="0" smtClean="0">
                <a:sym typeface="Wingdings" pitchFamily="2" charset="2"/>
              </a:rPr>
              <a:t> a</a:t>
            </a:r>
            <a:r>
              <a:rPr lang="en-US" sz="2400" dirty="0" smtClean="0"/>
              <a:t>ction profile {a</a:t>
            </a:r>
            <a:r>
              <a:rPr lang="en-US" sz="2400" baseline="-25000" dirty="0" smtClean="0"/>
              <a:t>1</a:t>
            </a:r>
            <a:r>
              <a:rPr lang="en-US" sz="2400" dirty="0" smtClean="0"/>
              <a:t>, a</a:t>
            </a:r>
            <a:r>
              <a:rPr lang="en-US" sz="2400" baseline="-25000" dirty="0" smtClean="0"/>
              <a:t>19</a:t>
            </a:r>
            <a:r>
              <a:rPr lang="en-US" sz="2400" dirty="0" smtClean="0"/>
              <a:t>, a</a:t>
            </a:r>
            <a:r>
              <a:rPr lang="en-US" sz="2400" baseline="-25000" dirty="0" smtClean="0"/>
              <a:t>5</a:t>
            </a:r>
            <a:r>
              <a:rPr lang="en-US" sz="2400" dirty="0" smtClean="0"/>
              <a:t>}</a:t>
            </a:r>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buFont typeface="Wingdings" pitchFamily="2" charset="2"/>
              <a:buChar char="§"/>
            </a:pPr>
            <a:endParaRPr lang="en-US" sz="3200" dirty="0" smtClean="0"/>
          </a:p>
          <a:p>
            <a:pPr marL="800100" lvl="1" indent="-342900" eaLnBrk="0" hangingPunct="0">
              <a:spcBef>
                <a:spcPct val="20000"/>
              </a:spcBef>
            </a:pPr>
            <a:endParaRPr lang="en-US" sz="2800" dirty="0" smtClean="0"/>
          </a:p>
          <a:p>
            <a:pPr marL="742950" marR="0" lvl="1" indent="-285750" algn="l" defTabSz="914400" rtl="0" eaLnBrk="0" fontAlgn="base" latinLnBrk="0" hangingPunct="0">
              <a:lnSpc>
                <a:spcPct val="100000"/>
              </a:lnSpc>
              <a:spcBef>
                <a:spcPct val="20000"/>
              </a:spcBef>
              <a:spcAft>
                <a:spcPct val="0"/>
              </a:spcAft>
              <a:buClrTx/>
              <a:buSzTx/>
              <a:tabLst/>
              <a:defRPr/>
            </a:pPr>
            <a:endParaRPr kumimoji="0" lang="en-US" sz="2800" b="0" i="0" u="none" strike="noStrike" kern="0" cap="none" spc="0" normalizeH="0" baseline="-25000" noProof="0" dirty="0">
              <a:ln>
                <a:noFill/>
              </a:ln>
              <a:solidFill>
                <a:schemeClr val="tx1"/>
              </a:solidFill>
              <a:effectLst/>
              <a:uLnTx/>
              <a:uFillTx/>
              <a:latin typeface="+mn-lt"/>
              <a:cs typeface="+mn-cs"/>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6581</TotalTime>
  <Words>4215</Words>
  <Application>Microsoft Office PowerPoint</Application>
  <PresentationFormat>On-screen Show (4:3)</PresentationFormat>
  <Paragraphs>794</Paragraphs>
  <Slides>48</Slides>
  <Notes>48</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Default Design</vt:lpstr>
      <vt:lpstr>Introduction to Game Theory</vt:lpstr>
      <vt:lpstr>Basic Information</vt:lpstr>
      <vt:lpstr>Economic modeling</vt:lpstr>
      <vt:lpstr>Economic modeling</vt:lpstr>
      <vt:lpstr>Economic modeling</vt:lpstr>
      <vt:lpstr>Game Theory</vt:lpstr>
      <vt:lpstr>Theory of rational choice</vt:lpstr>
      <vt:lpstr>Theory of rational choice</vt:lpstr>
      <vt:lpstr>Static game of complete inf.</vt:lpstr>
      <vt:lpstr>Static game of complete inf.</vt:lpstr>
      <vt:lpstr>Example 1: Prisoner’s Dilemma</vt:lpstr>
      <vt:lpstr>Example 1: Prisoner’s Dilemma</vt:lpstr>
      <vt:lpstr>Example 1: Prisoner’s Dilemma</vt:lpstr>
      <vt:lpstr>Example 1: Prisoner’s Dilemma</vt:lpstr>
      <vt:lpstr>Example 1: Prisoner’s Dilemma</vt:lpstr>
      <vt:lpstr>Example 1: Prisoner’s Dilemma</vt:lpstr>
      <vt:lpstr>Example 1: Prisoner’s Dilemma</vt:lpstr>
      <vt:lpstr>Example 2: Bach or Stravinsky?</vt:lpstr>
      <vt:lpstr>Example 2: Bach or Stravinsky?</vt:lpstr>
      <vt:lpstr>Example 2: Bach or Stravinsky?</vt:lpstr>
      <vt:lpstr>Example 2: Bach or Stravinsky?</vt:lpstr>
      <vt:lpstr>Example 3: Matching Pennies</vt:lpstr>
      <vt:lpstr>Example 3: Matching Pennies</vt:lpstr>
      <vt:lpstr>Example 3: Matching Pennies</vt:lpstr>
      <vt:lpstr>Example 3: Matching Pennies</vt:lpstr>
      <vt:lpstr>Example 4: Stag Hunt</vt:lpstr>
      <vt:lpstr>Example 4: Stag Hunt</vt:lpstr>
      <vt:lpstr>Example 4: Stag Hunt 2 hunters</vt:lpstr>
      <vt:lpstr>Example 4: Stag Hunt</vt:lpstr>
      <vt:lpstr>Dominated strategies</vt:lpstr>
      <vt:lpstr>Example 1: Prisoner’s Dilemma</vt:lpstr>
      <vt:lpstr>Iterative elimination</vt:lpstr>
      <vt:lpstr>Iterative elimination: Example 1</vt:lpstr>
      <vt:lpstr>Iterative elimination: Example 1</vt:lpstr>
      <vt:lpstr>Iterative elimination: Example 1</vt:lpstr>
      <vt:lpstr>Iterative elimination: Example 1</vt:lpstr>
      <vt:lpstr>Iterative elimination: Example 1</vt:lpstr>
      <vt:lpstr>Iterative elimination: Example 1</vt:lpstr>
      <vt:lpstr>Iterative elimination: Example 2</vt:lpstr>
      <vt:lpstr>Iterative elimination: Example 3</vt:lpstr>
      <vt:lpstr>Iterative elimination: Example 3</vt:lpstr>
      <vt:lpstr>Iterative elimination: Example 3</vt:lpstr>
      <vt:lpstr>Iterative elimination: Example 3</vt:lpstr>
      <vt:lpstr>Iterative elimination: Example 3</vt:lpstr>
      <vt:lpstr>Iterative elimination: Example 3</vt:lpstr>
      <vt:lpstr>Iterative elimination: Example 3</vt:lpstr>
      <vt:lpstr>Iterative elimination: Example 3</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393</cp:revision>
  <dcterms:created xsi:type="dcterms:W3CDTF">2005-03-15T10:04:38Z</dcterms:created>
  <dcterms:modified xsi:type="dcterms:W3CDTF">2009-09-23T08:15:38Z</dcterms:modified>
</cp:coreProperties>
</file>